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573" r:id="rId2"/>
    <p:sldId id="575" r:id="rId3"/>
    <p:sldId id="619" r:id="rId4"/>
    <p:sldId id="620" r:id="rId5"/>
    <p:sldId id="622" r:id="rId6"/>
    <p:sldId id="623" r:id="rId7"/>
    <p:sldId id="624" r:id="rId8"/>
    <p:sldId id="625" r:id="rId9"/>
    <p:sldId id="621" r:id="rId10"/>
    <p:sldId id="626" r:id="rId11"/>
    <p:sldId id="627" r:id="rId12"/>
    <p:sldId id="628" r:id="rId13"/>
    <p:sldId id="639" r:id="rId14"/>
    <p:sldId id="643" r:id="rId15"/>
    <p:sldId id="629" r:id="rId16"/>
    <p:sldId id="630" r:id="rId17"/>
    <p:sldId id="631" r:id="rId18"/>
    <p:sldId id="632" r:id="rId19"/>
    <p:sldId id="641" r:id="rId20"/>
    <p:sldId id="642" r:id="rId21"/>
    <p:sldId id="640" r:id="rId22"/>
    <p:sldId id="633" r:id="rId23"/>
    <p:sldId id="634" r:id="rId24"/>
    <p:sldId id="635" r:id="rId25"/>
    <p:sldId id="636" r:id="rId26"/>
    <p:sldId id="637" r:id="rId27"/>
    <p:sldId id="638" r:id="rId28"/>
    <p:sldId id="579" r:id="rId29"/>
    <p:sldId id="578" r:id="rId30"/>
    <p:sldId id="580" r:id="rId31"/>
    <p:sldId id="605" r:id="rId32"/>
  </p:sldIdLst>
  <p:sldSz cx="12192000" cy="6858000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Malgun Gothic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Malgun Gothic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Malgun Gothic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Malgun Gothic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Malgun Gothic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Malgun Gothic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Malgun Gothic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Malgun Gothic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Malgun Gothic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09" userDrawn="1">
          <p15:clr>
            <a:srgbClr val="A4A3A4"/>
          </p15:clr>
        </p15:guide>
        <p15:guide id="4" pos="393" userDrawn="1">
          <p15:clr>
            <a:srgbClr val="A4A3A4"/>
          </p15:clr>
        </p15:guide>
        <p15:guide id="5" pos="3961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1A59"/>
    <a:srgbClr val="307DA0"/>
    <a:srgbClr val="0099CC"/>
    <a:srgbClr val="1F7363"/>
    <a:srgbClr val="258B78"/>
    <a:srgbClr val="53D5BF"/>
    <a:srgbClr val="FFFFFF"/>
    <a:srgbClr val="96969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5786" autoAdjust="0"/>
  </p:normalViewPr>
  <p:slideViewPr>
    <p:cSldViewPr>
      <p:cViewPr varScale="1">
        <p:scale>
          <a:sx n="60" d="100"/>
          <a:sy n="60" d="100"/>
        </p:scale>
        <p:origin x="62" y="91"/>
      </p:cViewPr>
      <p:guideLst>
        <p:guide orient="horz" pos="2160"/>
        <p:guide pos="3840"/>
        <p:guide orient="horz" pos="709"/>
        <p:guide pos="393"/>
        <p:guide pos="3961"/>
        <p:guide orient="horz" pos="10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0" y="108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533" cy="496427"/>
          </a:xfrm>
          <a:prstGeom prst="rect">
            <a:avLst/>
          </a:prstGeom>
        </p:spPr>
        <p:txBody>
          <a:bodyPr vert="horz" wrap="square" lIns="95687" tIns="47844" rIns="95687" bIns="47844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300">
                <a:ea typeface="Malgun Gothic" panose="020B0503020000020004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146" y="1"/>
            <a:ext cx="2949532" cy="496427"/>
          </a:xfrm>
          <a:prstGeom prst="rect">
            <a:avLst/>
          </a:prstGeom>
        </p:spPr>
        <p:txBody>
          <a:bodyPr vert="horz" wrap="square" lIns="95687" tIns="47844" rIns="95687" bIns="47844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ea typeface="Malgun Gothic" panose="020B0503020000020004" pitchFamily="50" charset="-127"/>
              </a:defRPr>
            </a:lvl1pPr>
          </a:lstStyle>
          <a:p>
            <a:pPr>
              <a:defRPr/>
            </a:pPr>
            <a:fld id="{32CE0292-F210-47FB-AF0B-226E66C592CE}" type="datetimeFigureOut">
              <a:rPr lang="ko-KR" altLang="en-US"/>
              <a:pPr>
                <a:defRPr/>
              </a:pPr>
              <a:t>2021-01-07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1369"/>
            <a:ext cx="2949533" cy="496427"/>
          </a:xfrm>
          <a:prstGeom prst="rect">
            <a:avLst/>
          </a:prstGeom>
        </p:spPr>
        <p:txBody>
          <a:bodyPr vert="horz" wrap="square" lIns="95687" tIns="47844" rIns="95687" bIns="47844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300">
                <a:ea typeface="Malgun Gothic" panose="020B0503020000020004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146" y="9441369"/>
            <a:ext cx="2949532" cy="496427"/>
          </a:xfrm>
          <a:prstGeom prst="rect">
            <a:avLst/>
          </a:prstGeom>
        </p:spPr>
        <p:txBody>
          <a:bodyPr vert="horz" wrap="square" lIns="95687" tIns="47844" rIns="95687" bIns="4784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ea typeface="Malgun Gothic" panose="020B0503020000020004" pitchFamily="50" charset="-127"/>
              </a:defRPr>
            </a:lvl1pPr>
          </a:lstStyle>
          <a:p>
            <a:pPr>
              <a:defRPr/>
            </a:pPr>
            <a:fld id="{4CBB6A89-58C3-4183-B79F-04CB42AA6F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9465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533" cy="496427"/>
          </a:xfrm>
          <a:prstGeom prst="rect">
            <a:avLst/>
          </a:prstGeom>
        </p:spPr>
        <p:txBody>
          <a:bodyPr vert="horz" wrap="square" lIns="95687" tIns="47844" rIns="95687" bIns="47844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300">
                <a:ea typeface="Malgun Gothic" panose="020B0503020000020004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146" y="1"/>
            <a:ext cx="2949532" cy="496427"/>
          </a:xfrm>
          <a:prstGeom prst="rect">
            <a:avLst/>
          </a:prstGeom>
        </p:spPr>
        <p:txBody>
          <a:bodyPr vert="horz" wrap="square" lIns="95687" tIns="47844" rIns="95687" bIns="47844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ea typeface="Malgun Gothic" panose="020B0503020000020004" pitchFamily="50" charset="-127"/>
              </a:defRPr>
            </a:lvl1pPr>
          </a:lstStyle>
          <a:p>
            <a:pPr>
              <a:defRPr/>
            </a:pPr>
            <a:fld id="{123EA5ED-C1D3-4BE6-9881-F9292A47387B}" type="datetimeFigureOut">
              <a:rPr lang="ko-KR" altLang="en-US"/>
              <a:pPr>
                <a:defRPr/>
              </a:pPr>
              <a:t>2021-01-07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87" tIns="47844" rIns="95687" bIns="4784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480" y="4720684"/>
            <a:ext cx="5445760" cy="4472471"/>
          </a:xfrm>
          <a:prstGeom prst="rect">
            <a:avLst/>
          </a:prstGeom>
        </p:spPr>
        <p:txBody>
          <a:bodyPr vert="horz" wrap="square" lIns="95687" tIns="47844" rIns="95687" bIns="478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1369"/>
            <a:ext cx="2949533" cy="496427"/>
          </a:xfrm>
          <a:prstGeom prst="rect">
            <a:avLst/>
          </a:prstGeom>
        </p:spPr>
        <p:txBody>
          <a:bodyPr vert="horz" wrap="square" lIns="95687" tIns="47844" rIns="95687" bIns="47844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300">
                <a:ea typeface="Malgun Gothic" panose="020B0503020000020004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146" y="9441369"/>
            <a:ext cx="2949532" cy="496427"/>
          </a:xfrm>
          <a:prstGeom prst="rect">
            <a:avLst/>
          </a:prstGeom>
        </p:spPr>
        <p:txBody>
          <a:bodyPr vert="horz" wrap="square" lIns="95687" tIns="47844" rIns="95687" bIns="4784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ea typeface="Malgun Gothic" panose="020B0503020000020004" pitchFamily="50" charset="-127"/>
              </a:defRPr>
            </a:lvl1pPr>
          </a:lstStyle>
          <a:p>
            <a:pPr>
              <a:defRPr/>
            </a:pPr>
            <a:fld id="{9241B336-41E8-4701-93B2-7A0220AA5C0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9081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editphoto\Desktop\8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13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C:\Users\editphoto\Desktop\6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85" y="574676"/>
            <a:ext cx="7209367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자유형 3"/>
          <p:cNvSpPr/>
          <p:nvPr userDrawn="1"/>
        </p:nvSpPr>
        <p:spPr>
          <a:xfrm>
            <a:off x="0" y="12700"/>
            <a:ext cx="12192000" cy="6845300"/>
          </a:xfrm>
          <a:custGeom>
            <a:avLst/>
            <a:gdLst>
              <a:gd name="connsiteX0" fmla="*/ 0 w 9156700"/>
              <a:gd name="connsiteY0" fmla="*/ 2628900 h 6845300"/>
              <a:gd name="connsiteX1" fmla="*/ 0 w 9156700"/>
              <a:gd name="connsiteY1" fmla="*/ 6845300 h 6845300"/>
              <a:gd name="connsiteX2" fmla="*/ 9156700 w 9156700"/>
              <a:gd name="connsiteY2" fmla="*/ 6845300 h 6845300"/>
              <a:gd name="connsiteX3" fmla="*/ 9156700 w 9156700"/>
              <a:gd name="connsiteY3" fmla="*/ 0 h 6845300"/>
              <a:gd name="connsiteX4" fmla="*/ 8445500 w 9156700"/>
              <a:gd name="connsiteY4" fmla="*/ 0 h 6845300"/>
              <a:gd name="connsiteX5" fmla="*/ 8369300 w 9156700"/>
              <a:gd name="connsiteY5" fmla="*/ 2565400 h 6845300"/>
              <a:gd name="connsiteX6" fmla="*/ 7670800 w 9156700"/>
              <a:gd name="connsiteY6" fmla="*/ 4025900 h 6845300"/>
              <a:gd name="connsiteX7" fmla="*/ 6680200 w 9156700"/>
              <a:gd name="connsiteY7" fmla="*/ 4622800 h 6845300"/>
              <a:gd name="connsiteX8" fmla="*/ 5956300 w 9156700"/>
              <a:gd name="connsiteY8" fmla="*/ 4864100 h 6845300"/>
              <a:gd name="connsiteX9" fmla="*/ 5219700 w 9156700"/>
              <a:gd name="connsiteY9" fmla="*/ 4965700 h 6845300"/>
              <a:gd name="connsiteX10" fmla="*/ 4368800 w 9156700"/>
              <a:gd name="connsiteY10" fmla="*/ 4965700 h 6845300"/>
              <a:gd name="connsiteX11" fmla="*/ 2933700 w 9156700"/>
              <a:gd name="connsiteY11" fmla="*/ 4584700 h 6845300"/>
              <a:gd name="connsiteX12" fmla="*/ 1346200 w 9156700"/>
              <a:gd name="connsiteY12" fmla="*/ 3784600 h 6845300"/>
              <a:gd name="connsiteX13" fmla="*/ 292100 w 9156700"/>
              <a:gd name="connsiteY13" fmla="*/ 2908300 h 6845300"/>
              <a:gd name="connsiteX14" fmla="*/ 0 w 9156700"/>
              <a:gd name="connsiteY14" fmla="*/ 2628900 h 684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156700" h="6845300">
                <a:moveTo>
                  <a:pt x="0" y="2628900"/>
                </a:moveTo>
                <a:lnTo>
                  <a:pt x="0" y="6845300"/>
                </a:lnTo>
                <a:lnTo>
                  <a:pt x="9156700" y="6845300"/>
                </a:lnTo>
                <a:lnTo>
                  <a:pt x="9156700" y="0"/>
                </a:lnTo>
                <a:lnTo>
                  <a:pt x="8445500" y="0"/>
                </a:lnTo>
                <a:lnTo>
                  <a:pt x="8369300" y="2565400"/>
                </a:lnTo>
                <a:lnTo>
                  <a:pt x="7670800" y="4025900"/>
                </a:lnTo>
                <a:lnTo>
                  <a:pt x="6680200" y="4622800"/>
                </a:lnTo>
                <a:lnTo>
                  <a:pt x="5956300" y="4864100"/>
                </a:lnTo>
                <a:lnTo>
                  <a:pt x="5219700" y="4965700"/>
                </a:lnTo>
                <a:lnTo>
                  <a:pt x="4368800" y="4965700"/>
                </a:lnTo>
                <a:lnTo>
                  <a:pt x="2933700" y="4584700"/>
                </a:lnTo>
                <a:lnTo>
                  <a:pt x="1346200" y="3784600"/>
                </a:lnTo>
                <a:lnTo>
                  <a:pt x="292100" y="2908300"/>
                </a:lnTo>
                <a:lnTo>
                  <a:pt x="0" y="26289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Picture 2" descr="C:\Users\editphoto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067" y="0"/>
            <a:ext cx="3445933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editphoto\Desktop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0588"/>
            <a:ext cx="8746067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Users\editphoto\Desktop\4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81389"/>
            <a:ext cx="12192000" cy="163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editphoto\Desktop\3.png"/>
          <p:cNvPicPr>
            <a:picLocks noChangeAspect="1" noChangeArrowheads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327"/>
          <a:stretch/>
        </p:blipFill>
        <p:spPr bwMode="auto">
          <a:xfrm>
            <a:off x="42334" y="1938339"/>
            <a:ext cx="8703733" cy="406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35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editphoto\Desktop\1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C:\Users\editphoto\Desktop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1" b="16681"/>
          <a:stretch>
            <a:fillRect/>
          </a:stretch>
        </p:blipFill>
        <p:spPr bwMode="auto">
          <a:xfrm>
            <a:off x="0" y="5276850"/>
            <a:ext cx="2887133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2"/>
          <p:cNvSpPr txBox="1">
            <a:spLocks/>
          </p:cNvSpPr>
          <p:nvPr userDrawn="1"/>
        </p:nvSpPr>
        <p:spPr bwMode="auto">
          <a:xfrm>
            <a:off x="10896600" y="6453188"/>
            <a:ext cx="1016000" cy="1714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defTabSz="912813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1pPr>
            <a:lvl2pPr marL="742950" indent="-285750" defTabSz="912813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2pPr>
            <a:lvl3pPr marL="1143000" indent="-228600" defTabSz="912813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3pPr>
            <a:lvl4pPr marL="1600200" indent="-228600" defTabSz="912813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4pPr>
            <a:lvl5pPr marL="2057400" indent="-228600" defTabSz="912813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38C00119-622E-4D3B-A9E0-03334A0BA42E}" type="slidenum">
              <a:rPr lang="en-US" altLang="ko-KR" sz="1000" smtClean="0">
                <a:ea typeface="Malgun Gothic" panose="020B0503020000020004" pitchFamily="50" charset="-127"/>
                <a:cs typeface="-윤고딕150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000" dirty="0">
              <a:ea typeface="Malgun Gothic" panose="020B0503020000020004" pitchFamily="50" charset="-127"/>
              <a:cs typeface="-윤고딕150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9004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editphoto\Desktop\14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3888317" y="1"/>
            <a:ext cx="8303683" cy="2276475"/>
          </a:xfrm>
          <a:prstGeom prst="rect">
            <a:avLst/>
          </a:prstGeom>
          <a:gradFill flip="none" rotWithShape="1">
            <a:gsLst>
              <a:gs pos="55000">
                <a:srgbClr val="FFFFFF"/>
              </a:gs>
              <a:gs pos="100000">
                <a:srgbClr val="DCDCDC"/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kumimoji="0" lang="ko-KR" altLang="en-US">
              <a:solidFill>
                <a:srgbClr val="FFFFFF"/>
              </a:solidFill>
              <a:ea typeface="Malgun Gothic" panose="020B0503020000020004" pitchFamily="50" charset="-127"/>
            </a:endParaRPr>
          </a:p>
        </p:txBody>
      </p:sp>
      <p:pic>
        <p:nvPicPr>
          <p:cNvPr id="5" name="Picture 2" descr="C:\Users\editphoto\Desktop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17" b="16681"/>
          <a:stretch>
            <a:fillRect/>
          </a:stretch>
        </p:blipFill>
        <p:spPr bwMode="auto">
          <a:xfrm>
            <a:off x="9840384" y="-11113"/>
            <a:ext cx="2351616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07DA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2901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51798-3BBD-482A-9503-B01CF49DF41F}" type="datetimeFigureOut">
              <a:rPr lang="ko-KR" altLang="en-US"/>
              <a:pPr>
                <a:defRPr/>
              </a:pPr>
              <a:t>2021-01-07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3BD44-807D-4709-B027-D62438F7E39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5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24417" y="115888"/>
            <a:ext cx="109728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200">
                <a:solidFill>
                  <a:srgbClr val="898989"/>
                </a:solidFill>
                <a:ea typeface="Malgun Gothic" panose="020B0503020000020004" pitchFamily="50" charset="-127"/>
              </a:defRPr>
            </a:lvl1pPr>
          </a:lstStyle>
          <a:p>
            <a:pPr>
              <a:defRPr/>
            </a:pPr>
            <a:fld id="{30D5D862-49DB-4983-9118-FA5FD70CE778}" type="datetimeFigureOut">
              <a:rPr lang="ko-KR" altLang="en-US"/>
              <a:pPr>
                <a:defRPr/>
              </a:pPr>
              <a:t>2021-01-07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200">
                <a:solidFill>
                  <a:srgbClr val="898989"/>
                </a:solidFill>
                <a:ea typeface="Malgun Gothic" panose="020B0503020000020004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Malgun Gothic" panose="020B0503020000020004" pitchFamily="50" charset="-127"/>
              </a:defRPr>
            </a:lvl1pPr>
          </a:lstStyle>
          <a:p>
            <a:pPr>
              <a:defRPr/>
            </a:pPr>
            <a:fld id="{01DFA4DC-55A6-4172-B99C-5AB67435E90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3" r:id="rId1"/>
    <p:sldLayoutId id="2147484434" r:id="rId2"/>
    <p:sldLayoutId id="2147484435" r:id="rId3"/>
    <p:sldLayoutId id="2147484432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600" b="1" kern="1200">
          <a:solidFill>
            <a:srgbClr val="307DA0"/>
          </a:solidFill>
          <a:latin typeface="Arial" pitchFamily="34" charset="0"/>
          <a:ea typeface="Malgun Gothic" panose="020B0503020000020004" pitchFamily="50" charset="-127"/>
          <a:cs typeface="Arial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307DA0"/>
          </a:solidFill>
          <a:latin typeface="Arial" pitchFamily="34" charset="0"/>
          <a:ea typeface="Malgun Gothic" panose="020B0503020000020004" pitchFamily="50" charset="-127"/>
          <a:cs typeface="Arial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307DA0"/>
          </a:solidFill>
          <a:latin typeface="Arial" pitchFamily="34" charset="0"/>
          <a:ea typeface="Malgun Gothic" panose="020B0503020000020004" pitchFamily="50" charset="-127"/>
          <a:cs typeface="Arial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307DA0"/>
          </a:solidFill>
          <a:latin typeface="Arial" pitchFamily="34" charset="0"/>
          <a:ea typeface="Malgun Gothic" panose="020B0503020000020004" pitchFamily="50" charset="-127"/>
          <a:cs typeface="Arial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307DA0"/>
          </a:solidFill>
          <a:latin typeface="Arial" pitchFamily="34" charset="0"/>
          <a:ea typeface="Malgun Gothic" panose="020B0503020000020004" pitchFamily="50" charset="-127"/>
          <a:cs typeface="Arial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600" b="1">
          <a:solidFill>
            <a:srgbClr val="307DA0"/>
          </a:solidFill>
          <a:latin typeface="Arial" pitchFamily="34" charset="0"/>
          <a:ea typeface="맑은 고딕" pitchFamily="50" charset="-127"/>
          <a:cs typeface="Arial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600" b="1">
          <a:solidFill>
            <a:srgbClr val="307DA0"/>
          </a:solidFill>
          <a:latin typeface="Arial" pitchFamily="34" charset="0"/>
          <a:ea typeface="맑은 고딕" pitchFamily="50" charset="-127"/>
          <a:cs typeface="Arial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600" b="1">
          <a:solidFill>
            <a:srgbClr val="307DA0"/>
          </a:solidFill>
          <a:latin typeface="Arial" pitchFamily="34" charset="0"/>
          <a:ea typeface="맑은 고딕" pitchFamily="50" charset="-127"/>
          <a:cs typeface="Arial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600" b="1">
          <a:solidFill>
            <a:srgbClr val="307DA0"/>
          </a:solidFill>
          <a:latin typeface="Arial" pitchFamily="34" charset="0"/>
          <a:ea typeface="맑은 고딕" pitchFamily="50" charset="-127"/>
          <a:cs typeface="Arial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215680" y="5411788"/>
            <a:ext cx="87677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kumimoji="0" lang="ko-KR" altLang="en-US" sz="4000" b="1" dirty="0">
                <a:solidFill>
                  <a:srgbClr val="175C7F"/>
                </a:solidFill>
                <a:latin typeface="+mj-ea"/>
                <a:ea typeface="+mj-ea"/>
                <a:cs typeface="Arial" charset="0"/>
              </a:rPr>
              <a:t>딥러닝 기반의 주가 예측 서비스</a:t>
            </a:r>
            <a:endParaRPr kumimoji="0" lang="en-US" altLang="ko-KR" sz="4000" b="1" dirty="0">
              <a:solidFill>
                <a:srgbClr val="175C7F"/>
              </a:solidFill>
              <a:latin typeface="+mj-ea"/>
              <a:ea typeface="+mj-ea"/>
              <a:cs typeface="Arial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584356" y="6119674"/>
            <a:ext cx="53990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kumimoji="0" lang="en-US" altLang="ko-KR" sz="1400" b="1" dirty="0">
                <a:solidFill>
                  <a:srgbClr val="53D5BF"/>
                </a:solidFill>
                <a:latin typeface="+mj-ea"/>
                <a:ea typeface="+mj-ea"/>
                <a:cs typeface="Arial" charset="0"/>
              </a:rPr>
              <a:t> 5</a:t>
            </a:r>
            <a:r>
              <a:rPr kumimoji="0" lang="ko-KR" altLang="en-US" sz="1400" b="1" dirty="0">
                <a:solidFill>
                  <a:srgbClr val="53D5BF"/>
                </a:solidFill>
                <a:latin typeface="+mj-ea"/>
                <a:ea typeface="+mj-ea"/>
                <a:cs typeface="Arial" charset="0"/>
              </a:rPr>
              <a:t>조 세</a:t>
            </a:r>
            <a:r>
              <a:rPr kumimoji="0" lang="en-US" altLang="ko-KR" sz="1400" b="1" dirty="0">
                <a:solidFill>
                  <a:srgbClr val="53D5BF"/>
                </a:solidFill>
                <a:latin typeface="+mj-ea"/>
                <a:ea typeface="+mj-ea"/>
                <a:cs typeface="Arial" charset="0"/>
              </a:rPr>
              <a:t>·</a:t>
            </a:r>
            <a:r>
              <a:rPr kumimoji="0" lang="ko-KR" altLang="en-US" sz="1400" b="1" dirty="0">
                <a:solidFill>
                  <a:srgbClr val="53D5BF"/>
                </a:solidFill>
                <a:latin typeface="+mj-ea"/>
                <a:ea typeface="+mj-ea"/>
                <a:cs typeface="Arial" charset="0"/>
              </a:rPr>
              <a:t>나</a:t>
            </a:r>
            <a:r>
              <a:rPr kumimoji="0" lang="en-US" altLang="ko-KR" sz="1400" b="1" dirty="0">
                <a:solidFill>
                  <a:srgbClr val="53D5BF"/>
                </a:solidFill>
                <a:latin typeface="+mj-ea"/>
                <a:ea typeface="+mj-ea"/>
                <a:cs typeface="Arial" charset="0"/>
              </a:rPr>
              <a:t>·</a:t>
            </a:r>
            <a:r>
              <a:rPr kumimoji="0" lang="ko-KR" altLang="en-US" sz="1400" b="1" dirty="0">
                <a:solidFill>
                  <a:srgbClr val="53D5BF"/>
                </a:solidFill>
                <a:latin typeface="+mj-ea"/>
                <a:ea typeface="+mj-ea"/>
                <a:cs typeface="Arial" charset="0"/>
              </a:rPr>
              <a:t>주 </a:t>
            </a:r>
            <a:r>
              <a:rPr kumimoji="0" lang="en-US" altLang="ko-KR" sz="1400" b="1" dirty="0">
                <a:solidFill>
                  <a:srgbClr val="53D5BF"/>
                </a:solidFill>
                <a:latin typeface="+mj-ea"/>
                <a:ea typeface="+mj-ea"/>
                <a:cs typeface="Arial" charset="0"/>
              </a:rPr>
              <a:t>- </a:t>
            </a:r>
            <a:r>
              <a:rPr kumimoji="0" lang="ko-KR" altLang="en-US" sz="1400" b="1" dirty="0">
                <a:solidFill>
                  <a:srgbClr val="53D5BF"/>
                </a:solidFill>
                <a:latin typeface="+mj-ea"/>
                <a:ea typeface="+mj-ea"/>
                <a:cs typeface="Arial" charset="0"/>
              </a:rPr>
              <a:t>세상에 나쁜 주식은 없다</a:t>
            </a:r>
            <a:r>
              <a:rPr kumimoji="0" lang="en-US" altLang="ko-KR" sz="1400" b="1" dirty="0">
                <a:solidFill>
                  <a:srgbClr val="53D5BF"/>
                </a:solidFill>
                <a:latin typeface="+mj-ea"/>
                <a:ea typeface="+mj-ea"/>
                <a:cs typeface="Arial" charset="0"/>
              </a:rPr>
              <a:t>.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FF7A8E6-1EFA-460A-9A51-41D1B1DD4BB0}"/>
              </a:ext>
            </a:extLst>
          </p:cNvPr>
          <p:cNvGrpSpPr/>
          <p:nvPr/>
        </p:nvGrpSpPr>
        <p:grpSpPr>
          <a:xfrm>
            <a:off x="2891655" y="3068960"/>
            <a:ext cx="2356251" cy="1561078"/>
            <a:chOff x="2891655" y="3068960"/>
            <a:chExt cx="2356251" cy="1561078"/>
          </a:xfrm>
        </p:grpSpPr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2927648" y="3068960"/>
              <a:ext cx="23202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isometricOffAxis1Right"/>
              <a:lightRig rig="threePt" dir="t"/>
            </a:scene3d>
          </p:spPr>
          <p:txBody>
            <a:bodyPr spcFirstLastPara="1">
              <a:prstTxWarp prst="textArchUp">
                <a:avLst>
                  <a:gd name="adj" fmla="val 11520913"/>
                </a:avLst>
              </a:prstTxWarp>
              <a:spAutoFit/>
              <a:scene3d>
                <a:camera prst="orthographicFront"/>
                <a:lightRig rig="threePt" dir="t"/>
              </a:scene3d>
              <a:sp3d extrusionH="25400"/>
            </a:bodyPr>
            <a:lstStyle/>
            <a:p>
              <a:pPr algn="ctr">
                <a:defRPr/>
              </a:pPr>
              <a:r>
                <a:rPr lang="en-US" altLang="ko-KR" sz="4000" b="1" spc="-150" dirty="0">
                  <a:ln w="22225">
                    <a:solidFill>
                      <a:srgbClr val="EE3739"/>
                    </a:solidFill>
                    <a:prstDash val="solid"/>
                  </a:ln>
                  <a:solidFill>
                    <a:srgbClr val="EE3739"/>
                  </a:solidFill>
                </a:rPr>
                <a:t>forecaS</a:t>
              </a:r>
              <a:r>
                <a:rPr lang="en-US" altLang="ko-KR" sz="4000" b="1" spc="-150" dirty="0">
                  <a:ln w="22225">
                    <a:solidFill>
                      <a:srgbClr val="0A7DF2"/>
                    </a:solidFill>
                    <a:prstDash val="solid"/>
                  </a:ln>
                  <a:solidFill>
                    <a:srgbClr val="0A7DF2"/>
                  </a:solidFill>
                </a:rPr>
                <a:t>Tock</a:t>
              </a:r>
              <a:endParaRPr kumimoji="0" lang="en-US" altLang="ko-KR" sz="4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charset="0"/>
                <a:ea typeface="HY견고딕" pitchFamily="18" charset="-127"/>
                <a:cs typeface="Arial" charset="0"/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EABA17E5-D546-47B0-97AE-A82E39CCE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1655" y="3256018"/>
              <a:ext cx="2356251" cy="137402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55124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데이터 가공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E9F6C68-3AC1-4C31-9DB0-050CAE605651}"/>
              </a:ext>
            </a:extLst>
          </p:cNvPr>
          <p:cNvCxnSpPr/>
          <p:nvPr/>
        </p:nvCxnSpPr>
        <p:spPr>
          <a:xfrm>
            <a:off x="5951984" y="980728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49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모델 선정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E9F6C68-3AC1-4C31-9DB0-050CAE605651}"/>
              </a:ext>
            </a:extLst>
          </p:cNvPr>
          <p:cNvCxnSpPr/>
          <p:nvPr/>
        </p:nvCxnSpPr>
        <p:spPr>
          <a:xfrm>
            <a:off x="5951984" y="980728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5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D66080E-B651-4EDB-9447-C36B482E9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3001272"/>
            <a:ext cx="5715000" cy="3209925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D74628B4-B9EF-4CAB-B1EB-ABFD24EDD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72816"/>
            <a:ext cx="10972800" cy="850900"/>
          </a:xfrm>
        </p:spPr>
        <p:txBody>
          <a:bodyPr/>
          <a:lstStyle/>
          <a:p>
            <a:r>
              <a:rPr lang="ko-KR" altLang="en-US" sz="4000" dirty="0"/>
              <a:t>서비스</a:t>
            </a:r>
          </a:p>
        </p:txBody>
      </p:sp>
      <p:sp>
        <p:nvSpPr>
          <p:cNvPr id="5" name="자유형 3">
            <a:extLst>
              <a:ext uri="{FF2B5EF4-FFF2-40B4-BE49-F238E27FC236}">
                <a16:creationId xmlns:a16="http://schemas.microsoft.com/office/drawing/2014/main" id="{5C094D74-AA3C-4D6B-A2E0-AD6E3E52DDA3}"/>
              </a:ext>
            </a:extLst>
          </p:cNvPr>
          <p:cNvSpPr/>
          <p:nvPr/>
        </p:nvSpPr>
        <p:spPr>
          <a:xfrm>
            <a:off x="609600" y="3861048"/>
            <a:ext cx="2520280" cy="1800200"/>
          </a:xfrm>
          <a:custGeom>
            <a:avLst/>
            <a:gdLst>
              <a:gd name="connsiteX0" fmla="*/ 0 w 8792904"/>
              <a:gd name="connsiteY0" fmla="*/ 0 h 573803"/>
              <a:gd name="connsiteX1" fmla="*/ 8792904 w 8792904"/>
              <a:gd name="connsiteY1" fmla="*/ 0 h 573803"/>
              <a:gd name="connsiteX2" fmla="*/ 8792904 w 8792904"/>
              <a:gd name="connsiteY2" fmla="*/ 573803 h 573803"/>
              <a:gd name="connsiteX3" fmla="*/ 0 w 8792904"/>
              <a:gd name="connsiteY3" fmla="*/ 573803 h 573803"/>
              <a:gd name="connsiteX4" fmla="*/ 0 w 8792904"/>
              <a:gd name="connsiteY4" fmla="*/ 0 h 57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2904" h="573803">
                <a:moveTo>
                  <a:pt x="0" y="0"/>
                </a:moveTo>
                <a:lnTo>
                  <a:pt x="8792904" y="0"/>
                </a:lnTo>
                <a:lnTo>
                  <a:pt x="8792904" y="573803"/>
                </a:lnTo>
                <a:lnTo>
                  <a:pt x="0" y="57380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279175" tIns="15240" rIns="85344" bIns="15240"/>
          <a:lstStyle>
            <a:lvl1pPr marL="342900" indent="-3429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1pPr>
            <a:lvl2pPr marL="114300" indent="-1143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2pPr>
            <a:lvl3pPr marL="1143000" indent="-2286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3pPr>
            <a:lvl4pPr marL="1600200" indent="-2286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4pPr>
            <a:lvl5pPr marL="2057400" indent="-2286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5pPr>
            <a:lvl6pPr marL="25146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6pPr>
            <a:lvl7pPr marL="29718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7pPr>
            <a:lvl8pPr marL="34290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8pPr>
            <a:lvl9pPr marL="38862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342900" lvl="1" indent="-342900">
              <a:lnSpc>
                <a:spcPct val="150000"/>
              </a:lnSpc>
              <a:spcAft>
                <a:spcPct val="20000"/>
              </a:spcAft>
              <a:buFont typeface="+mj-lt"/>
              <a:buAutoNum type="arabicPeriod"/>
              <a:defRPr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학습 데이터 설정</a:t>
            </a:r>
            <a:endParaRPr lang="en-US" altLang="ko-KR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lvl="1" indent="-342900">
              <a:lnSpc>
                <a:spcPct val="150000"/>
              </a:lnSpc>
              <a:spcAft>
                <a:spcPct val="20000"/>
              </a:spcAft>
              <a:buFont typeface="+mj-lt"/>
              <a:buAutoNum type="arabicPeriod"/>
              <a:defRPr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모델 학습</a:t>
            </a:r>
            <a:endParaRPr lang="en-US" altLang="ko-KR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lvl="1" indent="-342900">
              <a:lnSpc>
                <a:spcPct val="150000"/>
              </a:lnSpc>
              <a:spcAft>
                <a:spcPct val="20000"/>
              </a:spcAft>
              <a:buFont typeface="+mj-lt"/>
              <a:buAutoNum type="arabicPeriod"/>
              <a:defRPr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예측 결과 저장</a:t>
            </a:r>
            <a:endParaRPr lang="en-US" altLang="ko-KR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lvl="1" indent="-342900">
              <a:lnSpc>
                <a:spcPct val="150000"/>
              </a:lnSpc>
              <a:spcAft>
                <a:spcPct val="20000"/>
              </a:spcAft>
              <a:buFont typeface="+mj-lt"/>
              <a:buAutoNum type="arabicPeriod"/>
              <a:defRPr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예측 모델 저장</a:t>
            </a:r>
            <a:endParaRPr lang="en-US" altLang="ko-KR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0267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장고 웹프래임워크로 구현된 서비스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93" y="1196752"/>
            <a:ext cx="11064552" cy="521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3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학습 데이터 설정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E9F6C68-3AC1-4C31-9DB0-050CAE605651}"/>
              </a:ext>
            </a:extLst>
          </p:cNvPr>
          <p:cNvCxnSpPr/>
          <p:nvPr/>
        </p:nvCxnSpPr>
        <p:spPr>
          <a:xfrm>
            <a:off x="5951984" y="980728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0" y="260648"/>
            <a:ext cx="4418666" cy="63535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7407" y="1196752"/>
            <a:ext cx="4822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테마별</a:t>
            </a:r>
            <a:r>
              <a:rPr lang="ko-KR" altLang="en-US" dirty="0" smtClean="0"/>
              <a:t> </a:t>
            </a:r>
            <a:r>
              <a:rPr lang="en-US" altLang="ko-KR" dirty="0" smtClean="0"/>
              <a:t>CSV</a:t>
            </a:r>
            <a:r>
              <a:rPr lang="ko-KR" altLang="en-US" dirty="0" smtClean="0"/>
              <a:t>파일을 불러와</a:t>
            </a:r>
            <a:endParaRPr lang="en-US" altLang="ko-KR" dirty="0" smtClean="0"/>
          </a:p>
          <a:p>
            <a:r>
              <a:rPr lang="ko-KR" altLang="en-US" dirty="0" smtClean="0"/>
              <a:t>종목별 </a:t>
            </a:r>
            <a:r>
              <a:rPr lang="ko-KR" altLang="en-US" dirty="0" err="1" smtClean="0"/>
              <a:t>학습기간</a:t>
            </a:r>
            <a:r>
              <a:rPr lang="ko-KR" altLang="en-US" dirty="0" smtClean="0"/>
              <a:t> 설명하는 구간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917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학습 데이터 설정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E9F6C68-3AC1-4C31-9DB0-050CAE605651}"/>
              </a:ext>
            </a:extLst>
          </p:cNvPr>
          <p:cNvCxnSpPr/>
          <p:nvPr/>
        </p:nvCxnSpPr>
        <p:spPr>
          <a:xfrm>
            <a:off x="5951984" y="980728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241437"/>
            <a:ext cx="3313774" cy="2597610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25224"/>
              </p:ext>
            </p:extLst>
          </p:nvPr>
        </p:nvGraphicFramePr>
        <p:xfrm>
          <a:off x="1127448" y="2113697"/>
          <a:ext cx="3240360" cy="3799365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305090199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18033002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188513101"/>
                    </a:ext>
                  </a:extLst>
                </a:gridCol>
              </a:tblGrid>
              <a:tr h="2696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액토즈소프트</a:t>
                      </a:r>
                      <a:endParaRPr lang="ko-KR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52790</a:t>
                      </a: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</a:t>
                      </a: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77088"/>
                  </a:ext>
                </a:extLst>
              </a:tr>
              <a:tr h="2696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네오위즈홀딩스</a:t>
                      </a:r>
                      <a:endParaRPr lang="ko-KR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42420</a:t>
                      </a: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</a:t>
                      </a: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706682"/>
                  </a:ext>
                </a:extLst>
              </a:tr>
              <a:tr h="1737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컴투스</a:t>
                      </a:r>
                      <a:endParaRPr lang="ko-KR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78340</a:t>
                      </a: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</a:t>
                      </a: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722212"/>
                  </a:ext>
                </a:extLst>
              </a:tr>
              <a:tr h="2696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더블유게임즈</a:t>
                      </a:r>
                      <a:endParaRPr lang="ko-KR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192080</a:t>
                      </a: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</a:t>
                      </a: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467798"/>
                  </a:ext>
                </a:extLst>
              </a:tr>
              <a:tr h="1737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웹젠</a:t>
                      </a: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69080</a:t>
                      </a: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</a:t>
                      </a: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6069"/>
                  </a:ext>
                </a:extLst>
              </a:tr>
              <a:tr h="1737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위메이드</a:t>
                      </a: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112040</a:t>
                      </a: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</a:t>
                      </a: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515703"/>
                  </a:ext>
                </a:extLst>
              </a:tr>
              <a:tr h="173788"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32578"/>
                  </a:ext>
                </a:extLst>
              </a:tr>
              <a:tr h="1737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영원무역</a:t>
                      </a: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111770</a:t>
                      </a: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겨울</a:t>
                      </a: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582692"/>
                  </a:ext>
                </a:extLst>
              </a:tr>
              <a:tr h="1737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녹십자</a:t>
                      </a: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6280</a:t>
                      </a: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겨울</a:t>
                      </a: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392383"/>
                  </a:ext>
                </a:extLst>
              </a:tr>
              <a:tr h="1737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SPC</a:t>
                      </a:r>
                      <a:r>
                        <a:rPr lang="ko-KR" alt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삼립</a:t>
                      </a: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5610</a:t>
                      </a: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겨울</a:t>
                      </a: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386972"/>
                  </a:ext>
                </a:extLst>
              </a:tr>
              <a:tr h="1737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동화약품</a:t>
                      </a: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겨울</a:t>
                      </a: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703210"/>
                  </a:ext>
                </a:extLst>
              </a:tr>
              <a:tr h="2696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대성홀딩스</a:t>
                      </a: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16710</a:t>
                      </a: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겨울</a:t>
                      </a: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456872"/>
                  </a:ext>
                </a:extLst>
              </a:tr>
              <a:tr h="2696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지역난방공사</a:t>
                      </a: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71320</a:t>
                      </a: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겨울</a:t>
                      </a: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332463"/>
                  </a:ext>
                </a:extLst>
              </a:tr>
              <a:tr h="173788"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225432"/>
                  </a:ext>
                </a:extLst>
              </a:tr>
              <a:tr h="1737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대한항공</a:t>
                      </a: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3490</a:t>
                      </a: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항공여행</a:t>
                      </a: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111689"/>
                  </a:ext>
                </a:extLst>
              </a:tr>
              <a:tr h="1737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한진칼</a:t>
                      </a: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180640</a:t>
                      </a: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항공여행</a:t>
                      </a: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269645"/>
                  </a:ext>
                </a:extLst>
              </a:tr>
              <a:tr h="2696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아시아나항공</a:t>
                      </a: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20560</a:t>
                      </a: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항공여행</a:t>
                      </a: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071063"/>
                  </a:ext>
                </a:extLst>
              </a:tr>
              <a:tr h="2696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참좋은여행</a:t>
                      </a: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94850</a:t>
                      </a: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항공여행</a:t>
                      </a:r>
                    </a:p>
                  </a:txBody>
                  <a:tcPr marL="6863" marR="6863" marT="68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07468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4417" y="1124744"/>
            <a:ext cx="4822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종목데이터가 들어있는 </a:t>
            </a:r>
            <a:r>
              <a:rPr lang="en-US" altLang="ko-KR" sz="2400" b="1" dirty="0" smtClean="0"/>
              <a:t>CSV</a:t>
            </a:r>
            <a:r>
              <a:rPr lang="ko-KR" altLang="en-US" sz="2400" b="1" dirty="0" smtClean="0"/>
              <a:t>파일을 </a:t>
            </a:r>
            <a:r>
              <a:rPr lang="ko-KR" altLang="en-US" sz="2400" b="1" dirty="0" err="1" smtClean="0"/>
              <a:t>테마별로</a:t>
            </a:r>
            <a:r>
              <a:rPr lang="ko-KR" altLang="en-US" sz="2400" b="1" dirty="0" smtClean="0"/>
              <a:t> 선택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56755" y="5931049"/>
            <a:ext cx="4822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Total.CSV</a:t>
            </a:r>
            <a:endParaRPr lang="ko-KR" altLang="en-US" sz="24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948" y="3068960"/>
            <a:ext cx="4648603" cy="36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학습 데이터 설정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E9F6C68-3AC1-4C31-9DB0-050CAE605651}"/>
              </a:ext>
            </a:extLst>
          </p:cNvPr>
          <p:cNvCxnSpPr/>
          <p:nvPr/>
        </p:nvCxnSpPr>
        <p:spPr>
          <a:xfrm>
            <a:off x="5951984" y="980728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119382"/>
            <a:ext cx="5544616" cy="65970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556792"/>
            <a:ext cx="5236499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학습 데이터 설정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E9F6C68-3AC1-4C31-9DB0-050CAE605651}"/>
              </a:ext>
            </a:extLst>
          </p:cNvPr>
          <p:cNvCxnSpPr/>
          <p:nvPr/>
        </p:nvCxnSpPr>
        <p:spPr>
          <a:xfrm>
            <a:off x="5951984" y="980728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555" y="332656"/>
            <a:ext cx="6132117" cy="597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6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모델 학습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E9F6C68-3AC1-4C31-9DB0-050CAE605651}"/>
              </a:ext>
            </a:extLst>
          </p:cNvPr>
          <p:cNvCxnSpPr/>
          <p:nvPr/>
        </p:nvCxnSpPr>
        <p:spPr>
          <a:xfrm>
            <a:off x="5951984" y="980728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19191"/>
            <a:ext cx="6048672" cy="382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4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모델 학습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E9F6C68-3AC1-4C31-9DB0-050CAE605651}"/>
              </a:ext>
            </a:extLst>
          </p:cNvPr>
          <p:cNvCxnSpPr/>
          <p:nvPr/>
        </p:nvCxnSpPr>
        <p:spPr>
          <a:xfrm>
            <a:off x="5951984" y="980728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932" y="1628800"/>
            <a:ext cx="6071740" cy="384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1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목차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E9F6C68-3AC1-4C31-9DB0-050CAE605651}"/>
              </a:ext>
            </a:extLst>
          </p:cNvPr>
          <p:cNvCxnSpPr/>
          <p:nvPr/>
        </p:nvCxnSpPr>
        <p:spPr>
          <a:xfrm>
            <a:off x="5951984" y="980728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BB564876-61C1-4334-8DC2-5D681F5CB14D}"/>
              </a:ext>
            </a:extLst>
          </p:cNvPr>
          <p:cNvSpPr txBox="1"/>
          <p:nvPr/>
        </p:nvSpPr>
        <p:spPr>
          <a:xfrm>
            <a:off x="767407" y="1412776"/>
            <a:ext cx="165750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spc="-30" dirty="0">
                <a:latin typeface="+mn-ea"/>
                <a:ea typeface="+mn-ea"/>
              </a:rPr>
              <a:t>01 </a:t>
            </a:r>
            <a:r>
              <a:rPr lang="ko-KR" altLang="en-US" sz="2000" b="1" spc="-30" dirty="0">
                <a:latin typeface="+mn-ea"/>
                <a:ea typeface="+mn-ea"/>
              </a:rPr>
              <a:t>추진 배경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7B7218F-F1CB-4751-93B2-40DC7A3AAFD8}"/>
              </a:ext>
            </a:extLst>
          </p:cNvPr>
          <p:cNvSpPr txBox="1"/>
          <p:nvPr/>
        </p:nvSpPr>
        <p:spPr>
          <a:xfrm>
            <a:off x="767406" y="3727176"/>
            <a:ext cx="216277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spc="-30" dirty="0">
                <a:latin typeface="+mn-ea"/>
                <a:ea typeface="+mn-ea"/>
              </a:rPr>
              <a:t>02 </a:t>
            </a:r>
            <a:r>
              <a:rPr lang="ko-KR" altLang="en-US" sz="2000" b="1" spc="-30" dirty="0">
                <a:latin typeface="+mn-ea"/>
                <a:ea typeface="+mn-ea"/>
              </a:rPr>
              <a:t>프로젝트 개요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7504705-5370-4119-AC32-8FCBCE209B92}"/>
              </a:ext>
            </a:extLst>
          </p:cNvPr>
          <p:cNvSpPr txBox="1"/>
          <p:nvPr/>
        </p:nvSpPr>
        <p:spPr>
          <a:xfrm>
            <a:off x="6928547" y="1412776"/>
            <a:ext cx="131895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spc="-30" dirty="0">
                <a:latin typeface="+mn-ea"/>
                <a:ea typeface="+mn-ea"/>
              </a:rPr>
              <a:t>03 </a:t>
            </a:r>
            <a:r>
              <a:rPr lang="ko-KR" altLang="en-US" sz="2000" b="1" spc="-30" dirty="0">
                <a:latin typeface="+mn-ea"/>
                <a:ea typeface="+mn-ea"/>
              </a:rPr>
              <a:t>서비스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00CC9CD-CE0B-484E-BC93-54C504A11843}"/>
              </a:ext>
            </a:extLst>
          </p:cNvPr>
          <p:cNvSpPr txBox="1"/>
          <p:nvPr/>
        </p:nvSpPr>
        <p:spPr>
          <a:xfrm>
            <a:off x="6925281" y="3727176"/>
            <a:ext cx="131895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spc="-30" dirty="0">
                <a:latin typeface="+mn-ea"/>
                <a:ea typeface="+mn-ea"/>
              </a:rPr>
              <a:t>04 </a:t>
            </a:r>
            <a:r>
              <a:rPr lang="ko-KR" altLang="en-US" sz="2000" b="1" spc="-30" dirty="0">
                <a:latin typeface="+mn-ea"/>
                <a:ea typeface="+mn-ea"/>
              </a:rPr>
              <a:t>마무리</a:t>
            </a:r>
          </a:p>
        </p:txBody>
      </p:sp>
      <p:sp>
        <p:nvSpPr>
          <p:cNvPr id="154" name="자유형 3">
            <a:extLst>
              <a:ext uri="{FF2B5EF4-FFF2-40B4-BE49-F238E27FC236}">
                <a16:creationId xmlns:a16="http://schemas.microsoft.com/office/drawing/2014/main" id="{E6153C5B-E614-475E-A130-9025F93311FB}"/>
              </a:ext>
            </a:extLst>
          </p:cNvPr>
          <p:cNvSpPr/>
          <p:nvPr/>
        </p:nvSpPr>
        <p:spPr>
          <a:xfrm>
            <a:off x="1415480" y="1834680"/>
            <a:ext cx="2520280" cy="1346358"/>
          </a:xfrm>
          <a:custGeom>
            <a:avLst/>
            <a:gdLst>
              <a:gd name="connsiteX0" fmla="*/ 0 w 8792904"/>
              <a:gd name="connsiteY0" fmla="*/ 0 h 573803"/>
              <a:gd name="connsiteX1" fmla="*/ 8792904 w 8792904"/>
              <a:gd name="connsiteY1" fmla="*/ 0 h 573803"/>
              <a:gd name="connsiteX2" fmla="*/ 8792904 w 8792904"/>
              <a:gd name="connsiteY2" fmla="*/ 573803 h 573803"/>
              <a:gd name="connsiteX3" fmla="*/ 0 w 8792904"/>
              <a:gd name="connsiteY3" fmla="*/ 573803 h 573803"/>
              <a:gd name="connsiteX4" fmla="*/ 0 w 8792904"/>
              <a:gd name="connsiteY4" fmla="*/ 0 h 57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2904" h="573803">
                <a:moveTo>
                  <a:pt x="0" y="0"/>
                </a:moveTo>
                <a:lnTo>
                  <a:pt x="8792904" y="0"/>
                </a:lnTo>
                <a:lnTo>
                  <a:pt x="8792904" y="573803"/>
                </a:lnTo>
                <a:lnTo>
                  <a:pt x="0" y="57380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279175" tIns="15240" rIns="85344" bIns="15240"/>
          <a:lstStyle>
            <a:lvl1pPr marL="342900" indent="-3429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1pPr>
            <a:lvl2pPr marL="114300" indent="-1143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2pPr>
            <a:lvl3pPr marL="1143000" indent="-2286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3pPr>
            <a:lvl4pPr marL="1600200" indent="-2286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4pPr>
            <a:lvl5pPr marL="2057400" indent="-2286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5pPr>
            <a:lvl6pPr marL="25146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6pPr>
            <a:lvl7pPr marL="29718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7pPr>
            <a:lvl8pPr marL="34290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8pPr>
            <a:lvl9pPr marL="38862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342900" lvl="1" indent="-342900">
              <a:lnSpc>
                <a:spcPct val="150000"/>
              </a:lnSpc>
              <a:spcAft>
                <a:spcPct val="20000"/>
              </a:spcAft>
              <a:buFont typeface="Wingdings" panose="05000000000000000000" pitchFamily="2" charset="2"/>
              <a:buChar char="u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주제 선정</a:t>
            </a:r>
            <a:endParaRPr lang="en-US" altLang="ko-KR" sz="14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lvl="1" indent="-342900">
              <a:lnSpc>
                <a:spcPct val="150000"/>
              </a:lnSpc>
              <a:spcAft>
                <a:spcPct val="20000"/>
              </a:spcAft>
              <a:buFont typeface="Wingdings" panose="05000000000000000000" pitchFamily="2" charset="2"/>
              <a:buChar char="u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프로젝트 개념도</a:t>
            </a:r>
            <a:endParaRPr lang="en-US" altLang="ko-KR" sz="14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lvl="1" indent="-342900">
              <a:lnSpc>
                <a:spcPct val="150000"/>
              </a:lnSpc>
              <a:spcAft>
                <a:spcPct val="20000"/>
              </a:spcAft>
              <a:buFont typeface="Wingdings" panose="05000000000000000000" pitchFamily="2" charset="2"/>
              <a:buChar char="u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서비스 구상도</a:t>
            </a:r>
            <a:endParaRPr lang="en-US" altLang="ko-KR" sz="14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lvl="1" indent="-342900">
              <a:lnSpc>
                <a:spcPct val="150000"/>
              </a:lnSpc>
              <a:spcAft>
                <a:spcPct val="20000"/>
              </a:spcAft>
              <a:buFont typeface="Wingdings" panose="05000000000000000000" pitchFamily="2" charset="2"/>
              <a:buChar char="u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테마 선정 배경</a:t>
            </a:r>
            <a:endParaRPr lang="en-US" altLang="ko-KR" sz="14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55" name="자유형 3">
            <a:extLst>
              <a:ext uri="{FF2B5EF4-FFF2-40B4-BE49-F238E27FC236}">
                <a16:creationId xmlns:a16="http://schemas.microsoft.com/office/drawing/2014/main" id="{D4261003-CAED-4716-B89E-9E42A16C4D2F}"/>
              </a:ext>
            </a:extLst>
          </p:cNvPr>
          <p:cNvSpPr/>
          <p:nvPr/>
        </p:nvSpPr>
        <p:spPr>
          <a:xfrm>
            <a:off x="1415480" y="4159943"/>
            <a:ext cx="2520280" cy="1346358"/>
          </a:xfrm>
          <a:custGeom>
            <a:avLst/>
            <a:gdLst>
              <a:gd name="connsiteX0" fmla="*/ 0 w 8792904"/>
              <a:gd name="connsiteY0" fmla="*/ 0 h 573803"/>
              <a:gd name="connsiteX1" fmla="*/ 8792904 w 8792904"/>
              <a:gd name="connsiteY1" fmla="*/ 0 h 573803"/>
              <a:gd name="connsiteX2" fmla="*/ 8792904 w 8792904"/>
              <a:gd name="connsiteY2" fmla="*/ 573803 h 573803"/>
              <a:gd name="connsiteX3" fmla="*/ 0 w 8792904"/>
              <a:gd name="connsiteY3" fmla="*/ 573803 h 573803"/>
              <a:gd name="connsiteX4" fmla="*/ 0 w 8792904"/>
              <a:gd name="connsiteY4" fmla="*/ 0 h 57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2904" h="573803">
                <a:moveTo>
                  <a:pt x="0" y="0"/>
                </a:moveTo>
                <a:lnTo>
                  <a:pt x="8792904" y="0"/>
                </a:lnTo>
                <a:lnTo>
                  <a:pt x="8792904" y="573803"/>
                </a:lnTo>
                <a:lnTo>
                  <a:pt x="0" y="57380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279175" tIns="15240" rIns="85344" bIns="15240"/>
          <a:lstStyle>
            <a:lvl1pPr marL="342900" indent="-3429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1pPr>
            <a:lvl2pPr marL="114300" indent="-1143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2pPr>
            <a:lvl3pPr marL="1143000" indent="-2286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3pPr>
            <a:lvl4pPr marL="1600200" indent="-2286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4pPr>
            <a:lvl5pPr marL="2057400" indent="-2286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5pPr>
            <a:lvl6pPr marL="25146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6pPr>
            <a:lvl7pPr marL="29718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7pPr>
            <a:lvl8pPr marL="34290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8pPr>
            <a:lvl9pPr marL="38862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342900" lvl="1" indent="-342900">
              <a:lnSpc>
                <a:spcPct val="150000"/>
              </a:lnSpc>
              <a:spcAft>
                <a:spcPct val="20000"/>
              </a:spcAft>
              <a:buFont typeface="Wingdings" panose="05000000000000000000" pitchFamily="2" charset="2"/>
              <a:buChar char="u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데이터 수집</a:t>
            </a:r>
            <a:endParaRPr lang="en-US" altLang="ko-KR" sz="14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lvl="1" indent="-342900">
              <a:lnSpc>
                <a:spcPct val="150000"/>
              </a:lnSpc>
              <a:spcAft>
                <a:spcPct val="20000"/>
              </a:spcAft>
              <a:buFont typeface="Wingdings" panose="05000000000000000000" pitchFamily="2" charset="2"/>
              <a:buChar char="u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데이터 가공</a:t>
            </a:r>
            <a:endParaRPr lang="en-US" altLang="ko-KR" sz="14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lvl="1" indent="-342900">
              <a:lnSpc>
                <a:spcPct val="150000"/>
              </a:lnSpc>
              <a:spcAft>
                <a:spcPct val="20000"/>
              </a:spcAft>
              <a:buFont typeface="Wingdings" panose="05000000000000000000" pitchFamily="2" charset="2"/>
              <a:buChar char="u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모델 선정</a:t>
            </a:r>
            <a:endParaRPr lang="en-US" altLang="ko-KR" sz="14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lvl="1" indent="-342900">
              <a:lnSpc>
                <a:spcPct val="150000"/>
              </a:lnSpc>
              <a:spcAft>
                <a:spcPct val="20000"/>
              </a:spcAft>
              <a:buFont typeface="Wingdings" panose="05000000000000000000" pitchFamily="2" charset="2"/>
              <a:buChar char="u"/>
              <a:defRPr/>
            </a:pPr>
            <a:endParaRPr lang="en-US" altLang="ko-KR" sz="14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57" name="자유형 3">
            <a:extLst>
              <a:ext uri="{FF2B5EF4-FFF2-40B4-BE49-F238E27FC236}">
                <a16:creationId xmlns:a16="http://schemas.microsoft.com/office/drawing/2014/main" id="{3F821958-7177-4FCF-AFEF-DDE02842FF9F}"/>
              </a:ext>
            </a:extLst>
          </p:cNvPr>
          <p:cNvSpPr/>
          <p:nvPr/>
        </p:nvSpPr>
        <p:spPr>
          <a:xfrm>
            <a:off x="7580766" y="1812886"/>
            <a:ext cx="2520280" cy="1346358"/>
          </a:xfrm>
          <a:custGeom>
            <a:avLst/>
            <a:gdLst>
              <a:gd name="connsiteX0" fmla="*/ 0 w 8792904"/>
              <a:gd name="connsiteY0" fmla="*/ 0 h 573803"/>
              <a:gd name="connsiteX1" fmla="*/ 8792904 w 8792904"/>
              <a:gd name="connsiteY1" fmla="*/ 0 h 573803"/>
              <a:gd name="connsiteX2" fmla="*/ 8792904 w 8792904"/>
              <a:gd name="connsiteY2" fmla="*/ 573803 h 573803"/>
              <a:gd name="connsiteX3" fmla="*/ 0 w 8792904"/>
              <a:gd name="connsiteY3" fmla="*/ 573803 h 573803"/>
              <a:gd name="connsiteX4" fmla="*/ 0 w 8792904"/>
              <a:gd name="connsiteY4" fmla="*/ 0 h 57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2904" h="573803">
                <a:moveTo>
                  <a:pt x="0" y="0"/>
                </a:moveTo>
                <a:lnTo>
                  <a:pt x="8792904" y="0"/>
                </a:lnTo>
                <a:lnTo>
                  <a:pt x="8792904" y="573803"/>
                </a:lnTo>
                <a:lnTo>
                  <a:pt x="0" y="57380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279175" tIns="15240" rIns="85344" bIns="15240"/>
          <a:lstStyle>
            <a:lvl1pPr marL="342900" indent="-3429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1pPr>
            <a:lvl2pPr marL="114300" indent="-1143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2pPr>
            <a:lvl3pPr marL="1143000" indent="-2286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3pPr>
            <a:lvl4pPr marL="1600200" indent="-2286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4pPr>
            <a:lvl5pPr marL="2057400" indent="-2286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5pPr>
            <a:lvl6pPr marL="25146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6pPr>
            <a:lvl7pPr marL="29718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7pPr>
            <a:lvl8pPr marL="34290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8pPr>
            <a:lvl9pPr marL="38862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342900" lvl="1" indent="-342900">
              <a:lnSpc>
                <a:spcPct val="150000"/>
              </a:lnSpc>
              <a:spcAft>
                <a:spcPct val="20000"/>
              </a:spcAft>
              <a:buFont typeface="Wingdings" panose="05000000000000000000" pitchFamily="2" charset="2"/>
              <a:buChar char="u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학습 데이터 설정</a:t>
            </a:r>
            <a:endParaRPr lang="en-US" altLang="ko-KR" sz="14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lvl="1" indent="-342900">
              <a:lnSpc>
                <a:spcPct val="150000"/>
              </a:lnSpc>
              <a:spcAft>
                <a:spcPct val="20000"/>
              </a:spcAft>
              <a:buFont typeface="Wingdings" panose="05000000000000000000" pitchFamily="2" charset="2"/>
              <a:buChar char="u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모델 학습</a:t>
            </a:r>
            <a:endParaRPr lang="en-US" altLang="ko-KR" sz="14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lvl="1" indent="-342900">
              <a:lnSpc>
                <a:spcPct val="150000"/>
              </a:lnSpc>
              <a:spcAft>
                <a:spcPct val="20000"/>
              </a:spcAft>
              <a:buFont typeface="Wingdings" panose="05000000000000000000" pitchFamily="2" charset="2"/>
              <a:buChar char="u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예측 결과 저장</a:t>
            </a:r>
            <a:endParaRPr lang="en-US" altLang="ko-KR" sz="14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lvl="1" indent="-342900">
              <a:lnSpc>
                <a:spcPct val="150000"/>
              </a:lnSpc>
              <a:spcAft>
                <a:spcPct val="20000"/>
              </a:spcAft>
              <a:buFont typeface="Wingdings" panose="05000000000000000000" pitchFamily="2" charset="2"/>
              <a:buChar char="u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예측 모델 저장</a:t>
            </a:r>
            <a:endParaRPr lang="en-US" altLang="ko-KR" sz="14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58" name="자유형 3">
            <a:extLst>
              <a:ext uri="{FF2B5EF4-FFF2-40B4-BE49-F238E27FC236}">
                <a16:creationId xmlns:a16="http://schemas.microsoft.com/office/drawing/2014/main" id="{B1B08A69-62A9-47D8-B779-0D5E819D1D8A}"/>
              </a:ext>
            </a:extLst>
          </p:cNvPr>
          <p:cNvSpPr/>
          <p:nvPr/>
        </p:nvSpPr>
        <p:spPr>
          <a:xfrm>
            <a:off x="7580766" y="4098866"/>
            <a:ext cx="2520280" cy="2066438"/>
          </a:xfrm>
          <a:custGeom>
            <a:avLst/>
            <a:gdLst>
              <a:gd name="connsiteX0" fmla="*/ 0 w 8792904"/>
              <a:gd name="connsiteY0" fmla="*/ 0 h 573803"/>
              <a:gd name="connsiteX1" fmla="*/ 8792904 w 8792904"/>
              <a:gd name="connsiteY1" fmla="*/ 0 h 573803"/>
              <a:gd name="connsiteX2" fmla="*/ 8792904 w 8792904"/>
              <a:gd name="connsiteY2" fmla="*/ 573803 h 573803"/>
              <a:gd name="connsiteX3" fmla="*/ 0 w 8792904"/>
              <a:gd name="connsiteY3" fmla="*/ 573803 h 573803"/>
              <a:gd name="connsiteX4" fmla="*/ 0 w 8792904"/>
              <a:gd name="connsiteY4" fmla="*/ 0 h 57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2904" h="573803">
                <a:moveTo>
                  <a:pt x="0" y="0"/>
                </a:moveTo>
                <a:lnTo>
                  <a:pt x="8792904" y="0"/>
                </a:lnTo>
                <a:lnTo>
                  <a:pt x="8792904" y="573803"/>
                </a:lnTo>
                <a:lnTo>
                  <a:pt x="0" y="57380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279175" tIns="15240" rIns="85344" bIns="15240"/>
          <a:lstStyle>
            <a:lvl1pPr marL="342900" indent="-3429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1pPr>
            <a:lvl2pPr marL="114300" indent="-1143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2pPr>
            <a:lvl3pPr marL="1143000" indent="-2286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3pPr>
            <a:lvl4pPr marL="1600200" indent="-2286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4pPr>
            <a:lvl5pPr marL="2057400" indent="-2286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5pPr>
            <a:lvl6pPr marL="25146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6pPr>
            <a:lvl7pPr marL="29718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7pPr>
            <a:lvl8pPr marL="34290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8pPr>
            <a:lvl9pPr marL="38862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342900" lvl="1" indent="-342900">
              <a:lnSpc>
                <a:spcPct val="150000"/>
              </a:lnSpc>
              <a:spcAft>
                <a:spcPct val="20000"/>
              </a:spcAft>
              <a:buFont typeface="Wingdings" panose="05000000000000000000" pitchFamily="2" charset="2"/>
              <a:buChar char="u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모델 별 예측 결과</a:t>
            </a:r>
            <a:endParaRPr lang="en-US" altLang="ko-KR" sz="14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lvl="1" indent="-342900">
              <a:lnSpc>
                <a:spcPct val="150000"/>
              </a:lnSpc>
              <a:spcAft>
                <a:spcPct val="20000"/>
              </a:spcAft>
              <a:buFont typeface="Wingdings" panose="05000000000000000000" pitchFamily="2" charset="2"/>
              <a:buChar char="u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결론</a:t>
            </a:r>
            <a:endParaRPr lang="en-US" altLang="ko-KR" sz="14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lvl="1" indent="-342900">
              <a:lnSpc>
                <a:spcPct val="150000"/>
              </a:lnSpc>
              <a:spcAft>
                <a:spcPct val="20000"/>
              </a:spcAft>
              <a:buFont typeface="Wingdings" panose="05000000000000000000" pitchFamily="2" charset="2"/>
              <a:buChar char="u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아쉬운 점</a:t>
            </a:r>
            <a:endParaRPr lang="en-US" altLang="ko-KR" sz="14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lvl="1" indent="-342900">
              <a:lnSpc>
                <a:spcPct val="150000"/>
              </a:lnSpc>
              <a:spcAft>
                <a:spcPct val="20000"/>
              </a:spcAft>
              <a:buFont typeface="Wingdings" panose="05000000000000000000" pitchFamily="2" charset="2"/>
              <a:buChar char="u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추후 방향</a:t>
            </a:r>
            <a:endParaRPr lang="en-US" altLang="ko-KR" sz="14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lvl="1" indent="-342900">
              <a:lnSpc>
                <a:spcPct val="150000"/>
              </a:lnSpc>
              <a:spcAft>
                <a:spcPct val="20000"/>
              </a:spcAft>
              <a:buFont typeface="Wingdings" panose="05000000000000000000" pitchFamily="2" charset="2"/>
              <a:buChar char="u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참고문헌</a:t>
            </a:r>
            <a:endParaRPr lang="en-US" altLang="ko-KR" sz="14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lvl="1" indent="-342900">
              <a:lnSpc>
                <a:spcPct val="150000"/>
              </a:lnSpc>
              <a:spcAft>
                <a:spcPct val="20000"/>
              </a:spcAft>
              <a:buFont typeface="Wingdings" panose="05000000000000000000" pitchFamily="2" charset="2"/>
              <a:buChar char="u"/>
              <a:defRPr/>
            </a:pPr>
            <a:endParaRPr lang="en-US" altLang="ko-KR" sz="14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lvl="1" indent="-342900">
              <a:lnSpc>
                <a:spcPct val="150000"/>
              </a:lnSpc>
              <a:spcAft>
                <a:spcPct val="20000"/>
              </a:spcAft>
              <a:buFont typeface="Wingdings" panose="05000000000000000000" pitchFamily="2" charset="2"/>
              <a:buChar char="u"/>
              <a:defRPr/>
            </a:pPr>
            <a:endParaRPr lang="en-US" altLang="ko-KR" sz="14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711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모델 예측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990445"/>
            <a:ext cx="8376541" cy="551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48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예측 모델 저장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E9F6C68-3AC1-4C31-9DB0-050CAE605651}"/>
              </a:ext>
            </a:extLst>
          </p:cNvPr>
          <p:cNvCxnSpPr/>
          <p:nvPr/>
        </p:nvCxnSpPr>
        <p:spPr>
          <a:xfrm>
            <a:off x="5951984" y="980728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966788"/>
            <a:ext cx="4198984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74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D66080E-B651-4EDB-9447-C36B482E9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3001272"/>
            <a:ext cx="5715000" cy="3209925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D74628B4-B9EF-4CAB-B1EB-ABFD24EDD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72816"/>
            <a:ext cx="10972800" cy="850900"/>
          </a:xfrm>
        </p:spPr>
        <p:txBody>
          <a:bodyPr/>
          <a:lstStyle/>
          <a:p>
            <a:r>
              <a:rPr lang="ko-KR" altLang="en-US" sz="4000" dirty="0"/>
              <a:t>마무리</a:t>
            </a:r>
          </a:p>
        </p:txBody>
      </p:sp>
      <p:sp>
        <p:nvSpPr>
          <p:cNvPr id="5" name="자유형 3">
            <a:extLst>
              <a:ext uri="{FF2B5EF4-FFF2-40B4-BE49-F238E27FC236}">
                <a16:creationId xmlns:a16="http://schemas.microsoft.com/office/drawing/2014/main" id="{5C094D74-AA3C-4D6B-A2E0-AD6E3E52DDA3}"/>
              </a:ext>
            </a:extLst>
          </p:cNvPr>
          <p:cNvSpPr/>
          <p:nvPr/>
        </p:nvSpPr>
        <p:spPr>
          <a:xfrm>
            <a:off x="609600" y="3429000"/>
            <a:ext cx="3038128" cy="2592288"/>
          </a:xfrm>
          <a:custGeom>
            <a:avLst/>
            <a:gdLst>
              <a:gd name="connsiteX0" fmla="*/ 0 w 8792904"/>
              <a:gd name="connsiteY0" fmla="*/ 0 h 573803"/>
              <a:gd name="connsiteX1" fmla="*/ 8792904 w 8792904"/>
              <a:gd name="connsiteY1" fmla="*/ 0 h 573803"/>
              <a:gd name="connsiteX2" fmla="*/ 8792904 w 8792904"/>
              <a:gd name="connsiteY2" fmla="*/ 573803 h 573803"/>
              <a:gd name="connsiteX3" fmla="*/ 0 w 8792904"/>
              <a:gd name="connsiteY3" fmla="*/ 573803 h 573803"/>
              <a:gd name="connsiteX4" fmla="*/ 0 w 8792904"/>
              <a:gd name="connsiteY4" fmla="*/ 0 h 57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2904" h="573803">
                <a:moveTo>
                  <a:pt x="0" y="0"/>
                </a:moveTo>
                <a:lnTo>
                  <a:pt x="8792904" y="0"/>
                </a:lnTo>
                <a:lnTo>
                  <a:pt x="8792904" y="573803"/>
                </a:lnTo>
                <a:lnTo>
                  <a:pt x="0" y="57380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279175" tIns="15240" rIns="85344" bIns="15240"/>
          <a:lstStyle>
            <a:lvl1pPr marL="342900" indent="-3429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1pPr>
            <a:lvl2pPr marL="114300" indent="-1143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2pPr>
            <a:lvl3pPr marL="1143000" indent="-2286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3pPr>
            <a:lvl4pPr marL="1600200" indent="-2286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4pPr>
            <a:lvl5pPr marL="2057400" indent="-2286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5pPr>
            <a:lvl6pPr marL="25146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6pPr>
            <a:lvl7pPr marL="29718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7pPr>
            <a:lvl8pPr marL="34290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8pPr>
            <a:lvl9pPr marL="38862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342900" lvl="1" indent="-342900">
              <a:lnSpc>
                <a:spcPct val="150000"/>
              </a:lnSpc>
              <a:spcAft>
                <a:spcPct val="20000"/>
              </a:spcAft>
              <a:buFont typeface="+mj-lt"/>
              <a:buAutoNum type="arabicPeriod"/>
              <a:defRPr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모델 별 예측 결과</a:t>
            </a:r>
            <a:endParaRPr lang="en-US" altLang="ko-KR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lvl="1" indent="-342900">
              <a:lnSpc>
                <a:spcPct val="150000"/>
              </a:lnSpc>
              <a:spcAft>
                <a:spcPct val="20000"/>
              </a:spcAft>
              <a:buFont typeface="+mj-lt"/>
              <a:buAutoNum type="arabicPeriod"/>
              <a:defRPr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결론</a:t>
            </a:r>
            <a:endParaRPr lang="en-US" altLang="ko-KR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lvl="1" indent="-342900">
              <a:lnSpc>
                <a:spcPct val="150000"/>
              </a:lnSpc>
              <a:spcAft>
                <a:spcPct val="20000"/>
              </a:spcAft>
              <a:buFont typeface="+mj-lt"/>
              <a:buAutoNum type="arabicPeriod"/>
              <a:defRPr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아쉬운 점 </a:t>
            </a:r>
            <a:endParaRPr lang="en-US" altLang="ko-KR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lvl="1" indent="-342900">
              <a:lnSpc>
                <a:spcPct val="150000"/>
              </a:lnSpc>
              <a:spcAft>
                <a:spcPct val="20000"/>
              </a:spcAft>
              <a:buFont typeface="+mj-lt"/>
              <a:buAutoNum type="arabicPeriod"/>
              <a:defRPr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추후 방향</a:t>
            </a:r>
            <a:endParaRPr lang="en-US" altLang="ko-KR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lvl="1" indent="-342900">
              <a:lnSpc>
                <a:spcPct val="150000"/>
              </a:lnSpc>
              <a:spcAft>
                <a:spcPct val="20000"/>
              </a:spcAft>
              <a:buFont typeface="+mj-lt"/>
              <a:buAutoNum type="arabicPeriod"/>
              <a:defRPr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참고문헌</a:t>
            </a:r>
            <a:endParaRPr lang="en-US" altLang="ko-KR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6388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모델 별 예측 결과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E9F6C68-3AC1-4C31-9DB0-050CAE605651}"/>
              </a:ext>
            </a:extLst>
          </p:cNvPr>
          <p:cNvCxnSpPr/>
          <p:nvPr/>
        </p:nvCxnSpPr>
        <p:spPr>
          <a:xfrm>
            <a:off x="5951984" y="980728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235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결론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E9F6C68-3AC1-4C31-9DB0-050CAE605651}"/>
              </a:ext>
            </a:extLst>
          </p:cNvPr>
          <p:cNvCxnSpPr/>
          <p:nvPr/>
        </p:nvCxnSpPr>
        <p:spPr>
          <a:xfrm>
            <a:off x="5951984" y="980728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802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아쉬운 점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E9F6C68-3AC1-4C31-9DB0-050CAE605651}"/>
              </a:ext>
            </a:extLst>
          </p:cNvPr>
          <p:cNvCxnSpPr/>
          <p:nvPr/>
        </p:nvCxnSpPr>
        <p:spPr>
          <a:xfrm>
            <a:off x="5951984" y="980728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000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추후 방향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E9F6C68-3AC1-4C31-9DB0-050CAE605651}"/>
              </a:ext>
            </a:extLst>
          </p:cNvPr>
          <p:cNvCxnSpPr/>
          <p:nvPr/>
        </p:nvCxnSpPr>
        <p:spPr>
          <a:xfrm>
            <a:off x="5951984" y="980728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70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참고문헌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E9F6C68-3AC1-4C31-9DB0-050CAE605651}"/>
              </a:ext>
            </a:extLst>
          </p:cNvPr>
          <p:cNvCxnSpPr/>
          <p:nvPr/>
        </p:nvCxnSpPr>
        <p:spPr>
          <a:xfrm>
            <a:off x="5951984" y="980728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67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XENIC </a:t>
            </a:r>
            <a:r>
              <a:rPr lang="ko-KR" altLang="en-US" dirty="0"/>
              <a:t>개요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1545" y="1124744"/>
            <a:ext cx="407194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sz="2000" b="1" spc="-30" dirty="0">
                <a:latin typeface="+mn-ea"/>
                <a:ea typeface="+mn-ea"/>
              </a:rPr>
              <a:t> </a:t>
            </a:r>
            <a:r>
              <a:rPr lang="en-US" altLang="ko-KR" sz="2000" b="1" spc="-30" dirty="0">
                <a:latin typeface="+mn-ea"/>
                <a:ea typeface="+mn-ea"/>
              </a:rPr>
              <a:t>OPERA </a:t>
            </a:r>
            <a:r>
              <a:rPr lang="ko-KR" altLang="en-US" sz="2000" b="1" spc="-30" dirty="0" err="1">
                <a:latin typeface="+mn-ea"/>
                <a:ea typeface="+mn-ea"/>
              </a:rPr>
              <a:t>암호칩의</a:t>
            </a:r>
            <a:r>
              <a:rPr lang="ko-KR" altLang="en-US" sz="2000" b="1" spc="-30" dirty="0">
                <a:latin typeface="+mn-ea"/>
                <a:ea typeface="+mn-ea"/>
              </a:rPr>
              <a:t> </a:t>
            </a:r>
            <a:r>
              <a:rPr lang="en-US" altLang="ko-KR" sz="2000" b="1" spc="-30" dirty="0">
                <a:latin typeface="+mn-ea"/>
                <a:ea typeface="+mn-ea"/>
              </a:rPr>
              <a:t>Specification</a:t>
            </a:r>
            <a:endParaRPr lang="ko-KR" altLang="en-US" sz="2000" b="1" spc="-30" dirty="0">
              <a:latin typeface="+mn-ea"/>
              <a:ea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546264"/>
              </p:ext>
            </p:extLst>
          </p:nvPr>
        </p:nvGraphicFramePr>
        <p:xfrm>
          <a:off x="2008337" y="1628801"/>
          <a:ext cx="8048103" cy="1728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1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구분</a:t>
                      </a:r>
                    </a:p>
                  </a:txBody>
                  <a:tcPr marL="91456" marR="91456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표준 제원</a:t>
                      </a:r>
                    </a:p>
                  </a:txBody>
                  <a:tcPr marL="91456" marR="91456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Package</a:t>
                      </a:r>
                      <a:endParaRPr lang="ko-KR" altLang="en-US" sz="1200" b="1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6" marR="91456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altLang="ko-KR" sz="1200" b="0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196-pin FBGA 12 X 12 mm(0.8mm pitch)</a:t>
                      </a:r>
                    </a:p>
                  </a:txBody>
                  <a:tcPr marL="91456" marR="91456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CPU / MEM</a:t>
                      </a:r>
                      <a:endParaRPr lang="ko-KR" altLang="en-US" sz="1200" b="1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6" marR="91456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ARM926-EJ@150MHZ, 512KB SRAM, 16MB</a:t>
                      </a:r>
                      <a:r>
                        <a:rPr lang="en-US" altLang="ko-KR" sz="1200" b="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FLASH stack</a:t>
                      </a:r>
                      <a:endParaRPr lang="ko-KR" altLang="en-US" sz="1200" b="0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6" marR="91456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IO</a:t>
                      </a:r>
                      <a:endParaRPr lang="ko-KR" altLang="en-US" sz="1200" b="1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6" marR="91456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UART, USB2.0, SPI </a:t>
                      </a:r>
                      <a:r>
                        <a:rPr lang="ko-KR" altLang="en-US" sz="1200" b="0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제공</a:t>
                      </a:r>
                    </a:p>
                  </a:txBody>
                  <a:tcPr marL="91456" marR="91456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Crypto Engine</a:t>
                      </a:r>
                    </a:p>
                  </a:txBody>
                  <a:tcPr marL="91456" marR="91456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ARIA/AES, ECC 224/256, CTR-DRBG, SHA256, RSA 2048 with Anti-DPA</a:t>
                      </a:r>
                      <a:endParaRPr lang="ko-KR" altLang="en-US" sz="1200" b="0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6" marR="91456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Power Consumption</a:t>
                      </a:r>
                      <a:endParaRPr lang="ko-KR" altLang="en-US" sz="1200" b="1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6" marR="91456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altLang="ko-KR" sz="1200" b="0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1.70W @150Mhz, 0.85W @75Mhz</a:t>
                      </a:r>
                      <a:r>
                        <a:rPr lang="en-US" altLang="ko-KR" sz="1200" b="0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l-PL" altLang="ko-KR" sz="1200" b="0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(Low-power Mobile SoC: 1W)</a:t>
                      </a:r>
                    </a:p>
                  </a:txBody>
                  <a:tcPr marL="91456" marR="91456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0" name="그림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4221088"/>
            <a:ext cx="2880320" cy="1872208"/>
          </a:xfrm>
          <a:prstGeom prst="rect">
            <a:avLst/>
          </a:prstGeom>
        </p:spPr>
      </p:pic>
      <p:sp>
        <p:nvSpPr>
          <p:cNvPr id="51" name="자유형 50"/>
          <p:cNvSpPr/>
          <p:nvPr/>
        </p:nvSpPr>
        <p:spPr>
          <a:xfrm>
            <a:off x="2000673" y="3717032"/>
            <a:ext cx="2871192" cy="360040"/>
          </a:xfrm>
          <a:custGeom>
            <a:avLst/>
            <a:gdLst>
              <a:gd name="connsiteX0" fmla="*/ 0 w 8792904"/>
              <a:gd name="connsiteY0" fmla="*/ 83060 h 498351"/>
              <a:gd name="connsiteX1" fmla="*/ 83060 w 8792904"/>
              <a:gd name="connsiteY1" fmla="*/ 0 h 498351"/>
              <a:gd name="connsiteX2" fmla="*/ 8709844 w 8792904"/>
              <a:gd name="connsiteY2" fmla="*/ 0 h 498351"/>
              <a:gd name="connsiteX3" fmla="*/ 8792904 w 8792904"/>
              <a:gd name="connsiteY3" fmla="*/ 83060 h 498351"/>
              <a:gd name="connsiteX4" fmla="*/ 8792904 w 8792904"/>
              <a:gd name="connsiteY4" fmla="*/ 415291 h 498351"/>
              <a:gd name="connsiteX5" fmla="*/ 8709844 w 8792904"/>
              <a:gd name="connsiteY5" fmla="*/ 498351 h 498351"/>
              <a:gd name="connsiteX6" fmla="*/ 83060 w 8792904"/>
              <a:gd name="connsiteY6" fmla="*/ 498351 h 498351"/>
              <a:gd name="connsiteX7" fmla="*/ 0 w 8792904"/>
              <a:gd name="connsiteY7" fmla="*/ 415291 h 498351"/>
              <a:gd name="connsiteX8" fmla="*/ 0 w 8792904"/>
              <a:gd name="connsiteY8" fmla="*/ 83060 h 49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92904" h="498351">
                <a:moveTo>
                  <a:pt x="0" y="83060"/>
                </a:moveTo>
                <a:cubicBezTo>
                  <a:pt x="0" y="37187"/>
                  <a:pt x="37187" y="0"/>
                  <a:pt x="83060" y="0"/>
                </a:cubicBezTo>
                <a:lnTo>
                  <a:pt x="8709844" y="0"/>
                </a:lnTo>
                <a:cubicBezTo>
                  <a:pt x="8755717" y="0"/>
                  <a:pt x="8792904" y="37187"/>
                  <a:pt x="8792904" y="83060"/>
                </a:cubicBezTo>
                <a:lnTo>
                  <a:pt x="8792904" y="415291"/>
                </a:lnTo>
                <a:cubicBezTo>
                  <a:pt x="8792904" y="461164"/>
                  <a:pt x="8755717" y="498351"/>
                  <a:pt x="8709844" y="498351"/>
                </a:cubicBezTo>
                <a:lnTo>
                  <a:pt x="83060" y="498351"/>
                </a:lnTo>
                <a:cubicBezTo>
                  <a:pt x="37187" y="498351"/>
                  <a:pt x="0" y="461164"/>
                  <a:pt x="0" y="415291"/>
                </a:cubicBezTo>
                <a:lnTo>
                  <a:pt x="0" y="830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70047" tIns="70047" rIns="70047" bIns="70047" anchor="ctr"/>
          <a:lstStyle>
            <a:lvl1pPr marL="171450" indent="-17145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1pPr>
            <a:lvl2pPr marL="742950" indent="-28575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2pPr>
            <a:lvl3pPr marL="1143000" indent="-2286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3pPr>
            <a:lvl4pPr marL="1600200" indent="-2286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4pPr>
            <a:lvl5pPr marL="2057400" indent="-2286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5pPr>
            <a:lvl6pPr marL="25146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6pPr>
            <a:lvl7pPr marL="29718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7pPr>
            <a:lvl8pPr marL="34290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8pPr>
            <a:lvl9pPr marL="38862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ko-KR" sz="1400" b="1" dirty="0">
                <a:latin typeface="+mn-ea"/>
                <a:ea typeface="+mn-ea"/>
              </a:rPr>
              <a:t>JTAG </a:t>
            </a:r>
            <a:r>
              <a:rPr lang="ko-KR" altLang="en-US" sz="1400" b="1" dirty="0">
                <a:latin typeface="+mn-ea"/>
                <a:ea typeface="+mn-ea"/>
              </a:rPr>
              <a:t>포트 차단 기능</a:t>
            </a:r>
            <a:endParaRPr lang="en-GB" altLang="ko-KR" sz="1400" b="1" dirty="0">
              <a:latin typeface="+mn-ea"/>
              <a:ea typeface="+mn-ea"/>
            </a:endParaRP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1" y="4219922"/>
            <a:ext cx="2818521" cy="1873374"/>
          </a:xfrm>
          <a:prstGeom prst="rect">
            <a:avLst/>
          </a:prstGeom>
        </p:spPr>
      </p:pic>
      <p:sp>
        <p:nvSpPr>
          <p:cNvPr id="107" name="자유형 106"/>
          <p:cNvSpPr/>
          <p:nvPr/>
        </p:nvSpPr>
        <p:spPr>
          <a:xfrm>
            <a:off x="5015881" y="3736774"/>
            <a:ext cx="2818521" cy="360040"/>
          </a:xfrm>
          <a:custGeom>
            <a:avLst/>
            <a:gdLst>
              <a:gd name="connsiteX0" fmla="*/ 0 w 8792904"/>
              <a:gd name="connsiteY0" fmla="*/ 83060 h 498351"/>
              <a:gd name="connsiteX1" fmla="*/ 83060 w 8792904"/>
              <a:gd name="connsiteY1" fmla="*/ 0 h 498351"/>
              <a:gd name="connsiteX2" fmla="*/ 8709844 w 8792904"/>
              <a:gd name="connsiteY2" fmla="*/ 0 h 498351"/>
              <a:gd name="connsiteX3" fmla="*/ 8792904 w 8792904"/>
              <a:gd name="connsiteY3" fmla="*/ 83060 h 498351"/>
              <a:gd name="connsiteX4" fmla="*/ 8792904 w 8792904"/>
              <a:gd name="connsiteY4" fmla="*/ 415291 h 498351"/>
              <a:gd name="connsiteX5" fmla="*/ 8709844 w 8792904"/>
              <a:gd name="connsiteY5" fmla="*/ 498351 h 498351"/>
              <a:gd name="connsiteX6" fmla="*/ 83060 w 8792904"/>
              <a:gd name="connsiteY6" fmla="*/ 498351 h 498351"/>
              <a:gd name="connsiteX7" fmla="*/ 0 w 8792904"/>
              <a:gd name="connsiteY7" fmla="*/ 415291 h 498351"/>
              <a:gd name="connsiteX8" fmla="*/ 0 w 8792904"/>
              <a:gd name="connsiteY8" fmla="*/ 83060 h 49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92904" h="498351">
                <a:moveTo>
                  <a:pt x="0" y="83060"/>
                </a:moveTo>
                <a:cubicBezTo>
                  <a:pt x="0" y="37187"/>
                  <a:pt x="37187" y="0"/>
                  <a:pt x="83060" y="0"/>
                </a:cubicBezTo>
                <a:lnTo>
                  <a:pt x="8709844" y="0"/>
                </a:lnTo>
                <a:cubicBezTo>
                  <a:pt x="8755717" y="0"/>
                  <a:pt x="8792904" y="37187"/>
                  <a:pt x="8792904" y="83060"/>
                </a:cubicBezTo>
                <a:lnTo>
                  <a:pt x="8792904" y="415291"/>
                </a:lnTo>
                <a:cubicBezTo>
                  <a:pt x="8792904" y="461164"/>
                  <a:pt x="8755717" y="498351"/>
                  <a:pt x="8709844" y="498351"/>
                </a:cubicBezTo>
                <a:lnTo>
                  <a:pt x="83060" y="498351"/>
                </a:lnTo>
                <a:cubicBezTo>
                  <a:pt x="37187" y="498351"/>
                  <a:pt x="0" y="461164"/>
                  <a:pt x="0" y="415291"/>
                </a:cubicBezTo>
                <a:lnTo>
                  <a:pt x="0" y="830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70047" tIns="70047" rIns="70047" bIns="70047" anchor="ctr"/>
          <a:lstStyle>
            <a:lvl1pPr marL="171450" indent="-17145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1pPr>
            <a:lvl2pPr marL="742950" indent="-28575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2pPr>
            <a:lvl3pPr marL="1143000" indent="-2286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3pPr>
            <a:lvl4pPr marL="1600200" indent="-2286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4pPr>
            <a:lvl5pPr marL="2057400" indent="-2286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5pPr>
            <a:lvl6pPr marL="25146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6pPr>
            <a:lvl7pPr marL="29718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7pPr>
            <a:lvl8pPr marL="34290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8pPr>
            <a:lvl9pPr marL="38862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ko-KR" sz="1400" b="1" dirty="0">
                <a:latin typeface="+mn-ea"/>
                <a:ea typeface="+mn-ea"/>
              </a:rPr>
              <a:t>AHB Throughput </a:t>
            </a:r>
            <a:r>
              <a:rPr lang="ko-KR" altLang="en-US" sz="1400" b="1" dirty="0">
                <a:latin typeface="+mn-ea"/>
                <a:ea typeface="+mn-ea"/>
              </a:rPr>
              <a:t>개선 </a:t>
            </a:r>
          </a:p>
        </p:txBody>
      </p:sp>
      <p:pic>
        <p:nvPicPr>
          <p:cNvPr id="127" name="그림 1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3567" y="4219922"/>
            <a:ext cx="2495141" cy="1873374"/>
          </a:xfrm>
          <a:prstGeom prst="rect">
            <a:avLst/>
          </a:prstGeom>
        </p:spPr>
      </p:pic>
      <p:sp>
        <p:nvSpPr>
          <p:cNvPr id="129" name="자유형 128"/>
          <p:cNvSpPr/>
          <p:nvPr/>
        </p:nvSpPr>
        <p:spPr>
          <a:xfrm>
            <a:off x="7968209" y="3736774"/>
            <a:ext cx="2500499" cy="360040"/>
          </a:xfrm>
          <a:custGeom>
            <a:avLst/>
            <a:gdLst>
              <a:gd name="connsiteX0" fmla="*/ 0 w 8792904"/>
              <a:gd name="connsiteY0" fmla="*/ 83060 h 498351"/>
              <a:gd name="connsiteX1" fmla="*/ 83060 w 8792904"/>
              <a:gd name="connsiteY1" fmla="*/ 0 h 498351"/>
              <a:gd name="connsiteX2" fmla="*/ 8709844 w 8792904"/>
              <a:gd name="connsiteY2" fmla="*/ 0 h 498351"/>
              <a:gd name="connsiteX3" fmla="*/ 8792904 w 8792904"/>
              <a:gd name="connsiteY3" fmla="*/ 83060 h 498351"/>
              <a:gd name="connsiteX4" fmla="*/ 8792904 w 8792904"/>
              <a:gd name="connsiteY4" fmla="*/ 415291 h 498351"/>
              <a:gd name="connsiteX5" fmla="*/ 8709844 w 8792904"/>
              <a:gd name="connsiteY5" fmla="*/ 498351 h 498351"/>
              <a:gd name="connsiteX6" fmla="*/ 83060 w 8792904"/>
              <a:gd name="connsiteY6" fmla="*/ 498351 h 498351"/>
              <a:gd name="connsiteX7" fmla="*/ 0 w 8792904"/>
              <a:gd name="connsiteY7" fmla="*/ 415291 h 498351"/>
              <a:gd name="connsiteX8" fmla="*/ 0 w 8792904"/>
              <a:gd name="connsiteY8" fmla="*/ 83060 h 49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92904" h="498351">
                <a:moveTo>
                  <a:pt x="0" y="83060"/>
                </a:moveTo>
                <a:cubicBezTo>
                  <a:pt x="0" y="37187"/>
                  <a:pt x="37187" y="0"/>
                  <a:pt x="83060" y="0"/>
                </a:cubicBezTo>
                <a:lnTo>
                  <a:pt x="8709844" y="0"/>
                </a:lnTo>
                <a:cubicBezTo>
                  <a:pt x="8755717" y="0"/>
                  <a:pt x="8792904" y="37187"/>
                  <a:pt x="8792904" y="83060"/>
                </a:cubicBezTo>
                <a:lnTo>
                  <a:pt x="8792904" y="415291"/>
                </a:lnTo>
                <a:cubicBezTo>
                  <a:pt x="8792904" y="461164"/>
                  <a:pt x="8755717" y="498351"/>
                  <a:pt x="8709844" y="498351"/>
                </a:cubicBezTo>
                <a:lnTo>
                  <a:pt x="83060" y="498351"/>
                </a:lnTo>
                <a:cubicBezTo>
                  <a:pt x="37187" y="498351"/>
                  <a:pt x="0" y="461164"/>
                  <a:pt x="0" y="415291"/>
                </a:cubicBezTo>
                <a:lnTo>
                  <a:pt x="0" y="830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70047" tIns="70047" rIns="70047" bIns="70047" anchor="ctr"/>
          <a:lstStyle>
            <a:lvl1pPr marL="171450" indent="-17145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1pPr>
            <a:lvl2pPr marL="742950" indent="-28575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2pPr>
            <a:lvl3pPr marL="1143000" indent="-2286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3pPr>
            <a:lvl4pPr marL="1600200" indent="-2286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4pPr>
            <a:lvl5pPr marL="2057400" indent="-2286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5pPr>
            <a:lvl6pPr marL="25146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6pPr>
            <a:lvl7pPr marL="29718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7pPr>
            <a:lvl8pPr marL="34290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8pPr>
            <a:lvl9pPr marL="38862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  <a:buFont typeface="Wingdings" panose="05000000000000000000" pitchFamily="2" charset="2"/>
              <a:buChar char="Ø"/>
              <a:defRPr/>
            </a:pPr>
            <a:r>
              <a:rPr lang="ko-KR" altLang="en-US" sz="1400" b="1" dirty="0">
                <a:latin typeface="+mn-ea"/>
                <a:ea typeface="+mn-ea"/>
              </a:rPr>
              <a:t>소프트웨어 간섭을 최소화</a:t>
            </a:r>
          </a:p>
        </p:txBody>
      </p:sp>
    </p:spTree>
    <p:extLst>
      <p:ext uri="{BB962C8B-B14F-4D97-AF65-F5344CB8AC3E}">
        <p14:creationId xmlns:p14="http://schemas.microsoft.com/office/powerpoint/2010/main" val="2798133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XENIC </a:t>
            </a:r>
            <a:r>
              <a:rPr lang="ko-KR" altLang="en-US" dirty="0"/>
              <a:t>개요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601035"/>
              </p:ext>
            </p:extLst>
          </p:nvPr>
        </p:nvGraphicFramePr>
        <p:xfrm>
          <a:off x="1919288" y="2205038"/>
          <a:ext cx="4722812" cy="4071979"/>
        </p:xfrm>
        <a:graphic>
          <a:graphicData uri="http://schemas.openxmlformats.org/drawingml/2006/table">
            <a:tbl>
              <a:tblPr/>
              <a:tblGrid>
                <a:gridCol w="1008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557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0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78" marR="68578" marT="75586" marB="7558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하드웨어 기반 암호화</a:t>
                      </a:r>
                      <a:endParaRPr kumimoji="0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78" marR="68578" marT="75586" marB="75586"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소프트웨어 기반 암호화</a:t>
                      </a:r>
                      <a:endParaRPr kumimoji="0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78" marR="68578" marT="75586" marB="75586"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30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성능</a:t>
                      </a:r>
                      <a:endParaRPr kumimoji="0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78" marR="68578" marT="75586" marB="7558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빠름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독립된 처리 리소스 사용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78" marR="68578" marT="75586" marB="75586"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느림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시스템 내 리소스 공유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78" marR="68578" marT="75586" marB="75586"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30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무작위 공격</a:t>
                      </a:r>
                      <a:endParaRPr kumimoji="0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78" marR="68578" marT="75586" marB="7558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예방 가능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접근제어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장비제재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78" marR="68578" marT="75586" marB="75586"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예방 어려움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78" marR="68578" marT="75586" marB="75586"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30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악성코드</a:t>
                      </a:r>
                      <a:endParaRPr kumimoji="0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78" marR="68578" marT="75586" marB="7558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예방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가능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OS </a:t>
                      </a:r>
                      <a:r>
                        <a:rPr kumimoji="0" lang="ko-KR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독립적 보안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78" marR="68578" marT="75586" marB="75586"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예방 불가능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OS </a:t>
                      </a:r>
                      <a:r>
                        <a:rPr kumimoji="0" lang="ko-KR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감염 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불가능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78" marR="68578" marT="75586" marB="75586"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557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보안 활성화</a:t>
                      </a:r>
                      <a:endParaRPr kumimoji="0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78" marR="68578" marT="75586" marB="7558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하드웨어 자동화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78" marR="68578" marT="75586" marB="75586"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 의존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78" marR="68578" marT="75586" marB="75586"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557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OS </a:t>
                      </a:r>
                      <a:r>
                        <a:rPr kumimoji="0" lang="ko-KR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보안</a:t>
                      </a:r>
                      <a:endParaRPr kumimoji="0" lang="ko-KR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78" marR="68578" marT="75586" marB="7558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독립적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78" marR="68578" marT="75586" marB="75586"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의존적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78" marR="68578" marT="75586" marB="75586"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30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메모리 접근</a:t>
                      </a:r>
                      <a:endParaRPr kumimoji="0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78" marR="68578" marT="75586" marB="7558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불법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접근 </a:t>
                      </a:r>
                      <a:r>
                        <a:rPr kumimoji="0" lang="ko-KR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및 제어 불가능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자체 메모리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78" marR="68578" marT="75586" marB="75586"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불법접근 및 제어 가능 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시스템 메모리 사용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78" marR="68578" marT="75586" marB="75586"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941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어플리케이션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코드 </a:t>
                      </a:r>
                      <a:r>
                        <a:rPr kumimoji="0" lang="ko-KR" altLang="ko-KR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무결성</a:t>
                      </a:r>
                      <a:endParaRPr kumimoji="0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78" marR="68578" marT="75586" marB="7558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강함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78" marR="68578" marT="75586" marB="75586"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약함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78" marR="68578" marT="75586" marB="75586"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557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역설계</a:t>
                      </a:r>
                      <a:endParaRPr kumimoji="0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78" marR="68578" marT="75586" marB="7558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불가능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78" marR="68578" marT="75586" marB="75586"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가능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78" marR="68578" marT="75586" marB="75586"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557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키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보관</a:t>
                      </a:r>
                      <a:endParaRPr kumimoji="0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78" marR="68578" marT="75586" marB="7558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안전한 보관 가능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78" marR="68578" marT="75586" marB="75586"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안전한 보관 어려움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78" marR="68578" marT="75586" marB="75586"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차트 45073"/>
          <p:cNvGraphicFramePr>
            <a:graphicFrameLocks/>
          </p:cNvGraphicFramePr>
          <p:nvPr/>
        </p:nvGraphicFramePr>
        <p:xfrm>
          <a:off x="6692900" y="2082800"/>
          <a:ext cx="3917950" cy="423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차트" r:id="rId3" imgW="3926164" imgH="4243184" progId="Excel.Chart.8">
                  <p:embed/>
                </p:oleObj>
              </mc:Choice>
              <mc:Fallback>
                <p:oleObj name="차트" r:id="rId3" imgW="3926164" imgH="4243184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900" y="2082800"/>
                        <a:ext cx="3917950" cy="423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96"/>
          <p:cNvSpPr txBox="1"/>
          <p:nvPr/>
        </p:nvSpPr>
        <p:spPr bwMode="auto">
          <a:xfrm>
            <a:off x="7155038" y="5847076"/>
            <a:ext cx="885179" cy="24622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  <a:scene3d>
              <a:camera prst="orthographicFront"/>
              <a:lightRig rig="threePt" dir="t"/>
            </a:scene3d>
            <a:sp3d contourW="25400">
              <a:bevelT w="127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 b="1" spc="-100" dirty="0">
                <a:latin typeface="+mn-ea"/>
                <a:ea typeface="+mn-ea"/>
              </a:rPr>
              <a:t>RSA </a:t>
            </a:r>
            <a:r>
              <a:rPr lang="ko-KR" altLang="en-US" sz="1000" b="1" spc="-100" dirty="0">
                <a:latin typeface="+mn-ea"/>
                <a:ea typeface="+mn-ea"/>
              </a:rPr>
              <a:t>전자서명</a:t>
            </a:r>
          </a:p>
        </p:txBody>
      </p:sp>
      <p:sp>
        <p:nvSpPr>
          <p:cNvPr id="10" name="TextBox 72"/>
          <p:cNvSpPr txBox="1"/>
          <p:nvPr/>
        </p:nvSpPr>
        <p:spPr bwMode="auto">
          <a:xfrm>
            <a:off x="8256241" y="5847076"/>
            <a:ext cx="723275" cy="24622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  <a:scene3d>
              <a:camera prst="orthographicFront"/>
              <a:lightRig rig="threePt" dir="t"/>
            </a:scene3d>
            <a:sp3d contourW="25400">
              <a:bevelT w="127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1000" b="1" spc="-100" dirty="0">
                <a:latin typeface="+mn-ea"/>
                <a:ea typeface="+mn-ea"/>
              </a:rPr>
              <a:t>   암호화   </a:t>
            </a:r>
          </a:p>
        </p:txBody>
      </p:sp>
      <p:sp>
        <p:nvSpPr>
          <p:cNvPr id="11" name="TextBox 63"/>
          <p:cNvSpPr txBox="1"/>
          <p:nvPr/>
        </p:nvSpPr>
        <p:spPr bwMode="auto">
          <a:xfrm>
            <a:off x="9230574" y="5847076"/>
            <a:ext cx="825867" cy="24622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  <a:scene3d>
              <a:camera prst="orthographicFront"/>
              <a:lightRig rig="threePt" dir="t"/>
            </a:scene3d>
            <a:sp3d contourW="25400">
              <a:bevelT w="127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1000" b="1" spc="-100" dirty="0">
                <a:latin typeface="+mn-ea"/>
                <a:ea typeface="+mn-ea"/>
              </a:rPr>
              <a:t> 다이제스트 </a:t>
            </a:r>
          </a:p>
        </p:txBody>
      </p:sp>
      <p:sp>
        <p:nvSpPr>
          <p:cNvPr id="12" name="TextBox 45074"/>
          <p:cNvSpPr txBox="1">
            <a:spLocks noChangeArrowheads="1"/>
          </p:cNvSpPr>
          <p:nvPr/>
        </p:nvSpPr>
        <p:spPr bwMode="auto">
          <a:xfrm>
            <a:off x="7248525" y="5183189"/>
            <a:ext cx="2873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b="1">
                <a:solidFill>
                  <a:schemeClr val="tx2"/>
                </a:solidFill>
              </a:rPr>
              <a:t>3</a:t>
            </a:r>
            <a:endParaRPr lang="ko-KR" altLang="en-US" sz="1100" b="1">
              <a:solidFill>
                <a:schemeClr val="tx2"/>
              </a:solidFill>
            </a:endParaRPr>
          </a:p>
        </p:txBody>
      </p:sp>
      <p:sp>
        <p:nvSpPr>
          <p:cNvPr id="13" name="TextBox 58"/>
          <p:cNvSpPr txBox="1">
            <a:spLocks noChangeArrowheads="1"/>
          </p:cNvSpPr>
          <p:nvPr/>
        </p:nvSpPr>
        <p:spPr bwMode="auto">
          <a:xfrm>
            <a:off x="8328026" y="5183189"/>
            <a:ext cx="2889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b="1">
                <a:solidFill>
                  <a:schemeClr val="tx2"/>
                </a:solidFill>
              </a:rPr>
              <a:t>3</a:t>
            </a:r>
            <a:endParaRPr lang="ko-KR" altLang="en-US" sz="1100" b="1">
              <a:solidFill>
                <a:schemeClr val="tx2"/>
              </a:solidFill>
            </a:endParaRPr>
          </a:p>
        </p:txBody>
      </p:sp>
      <p:sp>
        <p:nvSpPr>
          <p:cNvPr id="14" name="TextBox 59"/>
          <p:cNvSpPr txBox="1">
            <a:spLocks noChangeArrowheads="1"/>
          </p:cNvSpPr>
          <p:nvPr/>
        </p:nvSpPr>
        <p:spPr bwMode="auto">
          <a:xfrm>
            <a:off x="9409114" y="5183189"/>
            <a:ext cx="2873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b="1">
                <a:solidFill>
                  <a:schemeClr val="tx2"/>
                </a:solidFill>
              </a:rPr>
              <a:t>3</a:t>
            </a:r>
            <a:endParaRPr lang="ko-KR" altLang="en-US" sz="1100" b="1">
              <a:solidFill>
                <a:schemeClr val="tx2"/>
              </a:solidFill>
            </a:endParaRPr>
          </a:p>
        </p:txBody>
      </p:sp>
      <p:sp>
        <p:nvSpPr>
          <p:cNvPr id="15" name="TextBox 60"/>
          <p:cNvSpPr txBox="1">
            <a:spLocks noChangeArrowheads="1"/>
          </p:cNvSpPr>
          <p:nvPr/>
        </p:nvSpPr>
        <p:spPr bwMode="auto">
          <a:xfrm>
            <a:off x="7535863" y="4365626"/>
            <a:ext cx="43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23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16" name="TextBox 61"/>
          <p:cNvSpPr txBox="1">
            <a:spLocks noChangeArrowheads="1"/>
          </p:cNvSpPr>
          <p:nvPr/>
        </p:nvSpPr>
        <p:spPr bwMode="auto">
          <a:xfrm>
            <a:off x="8507413" y="3068638"/>
            <a:ext cx="5762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152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17" name="TextBox 62"/>
          <p:cNvSpPr txBox="1">
            <a:spLocks noChangeArrowheads="1"/>
          </p:cNvSpPr>
          <p:nvPr/>
        </p:nvSpPr>
        <p:spPr bwMode="auto">
          <a:xfrm>
            <a:off x="9569451" y="2565401"/>
            <a:ext cx="652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221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01164" y="2246313"/>
            <a:ext cx="1042987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단위</a:t>
            </a:r>
            <a:r>
              <a:rPr lang="en-US" altLang="ko-KR" sz="1000" dirty="0">
                <a:latin typeface="+mn-ea"/>
                <a:ea typeface="+mn-ea"/>
              </a:rPr>
              <a:t>: Mbps)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74826" y="2060575"/>
            <a:ext cx="5000625" cy="424815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888163" y="2060575"/>
            <a:ext cx="3529012" cy="42497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91545" y="1124744"/>
            <a:ext cx="224676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sz="2000" b="1" spc="-30" dirty="0">
                <a:latin typeface="+mn-ea"/>
                <a:ea typeface="+mn-ea"/>
              </a:rPr>
              <a:t> 암호 성능 비교</a:t>
            </a:r>
          </a:p>
        </p:txBody>
      </p:sp>
      <p:sp>
        <p:nvSpPr>
          <p:cNvPr id="22" name="자유형 21"/>
          <p:cNvSpPr/>
          <p:nvPr/>
        </p:nvSpPr>
        <p:spPr>
          <a:xfrm>
            <a:off x="1775520" y="1628801"/>
            <a:ext cx="4999930" cy="396875"/>
          </a:xfrm>
          <a:custGeom>
            <a:avLst/>
            <a:gdLst>
              <a:gd name="connsiteX0" fmla="*/ 0 w 8792904"/>
              <a:gd name="connsiteY0" fmla="*/ 83060 h 498351"/>
              <a:gd name="connsiteX1" fmla="*/ 83060 w 8792904"/>
              <a:gd name="connsiteY1" fmla="*/ 0 h 498351"/>
              <a:gd name="connsiteX2" fmla="*/ 8709844 w 8792904"/>
              <a:gd name="connsiteY2" fmla="*/ 0 h 498351"/>
              <a:gd name="connsiteX3" fmla="*/ 8792904 w 8792904"/>
              <a:gd name="connsiteY3" fmla="*/ 83060 h 498351"/>
              <a:gd name="connsiteX4" fmla="*/ 8792904 w 8792904"/>
              <a:gd name="connsiteY4" fmla="*/ 415291 h 498351"/>
              <a:gd name="connsiteX5" fmla="*/ 8709844 w 8792904"/>
              <a:gd name="connsiteY5" fmla="*/ 498351 h 498351"/>
              <a:gd name="connsiteX6" fmla="*/ 83060 w 8792904"/>
              <a:gd name="connsiteY6" fmla="*/ 498351 h 498351"/>
              <a:gd name="connsiteX7" fmla="*/ 0 w 8792904"/>
              <a:gd name="connsiteY7" fmla="*/ 415291 h 498351"/>
              <a:gd name="connsiteX8" fmla="*/ 0 w 8792904"/>
              <a:gd name="connsiteY8" fmla="*/ 83060 h 49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92904" h="498351">
                <a:moveTo>
                  <a:pt x="0" y="83060"/>
                </a:moveTo>
                <a:cubicBezTo>
                  <a:pt x="0" y="37187"/>
                  <a:pt x="37187" y="0"/>
                  <a:pt x="83060" y="0"/>
                </a:cubicBezTo>
                <a:lnTo>
                  <a:pt x="8709844" y="0"/>
                </a:lnTo>
                <a:cubicBezTo>
                  <a:pt x="8755717" y="0"/>
                  <a:pt x="8792904" y="37187"/>
                  <a:pt x="8792904" y="83060"/>
                </a:cubicBezTo>
                <a:lnTo>
                  <a:pt x="8792904" y="415291"/>
                </a:lnTo>
                <a:cubicBezTo>
                  <a:pt x="8792904" y="461164"/>
                  <a:pt x="8755717" y="498351"/>
                  <a:pt x="8709844" y="498351"/>
                </a:cubicBezTo>
                <a:lnTo>
                  <a:pt x="83060" y="498351"/>
                </a:lnTo>
                <a:cubicBezTo>
                  <a:pt x="37187" y="498351"/>
                  <a:pt x="0" y="461164"/>
                  <a:pt x="0" y="415291"/>
                </a:cubicBezTo>
                <a:lnTo>
                  <a:pt x="0" y="830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70047" tIns="70047" rIns="70047" bIns="70047" anchor="ctr"/>
          <a:lstStyle>
            <a:lvl1pPr marL="171450" indent="-17145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1pPr>
            <a:lvl2pPr marL="742950" indent="-28575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2pPr>
            <a:lvl3pPr marL="1143000" indent="-2286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3pPr>
            <a:lvl4pPr marL="1600200" indent="-2286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4pPr>
            <a:lvl5pPr marL="2057400" indent="-2286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5pPr>
            <a:lvl6pPr marL="25146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6pPr>
            <a:lvl7pPr marL="29718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7pPr>
            <a:lvl8pPr marL="34290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8pPr>
            <a:lvl9pPr marL="38862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  <a:buFont typeface="Wingdings" panose="05000000000000000000" pitchFamily="2" charset="2"/>
              <a:buChar char="Ø"/>
              <a:defRPr/>
            </a:pPr>
            <a:r>
              <a:rPr lang="ko-KR" altLang="en-US" sz="1400" b="1" dirty="0">
                <a:latin typeface="+mn-ea"/>
                <a:ea typeface="+mn-ea"/>
              </a:rPr>
              <a:t> 하드웨어 기반 암호화 </a:t>
            </a:r>
            <a:r>
              <a:rPr lang="en-US" altLang="ko-KR" sz="1400" b="1" dirty="0" err="1">
                <a:latin typeface="+mn-ea"/>
                <a:ea typeface="+mn-ea"/>
              </a:rPr>
              <a:t>vs</a:t>
            </a:r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ko-KR" altLang="en-US" sz="1400" b="1" dirty="0">
                <a:latin typeface="+mn-ea"/>
                <a:ea typeface="+mn-ea"/>
              </a:rPr>
              <a:t>소프트웨어 기반 암호화</a:t>
            </a:r>
          </a:p>
        </p:txBody>
      </p:sp>
      <p:sp>
        <p:nvSpPr>
          <p:cNvPr id="23" name="자유형 22"/>
          <p:cNvSpPr/>
          <p:nvPr/>
        </p:nvSpPr>
        <p:spPr>
          <a:xfrm>
            <a:off x="6888163" y="1628801"/>
            <a:ext cx="3529012" cy="396875"/>
          </a:xfrm>
          <a:custGeom>
            <a:avLst/>
            <a:gdLst>
              <a:gd name="connsiteX0" fmla="*/ 0 w 8792904"/>
              <a:gd name="connsiteY0" fmla="*/ 83060 h 498351"/>
              <a:gd name="connsiteX1" fmla="*/ 83060 w 8792904"/>
              <a:gd name="connsiteY1" fmla="*/ 0 h 498351"/>
              <a:gd name="connsiteX2" fmla="*/ 8709844 w 8792904"/>
              <a:gd name="connsiteY2" fmla="*/ 0 h 498351"/>
              <a:gd name="connsiteX3" fmla="*/ 8792904 w 8792904"/>
              <a:gd name="connsiteY3" fmla="*/ 83060 h 498351"/>
              <a:gd name="connsiteX4" fmla="*/ 8792904 w 8792904"/>
              <a:gd name="connsiteY4" fmla="*/ 415291 h 498351"/>
              <a:gd name="connsiteX5" fmla="*/ 8709844 w 8792904"/>
              <a:gd name="connsiteY5" fmla="*/ 498351 h 498351"/>
              <a:gd name="connsiteX6" fmla="*/ 83060 w 8792904"/>
              <a:gd name="connsiteY6" fmla="*/ 498351 h 498351"/>
              <a:gd name="connsiteX7" fmla="*/ 0 w 8792904"/>
              <a:gd name="connsiteY7" fmla="*/ 415291 h 498351"/>
              <a:gd name="connsiteX8" fmla="*/ 0 w 8792904"/>
              <a:gd name="connsiteY8" fmla="*/ 83060 h 49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92904" h="498351">
                <a:moveTo>
                  <a:pt x="0" y="83060"/>
                </a:moveTo>
                <a:cubicBezTo>
                  <a:pt x="0" y="37187"/>
                  <a:pt x="37187" y="0"/>
                  <a:pt x="83060" y="0"/>
                </a:cubicBezTo>
                <a:lnTo>
                  <a:pt x="8709844" y="0"/>
                </a:lnTo>
                <a:cubicBezTo>
                  <a:pt x="8755717" y="0"/>
                  <a:pt x="8792904" y="37187"/>
                  <a:pt x="8792904" y="83060"/>
                </a:cubicBezTo>
                <a:lnTo>
                  <a:pt x="8792904" y="415291"/>
                </a:lnTo>
                <a:cubicBezTo>
                  <a:pt x="8792904" y="461164"/>
                  <a:pt x="8755717" y="498351"/>
                  <a:pt x="8709844" y="498351"/>
                </a:cubicBezTo>
                <a:lnTo>
                  <a:pt x="83060" y="498351"/>
                </a:lnTo>
                <a:cubicBezTo>
                  <a:pt x="37187" y="498351"/>
                  <a:pt x="0" y="461164"/>
                  <a:pt x="0" y="415291"/>
                </a:cubicBezTo>
                <a:lnTo>
                  <a:pt x="0" y="830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70047" tIns="70047" rIns="70047" bIns="70047" anchor="ctr"/>
          <a:lstStyle>
            <a:lvl1pPr marL="171450" indent="-17145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1pPr>
            <a:lvl2pPr marL="742950" indent="-28575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2pPr>
            <a:lvl3pPr marL="1143000" indent="-2286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3pPr>
            <a:lvl4pPr marL="1600200" indent="-2286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4pPr>
            <a:lvl5pPr marL="2057400" indent="-2286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5pPr>
            <a:lvl6pPr marL="25146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6pPr>
            <a:lvl7pPr marL="29718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7pPr>
            <a:lvl8pPr marL="34290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8pPr>
            <a:lvl9pPr marL="38862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ko-KR" sz="1400" b="1" dirty="0">
                <a:latin typeface="+mn-ea"/>
                <a:ea typeface="+mn-ea"/>
              </a:rPr>
              <a:t>USB </a:t>
            </a:r>
            <a:r>
              <a:rPr lang="ko-KR" altLang="en-US" sz="1400" b="1" dirty="0">
                <a:latin typeface="+mn-ea"/>
                <a:ea typeface="+mn-ea"/>
              </a:rPr>
              <a:t>기반 보안토큰 대비 성능 </a:t>
            </a:r>
          </a:p>
        </p:txBody>
      </p:sp>
    </p:spTree>
    <p:extLst>
      <p:ext uri="{BB962C8B-B14F-4D97-AF65-F5344CB8AC3E}">
        <p14:creationId xmlns:p14="http://schemas.microsoft.com/office/powerpoint/2010/main" val="96729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D66080E-B651-4EDB-9447-C36B482E9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3001272"/>
            <a:ext cx="5715000" cy="3209925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D74628B4-B9EF-4CAB-B1EB-ABFD24EDD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72816"/>
            <a:ext cx="10972800" cy="850900"/>
          </a:xfrm>
        </p:spPr>
        <p:txBody>
          <a:bodyPr/>
          <a:lstStyle/>
          <a:p>
            <a:r>
              <a:rPr lang="ko-KR" altLang="en-US" sz="4000" dirty="0"/>
              <a:t>추진 배경</a:t>
            </a:r>
          </a:p>
        </p:txBody>
      </p:sp>
      <p:sp>
        <p:nvSpPr>
          <p:cNvPr id="5" name="자유형 3">
            <a:extLst>
              <a:ext uri="{FF2B5EF4-FFF2-40B4-BE49-F238E27FC236}">
                <a16:creationId xmlns:a16="http://schemas.microsoft.com/office/drawing/2014/main" id="{5C094D74-AA3C-4D6B-A2E0-AD6E3E52DDA3}"/>
              </a:ext>
            </a:extLst>
          </p:cNvPr>
          <p:cNvSpPr/>
          <p:nvPr/>
        </p:nvSpPr>
        <p:spPr>
          <a:xfrm>
            <a:off x="609600" y="3861048"/>
            <a:ext cx="2520280" cy="1800200"/>
          </a:xfrm>
          <a:custGeom>
            <a:avLst/>
            <a:gdLst>
              <a:gd name="connsiteX0" fmla="*/ 0 w 8792904"/>
              <a:gd name="connsiteY0" fmla="*/ 0 h 573803"/>
              <a:gd name="connsiteX1" fmla="*/ 8792904 w 8792904"/>
              <a:gd name="connsiteY1" fmla="*/ 0 h 573803"/>
              <a:gd name="connsiteX2" fmla="*/ 8792904 w 8792904"/>
              <a:gd name="connsiteY2" fmla="*/ 573803 h 573803"/>
              <a:gd name="connsiteX3" fmla="*/ 0 w 8792904"/>
              <a:gd name="connsiteY3" fmla="*/ 573803 h 573803"/>
              <a:gd name="connsiteX4" fmla="*/ 0 w 8792904"/>
              <a:gd name="connsiteY4" fmla="*/ 0 h 57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2904" h="573803">
                <a:moveTo>
                  <a:pt x="0" y="0"/>
                </a:moveTo>
                <a:lnTo>
                  <a:pt x="8792904" y="0"/>
                </a:lnTo>
                <a:lnTo>
                  <a:pt x="8792904" y="573803"/>
                </a:lnTo>
                <a:lnTo>
                  <a:pt x="0" y="57380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279175" tIns="15240" rIns="85344" bIns="15240"/>
          <a:lstStyle>
            <a:lvl1pPr marL="342900" indent="-3429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1pPr>
            <a:lvl2pPr marL="114300" indent="-1143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2pPr>
            <a:lvl3pPr marL="1143000" indent="-2286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3pPr>
            <a:lvl4pPr marL="1600200" indent="-2286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4pPr>
            <a:lvl5pPr marL="2057400" indent="-2286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5pPr>
            <a:lvl6pPr marL="25146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6pPr>
            <a:lvl7pPr marL="29718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7pPr>
            <a:lvl8pPr marL="34290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8pPr>
            <a:lvl9pPr marL="38862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342900" lvl="1" indent="-342900">
              <a:lnSpc>
                <a:spcPct val="150000"/>
              </a:lnSpc>
              <a:spcAft>
                <a:spcPct val="20000"/>
              </a:spcAft>
              <a:buFont typeface="+mj-lt"/>
              <a:buAutoNum type="arabicPeriod"/>
              <a:defRPr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주제 선정</a:t>
            </a:r>
            <a:endParaRPr lang="en-US" altLang="ko-KR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lvl="1" indent="-342900">
              <a:lnSpc>
                <a:spcPct val="150000"/>
              </a:lnSpc>
              <a:spcAft>
                <a:spcPct val="20000"/>
              </a:spcAft>
              <a:buFont typeface="+mj-lt"/>
              <a:buAutoNum type="arabicPeriod"/>
              <a:defRPr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프로젝트 개념도</a:t>
            </a:r>
            <a:endParaRPr lang="en-US" altLang="ko-KR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lvl="1" indent="-342900">
              <a:lnSpc>
                <a:spcPct val="150000"/>
              </a:lnSpc>
              <a:spcAft>
                <a:spcPct val="20000"/>
              </a:spcAft>
              <a:buFont typeface="+mj-lt"/>
              <a:buAutoNum type="arabicPeriod"/>
              <a:defRPr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서비스 구상도</a:t>
            </a:r>
            <a:endParaRPr lang="en-US" altLang="ko-KR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lvl="1" indent="-342900">
              <a:lnSpc>
                <a:spcPct val="150000"/>
              </a:lnSpc>
              <a:spcAft>
                <a:spcPct val="20000"/>
              </a:spcAft>
              <a:buFont typeface="+mj-lt"/>
              <a:buAutoNum type="arabicPeriod"/>
              <a:defRPr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테마 선정 배경</a:t>
            </a:r>
            <a:endParaRPr lang="en-US" altLang="ko-KR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797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KCMVP - </a:t>
            </a:r>
            <a:r>
              <a:rPr lang="ko-KR" altLang="en-US" dirty="0"/>
              <a:t>암호 모듈 명세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1545" y="1124744"/>
            <a:ext cx="317651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altLang="ko-KR" sz="2000" b="1" spc="-30" dirty="0">
                <a:latin typeface="+mn-ea"/>
                <a:ea typeface="+mn-ea"/>
              </a:rPr>
              <a:t> </a:t>
            </a:r>
            <a:r>
              <a:rPr lang="ko-KR" altLang="en-US" sz="2000" b="1" spc="-30" dirty="0">
                <a:latin typeface="+mn-ea"/>
                <a:ea typeface="+mn-ea"/>
              </a:rPr>
              <a:t>세부 기준 별 보안 등급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768371"/>
              </p:ext>
            </p:extLst>
          </p:nvPr>
        </p:nvGraphicFramePr>
        <p:xfrm>
          <a:off x="2008337" y="1628793"/>
          <a:ext cx="8048103" cy="244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7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세부 기준</a:t>
                      </a:r>
                      <a:endParaRPr lang="ko-KR" altLang="en-US" sz="1400" b="1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6" marR="91456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보안 등급</a:t>
                      </a:r>
                    </a:p>
                  </a:txBody>
                  <a:tcPr marL="91456" marR="91456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8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암호 모듈 명세</a:t>
                      </a:r>
                    </a:p>
                  </a:txBody>
                  <a:tcPr marL="91456" marR="91456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보안 등급 </a:t>
                      </a:r>
                      <a:r>
                        <a:rPr lang="en-US" altLang="ko-KR" sz="1200" b="0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fi-FI" altLang="ko-KR" sz="1200" b="0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6" marR="91456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8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암호 모듈 포트 및 인터페이스</a:t>
                      </a:r>
                    </a:p>
                  </a:txBody>
                  <a:tcPr marL="91456" marR="91456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보안 등급 </a:t>
                      </a:r>
                      <a:r>
                        <a:rPr lang="en-US" altLang="ko-KR" sz="1200" b="0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0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6" marR="91456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8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역할</a:t>
                      </a:r>
                      <a:r>
                        <a:rPr lang="en-US" altLang="ko-KR" sz="1200" b="1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1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서비스 및 인증</a:t>
                      </a:r>
                    </a:p>
                  </a:txBody>
                  <a:tcPr marL="91456" marR="91456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보안 등급 </a:t>
                      </a:r>
                      <a:r>
                        <a:rPr lang="en-US" altLang="ko-KR" sz="1200" b="0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0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6" marR="91456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8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유한상태모델</a:t>
                      </a:r>
                    </a:p>
                  </a:txBody>
                  <a:tcPr marL="91456" marR="91456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보안 등급 </a:t>
                      </a:r>
                      <a:r>
                        <a:rPr lang="en-US" altLang="ko-KR" sz="1200" b="0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0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6" marR="91456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8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운영관리</a:t>
                      </a:r>
                    </a:p>
                  </a:txBody>
                  <a:tcPr marL="91456" marR="91456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보안 등급 </a:t>
                      </a:r>
                      <a:r>
                        <a:rPr lang="en-US" altLang="ko-KR" sz="1200" b="0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pl-PL" altLang="ko-KR" sz="1200" b="0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6" marR="91456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8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pc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암호키</a:t>
                      </a:r>
                      <a:r>
                        <a:rPr lang="ko-KR" altLang="en-US" sz="1200" b="1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관리</a:t>
                      </a:r>
                    </a:p>
                  </a:txBody>
                  <a:tcPr marL="91456" marR="91456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보안 등급 </a:t>
                      </a:r>
                      <a:r>
                        <a:rPr lang="en-US" altLang="ko-KR" sz="1200" b="0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pl-PL" altLang="ko-KR" sz="1200" b="0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6" marR="91456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자가시험</a:t>
                      </a:r>
                    </a:p>
                  </a:txBody>
                  <a:tcPr marL="91456" marR="91456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보안 등급 </a:t>
                      </a:r>
                      <a:r>
                        <a:rPr lang="en-US" altLang="ko-KR" sz="1200" b="0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pl-PL" altLang="ko-KR" sz="1200" b="0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6" marR="91456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8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설계 보증</a:t>
                      </a:r>
                    </a:p>
                  </a:txBody>
                  <a:tcPr marL="91456" marR="91456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보안 등급 </a:t>
                      </a:r>
                      <a:r>
                        <a:rPr lang="en-US" altLang="ko-KR" sz="1200" b="0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pl-PL" altLang="ko-KR" sz="1200" b="0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6" marR="91456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8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기타 공격에 대한 대응</a:t>
                      </a:r>
                    </a:p>
                  </a:txBody>
                  <a:tcPr marL="91456" marR="91456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보안 등급 </a:t>
                      </a:r>
                      <a:r>
                        <a:rPr lang="en-US" altLang="ko-KR" sz="1200" b="0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pl-PL" altLang="ko-KR" sz="1200" b="0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56" marR="91456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91544" y="4365104"/>
            <a:ext cx="266611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sz="2000" b="1" spc="-30" dirty="0">
                <a:latin typeface="+mn-ea"/>
                <a:ea typeface="+mn-ea"/>
              </a:rPr>
              <a:t>검증 대상 알고리즘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885525"/>
              </p:ext>
            </p:extLst>
          </p:nvPr>
        </p:nvGraphicFramePr>
        <p:xfrm>
          <a:off x="2008337" y="4869154"/>
          <a:ext cx="8048103" cy="1572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4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4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구분</a:t>
                      </a:r>
                    </a:p>
                  </a:txBody>
                  <a:tcPr marL="91456" marR="91456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검증 대상 보호함수</a:t>
                      </a:r>
                    </a:p>
                  </a:txBody>
                  <a:tcPr marL="91456" marR="91456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기타</a:t>
                      </a:r>
                    </a:p>
                  </a:txBody>
                  <a:tcPr marL="91456" marR="91456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블록암호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ARIA-128/192/256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ECB, CBC, CFB1, CFB8, CFB128, CTR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해시함수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SHA-256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메시지인증코드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HMAC-SHA-256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난수발생기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CTR-DRBG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ARIA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기반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858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43873" y="2780928"/>
            <a:ext cx="2289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/>
              <a:t>Q &amp; A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51055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주제 선정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E9F6C68-3AC1-4C31-9DB0-050CAE605651}"/>
              </a:ext>
            </a:extLst>
          </p:cNvPr>
          <p:cNvCxnSpPr/>
          <p:nvPr/>
        </p:nvCxnSpPr>
        <p:spPr>
          <a:xfrm>
            <a:off x="5951984" y="980728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54EB51-F90E-48FC-8993-CDD07FF4494B}"/>
              </a:ext>
            </a:extLst>
          </p:cNvPr>
          <p:cNvSpPr txBox="1"/>
          <p:nvPr/>
        </p:nvSpPr>
        <p:spPr>
          <a:xfrm>
            <a:off x="5807968" y="1949371"/>
            <a:ext cx="5455340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latin typeface="+mn-lt"/>
              </a:rPr>
              <a:t>코로나로 인한 주가 폭락</a:t>
            </a:r>
            <a:r>
              <a:rPr lang="ko-KR" altLang="en-US" dirty="0">
                <a:latin typeface="+mn-lt"/>
              </a:rPr>
              <a:t>과 부동산 폭증으로 인해</a:t>
            </a:r>
            <a:endParaRPr lang="en-US" altLang="ko-KR" dirty="0">
              <a:latin typeface="+mn-lt"/>
            </a:endParaRPr>
          </a:p>
          <a:p>
            <a:r>
              <a:rPr lang="ko-KR" altLang="en-US" dirty="0">
                <a:latin typeface="+mn-lt"/>
              </a:rPr>
              <a:t>동학 개미 운동 열풍이 불 정도로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+mn-lt"/>
              </a:rPr>
              <a:t>개인 투자자들의 </a:t>
            </a:r>
            <a:endParaRPr lang="en-US" altLang="ko-KR" b="0" i="0" dirty="0">
              <a:solidFill>
                <a:srgbClr val="222222"/>
              </a:solidFill>
              <a:effectLst/>
              <a:latin typeface="+mn-lt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+mn-lt"/>
              </a:rPr>
              <a:t>증시 유입현상이 일어났다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+mn-lt"/>
              </a:rPr>
              <a:t>.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+mn-lt"/>
              </a:rPr>
              <a:t> </a:t>
            </a:r>
            <a:endParaRPr lang="en-US" altLang="ko-KR" b="0" i="0" dirty="0">
              <a:solidFill>
                <a:srgbClr val="222222"/>
              </a:solidFill>
              <a:effectLst/>
              <a:latin typeface="+mn-lt"/>
            </a:endParaRPr>
          </a:p>
          <a:p>
            <a:r>
              <a:rPr lang="ko-KR" altLang="en-US" dirty="0">
                <a:latin typeface="+mn-lt"/>
              </a:rPr>
              <a:t>현 시점에서 주식 입문자의 투자를  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EC0686AC-0379-491D-986D-4C502E2AC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92" y="1412776"/>
            <a:ext cx="5445579" cy="29583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F470DE5-A024-42E9-BA0F-5ED46D03C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921" y="2142238"/>
            <a:ext cx="3624765" cy="41270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5250DD-C81C-4C8C-9AF2-2E3B97328315}"/>
              </a:ext>
            </a:extLst>
          </p:cNvPr>
          <p:cNvSpPr txBox="1"/>
          <p:nvPr/>
        </p:nvSpPr>
        <p:spPr>
          <a:xfrm>
            <a:off x="8152039" y="6096294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자료출처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금융투자협회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3BFDFF-95AD-4F2D-B104-B40BE9D695D4}"/>
              </a:ext>
            </a:extLst>
          </p:cNvPr>
          <p:cNvSpPr/>
          <p:nvPr/>
        </p:nvSpPr>
        <p:spPr>
          <a:xfrm>
            <a:off x="1800994" y="1782114"/>
            <a:ext cx="576064" cy="2512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561EBA-F134-4681-ABB5-AAF170938033}"/>
              </a:ext>
            </a:extLst>
          </p:cNvPr>
          <p:cNvSpPr/>
          <p:nvPr/>
        </p:nvSpPr>
        <p:spPr>
          <a:xfrm>
            <a:off x="3719736" y="1900290"/>
            <a:ext cx="576064" cy="2394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2ECABEE2-B244-49A3-8952-76487FC6F559}"/>
              </a:ext>
            </a:extLst>
          </p:cNvPr>
          <p:cNvSpPr/>
          <p:nvPr/>
        </p:nvSpPr>
        <p:spPr>
          <a:xfrm>
            <a:off x="648885" y="1087644"/>
            <a:ext cx="1152109" cy="648072"/>
          </a:xfrm>
          <a:prstGeom prst="wedgeRoundRectCallout">
            <a:avLst>
              <a:gd name="adj1" fmla="val 46085"/>
              <a:gd name="adj2" fmla="val 91549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신천지</a:t>
            </a:r>
          </a:p>
        </p:txBody>
      </p:sp>
      <p:sp>
        <p:nvSpPr>
          <p:cNvPr id="26" name="말풍선: 모서리가 둥근 사각형 25">
            <a:extLst>
              <a:ext uri="{FF2B5EF4-FFF2-40B4-BE49-F238E27FC236}">
                <a16:creationId xmlns:a16="http://schemas.microsoft.com/office/drawing/2014/main" id="{D1241130-C841-45D9-9F35-8B04A933C03E}"/>
              </a:ext>
            </a:extLst>
          </p:cNvPr>
          <p:cNvSpPr/>
          <p:nvPr/>
        </p:nvSpPr>
        <p:spPr>
          <a:xfrm>
            <a:off x="4223792" y="1045886"/>
            <a:ext cx="1224106" cy="736228"/>
          </a:xfrm>
          <a:prstGeom prst="wedgeRoundRectCallout">
            <a:avLst>
              <a:gd name="adj1" fmla="val -41841"/>
              <a:gd name="adj2" fmla="val 91549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광화문 집회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A1357-D489-4F8D-AAB0-4235C58AC4F3}"/>
              </a:ext>
            </a:extLst>
          </p:cNvPr>
          <p:cNvSpPr txBox="1"/>
          <p:nvPr/>
        </p:nvSpPr>
        <p:spPr>
          <a:xfrm>
            <a:off x="611461" y="4696271"/>
            <a:ext cx="459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코로나 이슈로 인한 </a:t>
            </a:r>
            <a:r>
              <a:rPr lang="ko-KR" altLang="en-US" dirty="0">
                <a:solidFill>
                  <a:srgbClr val="FF0000"/>
                </a:solidFill>
              </a:rPr>
              <a:t>개인 투자자 증시 유입</a:t>
            </a:r>
          </a:p>
        </p:txBody>
      </p:sp>
    </p:spTree>
    <p:extLst>
      <p:ext uri="{BB962C8B-B14F-4D97-AF65-F5344CB8AC3E}">
        <p14:creationId xmlns:p14="http://schemas.microsoft.com/office/powerpoint/2010/main" val="117378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프로젝트 개념도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E9F6C68-3AC1-4C31-9DB0-050CAE605651}"/>
              </a:ext>
            </a:extLst>
          </p:cNvPr>
          <p:cNvCxnSpPr/>
          <p:nvPr/>
        </p:nvCxnSpPr>
        <p:spPr>
          <a:xfrm>
            <a:off x="5951984" y="980728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56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서비스 구상도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E9F6C68-3AC1-4C31-9DB0-050CAE605651}"/>
              </a:ext>
            </a:extLst>
          </p:cNvPr>
          <p:cNvCxnSpPr/>
          <p:nvPr/>
        </p:nvCxnSpPr>
        <p:spPr>
          <a:xfrm>
            <a:off x="5951984" y="980728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11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테마 선정 배경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E9F6C68-3AC1-4C31-9DB0-050CAE605651}"/>
              </a:ext>
            </a:extLst>
          </p:cNvPr>
          <p:cNvCxnSpPr/>
          <p:nvPr/>
        </p:nvCxnSpPr>
        <p:spPr>
          <a:xfrm>
            <a:off x="5951984" y="980728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46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D66080E-B651-4EDB-9447-C36B482E9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3001272"/>
            <a:ext cx="5715000" cy="3209925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D74628B4-B9EF-4CAB-B1EB-ABFD24EDD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72816"/>
            <a:ext cx="10972800" cy="850900"/>
          </a:xfrm>
        </p:spPr>
        <p:txBody>
          <a:bodyPr/>
          <a:lstStyle/>
          <a:p>
            <a:r>
              <a:rPr lang="ko-KR" altLang="en-US" sz="4000" dirty="0"/>
              <a:t>프로젝트 개요</a:t>
            </a:r>
          </a:p>
        </p:txBody>
      </p:sp>
      <p:sp>
        <p:nvSpPr>
          <p:cNvPr id="5" name="자유형 3">
            <a:extLst>
              <a:ext uri="{FF2B5EF4-FFF2-40B4-BE49-F238E27FC236}">
                <a16:creationId xmlns:a16="http://schemas.microsoft.com/office/drawing/2014/main" id="{5C094D74-AA3C-4D6B-A2E0-AD6E3E52DDA3}"/>
              </a:ext>
            </a:extLst>
          </p:cNvPr>
          <p:cNvSpPr/>
          <p:nvPr/>
        </p:nvSpPr>
        <p:spPr>
          <a:xfrm>
            <a:off x="609600" y="3861048"/>
            <a:ext cx="2520280" cy="1800200"/>
          </a:xfrm>
          <a:custGeom>
            <a:avLst/>
            <a:gdLst>
              <a:gd name="connsiteX0" fmla="*/ 0 w 8792904"/>
              <a:gd name="connsiteY0" fmla="*/ 0 h 573803"/>
              <a:gd name="connsiteX1" fmla="*/ 8792904 w 8792904"/>
              <a:gd name="connsiteY1" fmla="*/ 0 h 573803"/>
              <a:gd name="connsiteX2" fmla="*/ 8792904 w 8792904"/>
              <a:gd name="connsiteY2" fmla="*/ 573803 h 573803"/>
              <a:gd name="connsiteX3" fmla="*/ 0 w 8792904"/>
              <a:gd name="connsiteY3" fmla="*/ 573803 h 573803"/>
              <a:gd name="connsiteX4" fmla="*/ 0 w 8792904"/>
              <a:gd name="connsiteY4" fmla="*/ 0 h 57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2904" h="573803">
                <a:moveTo>
                  <a:pt x="0" y="0"/>
                </a:moveTo>
                <a:lnTo>
                  <a:pt x="8792904" y="0"/>
                </a:lnTo>
                <a:lnTo>
                  <a:pt x="8792904" y="573803"/>
                </a:lnTo>
                <a:lnTo>
                  <a:pt x="0" y="57380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279175" tIns="15240" rIns="85344" bIns="15240"/>
          <a:lstStyle>
            <a:lvl1pPr marL="342900" indent="-3429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1pPr>
            <a:lvl2pPr marL="114300" indent="-1143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2pPr>
            <a:lvl3pPr marL="1143000" indent="-2286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3pPr>
            <a:lvl4pPr marL="1600200" indent="-2286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4pPr>
            <a:lvl5pPr marL="2057400" indent="-228600" defTabSz="533400"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5pPr>
            <a:lvl6pPr marL="25146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6pPr>
            <a:lvl7pPr marL="29718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7pPr>
            <a:lvl8pPr marL="34290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8pPr>
            <a:lvl9pPr marL="38862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Malgun Gothic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342900" lvl="1" indent="-342900">
              <a:lnSpc>
                <a:spcPct val="150000"/>
              </a:lnSpc>
              <a:spcAft>
                <a:spcPct val="20000"/>
              </a:spcAft>
              <a:buFont typeface="+mj-lt"/>
              <a:buAutoNum type="arabicPeriod"/>
              <a:defRPr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데이터 수집</a:t>
            </a:r>
            <a:endParaRPr lang="en-US" altLang="ko-KR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lvl="1" indent="-342900">
              <a:lnSpc>
                <a:spcPct val="150000"/>
              </a:lnSpc>
              <a:spcAft>
                <a:spcPct val="20000"/>
              </a:spcAft>
              <a:buFont typeface="+mj-lt"/>
              <a:buAutoNum type="arabicPeriod"/>
              <a:defRPr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데이터 가공</a:t>
            </a:r>
            <a:endParaRPr lang="en-US" altLang="ko-KR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lvl="1" indent="-342900">
              <a:lnSpc>
                <a:spcPct val="150000"/>
              </a:lnSpc>
              <a:spcAft>
                <a:spcPct val="20000"/>
              </a:spcAft>
              <a:buFont typeface="+mj-lt"/>
              <a:buAutoNum type="arabicPeriod"/>
              <a:defRPr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모델 선정</a:t>
            </a:r>
            <a:endParaRPr lang="en-US" altLang="ko-KR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7932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데이터 수집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E9F6C68-3AC1-4C31-9DB0-050CAE605651}"/>
              </a:ext>
            </a:extLst>
          </p:cNvPr>
          <p:cNvCxnSpPr/>
          <p:nvPr/>
        </p:nvCxnSpPr>
        <p:spPr>
          <a:xfrm>
            <a:off x="5951984" y="980728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83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22089</TotalTime>
  <Words>563</Words>
  <Application>Microsoft Office PowerPoint</Application>
  <PresentationFormat>와이드스크린</PresentationFormat>
  <Paragraphs>230</Paragraphs>
  <Slides>31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1" baseType="lpstr">
      <vt:lpstr>HY견고딕</vt:lpstr>
      <vt:lpstr>굴림</vt:lpstr>
      <vt:lpstr>Malgun Gothic</vt:lpstr>
      <vt:lpstr>Malgun Gothic</vt:lpstr>
      <vt:lpstr>-윤고딕150</vt:lpstr>
      <vt:lpstr>Arial</vt:lpstr>
      <vt:lpstr>Times New Roman</vt:lpstr>
      <vt:lpstr>Wingdings</vt:lpstr>
      <vt:lpstr>Office 테마</vt:lpstr>
      <vt:lpstr>차트</vt:lpstr>
      <vt:lpstr>PowerPoint 프레젠테이션</vt:lpstr>
      <vt:lpstr>목차</vt:lpstr>
      <vt:lpstr>추진 배경</vt:lpstr>
      <vt:lpstr>주제 선정</vt:lpstr>
      <vt:lpstr>프로젝트 개념도</vt:lpstr>
      <vt:lpstr>서비스 구상도</vt:lpstr>
      <vt:lpstr>테마 선정 배경</vt:lpstr>
      <vt:lpstr>프로젝트 개요</vt:lpstr>
      <vt:lpstr>데이터 수집</vt:lpstr>
      <vt:lpstr>데이터 가공</vt:lpstr>
      <vt:lpstr>모델 선정</vt:lpstr>
      <vt:lpstr>서비스</vt:lpstr>
      <vt:lpstr>장고 웹프래임워크로 구현된 서비스</vt:lpstr>
      <vt:lpstr>학습 데이터 설정</vt:lpstr>
      <vt:lpstr>학습 데이터 설정</vt:lpstr>
      <vt:lpstr>학습 데이터 설정</vt:lpstr>
      <vt:lpstr>학습 데이터 설정</vt:lpstr>
      <vt:lpstr>모델 학습</vt:lpstr>
      <vt:lpstr>모델 학습</vt:lpstr>
      <vt:lpstr>모델 예측 결과</vt:lpstr>
      <vt:lpstr>예측 모델 저장</vt:lpstr>
      <vt:lpstr>마무리</vt:lpstr>
      <vt:lpstr>모델 별 예측 결과</vt:lpstr>
      <vt:lpstr>결론</vt:lpstr>
      <vt:lpstr>아쉬운 점</vt:lpstr>
      <vt:lpstr>추후 방향</vt:lpstr>
      <vt:lpstr>참고문헌</vt:lpstr>
      <vt:lpstr>XENIC 개요</vt:lpstr>
      <vt:lpstr>XENIC 개요</vt:lpstr>
      <vt:lpstr>KCMVP - 암호 모듈 명세</vt:lpstr>
      <vt:lpstr>PowerPoint 프레젠테이션</vt:lpstr>
    </vt:vector>
  </TitlesOfParts>
  <Company>(주)케이씨에스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제품소개서</dc:title>
  <dc:creator>유승범</dc:creator>
  <dc:description>THALSE nShield HSM 제품소개서</dc:description>
  <cp:lastModifiedBy>kccistc</cp:lastModifiedBy>
  <cp:revision>1347</cp:revision>
  <cp:lastPrinted>2015-04-20T00:54:38Z</cp:lastPrinted>
  <dcterms:created xsi:type="dcterms:W3CDTF">2011-12-02T00:35:26Z</dcterms:created>
  <dcterms:modified xsi:type="dcterms:W3CDTF">2021-01-07T11:06:02Z</dcterms:modified>
</cp:coreProperties>
</file>