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5" r:id="rId4"/>
    <p:sldId id="266" r:id="rId5"/>
    <p:sldId id="267" r:id="rId6"/>
    <p:sldId id="268" r:id="rId7"/>
    <p:sldId id="269" r:id="rId8"/>
    <p:sldId id="270" r:id="rId9"/>
    <p:sldId id="272" r:id="rId10"/>
    <p:sldId id="273" r:id="rId11"/>
    <p:sldId id="26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98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66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15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8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5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2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29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98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1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4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91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97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sdeveloper.co.kr/?p=233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95019" y="2064157"/>
            <a:ext cx="67942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000" b="1" kern="0" dirty="0" err="1" smtClean="0">
                <a:solidFill>
                  <a:srgbClr val="E8C193"/>
                </a:solidFill>
              </a:rPr>
              <a:t>빅데이터</a:t>
            </a:r>
            <a:r>
              <a:rPr lang="ko-KR" altLang="en-US" sz="4000" b="1" kern="0" dirty="0" smtClean="0">
                <a:solidFill>
                  <a:srgbClr val="E8C193"/>
                </a:solidFill>
              </a:rPr>
              <a:t> 분석결과 시각화</a:t>
            </a:r>
            <a:r>
              <a:rPr lang="en-US" altLang="ko-KR" sz="4000" b="1" kern="0" dirty="0" smtClean="0">
                <a:solidFill>
                  <a:srgbClr val="E8C193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2000" kern="0" dirty="0" smtClean="0">
                <a:solidFill>
                  <a:srgbClr val="E8C193"/>
                </a:solidFill>
              </a:rPr>
              <a:t>자바기반 </a:t>
            </a:r>
            <a:r>
              <a:rPr lang="ko-KR" altLang="en-US" sz="2000" kern="0" dirty="0" err="1" smtClean="0">
                <a:solidFill>
                  <a:srgbClr val="E8C193"/>
                </a:solidFill>
              </a:rPr>
              <a:t>빅데이터</a:t>
            </a:r>
            <a:r>
              <a:rPr lang="ko-KR" altLang="en-US" sz="2000" kern="0" dirty="0" smtClean="0">
                <a:solidFill>
                  <a:srgbClr val="E8C193"/>
                </a:solidFill>
              </a:rPr>
              <a:t> </a:t>
            </a:r>
            <a:r>
              <a:rPr lang="ko-KR" altLang="en-US" sz="2000" kern="0" dirty="0" err="1" smtClean="0">
                <a:solidFill>
                  <a:srgbClr val="E8C193"/>
                </a:solidFill>
              </a:rPr>
              <a:t>플렛폼</a:t>
            </a:r>
            <a:r>
              <a:rPr lang="ko-KR" altLang="en-US" sz="2000" kern="0" dirty="0" smtClean="0">
                <a:solidFill>
                  <a:srgbClr val="E8C193"/>
                </a:solidFill>
              </a:rPr>
              <a:t> 전문가 과정</a:t>
            </a:r>
            <a:endParaRPr lang="ko-KR" altLang="en-US" sz="16600" kern="0" dirty="0">
              <a:solidFill>
                <a:srgbClr val="E8C193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96619" y="3722861"/>
            <a:ext cx="20302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MARKETING TEAM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prstClr val="white">
                    <a:lumMod val="50000"/>
                  </a:prstClr>
                </a:solidFill>
              </a:rPr>
              <a:t>김 민 서</a:t>
            </a:r>
            <a:endParaRPr lang="en-US" altLang="ko-KR" sz="2800" b="1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rot="5400000">
            <a:off x="956619" y="4262861"/>
            <a:ext cx="1080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496619" y="1982313"/>
            <a:ext cx="259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42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98224"/>
            <a:ext cx="6096000" cy="1015663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srgbClr val="E8C193"/>
                </a:solidFill>
              </a:rPr>
              <a:t>시각화</a:t>
            </a:r>
            <a:endParaRPr lang="en-US" altLang="ko-KR" sz="3200" b="1" i="1" kern="0" dirty="0" smtClean="0">
              <a:solidFill>
                <a:srgbClr val="E8C193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 smtClean="0">
                <a:solidFill>
                  <a:srgbClr val="E8C193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srgbClr val="E8C193"/>
              </a:solidFill>
            </a:endParaRPr>
          </a:p>
        </p:txBody>
      </p:sp>
      <p:cxnSp>
        <p:nvCxnSpPr>
          <p:cNvPr id="123" name="직선 연결선 122"/>
          <p:cNvCxnSpPr/>
          <p:nvPr/>
        </p:nvCxnSpPr>
        <p:spPr>
          <a:xfrm>
            <a:off x="1072309" y="6106566"/>
            <a:ext cx="10209773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954740" y="1489066"/>
            <a:ext cx="1123725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#</a:t>
            </a:r>
            <a:r>
              <a:rPr lang="ko-KR" alt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범죄발생 </a:t>
            </a:r>
            <a:r>
              <a:rPr lang="en-US" altLang="ko-KR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csv</a:t>
            </a:r>
            <a:r>
              <a:rPr lang="ko-KR" alt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데이터의 </a:t>
            </a:r>
            <a:r>
              <a:rPr lang="en-US" altLang="ko-KR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id</a:t>
            </a:r>
            <a:r>
              <a:rPr lang="ko-KR" alt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와 지리정보 데이터의 </a:t>
            </a:r>
            <a:r>
              <a:rPr lang="en-US" altLang="ko-KR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id </a:t>
            </a:r>
            <a:r>
              <a:rPr lang="ko-KR" alt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조인</a:t>
            </a:r>
            <a:endParaRPr lang="en-US" altLang="ko-KR" sz="3200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fontAlgn="base"/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</a:rPr>
              <a:t>﻿</a:t>
            </a:r>
            <a:r>
              <a:rPr lang="en-US" altLang="ko-KR" sz="2000" dirty="0" err="1">
                <a:solidFill>
                  <a:schemeClr val="accent4">
                    <a:lumMod val="75000"/>
                  </a:schemeClr>
                </a:solidFill>
              </a:rPr>
              <a:t>ggplot</a:t>
            </a: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</a:rPr>
              <a:t>() + </a:t>
            </a:r>
            <a:endParaRPr lang="en-US" altLang="ko-KR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fontAlgn="base"/>
            <a:r>
              <a:rPr lang="en-US" altLang="ko-KR" sz="2000" dirty="0" err="1" smtClean="0">
                <a:solidFill>
                  <a:schemeClr val="accent4">
                    <a:lumMod val="75000"/>
                  </a:schemeClr>
                </a:solidFill>
              </a:rPr>
              <a:t>theme_bw</a:t>
            </a: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</a:rPr>
              <a:t>() + </a:t>
            </a:r>
            <a:endParaRPr lang="en-US" altLang="ko-KR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fontAlgn="base"/>
            <a:r>
              <a:rPr lang="en-US" altLang="ko-KR" sz="2000" dirty="0" smtClean="0">
                <a:solidFill>
                  <a:schemeClr val="accent4">
                    <a:lumMod val="75000"/>
                  </a:schemeClr>
                </a:solidFill>
              </a:rPr>
              <a:t>labs(data=</a:t>
            </a:r>
            <a:r>
              <a:rPr lang="en-US" altLang="ko-KR" sz="2000" dirty="0" err="1" smtClean="0">
                <a:solidFill>
                  <a:schemeClr val="accent4">
                    <a:lumMod val="75000"/>
                  </a:schemeClr>
                </a:solidFill>
              </a:rPr>
              <a:t>P_merge</a:t>
            </a: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</a:rPr>
              <a:t>$</a:t>
            </a:r>
            <a:r>
              <a:rPr lang="ko-KR" altLang="en-US" sz="2000" dirty="0">
                <a:solidFill>
                  <a:schemeClr val="accent4">
                    <a:lumMod val="75000"/>
                  </a:schemeClr>
                </a:solidFill>
              </a:rPr>
              <a:t>합계</a:t>
            </a: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</a:rPr>
              <a:t>, title = "</a:t>
            </a:r>
            <a:r>
              <a:rPr lang="ko-KR" altLang="en-US" sz="2000" dirty="0">
                <a:solidFill>
                  <a:schemeClr val="accent4">
                    <a:lumMod val="75000"/>
                  </a:schemeClr>
                </a:solidFill>
              </a:rPr>
              <a:t>서울시 구별 </a:t>
            </a:r>
            <a:r>
              <a:rPr lang="ko-KR" altLang="en-US" sz="2000" dirty="0" err="1">
                <a:solidFill>
                  <a:schemeClr val="accent4">
                    <a:lumMod val="75000"/>
                  </a:schemeClr>
                </a:solidFill>
              </a:rPr>
              <a:t>범죄수와</a:t>
            </a:r>
            <a:r>
              <a:rPr lang="ko-KR" altLang="en-US" sz="2000" dirty="0">
                <a:solidFill>
                  <a:schemeClr val="accent4">
                    <a:lumMod val="75000"/>
                  </a:schemeClr>
                </a:solidFill>
              </a:rPr>
              <a:t> 폭력범죄 건수 </a:t>
            </a: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</a:rPr>
              <a:t>[</a:t>
            </a:r>
            <a:r>
              <a:rPr lang="ko-KR" altLang="en-US" sz="2000" dirty="0">
                <a:solidFill>
                  <a:schemeClr val="accent4">
                    <a:lumMod val="75000"/>
                  </a:schemeClr>
                </a:solidFill>
              </a:rPr>
              <a:t>김민서</a:t>
            </a: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</a:rPr>
              <a:t>]") +</a:t>
            </a:r>
            <a:r>
              <a:rPr lang="ko-KR" altLang="en-US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accent4">
                    <a:lumMod val="75000"/>
                  </a:schemeClr>
                </a:solidFill>
              </a:rPr>
              <a:t>theme(</a:t>
            </a:r>
            <a:r>
              <a:rPr lang="en-US" altLang="ko-KR" sz="2000" dirty="0" err="1" smtClean="0">
                <a:solidFill>
                  <a:schemeClr val="accent4">
                    <a:lumMod val="75000"/>
                  </a:schemeClr>
                </a:solidFill>
              </a:rPr>
              <a:t>plot.title</a:t>
            </a:r>
            <a:r>
              <a:rPr lang="en-US" altLang="ko-KR" sz="20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</a:rPr>
              <a:t>= </a:t>
            </a:r>
            <a:r>
              <a:rPr lang="en-US" altLang="ko-KR" sz="2000" dirty="0" err="1">
                <a:solidFill>
                  <a:schemeClr val="accent4">
                    <a:lumMod val="75000"/>
                  </a:schemeClr>
                </a:solidFill>
              </a:rPr>
              <a:t>element_text</a:t>
            </a: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</a:rPr>
              <a:t>(size=28,hjust = 0.5)) + </a:t>
            </a:r>
            <a:endParaRPr lang="en-US" altLang="ko-KR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fontAlgn="base"/>
            <a:r>
              <a:rPr lang="en-US" altLang="ko-KR" sz="2000" dirty="0" err="1" smtClean="0">
                <a:solidFill>
                  <a:schemeClr val="accent4">
                    <a:lumMod val="75000"/>
                  </a:schemeClr>
                </a:solidFill>
              </a:rPr>
              <a:t>geom_polygon</a:t>
            </a:r>
            <a:r>
              <a:rPr lang="en-US" altLang="ko-KR" sz="2000" dirty="0" smtClean="0">
                <a:solidFill>
                  <a:schemeClr val="accent4">
                    <a:lumMod val="75000"/>
                  </a:schemeClr>
                </a:solidFill>
              </a:rPr>
              <a:t>(data </a:t>
            </a: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</a:rPr>
              <a:t>= </a:t>
            </a:r>
            <a:r>
              <a:rPr lang="en-US" altLang="ko-KR" sz="2000" dirty="0" err="1">
                <a:solidFill>
                  <a:schemeClr val="accent4">
                    <a:lumMod val="75000"/>
                  </a:schemeClr>
                </a:solidFill>
              </a:rPr>
              <a:t>P_merge</a:t>
            </a: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accent4">
                    <a:lumMod val="75000"/>
                  </a:schemeClr>
                </a:solidFill>
              </a:rPr>
              <a:t>aes</a:t>
            </a: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</a:rPr>
              <a:t>(x=long, y=</a:t>
            </a:r>
            <a:r>
              <a:rPr lang="en-US" altLang="ko-KR" sz="2000" dirty="0" err="1">
                <a:solidFill>
                  <a:schemeClr val="accent4">
                    <a:lumMod val="75000"/>
                  </a:schemeClr>
                </a:solidFill>
              </a:rPr>
              <a:t>lat</a:t>
            </a: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</a:rPr>
              <a:t>, group=group, fill = </a:t>
            </a:r>
            <a:r>
              <a:rPr lang="ko-KR" altLang="en-US" sz="2000" dirty="0">
                <a:solidFill>
                  <a:schemeClr val="accent4">
                    <a:lumMod val="75000"/>
                  </a:schemeClr>
                </a:solidFill>
              </a:rPr>
              <a:t>합계</a:t>
            </a: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</a:rPr>
              <a:t>), color='black')+ </a:t>
            </a:r>
            <a:r>
              <a:rPr lang="en-US" altLang="ko-KR" sz="2000" dirty="0" err="1" smtClean="0">
                <a:solidFill>
                  <a:schemeClr val="accent4">
                    <a:lumMod val="75000"/>
                  </a:schemeClr>
                </a:solidFill>
              </a:rPr>
              <a:t>geom_point</a:t>
            </a:r>
            <a:r>
              <a:rPr lang="en-US" altLang="ko-KR" sz="2000" dirty="0" smtClean="0">
                <a:solidFill>
                  <a:schemeClr val="accent4">
                    <a:lumMod val="75000"/>
                  </a:schemeClr>
                </a:solidFill>
              </a:rPr>
              <a:t>(data </a:t>
            </a: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</a:rPr>
              <a:t>= P, </a:t>
            </a:r>
            <a:r>
              <a:rPr lang="en-US" altLang="ko-KR" sz="2000" dirty="0" err="1">
                <a:solidFill>
                  <a:schemeClr val="accent4">
                    <a:lumMod val="75000"/>
                  </a:schemeClr>
                </a:solidFill>
              </a:rPr>
              <a:t>aes</a:t>
            </a: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</a:rPr>
              <a:t>(x=</a:t>
            </a:r>
            <a:r>
              <a:rPr lang="en-US" altLang="ko-KR" sz="2000" dirty="0" err="1">
                <a:solidFill>
                  <a:schemeClr val="accent4">
                    <a:lumMod val="75000"/>
                  </a:schemeClr>
                </a:solidFill>
              </a:rPr>
              <a:t>slong</a:t>
            </a: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</a:rPr>
              <a:t>, y= slat, size=</a:t>
            </a:r>
            <a:r>
              <a:rPr lang="ko-KR" altLang="en-US" sz="2000" dirty="0">
                <a:solidFill>
                  <a:schemeClr val="accent4">
                    <a:lumMod val="75000"/>
                  </a:schemeClr>
                </a:solidFill>
              </a:rPr>
              <a:t>폭력</a:t>
            </a: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</a:rPr>
              <a:t>, color=</a:t>
            </a:r>
            <a:r>
              <a:rPr lang="ko-KR" altLang="en-US" sz="2000" dirty="0">
                <a:solidFill>
                  <a:schemeClr val="accent4">
                    <a:lumMod val="75000"/>
                  </a:schemeClr>
                </a:solidFill>
              </a:rPr>
              <a:t>폭력</a:t>
            </a: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</a:rPr>
              <a:t>), shape=16)+ </a:t>
            </a:r>
            <a:endParaRPr lang="en-US" altLang="ko-KR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fontAlgn="base"/>
            <a:r>
              <a:rPr lang="en-US" altLang="ko-KR" sz="2000" dirty="0" err="1" smtClean="0">
                <a:solidFill>
                  <a:schemeClr val="accent4">
                    <a:lumMod val="75000"/>
                  </a:schemeClr>
                </a:solidFill>
              </a:rPr>
              <a:t>geom_text</a:t>
            </a:r>
            <a:r>
              <a:rPr lang="en-US" altLang="ko-KR" sz="2000" dirty="0" smtClean="0">
                <a:solidFill>
                  <a:schemeClr val="accent4">
                    <a:lumMod val="75000"/>
                  </a:schemeClr>
                </a:solidFill>
              </a:rPr>
              <a:t>(data </a:t>
            </a: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</a:rPr>
              <a:t>= </a:t>
            </a:r>
            <a:r>
              <a:rPr lang="en-US" altLang="ko-KR" sz="2000" dirty="0" err="1">
                <a:solidFill>
                  <a:schemeClr val="accent4">
                    <a:lumMod val="75000"/>
                  </a:schemeClr>
                </a:solidFill>
              </a:rPr>
              <a:t>P_merge</a:t>
            </a: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</a:rPr>
              <a:t> ,</a:t>
            </a:r>
            <a:r>
              <a:rPr lang="en-US" altLang="ko-KR" sz="2000" dirty="0" err="1">
                <a:solidFill>
                  <a:schemeClr val="accent4">
                    <a:lumMod val="75000"/>
                  </a:schemeClr>
                </a:solidFill>
              </a:rPr>
              <a:t>aes</a:t>
            </a: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</a:rPr>
              <a:t>(x=</a:t>
            </a:r>
            <a:r>
              <a:rPr lang="en-US" altLang="ko-KR" sz="2000" dirty="0" err="1">
                <a:solidFill>
                  <a:schemeClr val="accent4">
                    <a:lumMod val="75000"/>
                  </a:schemeClr>
                </a:solidFill>
              </a:rPr>
              <a:t>slong</a:t>
            </a: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</a:rPr>
              <a:t>, y=</a:t>
            </a:r>
            <a:r>
              <a:rPr lang="en-US" altLang="ko-KR" sz="2000" dirty="0" err="1">
                <a:solidFill>
                  <a:schemeClr val="accent4">
                    <a:lumMod val="75000"/>
                  </a:schemeClr>
                </a:solidFill>
              </a:rPr>
              <a:t>slat,label</a:t>
            </a: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</a:rPr>
              <a:t>= paste(</a:t>
            </a:r>
            <a:r>
              <a:rPr lang="ko-KR" altLang="en-US" sz="2000" dirty="0" err="1">
                <a:solidFill>
                  <a:schemeClr val="accent4">
                    <a:lumMod val="75000"/>
                  </a:schemeClr>
                </a:solidFill>
              </a:rPr>
              <a:t>시군구명</a:t>
            </a: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accent4">
                    <a:lumMod val="75000"/>
                  </a:schemeClr>
                </a:solidFill>
              </a:rPr>
              <a:t>폭력</a:t>
            </a: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</a:rPr>
              <a:t>,</a:t>
            </a:r>
            <a:r>
              <a:rPr lang="en-US" altLang="ko-KR" sz="2000" dirty="0" err="1">
                <a:solidFill>
                  <a:schemeClr val="accent4">
                    <a:lumMod val="75000"/>
                  </a:schemeClr>
                </a:solidFill>
              </a:rPr>
              <a:t>sep</a:t>
            </a: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</a:rPr>
              <a:t>='\n')))+ </a:t>
            </a:r>
            <a:r>
              <a:rPr lang="en-US" altLang="ko-KR" sz="2000" dirty="0" err="1">
                <a:solidFill>
                  <a:schemeClr val="accent4">
                    <a:lumMod val="75000"/>
                  </a:schemeClr>
                </a:solidFill>
              </a:rPr>
              <a:t>scale_color_gradient</a:t>
            </a: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</a:rPr>
              <a:t>(low="#FFDCDC", high = "#DB0000")+ </a:t>
            </a:r>
            <a:endParaRPr lang="en-US" altLang="ko-KR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fontAlgn="base"/>
            <a:r>
              <a:rPr lang="en-US" altLang="ko-KR" sz="2000" dirty="0" err="1" smtClean="0">
                <a:solidFill>
                  <a:schemeClr val="accent4">
                    <a:lumMod val="75000"/>
                  </a:schemeClr>
                </a:solidFill>
              </a:rPr>
              <a:t>scale_size_area</a:t>
            </a:r>
            <a:r>
              <a:rPr lang="en-US" altLang="ko-KR" sz="20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ko-KR" sz="2000" dirty="0" err="1" smtClean="0">
                <a:solidFill>
                  <a:schemeClr val="accent4">
                    <a:lumMod val="75000"/>
                  </a:schemeClr>
                </a:solidFill>
              </a:rPr>
              <a:t>max_size</a:t>
            </a:r>
            <a:r>
              <a:rPr lang="en-US" altLang="ko-KR" sz="20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</a:rPr>
              <a:t>= 22, guide=FALSE</a:t>
            </a:r>
            <a:r>
              <a:rPr lang="en-US" altLang="ko-KR" sz="20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altLang="ko-K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11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98224"/>
            <a:ext cx="6096000" cy="1015663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E8C193"/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E8C193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srgbClr val="E8C193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338" y="0"/>
            <a:ext cx="88533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98224"/>
            <a:ext cx="6096000" cy="1015663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srgbClr val="E8C193"/>
                </a:solidFill>
              </a:rPr>
              <a:t>개요</a:t>
            </a:r>
            <a:r>
              <a:rPr lang="en-US" altLang="ko-KR" sz="3200" b="1" i="1" kern="0" dirty="0" smtClean="0">
                <a:solidFill>
                  <a:srgbClr val="E8C193"/>
                </a:solidFill>
              </a:rPr>
              <a:t> </a:t>
            </a:r>
            <a:endParaRPr lang="en-US" altLang="ko-KR" sz="3200" b="1" i="1" kern="0" dirty="0">
              <a:solidFill>
                <a:srgbClr val="E8C193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E8C193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srgbClr val="E8C193"/>
              </a:solidFill>
            </a:endParaRPr>
          </a:p>
        </p:txBody>
      </p:sp>
      <p:cxnSp>
        <p:nvCxnSpPr>
          <p:cNvPr id="123" name="직선 연결선 122"/>
          <p:cNvCxnSpPr/>
          <p:nvPr/>
        </p:nvCxnSpPr>
        <p:spPr>
          <a:xfrm>
            <a:off x="1072309" y="6106566"/>
            <a:ext cx="10209773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1300890" y="1489066"/>
            <a:ext cx="99811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latinLnBrk="0">
              <a:lnSpc>
                <a:spcPct val="150000"/>
              </a:lnSpc>
              <a:buAutoNum type="arabicPeriod"/>
              <a:defRPr/>
            </a:pPr>
            <a:r>
              <a:rPr lang="ko-KR" altLang="en-US" sz="3600" b="1" kern="0" dirty="0" smtClean="0">
                <a:solidFill>
                  <a:srgbClr val="E8C193"/>
                </a:solidFill>
              </a:rPr>
              <a:t>서울시 범죄예방목적 </a:t>
            </a:r>
            <a:endParaRPr lang="en-US" altLang="ko-KR" sz="3600" b="1" kern="0" dirty="0" smtClean="0">
              <a:solidFill>
                <a:srgbClr val="E8C193"/>
              </a:solidFill>
            </a:endParaRPr>
          </a:p>
          <a:p>
            <a:pPr marL="742950" indent="-742950" latinLnBrk="0">
              <a:lnSpc>
                <a:spcPct val="150000"/>
              </a:lnSpc>
              <a:buAutoNum type="arabicPeriod"/>
              <a:defRPr/>
            </a:pPr>
            <a:r>
              <a:rPr lang="ko-KR" altLang="en-US" sz="3600" b="1" kern="0" dirty="0" smtClean="0">
                <a:solidFill>
                  <a:srgbClr val="E8C193"/>
                </a:solidFill>
              </a:rPr>
              <a:t>구별 </a:t>
            </a:r>
            <a:r>
              <a:rPr lang="ko-KR" altLang="en-US" sz="3600" b="1" kern="0" dirty="0">
                <a:solidFill>
                  <a:srgbClr val="E8C193"/>
                </a:solidFill>
              </a:rPr>
              <a:t>범죄 </a:t>
            </a:r>
            <a:r>
              <a:rPr lang="ko-KR" altLang="en-US" sz="3600" b="1" kern="0" dirty="0" smtClean="0">
                <a:solidFill>
                  <a:srgbClr val="E8C193"/>
                </a:solidFill>
              </a:rPr>
              <a:t>발생건수 조사</a:t>
            </a:r>
            <a:endParaRPr lang="en-US" altLang="ko-KR" sz="3600" b="1" kern="0" dirty="0" smtClean="0">
              <a:solidFill>
                <a:srgbClr val="E8C193"/>
              </a:solidFill>
            </a:endParaRPr>
          </a:p>
          <a:p>
            <a:pPr marL="742950" indent="-742950" latinLnBrk="0">
              <a:lnSpc>
                <a:spcPct val="150000"/>
              </a:lnSpc>
              <a:buAutoNum type="arabicPeriod"/>
              <a:defRPr/>
            </a:pPr>
            <a:r>
              <a:rPr lang="ko-KR" altLang="en-US" sz="3600" b="1" kern="0" dirty="0" smtClean="0">
                <a:solidFill>
                  <a:srgbClr val="E8C193"/>
                </a:solidFill>
              </a:rPr>
              <a:t>시각화</a:t>
            </a:r>
            <a:endParaRPr lang="en-US" altLang="ko-KR" sz="3600" b="1" kern="0" dirty="0" smtClean="0">
              <a:solidFill>
                <a:srgbClr val="E8C1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99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98224"/>
            <a:ext cx="6096000" cy="1015663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smtClean="0">
                <a:solidFill>
                  <a:srgbClr val="E8C193"/>
                </a:solidFill>
              </a:rPr>
              <a:t>TECHNOLOGY </a:t>
            </a:r>
            <a:endParaRPr lang="en-US" altLang="ko-KR" sz="3200" b="1" i="1" kern="0" dirty="0">
              <a:solidFill>
                <a:srgbClr val="E8C193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E8C193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srgbClr val="E8C193"/>
              </a:solidFill>
            </a:endParaRPr>
          </a:p>
        </p:txBody>
      </p:sp>
      <p:cxnSp>
        <p:nvCxnSpPr>
          <p:cNvPr id="123" name="직선 연결선 122"/>
          <p:cNvCxnSpPr/>
          <p:nvPr/>
        </p:nvCxnSpPr>
        <p:spPr>
          <a:xfrm>
            <a:off x="1072309" y="6106566"/>
            <a:ext cx="10209773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1300890" y="1489066"/>
            <a:ext cx="99811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 dirty="0" smtClean="0">
                <a:solidFill>
                  <a:srgbClr val="E8C193"/>
                </a:solidFill>
              </a:rPr>
              <a:t>Language : R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 dirty="0" smtClean="0">
                <a:solidFill>
                  <a:srgbClr val="E8C193"/>
                </a:solidFill>
              </a:rPr>
              <a:t>Tool : R-Studio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 dirty="0" smtClean="0">
                <a:solidFill>
                  <a:srgbClr val="E8C193"/>
                </a:solidFill>
              </a:rPr>
              <a:t>OS : Windows10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3600" b="1" kern="0" dirty="0" smtClean="0">
              <a:solidFill>
                <a:srgbClr val="E8C1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41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98224"/>
            <a:ext cx="6096000" cy="1015663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srgbClr val="E8C193"/>
                </a:solidFill>
              </a:rPr>
              <a:t>데이터 준비</a:t>
            </a:r>
            <a:r>
              <a:rPr lang="en-US" altLang="ko-KR" sz="3200" b="1" i="1" kern="0" dirty="0" smtClean="0">
                <a:solidFill>
                  <a:srgbClr val="E8C193"/>
                </a:solidFill>
              </a:rPr>
              <a:t> </a:t>
            </a:r>
            <a:endParaRPr lang="en-US" altLang="ko-KR" sz="3200" b="1" i="1" kern="0" dirty="0">
              <a:solidFill>
                <a:srgbClr val="E8C193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E8C193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srgbClr val="E8C193"/>
              </a:solidFill>
            </a:endParaRPr>
          </a:p>
        </p:txBody>
      </p:sp>
      <p:cxnSp>
        <p:nvCxnSpPr>
          <p:cNvPr id="123" name="직선 연결선 122"/>
          <p:cNvCxnSpPr/>
          <p:nvPr/>
        </p:nvCxnSpPr>
        <p:spPr>
          <a:xfrm>
            <a:off x="1072309" y="6106566"/>
            <a:ext cx="10209773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1300890" y="1489066"/>
            <a:ext cx="99811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 smtClean="0">
                <a:solidFill>
                  <a:srgbClr val="E8C193"/>
                </a:solidFill>
              </a:rPr>
              <a:t>대한민국 최신 행정구역</a:t>
            </a:r>
            <a:r>
              <a:rPr lang="en-US" altLang="ko-KR" sz="3600" b="1" kern="0" dirty="0" smtClean="0">
                <a:solidFill>
                  <a:srgbClr val="E8C193"/>
                </a:solidFill>
              </a:rPr>
              <a:t>(SHP) </a:t>
            </a:r>
            <a:r>
              <a:rPr lang="ko-KR" altLang="en-US" sz="3600" b="1" kern="0" dirty="0" smtClean="0">
                <a:solidFill>
                  <a:srgbClr val="E8C193"/>
                </a:solidFill>
              </a:rPr>
              <a:t>데이터</a:t>
            </a:r>
            <a:endParaRPr lang="en-US" altLang="ko-KR" sz="3600" b="1" kern="0" dirty="0" smtClean="0">
              <a:solidFill>
                <a:srgbClr val="E8C193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3600" u="sng" dirty="0">
                <a:hlinkClick r:id="rId2"/>
              </a:rPr>
              <a:t>http://www.gisdeveloper.co.kr/?</a:t>
            </a:r>
            <a:r>
              <a:rPr lang="en-US" altLang="ko-KR" sz="3600" u="sng" dirty="0" smtClean="0">
                <a:hlinkClick r:id="rId2"/>
              </a:rPr>
              <a:t>p=2332</a:t>
            </a:r>
            <a:endParaRPr lang="en-US" altLang="ko-KR" sz="3600" u="sng" dirty="0" smtClean="0"/>
          </a:p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 smtClean="0">
                <a:solidFill>
                  <a:srgbClr val="E8C193"/>
                </a:solidFill>
              </a:rPr>
              <a:t>서울시 구별 범죄발생 건수 </a:t>
            </a:r>
            <a:r>
              <a:rPr lang="en-US" altLang="ko-KR" sz="3600" b="1" kern="0" dirty="0" smtClean="0">
                <a:solidFill>
                  <a:srgbClr val="E8C193"/>
                </a:solidFill>
              </a:rPr>
              <a:t>CSV </a:t>
            </a:r>
            <a:r>
              <a:rPr lang="ko-KR" altLang="en-US" sz="3600" b="1" kern="0" dirty="0" smtClean="0">
                <a:solidFill>
                  <a:srgbClr val="E8C193"/>
                </a:solidFill>
              </a:rPr>
              <a:t>파일</a:t>
            </a:r>
            <a:endParaRPr lang="en-US" altLang="ko-KR" sz="3600" b="1" kern="0" dirty="0" smtClean="0">
              <a:solidFill>
                <a:srgbClr val="E8C1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67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98224"/>
            <a:ext cx="6096000" cy="1015663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srgbClr val="E8C193"/>
                </a:solidFill>
              </a:rPr>
              <a:t>패키지 설치</a:t>
            </a:r>
            <a:r>
              <a:rPr lang="en-US" altLang="ko-KR" sz="3200" b="1" i="1" kern="0" dirty="0" smtClean="0">
                <a:solidFill>
                  <a:srgbClr val="E8C193"/>
                </a:solidFill>
              </a:rPr>
              <a:t> </a:t>
            </a:r>
            <a:endParaRPr lang="en-US" altLang="ko-KR" sz="3200" b="1" i="1" kern="0" dirty="0">
              <a:solidFill>
                <a:srgbClr val="E8C193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E8C193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srgbClr val="E8C193"/>
              </a:solidFill>
            </a:endParaRPr>
          </a:p>
        </p:txBody>
      </p:sp>
      <p:cxnSp>
        <p:nvCxnSpPr>
          <p:cNvPr id="123" name="직선 연결선 122"/>
          <p:cNvCxnSpPr/>
          <p:nvPr/>
        </p:nvCxnSpPr>
        <p:spPr>
          <a:xfrm>
            <a:off x="1072309" y="6106566"/>
            <a:ext cx="10209773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1300890" y="1489066"/>
            <a:ext cx="9981192" cy="4140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dirty="0" err="1">
                <a:solidFill>
                  <a:schemeClr val="accent4">
                    <a:lumMod val="75000"/>
                  </a:schemeClr>
                </a:solidFill>
              </a:rPr>
              <a:t>install.packages</a:t>
            </a:r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</a:rPr>
              <a:t>("</a:t>
            </a:r>
            <a:r>
              <a:rPr lang="en-US" altLang="ko-KR" sz="3600" dirty="0" err="1">
                <a:solidFill>
                  <a:schemeClr val="accent4">
                    <a:lumMod val="75000"/>
                  </a:schemeClr>
                </a:solidFill>
              </a:rPr>
              <a:t>ggmap</a:t>
            </a:r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</a:rPr>
              <a:t>") </a:t>
            </a:r>
            <a:r>
              <a:rPr lang="en-US" altLang="ko-KR" sz="3600" dirty="0" err="1">
                <a:solidFill>
                  <a:schemeClr val="accent4">
                    <a:lumMod val="75000"/>
                  </a:schemeClr>
                </a:solidFill>
              </a:rPr>
              <a:t>install.packages</a:t>
            </a:r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</a:rPr>
              <a:t>("ggplot2") </a:t>
            </a:r>
            <a:r>
              <a:rPr lang="en-US" altLang="ko-KR" sz="3600" dirty="0" err="1">
                <a:solidFill>
                  <a:schemeClr val="accent4">
                    <a:lumMod val="75000"/>
                  </a:schemeClr>
                </a:solidFill>
              </a:rPr>
              <a:t>install.packages</a:t>
            </a:r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</a:rPr>
              <a:t>("raster") </a:t>
            </a:r>
            <a:r>
              <a:rPr lang="en-US" altLang="ko-KR" sz="3600" dirty="0" err="1">
                <a:solidFill>
                  <a:schemeClr val="accent4">
                    <a:lumMod val="75000"/>
                  </a:schemeClr>
                </a:solidFill>
              </a:rPr>
              <a:t>install.packages</a:t>
            </a:r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</a:rPr>
              <a:t>("</a:t>
            </a:r>
            <a:r>
              <a:rPr lang="en-US" altLang="ko-KR" sz="3600" dirty="0" err="1">
                <a:solidFill>
                  <a:schemeClr val="accent4">
                    <a:lumMod val="75000"/>
                  </a:schemeClr>
                </a:solidFill>
              </a:rPr>
              <a:t>rgeos</a:t>
            </a:r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</a:rPr>
              <a:t>") </a:t>
            </a:r>
            <a:r>
              <a:rPr lang="en-US" altLang="ko-KR" sz="3600" dirty="0" err="1">
                <a:solidFill>
                  <a:schemeClr val="accent4">
                    <a:lumMod val="75000"/>
                  </a:schemeClr>
                </a:solidFill>
              </a:rPr>
              <a:t>install.packages</a:t>
            </a:r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</a:rPr>
              <a:t>("</a:t>
            </a:r>
            <a:r>
              <a:rPr lang="en-US" altLang="ko-KR" sz="3600" dirty="0" err="1">
                <a:solidFill>
                  <a:schemeClr val="accent4">
                    <a:lumMod val="75000"/>
                  </a:schemeClr>
                </a:solidFill>
              </a:rPr>
              <a:t>maptools</a:t>
            </a:r>
            <a:r>
              <a:rPr lang="en-US" altLang="ko-KR" sz="3600" dirty="0" smtClean="0">
                <a:solidFill>
                  <a:schemeClr val="accent4">
                    <a:lumMod val="75000"/>
                  </a:schemeClr>
                </a:solidFill>
              </a:rPr>
              <a:t>")</a:t>
            </a:r>
            <a:endParaRPr lang="en-US" altLang="ko-KR" sz="3600" b="1" kern="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61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98224"/>
            <a:ext cx="6096000" cy="1015663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srgbClr val="E8C193"/>
                </a:solidFill>
              </a:rPr>
              <a:t>라이브러리</a:t>
            </a:r>
            <a:r>
              <a:rPr lang="en-US" altLang="ko-KR" sz="3200" b="1" i="1" kern="0" dirty="0" smtClean="0">
                <a:solidFill>
                  <a:srgbClr val="E8C193"/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 smtClean="0">
                <a:solidFill>
                  <a:srgbClr val="E8C193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srgbClr val="E8C193"/>
              </a:solidFill>
            </a:endParaRPr>
          </a:p>
        </p:txBody>
      </p:sp>
      <p:cxnSp>
        <p:nvCxnSpPr>
          <p:cNvPr id="123" name="직선 연결선 122"/>
          <p:cNvCxnSpPr/>
          <p:nvPr/>
        </p:nvCxnSpPr>
        <p:spPr>
          <a:xfrm>
            <a:off x="1072309" y="6106566"/>
            <a:ext cx="10209773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1300890" y="1489066"/>
            <a:ext cx="99811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</a:rPr>
              <a:t>library(</a:t>
            </a:r>
            <a:r>
              <a:rPr lang="en-US" altLang="ko-KR" sz="3600" dirty="0" err="1">
                <a:solidFill>
                  <a:schemeClr val="accent4">
                    <a:lumMod val="75000"/>
                  </a:schemeClr>
                </a:solidFill>
              </a:rPr>
              <a:t>ggmap</a:t>
            </a:r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</a:rPr>
              <a:t>) </a:t>
            </a:r>
            <a:endParaRPr lang="en-US" altLang="ko-KR" sz="36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fontAlgn="base"/>
            <a:r>
              <a:rPr lang="en-US" altLang="ko-KR" sz="3600" dirty="0" smtClean="0">
                <a:solidFill>
                  <a:schemeClr val="accent4">
                    <a:lumMod val="75000"/>
                  </a:schemeClr>
                </a:solidFill>
              </a:rPr>
              <a:t>library(ggplot2</a:t>
            </a:r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</a:rPr>
              <a:t>) </a:t>
            </a:r>
            <a:endParaRPr lang="en-US" altLang="ko-KR" sz="36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fontAlgn="base"/>
            <a:r>
              <a:rPr lang="en-US" altLang="ko-KR" sz="3600" dirty="0" smtClean="0">
                <a:solidFill>
                  <a:schemeClr val="accent4">
                    <a:lumMod val="75000"/>
                  </a:schemeClr>
                </a:solidFill>
              </a:rPr>
              <a:t>library(raster</a:t>
            </a:r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</a:rPr>
              <a:t>) </a:t>
            </a:r>
            <a:endParaRPr lang="en-US" altLang="ko-KR" sz="36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fontAlgn="base"/>
            <a:r>
              <a:rPr lang="en-US" altLang="ko-KR" sz="3600" dirty="0" smtClean="0">
                <a:solidFill>
                  <a:schemeClr val="accent4">
                    <a:lumMod val="75000"/>
                  </a:schemeClr>
                </a:solidFill>
              </a:rPr>
              <a:t>library(</a:t>
            </a:r>
            <a:r>
              <a:rPr lang="en-US" altLang="ko-KR" sz="3600" dirty="0" err="1" smtClean="0">
                <a:solidFill>
                  <a:schemeClr val="accent4">
                    <a:lumMod val="75000"/>
                  </a:schemeClr>
                </a:solidFill>
              </a:rPr>
              <a:t>rgeos</a:t>
            </a:r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</a:rPr>
              <a:t>) </a:t>
            </a:r>
            <a:endParaRPr lang="en-US" altLang="ko-KR" sz="36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fontAlgn="base"/>
            <a:r>
              <a:rPr lang="en-US" altLang="ko-KR" sz="3600" dirty="0" smtClean="0">
                <a:solidFill>
                  <a:schemeClr val="accent4">
                    <a:lumMod val="75000"/>
                  </a:schemeClr>
                </a:solidFill>
              </a:rPr>
              <a:t>library(</a:t>
            </a:r>
            <a:r>
              <a:rPr lang="en-US" altLang="ko-KR" sz="3600" dirty="0" err="1" smtClean="0">
                <a:solidFill>
                  <a:schemeClr val="accent4">
                    <a:lumMod val="75000"/>
                  </a:schemeClr>
                </a:solidFill>
              </a:rPr>
              <a:t>maptools</a:t>
            </a:r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</a:rPr>
              <a:t>) </a:t>
            </a:r>
            <a:endParaRPr lang="en-US" altLang="ko-KR" sz="36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fontAlgn="base"/>
            <a:r>
              <a:rPr lang="en-US" altLang="ko-KR" sz="3600" dirty="0" smtClean="0">
                <a:solidFill>
                  <a:schemeClr val="accent4">
                    <a:lumMod val="75000"/>
                  </a:schemeClr>
                </a:solidFill>
              </a:rPr>
              <a:t>library(</a:t>
            </a:r>
            <a:r>
              <a:rPr lang="en-US" altLang="ko-KR" sz="3600" dirty="0" err="1" smtClean="0">
                <a:solidFill>
                  <a:schemeClr val="accent4">
                    <a:lumMod val="75000"/>
                  </a:schemeClr>
                </a:solidFill>
              </a:rPr>
              <a:t>rgdal</a:t>
            </a:r>
            <a:r>
              <a:rPr lang="en-US" altLang="ko-KR" sz="36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altLang="ko-KR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5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98224"/>
            <a:ext cx="6096000" cy="1015663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srgbClr val="E8C193"/>
                </a:solidFill>
              </a:rPr>
              <a:t>불러온 데이터 변수에 저장</a:t>
            </a:r>
            <a:r>
              <a:rPr lang="en-US" altLang="ko-KR" sz="3200" b="1" i="1" kern="0" dirty="0" smtClean="0">
                <a:solidFill>
                  <a:srgbClr val="E8C193"/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 smtClean="0">
                <a:solidFill>
                  <a:srgbClr val="E8C193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srgbClr val="E8C193"/>
              </a:solidFill>
            </a:endParaRPr>
          </a:p>
        </p:txBody>
      </p:sp>
      <p:cxnSp>
        <p:nvCxnSpPr>
          <p:cNvPr id="123" name="직선 연결선 122"/>
          <p:cNvCxnSpPr/>
          <p:nvPr/>
        </p:nvCxnSpPr>
        <p:spPr>
          <a:xfrm>
            <a:off x="1072309" y="6106566"/>
            <a:ext cx="10209773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1300890" y="1489066"/>
            <a:ext cx="998119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#</a:t>
            </a: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시각화할 </a:t>
            </a:r>
            <a:r>
              <a:rPr lang="ko-KR" altLang="en-US" sz="32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데이터셋</a:t>
            </a:r>
            <a:endParaRPr lang="en-US" altLang="ko-KR" sz="3200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fontAlgn="base"/>
            <a:r>
              <a:rPr lang="en-US" altLang="ko-KR" sz="3200" dirty="0" smtClean="0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ko-KR" altLang="en-US" sz="3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&lt;-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read.csv("G:/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서울기술교육센터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/[11] 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텍스트 데이터 분석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/2020-12-15/data.csv", header =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TRUE) </a:t>
            </a:r>
            <a:endParaRPr lang="en-US" altLang="ko-KR" sz="32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fontAlgn="base"/>
            <a:r>
              <a:rPr lang="ko-KR" altLang="en-US" sz="3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en-US" altLang="ko-KR" sz="32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fontAlgn="base"/>
            <a:r>
              <a:rPr lang="en-US" altLang="ko-KR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#</a:t>
            </a: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지리 정보 </a:t>
            </a:r>
            <a:r>
              <a:rPr lang="ko-KR" altLang="en-US" sz="32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데이터셋</a:t>
            </a:r>
            <a:endParaRPr lang="en-US" altLang="ko-KR" sz="3200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fontAlgn="base"/>
            <a:r>
              <a:rPr lang="en-US" altLang="ko-KR" sz="3200" dirty="0" smtClean="0">
                <a:solidFill>
                  <a:schemeClr val="accent4">
                    <a:lumMod val="75000"/>
                  </a:schemeClr>
                </a:solidFill>
              </a:rPr>
              <a:t>map 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&lt;-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shapefile("G:/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서울기술교육센터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/[11] </a:t>
            </a:r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텍스트 데이터 분석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/2020-12-15/</a:t>
            </a:r>
            <a:r>
              <a:rPr lang="en-US" altLang="ko-KR" sz="3200" dirty="0" err="1">
                <a:solidFill>
                  <a:schemeClr val="accent4">
                    <a:lumMod val="75000"/>
                  </a:schemeClr>
                </a:solidFill>
              </a:rPr>
              <a:t>TL_SCCO_SIG.shp</a:t>
            </a:r>
            <a:r>
              <a:rPr lang="en-US" altLang="ko-KR" sz="3200" dirty="0" smtClean="0">
                <a:solidFill>
                  <a:schemeClr val="accent4">
                    <a:lumMod val="75000"/>
                  </a:schemeClr>
                </a:solidFill>
              </a:rPr>
              <a:t>")</a:t>
            </a:r>
            <a:endParaRPr lang="ko-KR" alt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91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98224"/>
            <a:ext cx="6096000" cy="1015663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srgbClr val="E8C193"/>
                </a:solidFill>
              </a:rPr>
              <a:t>불러온 데이터 변수에 저장</a:t>
            </a:r>
            <a:r>
              <a:rPr lang="en-US" altLang="ko-KR" sz="3200" b="1" i="1" kern="0" dirty="0" smtClean="0">
                <a:solidFill>
                  <a:srgbClr val="E8C193"/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 smtClean="0">
                <a:solidFill>
                  <a:srgbClr val="E8C193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srgbClr val="E8C193"/>
              </a:solidFill>
            </a:endParaRPr>
          </a:p>
        </p:txBody>
      </p:sp>
      <p:cxnSp>
        <p:nvCxnSpPr>
          <p:cNvPr id="123" name="직선 연결선 122"/>
          <p:cNvCxnSpPr/>
          <p:nvPr/>
        </p:nvCxnSpPr>
        <p:spPr>
          <a:xfrm>
            <a:off x="1072309" y="6106566"/>
            <a:ext cx="10209773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1300890" y="1489066"/>
            <a:ext cx="99811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3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#</a:t>
            </a:r>
            <a:r>
              <a:rPr lang="ko-KR" alt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서울시 </a:t>
            </a:r>
            <a:r>
              <a:rPr lang="ko-KR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구에 </a:t>
            </a:r>
            <a:r>
              <a:rPr lang="ko-KR" alt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해당하는 </a:t>
            </a:r>
            <a:r>
              <a:rPr lang="en-US" altLang="ko-KR" sz="3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id 11740 </a:t>
            </a:r>
            <a:r>
              <a:rPr lang="ko-KR" alt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이하만 추출</a:t>
            </a:r>
            <a:endParaRPr lang="en-US" altLang="ko-KR" sz="3200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fontAlgn="base"/>
            <a:r>
              <a:rPr lang="en-US" altLang="ko-KR" sz="3200" dirty="0" err="1">
                <a:solidFill>
                  <a:schemeClr val="accent4">
                    <a:lumMod val="75000"/>
                  </a:schemeClr>
                </a:solidFill>
              </a:rPr>
              <a:t>new_map$id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 &lt;- </a:t>
            </a:r>
            <a:r>
              <a:rPr lang="en-US" altLang="ko-KR" sz="3200" dirty="0" err="1">
                <a:solidFill>
                  <a:schemeClr val="accent4">
                    <a:lumMod val="75000"/>
                  </a:schemeClr>
                </a:solidFill>
              </a:rPr>
              <a:t>as.numeric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ko-KR" sz="3200" dirty="0" err="1">
                <a:solidFill>
                  <a:schemeClr val="accent4">
                    <a:lumMod val="75000"/>
                  </a:schemeClr>
                </a:solidFill>
              </a:rPr>
              <a:t>new_map$id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) </a:t>
            </a:r>
            <a:endParaRPr lang="en-US" altLang="ko-KR" sz="32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fontAlgn="base"/>
            <a:r>
              <a:rPr lang="en-US" altLang="ko-KR" sz="3200" dirty="0" err="1" smtClean="0">
                <a:solidFill>
                  <a:schemeClr val="accent4">
                    <a:lumMod val="75000"/>
                  </a:schemeClr>
                </a:solidFill>
              </a:rPr>
              <a:t>seoul_map</a:t>
            </a:r>
            <a:r>
              <a:rPr lang="en-US" altLang="ko-KR" sz="3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&lt;- </a:t>
            </a:r>
            <a:r>
              <a:rPr lang="en-US" altLang="ko-KR" sz="3200" dirty="0" err="1">
                <a:solidFill>
                  <a:schemeClr val="accent4">
                    <a:lumMod val="75000"/>
                  </a:schemeClr>
                </a:solidFill>
              </a:rPr>
              <a:t>new_map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[</a:t>
            </a:r>
            <a:r>
              <a:rPr lang="en-US" altLang="ko-KR" sz="3200" dirty="0" err="1">
                <a:solidFill>
                  <a:schemeClr val="accent4">
                    <a:lumMod val="75000"/>
                  </a:schemeClr>
                </a:solidFill>
              </a:rPr>
              <a:t>new_map$id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 &lt;= 11740</a:t>
            </a:r>
            <a:r>
              <a:rPr lang="en-US" altLang="ko-KR" sz="3200" dirty="0" smtClean="0">
                <a:solidFill>
                  <a:schemeClr val="accent4">
                    <a:lumMod val="75000"/>
                  </a:schemeClr>
                </a:solidFill>
              </a:rPr>
              <a:t>,]</a:t>
            </a:r>
          </a:p>
        </p:txBody>
      </p:sp>
    </p:spTree>
    <p:extLst>
      <p:ext uri="{BB962C8B-B14F-4D97-AF65-F5344CB8AC3E}">
        <p14:creationId xmlns:p14="http://schemas.microsoft.com/office/powerpoint/2010/main" val="264452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98224"/>
            <a:ext cx="6096000" cy="1015663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srgbClr val="E8C193"/>
                </a:solidFill>
              </a:rPr>
              <a:t>불러온 데이터 변수에 저장</a:t>
            </a:r>
            <a:r>
              <a:rPr lang="en-US" altLang="ko-KR" sz="3200" b="1" i="1" kern="0" dirty="0" smtClean="0">
                <a:solidFill>
                  <a:srgbClr val="E8C193"/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 smtClean="0">
                <a:solidFill>
                  <a:srgbClr val="E8C193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srgbClr val="E8C193"/>
              </a:solidFill>
            </a:endParaRPr>
          </a:p>
        </p:txBody>
      </p:sp>
      <p:cxnSp>
        <p:nvCxnSpPr>
          <p:cNvPr id="123" name="직선 연결선 122"/>
          <p:cNvCxnSpPr/>
          <p:nvPr/>
        </p:nvCxnSpPr>
        <p:spPr>
          <a:xfrm>
            <a:off x="1072309" y="6106566"/>
            <a:ext cx="10209773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1300890" y="1489066"/>
            <a:ext cx="99811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#</a:t>
            </a:r>
            <a:r>
              <a:rPr lang="ko-KR" alt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범죄발생 </a:t>
            </a:r>
            <a:r>
              <a:rPr lang="en-US" altLang="ko-KR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csv</a:t>
            </a:r>
            <a:r>
              <a:rPr lang="ko-KR" alt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데이터의 </a:t>
            </a:r>
            <a:r>
              <a:rPr lang="en-US" altLang="ko-KR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id</a:t>
            </a:r>
            <a:r>
              <a:rPr lang="ko-KR" alt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와 지리정보 데이터의 </a:t>
            </a:r>
            <a:r>
              <a:rPr lang="en-US" altLang="ko-KR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id </a:t>
            </a:r>
            <a:r>
              <a:rPr lang="ko-KR" alt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조인</a:t>
            </a:r>
            <a:endParaRPr lang="en-US" altLang="ko-KR" sz="3200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fontAlgn="base"/>
            <a:r>
              <a:rPr lang="en-US" altLang="ko-KR" sz="3200" dirty="0" err="1">
                <a:solidFill>
                  <a:schemeClr val="accent4">
                    <a:lumMod val="75000"/>
                  </a:schemeClr>
                </a:solidFill>
              </a:rPr>
              <a:t>P_merge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 &lt;- merge(</a:t>
            </a:r>
            <a:r>
              <a:rPr lang="en-US" altLang="ko-KR" sz="3200" dirty="0" err="1">
                <a:solidFill>
                  <a:schemeClr val="accent4">
                    <a:lumMod val="75000"/>
                  </a:schemeClr>
                </a:solidFill>
              </a:rPr>
              <a:t>seoul_map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</a:rPr>
              <a:t>, P, by='id</a:t>
            </a:r>
            <a:r>
              <a:rPr lang="en-US" altLang="ko-KR" sz="3200" dirty="0" smtClean="0">
                <a:solidFill>
                  <a:schemeClr val="accent4">
                    <a:lumMod val="75000"/>
                  </a:schemeClr>
                </a:solidFill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44823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283</Words>
  <Application>Microsoft Office PowerPoint</Application>
  <PresentationFormat>와이드스크린</PresentationFormat>
  <Paragraphs>57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user</cp:lastModifiedBy>
  <cp:revision>5</cp:revision>
  <dcterms:created xsi:type="dcterms:W3CDTF">2020-02-05T05:32:01Z</dcterms:created>
  <dcterms:modified xsi:type="dcterms:W3CDTF">2020-12-24T02:40:19Z</dcterms:modified>
</cp:coreProperties>
</file>