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 varScale="1">
        <p:scale>
          <a:sx n="86" d="100"/>
          <a:sy n="86" d="100"/>
        </p:scale>
        <p:origin x="2952" y="1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0" y="-53890"/>
            <a:ext cx="6858000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pl-PL" sz="3600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DLACZEGO</a:t>
            </a:r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 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384055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dirty="0">
                <a:latin typeface="Bahnschrift" panose="020B0502040204020203" pitchFamily="34" charset="0"/>
                <a:cs typeface="Gotham HTF" charset="0"/>
              </a:rPr>
              <a:t>W przypadku </a:t>
            </a:r>
            <a:r>
              <a:rPr lang="pl-PL" dirty="0" err="1">
                <a:latin typeface="Bahnschrift" panose="020B0502040204020203" pitchFamily="34" charset="0"/>
                <a:cs typeface="Gotham HTF" charset="0"/>
              </a:rPr>
              <a:t>Bitcoina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można prześledzić historię każdej monety co prowadzi do problemu „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brudnych pieniędzy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” oraz sprzedawania „świeżych” monet jako lepszych.</a:t>
            </a:r>
            <a:endParaRPr lang="en-US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endParaRPr lang="en-US" sz="105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541874" y="3358560"/>
            <a:ext cx="2454380" cy="1298723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l-PL" sz="10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EPIC</a:t>
            </a:r>
            <a:r>
              <a:rPr lang="pl-PL" sz="10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może być pozyskiwany za pomocą:</a:t>
            </a:r>
            <a:endParaRPr lang="pl-PL" sz="10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60%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Procesorów </a:t>
            </a:r>
            <a:r>
              <a:rPr lang="pl-PL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(CPU)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- Intel/AMD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38%</a:t>
            </a:r>
            <a:r>
              <a:rPr lang="en-US" sz="14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Kart graficznych </a:t>
            </a:r>
            <a:r>
              <a:rPr lang="pl-PL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(GPU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) </a:t>
            </a:r>
            <a:r>
              <a:rPr lang="en-US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AMD/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n</a:t>
            </a:r>
            <a:r>
              <a:rPr lang="en-US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VIDIA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2%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Specjalistycznych sprzętów</a:t>
            </a:r>
            <a:r>
              <a:rPr lang="en-US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pl-PL" sz="90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(</a:t>
            </a:r>
            <a:r>
              <a:rPr lang="en-US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ASIC</a:t>
            </a:r>
            <a:r>
              <a:rPr lang="pl-PL" sz="9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)</a:t>
            </a:r>
            <a:endParaRPr lang="en-US" sz="9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l">
              <a:lnSpc>
                <a:spcPct val="150000"/>
              </a:lnSpc>
            </a:pP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pl-PL" dirty="0">
                <a:latin typeface="Bahnschrift" panose="020B0502040204020203" pitchFamily="34" charset="0"/>
                <a:cs typeface="Gotham HTF" charset="0"/>
              </a:rPr>
              <a:t>Pełna dyskrecja w standardzie</a:t>
            </a:r>
            <a:endParaRPr lang="en-US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100% prywatności 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jako standard. Brak adresów portfeli i informacji o kwocie transakcji gwarantują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pełną anonimowość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.</a:t>
            </a:r>
            <a:endParaRPr lang="en-GB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Każda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transakcja w sieci </a:t>
            </a:r>
            <a:r>
              <a:rPr lang="pl-PL" dirty="0" err="1">
                <a:latin typeface="Bahnschrift" panose="020B0502040204020203" pitchFamily="34" charset="0"/>
                <a:cs typeface="Gotham HTF" charset="0"/>
              </a:rPr>
              <a:t>Bitcoin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zostawia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permanentny ślad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, skomplikowane rozwiązania jedynie utrudniają śledzenie.</a:t>
            </a:r>
            <a:endParaRPr lang="en-US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222918" y="8493167"/>
            <a:ext cx="2975815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l-PL" sz="1050" b="1" dirty="0">
                <a:solidFill>
                  <a:schemeClr val="accent3"/>
                </a:solidFill>
                <a:latin typeface="Bahnschrift" panose="020B0502040204020203" pitchFamily="34" charset="0"/>
                <a:cs typeface="Gotham HTF" charset="0"/>
              </a:rPr>
              <a:t>Częściowa dyskrecja wymaga dodatkowych kroków</a:t>
            </a:r>
            <a:endParaRPr lang="en-US" sz="1050" b="1" dirty="0">
              <a:solidFill>
                <a:schemeClr val="accent3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62823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EPIC 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rozwiązuje ten problem –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brak historii 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przypisanej do środków gwarantuje, że każda moneta ma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identyczną wartość.</a:t>
            </a:r>
            <a:endParaRPr lang="en-US" b="1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EMISJA ZGODNA ZE STANDARDEM BITCOINA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„KOPAĆ” MOŻE KAŻDY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SKALOWALNY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KAŻDY EPIC JEST TAKI SAM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pl-PL" sz="120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PRYWATNOŚĆ I ANONIMOWOŚĆ</a:t>
            </a:r>
            <a:endParaRPr lang="en-US" sz="120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184749" y="2087498"/>
            <a:ext cx="3030126" cy="660967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Przykład </a:t>
            </a:r>
            <a:r>
              <a:rPr lang="pl-PL" sz="1050" dirty="0" err="1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Bitcoina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udowodnił, że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połączenie 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ograniczonej podaży 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monet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oraz 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braku inflacji 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jest sprawdzonym rozwiązaniem, które zastosowaliśmy również w 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EPIC-CASH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.</a:t>
            </a:r>
            <a:endParaRPr lang="pl-PL" sz="1050" b="1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endParaRPr lang="pl-PL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endParaRPr lang="pl-PL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685133"/>
            <a:ext cx="1981954" cy="63253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100% </a:t>
            </a:r>
            <a:r>
              <a:rPr lang="pl-PL" dirty="0" err="1">
                <a:latin typeface="Bahnschrift" panose="020B0502040204020203" pitchFamily="34" charset="0"/>
                <a:cs typeface="Gotham HTF" charset="0"/>
              </a:rPr>
              <a:t>Bitcoina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jest dziś</a:t>
            </a:r>
          </a:p>
          <a:p>
            <a:r>
              <a:rPr lang="pl-PL" dirty="0">
                <a:latin typeface="Bahnschrift" panose="020B0502040204020203" pitchFamily="34" charset="0"/>
                <a:cs typeface="Gotham HTF" charset="0"/>
              </a:rPr>
              <a:t> wydobywane za pomocą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drogich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i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specjalistycznych</a:t>
            </a:r>
            <a:r>
              <a:rPr lang="pl-PL" dirty="0">
                <a:latin typeface="Bahnschrift" panose="020B0502040204020203" pitchFamily="34" charset="0"/>
                <a:cs typeface="Gotham HTF" charset="0"/>
              </a:rPr>
              <a:t> sprzętów – </a:t>
            </a:r>
            <a:r>
              <a:rPr lang="pl-PL" b="1" dirty="0">
                <a:latin typeface="Bahnschrift" panose="020B0502040204020203" pitchFamily="34" charset="0"/>
                <a:cs typeface="Gotham HTF" charset="0"/>
              </a:rPr>
              <a:t>ASIC.</a:t>
            </a:r>
          </a:p>
          <a:p>
            <a:endParaRPr lang="pl-PL" b="1" dirty="0">
              <a:latin typeface="Bahnschrift" panose="020B0502040204020203" pitchFamily="34" charset="0"/>
              <a:cs typeface="Gotham HTF" charset="0"/>
            </a:endParaRPr>
          </a:p>
          <a:p>
            <a:endParaRPr lang="pl-PL" b="1" dirty="0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" panose="020B0502040204020203" pitchFamily="34" charset="0"/>
                <a:cs typeface="Gotham HTF" charset="0"/>
              </a:endParaRPr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597337" y="4976000"/>
            <a:ext cx="19766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BITCOIN BLOCKCHAIN: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277GB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Rośnie w tempie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 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~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1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GB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/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tydzień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EPIC BLOCKCHAIN: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1</a:t>
            </a:r>
            <a:r>
              <a:rPr lang="pl-PL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.25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  <a:cs typeface="Gotham HTF" charset="0"/>
              </a:rPr>
              <a:t>GB</a:t>
            </a:r>
          </a:p>
          <a:p>
            <a:pPr algn="ctr"/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Rośnie w tempie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~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0.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0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1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GB</a:t>
            </a:r>
            <a:r>
              <a:rPr lang="pl-PL" sz="1050" b="1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</a:t>
            </a:r>
            <a:r>
              <a:rPr lang="en-US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/</a:t>
            </a:r>
            <a:r>
              <a:rPr lang="pl-PL" sz="1050" dirty="0">
                <a:solidFill>
                  <a:schemeClr val="tx2"/>
                </a:solidFill>
                <a:latin typeface="Bahnschrift" panose="020B0502040204020203" pitchFamily="34" charset="0"/>
                <a:cs typeface="Gotham HTF" charset="0"/>
              </a:rPr>
              <a:t> tydzień</a:t>
            </a:r>
            <a:endParaRPr lang="en-US" sz="1050" dirty="0">
              <a:solidFill>
                <a:schemeClr val="tx2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-10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-100000"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  <a:cs typeface="Gotham HTF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34010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800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Ilość danych trzymanych w </a:t>
            </a:r>
            <a:r>
              <a:rPr lang="pl-PL" sz="800" dirty="0" err="1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blockchainie</a:t>
            </a:r>
            <a:r>
              <a:rPr lang="pl-PL" sz="800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 jest ograniczone do niezbędnego minimum, rozwiązując problem skalowalności.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" b="2555"/>
          <a:stretch/>
        </p:blipFill>
        <p:spPr>
          <a:xfrm>
            <a:off x="3831272" y="1647313"/>
            <a:ext cx="2586029" cy="1419493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900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Szczegóły wszystkich transakcji są zapisywane </a:t>
            </a:r>
            <a:r>
              <a:rPr lang="pl-PL" sz="900" b="1" dirty="0">
                <a:solidFill>
                  <a:srgbClr val="282827"/>
                </a:solidFill>
                <a:latin typeface="Bahnschrift" panose="020B0502040204020203" pitchFamily="34" charset="0"/>
                <a:cs typeface="Gotham HTF" charset="0"/>
              </a:rPr>
              <a:t>na zawsze.</a:t>
            </a:r>
            <a:endParaRPr lang="en-US" sz="900" dirty="0">
              <a:solidFill>
                <a:srgbClr val="282827"/>
              </a:solidFill>
              <a:latin typeface="Bahnschrift" panose="020B0502040204020203" pitchFamily="34" charset="0"/>
              <a:cs typeface="Gotham HTF" charset="0"/>
            </a:endParaRPr>
          </a:p>
        </p:txBody>
      </p:sp>
      <p:pic>
        <p:nvPicPr>
          <p:cNvPr id="297" name="Picture 9">
            <a:extLst>
              <a:ext uri="{FF2B5EF4-FFF2-40B4-BE49-F238E27FC236}">
                <a16:creationId xmlns:a16="http://schemas.microsoft.com/office/drawing/2014/main" id="{956E0F57-8F11-4651-9B2C-511F1E3ED07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" r="-35"/>
          <a:stretch/>
        </p:blipFill>
        <p:spPr>
          <a:xfrm>
            <a:off x="4484909" y="687903"/>
            <a:ext cx="1317181" cy="5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3071</TotalTime>
  <Words>232</Words>
  <Application>Microsoft Office PowerPoint</Application>
  <PresentationFormat>Papier Letter (8,5x11 cali)</PresentationFormat>
  <Paragraphs>29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Gotham HTF Book</vt:lpstr>
      <vt:lpstr>Office Theme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Patryk Majkut</cp:lastModifiedBy>
  <cp:revision>43</cp:revision>
  <cp:lastPrinted>2020-07-19T12:20:33Z</cp:lastPrinted>
  <dcterms:created xsi:type="dcterms:W3CDTF">2020-07-14T13:42:50Z</dcterms:created>
  <dcterms:modified xsi:type="dcterms:W3CDTF">2021-05-11T15:33:15Z</dcterms:modified>
</cp:coreProperties>
</file>