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35" r:id="rId15"/>
    <p:sldId id="329" r:id="rId16"/>
    <p:sldId id="330" r:id="rId17"/>
    <p:sldId id="331" r:id="rId18"/>
    <p:sldId id="332" r:id="rId19"/>
    <p:sldId id="333" r:id="rId20"/>
    <p:sldId id="334" r:id="rId21"/>
    <p:sldId id="336" r:id="rId22"/>
    <p:sldId id="337" r:id="rId23"/>
    <p:sldId id="256" r:id="rId24"/>
    <p:sldId id="257" r:id="rId25"/>
    <p:sldId id="258" r:id="rId26"/>
    <p:sldId id="272" r:id="rId27"/>
    <p:sldId id="282" r:id="rId28"/>
    <p:sldId id="273" r:id="rId29"/>
    <p:sldId id="274" r:id="rId30"/>
    <p:sldId id="287" r:id="rId31"/>
    <p:sldId id="275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278" r:id="rId42"/>
    <p:sldId id="279" r:id="rId43"/>
    <p:sldId id="280" r:id="rId44"/>
    <p:sldId id="281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CD-2D1A-4898-A178-3CC03FB7A268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3580-6276-400C-B596-3F1DFF2513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CD-2D1A-4898-A178-3CC03FB7A268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3580-6276-400C-B596-3F1DFF2513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CD-2D1A-4898-A178-3CC03FB7A268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3580-6276-400C-B596-3F1DFF2513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CD-2D1A-4898-A178-3CC03FB7A268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3580-6276-400C-B596-3F1DFF2513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CD-2D1A-4898-A178-3CC03FB7A268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3580-6276-400C-B596-3F1DFF2513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CD-2D1A-4898-A178-3CC03FB7A268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3580-6276-400C-B596-3F1DFF2513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CD-2D1A-4898-A178-3CC03FB7A268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3580-6276-400C-B596-3F1DFF2513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CD-2D1A-4898-A178-3CC03FB7A268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3580-6276-400C-B596-3F1DFF2513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CD-2D1A-4898-A178-3CC03FB7A268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3580-6276-400C-B596-3F1DFF2513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CD-2D1A-4898-A178-3CC03FB7A268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3580-6276-400C-B596-3F1DFF2513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9DCD-2D1A-4898-A178-3CC03FB7A268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3580-6276-400C-B596-3F1DFF2513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69DCD-2D1A-4898-A178-3CC03FB7A268}" type="datetimeFigureOut">
              <a:rPr lang="ko-KR" altLang="en-US" smtClean="0"/>
              <a:pPr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13580-6276-400C-B596-3F1DFF2513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한글</a:t>
            </a:r>
            <a:r>
              <a:rPr lang="en-US" altLang="ko-KR" dirty="0" smtClean="0"/>
              <a:t>-</a:t>
            </a:r>
            <a:r>
              <a:rPr lang="ko-KR" altLang="en-US" dirty="0" smtClean="0"/>
              <a:t>훈민정음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545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600" b="1" smtClean="0"/>
              <a:t>제</a:t>
            </a:r>
            <a:r>
              <a:rPr lang="en-US" altLang="ko-KR" sz="2600" b="1" smtClean="0"/>
              <a:t>28</a:t>
            </a:r>
            <a:r>
              <a:rPr lang="ko-KR" altLang="en-US" sz="2600" b="1" smtClean="0"/>
              <a:t>항</a:t>
            </a:r>
            <a:r>
              <a:rPr lang="ko-KR" altLang="en-US" sz="2600" smtClean="0"/>
              <a:t> </a:t>
            </a:r>
            <a:r>
              <a:rPr lang="ko-KR" altLang="en-US" sz="2600" smtClean="0">
                <a:latin typeface="Arial" charset="0"/>
              </a:rPr>
              <a:t> </a:t>
            </a:r>
            <a:r>
              <a:rPr lang="ko-KR" altLang="en-US" sz="2600" smtClean="0"/>
              <a:t>끝소리가 </a:t>
            </a:r>
            <a:r>
              <a:rPr lang="en-US" altLang="ko-KR" sz="2600" smtClean="0"/>
              <a:t>'</a:t>
            </a:r>
            <a:r>
              <a:rPr lang="ko-KR" altLang="en-US" sz="2600" smtClean="0"/>
              <a:t>ㄹ</a:t>
            </a:r>
            <a:r>
              <a:rPr lang="en-US" altLang="ko-KR" sz="2600" smtClean="0"/>
              <a:t>'</a:t>
            </a:r>
            <a:r>
              <a:rPr lang="ko-KR" altLang="en-US" sz="2600" smtClean="0"/>
              <a:t>인 말과 딴 말이 어울릴 적에 </a:t>
            </a:r>
            <a:r>
              <a:rPr lang="en-US" altLang="ko-KR" sz="2600" smtClean="0"/>
              <a:t>'</a:t>
            </a:r>
            <a:r>
              <a:rPr lang="ko-KR" altLang="en-US" sz="2600" smtClean="0"/>
              <a:t>ㄹ</a:t>
            </a:r>
            <a:r>
              <a:rPr lang="en-US" altLang="ko-KR" sz="2600" smtClean="0"/>
              <a:t>' </a:t>
            </a:r>
            <a:r>
              <a:rPr lang="ko-KR" altLang="en-US" sz="2600" smtClean="0"/>
              <a:t>소리가 나지 아니하는 것은 아니 나는 대로 적는다</a:t>
            </a:r>
            <a:r>
              <a:rPr lang="en-US" altLang="ko-KR" sz="2600" smtClean="0"/>
              <a:t>.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600" smtClean="0"/>
              <a:t>다달이</a:t>
            </a:r>
            <a:r>
              <a:rPr lang="en-US" altLang="ko-KR" sz="2600" smtClean="0"/>
              <a:t>(</a:t>
            </a:r>
            <a:r>
              <a:rPr lang="ko-KR" altLang="en-US" sz="2600" smtClean="0"/>
              <a:t>달</a:t>
            </a:r>
            <a:r>
              <a:rPr lang="en-US" altLang="ko-KR" sz="2600" smtClean="0"/>
              <a:t>-</a:t>
            </a:r>
            <a:r>
              <a:rPr lang="ko-KR" altLang="en-US" sz="2600" smtClean="0"/>
              <a:t>달</a:t>
            </a:r>
            <a:r>
              <a:rPr lang="en-US" altLang="ko-KR" sz="2600" smtClean="0"/>
              <a:t>-</a:t>
            </a:r>
            <a:r>
              <a:rPr lang="ko-KR" altLang="en-US" sz="2600" smtClean="0"/>
              <a:t>이</a:t>
            </a:r>
            <a:r>
              <a:rPr lang="en-US" altLang="ko-KR" sz="2600" smtClean="0"/>
              <a:t>) </a:t>
            </a:r>
            <a:r>
              <a:rPr lang="ko-KR" altLang="en-US" sz="2600" smtClean="0"/>
              <a:t>따님</a:t>
            </a:r>
            <a:r>
              <a:rPr lang="en-US" altLang="ko-KR" sz="2600" smtClean="0"/>
              <a:t>(</a:t>
            </a:r>
            <a:r>
              <a:rPr lang="ko-KR" altLang="en-US" sz="2600" smtClean="0"/>
              <a:t>딸</a:t>
            </a:r>
            <a:r>
              <a:rPr lang="en-US" altLang="ko-KR" sz="2600" smtClean="0"/>
              <a:t>-</a:t>
            </a:r>
            <a:r>
              <a:rPr lang="ko-KR" altLang="en-US" sz="2600" smtClean="0"/>
              <a:t>님</a:t>
            </a:r>
            <a:r>
              <a:rPr lang="en-US" altLang="ko-KR" sz="2600" smtClean="0"/>
              <a:t>) </a:t>
            </a:r>
            <a:r>
              <a:rPr lang="en-US" altLang="ko-KR" sz="2600" smtClean="0">
                <a:latin typeface="Arial" charset="0"/>
              </a:rPr>
              <a:t>   </a:t>
            </a:r>
            <a:r>
              <a:rPr lang="en-US" altLang="ko-KR" sz="2600" smtClean="0"/>
              <a:t> </a:t>
            </a:r>
            <a:r>
              <a:rPr lang="ko-KR" altLang="en-US" sz="2600" smtClean="0"/>
              <a:t>마되</a:t>
            </a:r>
            <a:r>
              <a:rPr lang="en-US" altLang="ko-KR" sz="2600" smtClean="0"/>
              <a:t>(</a:t>
            </a:r>
            <a:r>
              <a:rPr lang="ko-KR" altLang="en-US" sz="2600" smtClean="0"/>
              <a:t>말</a:t>
            </a:r>
            <a:r>
              <a:rPr lang="en-US" altLang="ko-KR" sz="2600" smtClean="0"/>
              <a:t>-</a:t>
            </a:r>
            <a:r>
              <a:rPr lang="ko-KR" altLang="en-US" sz="2600" smtClean="0"/>
              <a:t>되</a:t>
            </a:r>
            <a:r>
              <a:rPr lang="en-US" altLang="ko-KR" sz="2600" smtClean="0"/>
              <a:t>) </a:t>
            </a:r>
            <a:r>
              <a:rPr lang="en-US" altLang="ko-KR" sz="2600" smtClean="0">
                <a:latin typeface="Arial" charset="0"/>
              </a:rPr>
              <a:t>   </a:t>
            </a:r>
            <a:r>
              <a:rPr lang="en-US" altLang="ko-KR" sz="2600" smtClean="0"/>
              <a:t>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600" smtClean="0"/>
              <a:t>마소</a:t>
            </a:r>
            <a:r>
              <a:rPr lang="en-US" altLang="ko-KR" sz="2600" smtClean="0"/>
              <a:t>(</a:t>
            </a:r>
            <a:r>
              <a:rPr lang="ko-KR" altLang="en-US" sz="2600" smtClean="0"/>
              <a:t>말</a:t>
            </a:r>
            <a:r>
              <a:rPr lang="en-US" altLang="ko-KR" sz="2600" smtClean="0"/>
              <a:t>-</a:t>
            </a:r>
            <a:r>
              <a:rPr lang="ko-KR" altLang="en-US" sz="2600" smtClean="0"/>
              <a:t>소</a:t>
            </a:r>
            <a:r>
              <a:rPr lang="en-US" altLang="ko-KR" sz="2600" smtClean="0"/>
              <a:t>) </a:t>
            </a:r>
            <a:r>
              <a:rPr lang="en-US" altLang="ko-KR" sz="2600" smtClean="0">
                <a:latin typeface="Arial" charset="0"/>
              </a:rPr>
              <a:t>    </a:t>
            </a:r>
            <a:r>
              <a:rPr lang="en-US" altLang="ko-KR" sz="2600" smtClean="0"/>
              <a:t> </a:t>
            </a:r>
            <a:r>
              <a:rPr lang="ko-KR" altLang="en-US" sz="2600" smtClean="0"/>
              <a:t>무자위</a:t>
            </a:r>
            <a:r>
              <a:rPr lang="en-US" altLang="ko-KR" sz="2600" smtClean="0"/>
              <a:t>(</a:t>
            </a:r>
            <a:r>
              <a:rPr lang="ko-KR" altLang="en-US" sz="2600" smtClean="0"/>
              <a:t>물</a:t>
            </a:r>
            <a:r>
              <a:rPr lang="en-US" altLang="ko-KR" sz="2600" smtClean="0"/>
              <a:t>-</a:t>
            </a:r>
            <a:r>
              <a:rPr lang="ko-KR" altLang="en-US" sz="2600" smtClean="0"/>
              <a:t>자위</a:t>
            </a:r>
            <a:r>
              <a:rPr lang="en-US" altLang="ko-KR" sz="2600" smtClean="0"/>
              <a:t>) </a:t>
            </a:r>
            <a:r>
              <a:rPr lang="ko-KR" altLang="en-US" sz="2600" smtClean="0"/>
              <a:t>바느질</a:t>
            </a:r>
            <a:r>
              <a:rPr lang="en-US" altLang="ko-KR" sz="2600" smtClean="0"/>
              <a:t>(</a:t>
            </a:r>
            <a:r>
              <a:rPr lang="ko-KR" altLang="en-US" sz="2600" smtClean="0"/>
              <a:t>바늘</a:t>
            </a:r>
            <a:r>
              <a:rPr lang="en-US" altLang="ko-KR" sz="2600" smtClean="0"/>
              <a:t>-</a:t>
            </a:r>
            <a:r>
              <a:rPr lang="ko-KR" altLang="en-US" sz="2600" smtClean="0"/>
              <a:t>질</a:t>
            </a:r>
            <a:r>
              <a:rPr lang="en-US" altLang="ko-KR" sz="2600" smtClean="0"/>
              <a:t>)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600" smtClean="0"/>
              <a:t>부나비</a:t>
            </a:r>
            <a:r>
              <a:rPr lang="en-US" altLang="ko-KR" sz="2600" smtClean="0"/>
              <a:t>(</a:t>
            </a:r>
            <a:r>
              <a:rPr lang="ko-KR" altLang="en-US" sz="2600" smtClean="0"/>
              <a:t>불</a:t>
            </a:r>
            <a:r>
              <a:rPr lang="en-US" altLang="ko-KR" sz="2600" smtClean="0"/>
              <a:t>-</a:t>
            </a:r>
            <a:r>
              <a:rPr lang="ko-KR" altLang="en-US" sz="2600" smtClean="0"/>
              <a:t>나비</a:t>
            </a:r>
            <a:r>
              <a:rPr lang="en-US" altLang="ko-KR" sz="2600" smtClean="0"/>
              <a:t>) </a:t>
            </a:r>
            <a:r>
              <a:rPr lang="en-US" altLang="ko-KR" sz="2600" smtClean="0">
                <a:latin typeface="Arial" charset="0"/>
              </a:rPr>
              <a:t> </a:t>
            </a:r>
            <a:r>
              <a:rPr lang="en-US" altLang="ko-KR" sz="2600" smtClean="0"/>
              <a:t> </a:t>
            </a:r>
            <a:r>
              <a:rPr lang="ko-KR" altLang="en-US" sz="2600" smtClean="0"/>
              <a:t>부삽</a:t>
            </a:r>
            <a:r>
              <a:rPr lang="en-US" altLang="ko-KR" sz="2600" smtClean="0"/>
              <a:t>(</a:t>
            </a:r>
            <a:r>
              <a:rPr lang="ko-KR" altLang="en-US" sz="2600" smtClean="0"/>
              <a:t>불</a:t>
            </a:r>
            <a:r>
              <a:rPr lang="en-US" altLang="ko-KR" sz="2600" smtClean="0"/>
              <a:t>-</a:t>
            </a:r>
            <a:r>
              <a:rPr lang="ko-KR" altLang="en-US" sz="2600" smtClean="0"/>
              <a:t>삽</a:t>
            </a:r>
            <a:r>
              <a:rPr lang="en-US" altLang="ko-KR" sz="2600" smtClean="0"/>
              <a:t>) </a:t>
            </a:r>
            <a:r>
              <a:rPr lang="en-US" altLang="ko-KR" sz="2600" smtClean="0">
                <a:latin typeface="Arial" charset="0"/>
              </a:rPr>
              <a:t>   </a:t>
            </a:r>
            <a:r>
              <a:rPr lang="en-US" altLang="ko-KR" sz="2600" smtClean="0"/>
              <a:t> </a:t>
            </a:r>
            <a:r>
              <a:rPr lang="ko-KR" altLang="en-US" sz="2600" smtClean="0"/>
              <a:t>부손</a:t>
            </a:r>
            <a:r>
              <a:rPr lang="en-US" altLang="ko-KR" sz="2600" smtClean="0"/>
              <a:t>(</a:t>
            </a:r>
            <a:r>
              <a:rPr lang="ko-KR" altLang="en-US" sz="2600" smtClean="0"/>
              <a:t>불</a:t>
            </a:r>
            <a:r>
              <a:rPr lang="en-US" altLang="ko-KR" sz="2600" smtClean="0"/>
              <a:t>-</a:t>
            </a:r>
            <a:r>
              <a:rPr lang="ko-KR" altLang="en-US" sz="2600" smtClean="0"/>
              <a:t>손</a:t>
            </a:r>
            <a:r>
              <a:rPr lang="en-US" altLang="ko-KR" sz="2600" smtClean="0"/>
              <a:t>) </a:t>
            </a:r>
            <a:r>
              <a:rPr lang="en-US" altLang="ko-KR" sz="2600" smtClean="0">
                <a:latin typeface="Arial" charset="0"/>
              </a:rPr>
              <a:t>   </a:t>
            </a:r>
            <a:r>
              <a:rPr lang="en-US" altLang="ko-KR" sz="2600" smtClean="0"/>
              <a:t>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600" smtClean="0"/>
              <a:t>소나무</a:t>
            </a:r>
            <a:r>
              <a:rPr lang="en-US" altLang="ko-KR" sz="2600" smtClean="0"/>
              <a:t>(</a:t>
            </a:r>
            <a:r>
              <a:rPr lang="ko-KR" altLang="en-US" sz="2600" smtClean="0"/>
              <a:t>솔</a:t>
            </a:r>
            <a:r>
              <a:rPr lang="en-US" altLang="ko-KR" sz="2600" smtClean="0"/>
              <a:t>-</a:t>
            </a:r>
            <a:r>
              <a:rPr lang="ko-KR" altLang="en-US" sz="2600" smtClean="0"/>
              <a:t>나무</a:t>
            </a:r>
            <a:r>
              <a:rPr lang="en-US" altLang="ko-KR" sz="2600" smtClean="0"/>
              <a:t>) </a:t>
            </a:r>
            <a:r>
              <a:rPr lang="en-US" altLang="ko-KR" sz="2600" smtClean="0">
                <a:latin typeface="Arial" charset="0"/>
              </a:rPr>
              <a:t> </a:t>
            </a:r>
            <a:r>
              <a:rPr lang="en-US" altLang="ko-KR" sz="2600" smtClean="0"/>
              <a:t> </a:t>
            </a:r>
            <a:r>
              <a:rPr lang="ko-KR" altLang="en-US" sz="2600" smtClean="0"/>
              <a:t>싸전</a:t>
            </a:r>
            <a:r>
              <a:rPr lang="en-US" altLang="ko-KR" sz="2600" smtClean="0"/>
              <a:t>(</a:t>
            </a:r>
            <a:r>
              <a:rPr lang="ko-KR" altLang="en-US" sz="2600" smtClean="0"/>
              <a:t>쌀</a:t>
            </a:r>
            <a:r>
              <a:rPr lang="en-US" altLang="ko-KR" sz="2600" smtClean="0"/>
              <a:t>-</a:t>
            </a:r>
            <a:r>
              <a:rPr lang="ko-KR" altLang="en-US" sz="2600" smtClean="0"/>
              <a:t>전</a:t>
            </a:r>
            <a:r>
              <a:rPr lang="en-US" altLang="ko-KR" sz="2600" smtClean="0"/>
              <a:t>) </a:t>
            </a:r>
            <a:r>
              <a:rPr lang="en-US" altLang="ko-KR" sz="2600" smtClean="0">
                <a:latin typeface="Arial" charset="0"/>
              </a:rPr>
              <a:t>   </a:t>
            </a:r>
            <a:r>
              <a:rPr lang="en-US" altLang="ko-KR" sz="2600" smtClean="0"/>
              <a:t> </a:t>
            </a:r>
            <a:r>
              <a:rPr lang="ko-KR" altLang="en-US" sz="2600" smtClean="0"/>
              <a:t>여닫이</a:t>
            </a:r>
            <a:r>
              <a:rPr lang="en-US" altLang="ko-KR" sz="2600" smtClean="0"/>
              <a:t>(</a:t>
            </a:r>
            <a:r>
              <a:rPr lang="ko-KR" altLang="en-US" sz="2600" smtClean="0"/>
              <a:t>열</a:t>
            </a:r>
            <a:r>
              <a:rPr lang="en-US" altLang="ko-KR" sz="2600" smtClean="0"/>
              <a:t>-</a:t>
            </a:r>
            <a:r>
              <a:rPr lang="ko-KR" altLang="en-US" sz="2600" smtClean="0"/>
              <a:t>닫이</a:t>
            </a:r>
            <a:r>
              <a:rPr lang="en-US" altLang="ko-KR" sz="2600" smtClean="0"/>
              <a:t>)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600" smtClean="0"/>
              <a:t>우짖다</a:t>
            </a:r>
            <a:r>
              <a:rPr lang="en-US" altLang="ko-KR" sz="2600" smtClean="0"/>
              <a:t>(</a:t>
            </a:r>
            <a:r>
              <a:rPr lang="ko-KR" altLang="en-US" sz="2600" smtClean="0"/>
              <a:t>울</a:t>
            </a:r>
            <a:r>
              <a:rPr lang="en-US" altLang="ko-KR" sz="2600" smtClean="0"/>
              <a:t>-</a:t>
            </a:r>
            <a:r>
              <a:rPr lang="ko-KR" altLang="en-US" sz="2600" smtClean="0"/>
              <a:t>짖다</a:t>
            </a:r>
            <a:r>
              <a:rPr lang="en-US" altLang="ko-KR" sz="2600" smtClean="0"/>
              <a:t>) </a:t>
            </a:r>
            <a:r>
              <a:rPr lang="en-US" altLang="ko-KR" sz="2600" smtClean="0">
                <a:latin typeface="Arial" charset="0"/>
              </a:rPr>
              <a:t> </a:t>
            </a:r>
            <a:r>
              <a:rPr lang="en-US" altLang="ko-KR" sz="2600" smtClean="0"/>
              <a:t> </a:t>
            </a:r>
            <a:r>
              <a:rPr lang="ko-KR" altLang="en-US" sz="2600" smtClean="0"/>
              <a:t>화살</a:t>
            </a:r>
            <a:r>
              <a:rPr lang="en-US" altLang="ko-KR" sz="2600" smtClean="0"/>
              <a:t>(</a:t>
            </a:r>
            <a:r>
              <a:rPr lang="ko-KR" altLang="en-US" sz="2600" smtClean="0"/>
              <a:t>활</a:t>
            </a:r>
            <a:r>
              <a:rPr lang="en-US" altLang="ko-KR" sz="2600" smtClean="0"/>
              <a:t>-</a:t>
            </a:r>
            <a:r>
              <a:rPr lang="ko-KR" altLang="en-US" sz="2600" smtClean="0"/>
              <a:t>살</a:t>
            </a:r>
            <a:r>
              <a:rPr lang="en-US" altLang="ko-KR" sz="2600" smtClean="0"/>
              <a:t>) </a:t>
            </a:r>
            <a:r>
              <a:rPr lang="en-US" altLang="ko-KR" sz="2600" smtClean="0">
                <a:latin typeface="Arial" charset="0"/>
              </a:rPr>
              <a:t>   </a:t>
            </a:r>
            <a:endParaRPr lang="en-US" altLang="ko-KR" sz="260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600" smtClean="0"/>
              <a:t> </a:t>
            </a:r>
            <a:r>
              <a:rPr lang="en-US" altLang="ko-KR" sz="2600" smtClean="0">
                <a:latin typeface="Arial" charset="0"/>
              </a:rPr>
              <a:t> </a:t>
            </a:r>
            <a:r>
              <a:rPr lang="en-US" altLang="ko-KR" sz="2600" smtClean="0"/>
              <a:t> </a:t>
            </a:r>
            <a:endParaRPr lang="en-US" altLang="ko-KR" sz="2600" b="1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600" b="1" smtClean="0"/>
              <a:t>제</a:t>
            </a:r>
            <a:r>
              <a:rPr lang="en-US" altLang="ko-KR" sz="2600" b="1" smtClean="0"/>
              <a:t>29</a:t>
            </a:r>
            <a:r>
              <a:rPr lang="ko-KR" altLang="en-US" sz="2600" b="1" smtClean="0"/>
              <a:t>항</a:t>
            </a:r>
            <a:r>
              <a:rPr lang="ko-KR" altLang="en-US" sz="2600" smtClean="0"/>
              <a:t> </a:t>
            </a:r>
            <a:r>
              <a:rPr lang="ko-KR" altLang="en-US" sz="2600" smtClean="0">
                <a:latin typeface="Arial" charset="0"/>
              </a:rPr>
              <a:t> </a:t>
            </a:r>
            <a:r>
              <a:rPr lang="ko-KR" altLang="en-US" sz="2600" smtClean="0"/>
              <a:t>끝소리가 </a:t>
            </a:r>
            <a:r>
              <a:rPr lang="en-US" altLang="ko-KR" sz="2600" smtClean="0"/>
              <a:t>'</a:t>
            </a:r>
            <a:r>
              <a:rPr lang="ko-KR" altLang="en-US" sz="2600" smtClean="0"/>
              <a:t>ㄹ</a:t>
            </a:r>
            <a:r>
              <a:rPr lang="en-US" altLang="ko-KR" sz="2600" smtClean="0"/>
              <a:t>'</a:t>
            </a:r>
            <a:r>
              <a:rPr lang="ko-KR" altLang="en-US" sz="2600" smtClean="0"/>
              <a:t>인 말과 딴 말이 어울릴 적에 </a:t>
            </a:r>
            <a:r>
              <a:rPr lang="en-US" altLang="ko-KR" sz="2600" smtClean="0"/>
              <a:t>'</a:t>
            </a:r>
            <a:r>
              <a:rPr lang="ko-KR" altLang="en-US" sz="2600" smtClean="0"/>
              <a:t>ㄹ</a:t>
            </a:r>
            <a:r>
              <a:rPr lang="en-US" altLang="ko-KR" sz="2600" smtClean="0"/>
              <a:t>' </a:t>
            </a:r>
            <a:r>
              <a:rPr lang="ko-KR" altLang="en-US" sz="2600" smtClean="0"/>
              <a:t>소리가 </a:t>
            </a:r>
            <a:r>
              <a:rPr lang="en-US" altLang="ko-KR" sz="2600" smtClean="0"/>
              <a:t>'</a:t>
            </a:r>
            <a:r>
              <a:rPr lang="ko-KR" altLang="en-US" sz="2600" smtClean="0"/>
              <a:t>ㄷ</a:t>
            </a:r>
            <a:r>
              <a:rPr lang="en-US" altLang="ko-KR" sz="2600" smtClean="0"/>
              <a:t>' </a:t>
            </a:r>
            <a:r>
              <a:rPr lang="ko-KR" altLang="en-US" sz="2600" smtClean="0"/>
              <a:t>소리로 나는 것은 </a:t>
            </a:r>
            <a:r>
              <a:rPr lang="en-US" altLang="ko-KR" sz="2600" smtClean="0"/>
              <a:t>'</a:t>
            </a:r>
            <a:r>
              <a:rPr lang="ko-KR" altLang="en-US" sz="2600" smtClean="0"/>
              <a:t>ㄷ</a:t>
            </a:r>
            <a:r>
              <a:rPr lang="en-US" altLang="ko-KR" sz="2600" smtClean="0"/>
              <a:t>'</a:t>
            </a:r>
            <a:r>
              <a:rPr lang="ko-KR" altLang="en-US" sz="2600" smtClean="0"/>
              <a:t>으로 적는다</a:t>
            </a:r>
            <a:r>
              <a:rPr lang="en-US" altLang="ko-KR" sz="2600" smtClean="0"/>
              <a:t>.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600" smtClean="0"/>
              <a:t>반짇고리</a:t>
            </a:r>
            <a:r>
              <a:rPr lang="en-US" altLang="ko-KR" sz="2600" smtClean="0"/>
              <a:t>(</a:t>
            </a:r>
            <a:r>
              <a:rPr lang="ko-KR" altLang="en-US" sz="2600" smtClean="0"/>
              <a:t>바느질∼</a:t>
            </a:r>
            <a:r>
              <a:rPr lang="en-US" altLang="ko-KR" sz="2600" smtClean="0"/>
              <a:t>) </a:t>
            </a:r>
            <a:r>
              <a:rPr lang="ko-KR" altLang="en-US" sz="2600" smtClean="0"/>
              <a:t>사흗날</a:t>
            </a:r>
            <a:r>
              <a:rPr lang="en-US" altLang="ko-KR" sz="2600" smtClean="0"/>
              <a:t>(</a:t>
            </a:r>
            <a:r>
              <a:rPr lang="ko-KR" altLang="en-US" sz="2600" smtClean="0"/>
              <a:t>사흘∼</a:t>
            </a:r>
            <a:r>
              <a:rPr lang="en-US" altLang="ko-KR" sz="2600" smtClean="0"/>
              <a:t>) </a:t>
            </a:r>
            <a:r>
              <a:rPr lang="ko-KR" altLang="en-US" sz="2600" smtClean="0"/>
              <a:t>삼짇날</a:t>
            </a:r>
            <a:r>
              <a:rPr lang="en-US" altLang="ko-KR" sz="2600" smtClean="0"/>
              <a:t>(</a:t>
            </a:r>
            <a:r>
              <a:rPr lang="ko-KR" altLang="en-US" sz="2600" smtClean="0"/>
              <a:t>삼질∼</a:t>
            </a:r>
            <a:r>
              <a:rPr lang="en-US" altLang="ko-KR" sz="2600" smtClean="0"/>
              <a:t>)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600" smtClean="0"/>
              <a:t>섣달</a:t>
            </a:r>
            <a:r>
              <a:rPr lang="en-US" altLang="ko-KR" sz="2600" smtClean="0"/>
              <a:t>(</a:t>
            </a:r>
            <a:r>
              <a:rPr lang="ko-KR" altLang="en-US" sz="2600" smtClean="0"/>
              <a:t>설∼</a:t>
            </a:r>
            <a:r>
              <a:rPr lang="en-US" altLang="ko-KR" sz="2600" smtClean="0"/>
              <a:t>) </a:t>
            </a:r>
            <a:r>
              <a:rPr lang="en-US" altLang="ko-KR" sz="2600" smtClean="0">
                <a:latin typeface="Arial" charset="0"/>
              </a:rPr>
              <a:t>       </a:t>
            </a:r>
            <a:r>
              <a:rPr lang="en-US" altLang="ko-KR" sz="2600" smtClean="0"/>
              <a:t> </a:t>
            </a:r>
            <a:r>
              <a:rPr lang="ko-KR" altLang="en-US" sz="2600" smtClean="0"/>
              <a:t>숟가락</a:t>
            </a:r>
            <a:r>
              <a:rPr lang="en-US" altLang="ko-KR" sz="2600" smtClean="0"/>
              <a:t>(</a:t>
            </a:r>
            <a:r>
              <a:rPr lang="ko-KR" altLang="en-US" sz="2600" smtClean="0"/>
              <a:t>술∼</a:t>
            </a:r>
            <a:r>
              <a:rPr lang="en-US" altLang="ko-KR" sz="2600" smtClean="0"/>
              <a:t>) </a:t>
            </a:r>
            <a:r>
              <a:rPr lang="en-US" altLang="ko-KR" sz="2600" smtClean="0">
                <a:latin typeface="Arial" charset="0"/>
              </a:rPr>
              <a:t> </a:t>
            </a:r>
            <a:r>
              <a:rPr lang="en-US" altLang="ko-KR" sz="2600" smtClean="0"/>
              <a:t> </a:t>
            </a:r>
            <a:r>
              <a:rPr lang="ko-KR" altLang="en-US" sz="2600" smtClean="0"/>
              <a:t>이튿날</a:t>
            </a:r>
            <a:r>
              <a:rPr lang="en-US" altLang="ko-KR" sz="2600" smtClean="0"/>
              <a:t>(</a:t>
            </a:r>
            <a:r>
              <a:rPr lang="ko-KR" altLang="en-US" sz="2600" smtClean="0"/>
              <a:t>이틀∼</a:t>
            </a:r>
            <a:r>
              <a:rPr lang="en-US" altLang="ko-KR" sz="2600" smtClean="0"/>
              <a:t>)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600" smtClean="0"/>
              <a:t>잔주름</a:t>
            </a:r>
            <a:r>
              <a:rPr lang="en-US" altLang="ko-KR" sz="2600" smtClean="0"/>
              <a:t>(</a:t>
            </a:r>
            <a:r>
              <a:rPr lang="ko-KR" altLang="en-US" sz="2600" smtClean="0"/>
              <a:t>잘∼</a:t>
            </a:r>
            <a:r>
              <a:rPr lang="en-US" altLang="ko-KR" sz="2600" smtClean="0"/>
              <a:t>) </a:t>
            </a:r>
            <a:r>
              <a:rPr lang="en-US" altLang="ko-KR" sz="2600" smtClean="0">
                <a:latin typeface="Arial" charset="0"/>
              </a:rPr>
              <a:t>     </a:t>
            </a:r>
            <a:r>
              <a:rPr lang="en-US" altLang="ko-KR" sz="2600" smtClean="0"/>
              <a:t> </a:t>
            </a:r>
            <a:r>
              <a:rPr lang="ko-KR" altLang="en-US" sz="2600" smtClean="0"/>
              <a:t>푿소</a:t>
            </a:r>
            <a:r>
              <a:rPr lang="en-US" altLang="ko-KR" sz="2600" smtClean="0"/>
              <a:t>(</a:t>
            </a:r>
            <a:r>
              <a:rPr lang="ko-KR" altLang="en-US" sz="2600" smtClean="0"/>
              <a:t>풀∼</a:t>
            </a:r>
            <a:r>
              <a:rPr lang="en-US" altLang="ko-KR" sz="2600" smtClean="0"/>
              <a:t>) </a:t>
            </a:r>
            <a:r>
              <a:rPr lang="en-US" altLang="ko-KR" sz="2600" smtClean="0">
                <a:latin typeface="Arial" charset="0"/>
              </a:rPr>
              <a:t>   </a:t>
            </a:r>
            <a:r>
              <a:rPr lang="en-US" altLang="ko-KR" sz="2600" smtClean="0"/>
              <a:t> </a:t>
            </a:r>
            <a:r>
              <a:rPr lang="en-US" altLang="ko-KR" sz="2600" smtClean="0">
                <a:latin typeface="Arial" charset="0"/>
              </a:rPr>
              <a:t> </a:t>
            </a:r>
            <a:r>
              <a:rPr lang="en-US" altLang="ko-KR" sz="2600" smtClean="0"/>
              <a:t> </a:t>
            </a:r>
            <a:r>
              <a:rPr lang="ko-KR" altLang="en-US" sz="2600" smtClean="0"/>
              <a:t>섣부르다</a:t>
            </a:r>
            <a:r>
              <a:rPr lang="en-US" altLang="ko-KR" sz="2600" smtClean="0"/>
              <a:t>(</a:t>
            </a:r>
            <a:r>
              <a:rPr lang="ko-KR" altLang="en-US" sz="2600" smtClean="0"/>
              <a:t>설∼</a:t>
            </a:r>
            <a:r>
              <a:rPr lang="en-US" altLang="ko-KR" sz="2600" smtClean="0"/>
              <a:t>) </a:t>
            </a:r>
            <a:r>
              <a:rPr lang="en-US" altLang="ko-KR" sz="2600" smtClean="0">
                <a:latin typeface="Arial" charset="0"/>
              </a:rPr>
              <a:t>   </a:t>
            </a:r>
            <a:r>
              <a:rPr lang="en-US" altLang="ko-KR" sz="2600" smtClean="0"/>
              <a:t>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600" smtClean="0"/>
              <a:t>잗다듬다</a:t>
            </a:r>
            <a:r>
              <a:rPr lang="en-US" altLang="ko-KR" sz="2600" smtClean="0"/>
              <a:t>(</a:t>
            </a:r>
            <a:r>
              <a:rPr lang="ko-KR" altLang="en-US" sz="2600" smtClean="0"/>
              <a:t>잘∼</a:t>
            </a:r>
            <a:r>
              <a:rPr lang="en-US" altLang="ko-KR" sz="2600" smtClean="0"/>
              <a:t>) </a:t>
            </a:r>
            <a:r>
              <a:rPr lang="ko-KR" altLang="en-US" sz="2600" smtClean="0"/>
              <a:t>잗다랗다</a:t>
            </a:r>
            <a:r>
              <a:rPr lang="en-US" altLang="ko-KR" sz="2600" smtClean="0"/>
              <a:t>(</a:t>
            </a:r>
            <a:r>
              <a:rPr lang="ko-KR" altLang="en-US" sz="2600" smtClean="0"/>
              <a:t>잘∼</a:t>
            </a:r>
            <a:r>
              <a:rPr lang="en-US" altLang="ko-KR" sz="2600" smtClean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ko-KR" altLang="en-US" sz="3600" b="1" smtClean="0"/>
              <a:t>제</a:t>
            </a:r>
            <a:r>
              <a:rPr lang="en-US" altLang="ko-KR" sz="3600" b="1" smtClean="0"/>
              <a:t>30</a:t>
            </a:r>
            <a:r>
              <a:rPr lang="ko-KR" altLang="en-US" sz="3600" b="1" smtClean="0"/>
              <a:t>항</a:t>
            </a:r>
            <a:r>
              <a:rPr lang="ko-KR" altLang="en-US" sz="3600" smtClean="0"/>
              <a:t> </a:t>
            </a:r>
            <a:r>
              <a:rPr lang="ko-KR" altLang="en-US" sz="3600" smtClean="0">
                <a:latin typeface="Arial"/>
              </a:rPr>
              <a:t> </a:t>
            </a:r>
            <a:r>
              <a:rPr lang="ko-KR" altLang="en-US" sz="3600" smtClean="0"/>
              <a:t>사이시옷은 다음과 갈은 경우에 받치어 찍는다</a:t>
            </a:r>
            <a:r>
              <a:rPr lang="en-US" altLang="ko-KR" sz="3600" smtClean="0"/>
              <a:t>.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900" dirty="0" smtClean="0">
                <a:latin typeface="Arial" charset="0"/>
              </a:rPr>
              <a:t> </a:t>
            </a:r>
            <a:r>
              <a:rPr lang="en-US" altLang="ko-KR" sz="1900" b="1" dirty="0" smtClean="0"/>
              <a:t>1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순 우리말로 된 합성어로서 </a:t>
            </a:r>
            <a:r>
              <a:rPr lang="ko-KR" altLang="en-US" sz="2000" b="1" dirty="0" err="1" smtClean="0"/>
              <a:t>앞말이</a:t>
            </a:r>
            <a:r>
              <a:rPr lang="ko-KR" altLang="en-US" sz="2000" b="1" dirty="0" smtClean="0"/>
              <a:t> 모음으로 끝난 경우</a:t>
            </a:r>
            <a:br>
              <a:rPr lang="ko-KR" altLang="en-US" sz="2000" b="1" dirty="0" smtClean="0"/>
            </a:br>
            <a:r>
              <a:rPr lang="ko-KR" altLang="en-US" sz="2000" b="1" dirty="0" smtClean="0"/>
              <a:t/>
            </a:r>
            <a:br>
              <a:rPr lang="ko-KR" altLang="en-US" sz="2000" b="1" dirty="0" smtClean="0"/>
            </a:br>
            <a:r>
              <a:rPr lang="ko-KR" altLang="en-US" sz="2000" dirty="0" smtClean="0">
                <a:latin typeface="Arial" charset="0"/>
              </a:rPr>
              <a:t>   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en-US" altLang="ko-KR" sz="2200" dirty="0" smtClean="0"/>
              <a:t>(1) </a:t>
            </a:r>
            <a:r>
              <a:rPr lang="ko-KR" altLang="en-US" sz="2200" dirty="0" smtClean="0"/>
              <a:t>뒷말의 첫소리가 된소리로 나는 것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200" dirty="0" smtClean="0"/>
              <a:t>고랫재 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ko-KR" altLang="en-US" sz="2200" dirty="0" smtClean="0"/>
              <a:t> 귓밥 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ko-KR" altLang="en-US" sz="2200" dirty="0" smtClean="0"/>
              <a:t> 나룻배 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ko-KR" altLang="en-US" sz="2200" dirty="0" smtClean="0"/>
              <a:t> 나뭇가지 냇가 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ko-KR" altLang="en-US" sz="2200" dirty="0" smtClean="0"/>
              <a:t> 댓가지 뒷갈망 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ko-KR" altLang="en-US" sz="2200" dirty="0" smtClean="0"/>
              <a:t> 맷돌 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ko-KR" altLang="en-US" sz="22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200" dirty="0" smtClean="0"/>
              <a:t>머릿기름 모깃불 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ko-KR" altLang="en-US" sz="2200" dirty="0" smtClean="0"/>
              <a:t> 못자리 바닷가 뱃길 </a:t>
            </a:r>
            <a:r>
              <a:rPr lang="ko-KR" altLang="en-US" sz="2200" dirty="0" smtClean="0">
                <a:latin typeface="Arial" charset="0"/>
              </a:rPr>
              <a:t>   </a:t>
            </a:r>
            <a:r>
              <a:rPr lang="ko-KR" altLang="en-US" sz="2200" dirty="0" smtClean="0"/>
              <a:t> 볏가리 부싯돌 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ko-KR" altLang="en-US" sz="22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200" dirty="0" smtClean="0"/>
              <a:t>선짓국 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ko-KR" altLang="en-US" sz="2200" dirty="0" smtClean="0"/>
              <a:t> 쇳조각 아랫집 우렁잇속 잇자국 잿더미 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ko-KR" altLang="en-US" sz="2200" dirty="0" smtClean="0"/>
              <a:t> 조갯살 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ko-KR" altLang="en-US" sz="22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200" dirty="0" smtClean="0"/>
              <a:t>찻집 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ko-KR" altLang="en-US" sz="2200" dirty="0" smtClean="0"/>
              <a:t> 쳇바퀴 킷값 </a:t>
            </a:r>
            <a:r>
              <a:rPr lang="ko-KR" altLang="en-US" sz="2200" dirty="0" smtClean="0">
                <a:latin typeface="Arial" charset="0"/>
              </a:rPr>
              <a:t>   </a:t>
            </a:r>
            <a:r>
              <a:rPr lang="ko-KR" altLang="en-US" sz="2200" dirty="0" smtClean="0"/>
              <a:t> 핏대 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ko-KR" altLang="en-US" sz="2200" dirty="0" smtClean="0"/>
              <a:t> 햇볕 </a:t>
            </a:r>
            <a:r>
              <a:rPr lang="ko-KR" altLang="en-US" sz="2200" dirty="0" smtClean="0">
                <a:latin typeface="Arial" charset="0"/>
              </a:rPr>
              <a:t>   </a:t>
            </a:r>
            <a:r>
              <a:rPr lang="ko-KR" altLang="en-US" sz="2200" dirty="0" smtClean="0"/>
              <a:t> 혓바늘 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ko-KR" altLang="en-US" sz="2200" dirty="0" smtClean="0"/>
              <a:t> 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ko-KR" altLang="en-US" sz="2200" dirty="0" smtClean="0"/>
              <a:t> 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ko-KR" altLang="en-US" sz="22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ko-KR" altLang="en-US" sz="22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200" dirty="0" smtClean="0">
                <a:latin typeface="Arial" charset="0"/>
              </a:rPr>
              <a:t>    </a:t>
            </a:r>
            <a:r>
              <a:rPr lang="en-US" altLang="ko-KR" sz="2200" dirty="0" smtClean="0"/>
              <a:t>(2) </a:t>
            </a:r>
            <a:r>
              <a:rPr lang="ko-KR" altLang="en-US" sz="2200" dirty="0" smtClean="0"/>
              <a:t>뒷말의 첫소리 </a:t>
            </a:r>
            <a:r>
              <a:rPr lang="en-US" altLang="ko-KR" sz="2200" dirty="0" smtClean="0"/>
              <a:t>'</a:t>
            </a:r>
            <a:r>
              <a:rPr lang="ko-KR" altLang="en-US" sz="2200" dirty="0" smtClean="0"/>
              <a:t>ㄴ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ㅁ</a:t>
            </a:r>
            <a:r>
              <a:rPr lang="en-US" altLang="ko-KR" sz="2200" dirty="0" smtClean="0"/>
              <a:t>' </a:t>
            </a:r>
            <a:r>
              <a:rPr lang="ko-KR" altLang="en-US" sz="2200" dirty="0" smtClean="0"/>
              <a:t>앞에서 </a:t>
            </a:r>
            <a:r>
              <a:rPr lang="en-US" altLang="ko-KR" sz="2200" dirty="0" smtClean="0"/>
              <a:t>'</a:t>
            </a:r>
            <a:r>
              <a:rPr lang="ko-KR" altLang="en-US" sz="2200" dirty="0" smtClean="0"/>
              <a:t>ㄴ</a:t>
            </a:r>
            <a:r>
              <a:rPr lang="en-US" altLang="ko-KR" sz="2200" dirty="0" smtClean="0"/>
              <a:t>' </a:t>
            </a:r>
            <a:r>
              <a:rPr lang="ko-KR" altLang="en-US" sz="2200" dirty="0" smtClean="0"/>
              <a:t>소리가 덧나는 것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200" dirty="0" smtClean="0"/>
              <a:t>멧나물 아랫니 텃마당 아랫마을 뒷머리 잇몸 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ko-KR" altLang="en-US" sz="2200" dirty="0" smtClean="0"/>
              <a:t> 깻묵 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ko-KR" altLang="en-US" sz="2200" dirty="0" smtClean="0"/>
              <a:t> 냇물 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ko-KR" altLang="en-US" sz="2200" dirty="0" smtClean="0"/>
              <a:t> 빗물 </a:t>
            </a:r>
            <a:r>
              <a:rPr lang="ko-KR" altLang="en-US" sz="2200" dirty="0" smtClean="0">
                <a:latin typeface="Arial" charset="0"/>
              </a:rPr>
              <a:t>   </a:t>
            </a:r>
            <a:r>
              <a:rPr lang="ko-KR" altLang="en-US" sz="2200" dirty="0" smtClean="0"/>
              <a:t> 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ko-KR" altLang="en-US" sz="22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ko-KR" altLang="en-US" sz="22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200" dirty="0" smtClean="0">
                <a:latin typeface="Arial" charset="0"/>
              </a:rPr>
              <a:t>    </a:t>
            </a:r>
            <a:r>
              <a:rPr lang="en-US" altLang="ko-KR" sz="2200" dirty="0" smtClean="0"/>
              <a:t>(3) </a:t>
            </a:r>
            <a:r>
              <a:rPr lang="ko-KR" altLang="en-US" sz="2200" dirty="0" smtClean="0"/>
              <a:t>뒷말의 첫소리 모음 앞에서 </a:t>
            </a:r>
            <a:r>
              <a:rPr lang="en-US" altLang="ko-KR" sz="2200" dirty="0" smtClean="0"/>
              <a:t>'</a:t>
            </a:r>
            <a:r>
              <a:rPr lang="ko-KR" altLang="en-US" sz="2200" dirty="0" err="1" smtClean="0"/>
              <a:t>ㄴㄴ</a:t>
            </a:r>
            <a:r>
              <a:rPr lang="en-US" altLang="ko-KR" sz="2200" dirty="0" smtClean="0"/>
              <a:t>'</a:t>
            </a:r>
            <a:r>
              <a:rPr lang="ko-KR" altLang="en-US" sz="2200" dirty="0" smtClean="0"/>
              <a:t>소리가 덧나는 것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200" dirty="0" err="1" smtClean="0"/>
              <a:t>도래깻열</a:t>
            </a:r>
            <a:r>
              <a:rPr lang="ko-KR" altLang="en-US" sz="2200" dirty="0" smtClean="0"/>
              <a:t> 뒷윷 두렛일 뒷일 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ko-KR" altLang="en-US" sz="2200" dirty="0" smtClean="0"/>
              <a:t> 뒷입맛 베갯잇 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ko-KR" altLang="en-US" sz="2200" dirty="0" smtClean="0"/>
              <a:t> 욧잇 깻잎 </a:t>
            </a:r>
            <a:r>
              <a:rPr lang="ko-KR" altLang="en-US" sz="2200" dirty="0" smtClean="0">
                <a:latin typeface="Arial" charset="0"/>
              </a:rPr>
              <a:t> </a:t>
            </a:r>
            <a:r>
              <a:rPr lang="ko-KR" altLang="en-US" sz="2200" dirty="0" smtClean="0"/>
              <a:t> 나뭇잎 댓잎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b="1" smtClean="0"/>
              <a:t>2. </a:t>
            </a:r>
            <a:r>
              <a:rPr lang="ko-KR" altLang="en-US" sz="2400" b="1" smtClean="0"/>
              <a:t>순 우리말과 한자어로 된 합성어로서 앞말이 모음으로 끝난 경우</a:t>
            </a:r>
            <a:br>
              <a:rPr lang="ko-KR" altLang="en-US" sz="2400" b="1" smtClean="0"/>
            </a:br>
            <a:r>
              <a:rPr lang="ko-KR" altLang="en-US" sz="2400" b="1" smtClean="0"/>
              <a:t/>
            </a:r>
            <a:br>
              <a:rPr lang="ko-KR" altLang="en-US" sz="2400" b="1" smtClean="0"/>
            </a:br>
            <a:r>
              <a:rPr lang="ko-KR" altLang="en-US" sz="2400" smtClean="0">
                <a:latin typeface="Arial" charset="0"/>
              </a:rPr>
              <a:t>    </a:t>
            </a:r>
            <a:r>
              <a:rPr lang="en-US" altLang="ko-KR" sz="2400" smtClean="0"/>
              <a:t>(1) </a:t>
            </a:r>
            <a:r>
              <a:rPr lang="ko-KR" altLang="en-US" sz="2400" smtClean="0"/>
              <a:t>뒷말의 첫소리가 된소리로 나는 것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400" smtClean="0"/>
              <a:t>귓병 머릿방 뱃병 </a:t>
            </a:r>
            <a:r>
              <a:rPr lang="ko-KR" altLang="en-US" sz="2400" smtClean="0">
                <a:latin typeface="Arial" charset="0"/>
              </a:rPr>
              <a:t> </a:t>
            </a:r>
            <a:r>
              <a:rPr lang="ko-KR" altLang="en-US" sz="2400" smtClean="0"/>
              <a:t> 봇둑 </a:t>
            </a:r>
            <a:r>
              <a:rPr lang="ko-KR" altLang="en-US" sz="2400" smtClean="0">
                <a:latin typeface="Arial" charset="0"/>
              </a:rPr>
              <a:t> </a:t>
            </a:r>
            <a:r>
              <a:rPr lang="ko-KR" altLang="en-US" sz="2400" smtClean="0"/>
              <a:t> 사잣밥 샛강 아랫방 자릿세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400" smtClean="0"/>
              <a:t>전셋집 찻잔 </a:t>
            </a:r>
            <a:r>
              <a:rPr lang="ko-KR" altLang="en-US" sz="2400" smtClean="0">
                <a:latin typeface="Arial" charset="0"/>
              </a:rPr>
              <a:t> </a:t>
            </a:r>
            <a:r>
              <a:rPr lang="ko-KR" altLang="en-US" sz="2400" smtClean="0"/>
              <a:t> 찻종 촛국 </a:t>
            </a:r>
            <a:r>
              <a:rPr lang="ko-KR" altLang="en-US" sz="2400" smtClean="0">
                <a:latin typeface="Arial" charset="0"/>
              </a:rPr>
              <a:t> </a:t>
            </a:r>
            <a:r>
              <a:rPr lang="ko-KR" altLang="en-US" sz="2400" smtClean="0"/>
              <a:t> 콧병 </a:t>
            </a:r>
            <a:r>
              <a:rPr lang="ko-KR" altLang="en-US" sz="2400" smtClean="0">
                <a:latin typeface="Arial" charset="0"/>
              </a:rPr>
              <a:t> </a:t>
            </a:r>
            <a:r>
              <a:rPr lang="ko-KR" altLang="en-US" sz="2400" smtClean="0"/>
              <a:t> 탯줄 </a:t>
            </a:r>
            <a:r>
              <a:rPr lang="ko-KR" altLang="en-US" sz="2400" smtClean="0">
                <a:latin typeface="Arial" charset="0"/>
              </a:rPr>
              <a:t> </a:t>
            </a:r>
            <a:r>
              <a:rPr lang="ko-KR" altLang="en-US" sz="2400" smtClean="0"/>
              <a:t> 텃세 </a:t>
            </a:r>
            <a:r>
              <a:rPr lang="ko-KR" altLang="en-US" sz="2400" smtClean="0">
                <a:latin typeface="Arial" charset="0"/>
              </a:rPr>
              <a:t> </a:t>
            </a:r>
            <a:r>
              <a:rPr lang="ko-KR" altLang="en-US" sz="2400" smtClean="0"/>
              <a:t> 핏기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400" smtClean="0"/>
              <a:t>햇수 </a:t>
            </a:r>
            <a:r>
              <a:rPr lang="ko-KR" altLang="en-US" sz="2400" smtClean="0">
                <a:latin typeface="Arial" charset="0"/>
              </a:rPr>
              <a:t> </a:t>
            </a:r>
            <a:r>
              <a:rPr lang="ko-KR" altLang="en-US" sz="2400" smtClean="0"/>
              <a:t> 횟가루 횟배 </a:t>
            </a:r>
            <a:r>
              <a:rPr lang="ko-KR" altLang="en-US" sz="2400" smtClean="0">
                <a:latin typeface="Arial" charset="0"/>
              </a:rPr>
              <a:t> </a:t>
            </a:r>
            <a:r>
              <a:rPr lang="ko-KR" altLang="en-US" sz="2400" smtClean="0"/>
              <a:t> </a:t>
            </a:r>
            <a:r>
              <a:rPr lang="ko-KR" altLang="en-US" sz="2400" smtClean="0">
                <a:latin typeface="Arial" charset="0"/>
              </a:rPr>
              <a:t> </a:t>
            </a:r>
            <a:r>
              <a:rPr lang="ko-KR" altLang="en-US" sz="2400" smtClean="0"/>
              <a:t>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ko-KR" altLang="en-US" sz="240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400" smtClean="0">
                <a:latin typeface="Arial" charset="0"/>
              </a:rPr>
              <a:t>  </a:t>
            </a:r>
            <a:r>
              <a:rPr lang="en-US" altLang="ko-KR" sz="2400" smtClean="0"/>
              <a:t>(2) </a:t>
            </a:r>
            <a:r>
              <a:rPr lang="ko-KR" altLang="en-US" sz="2400" smtClean="0"/>
              <a:t>뒷말의 첫소리 </a:t>
            </a:r>
            <a:r>
              <a:rPr lang="en-US" altLang="ko-KR" sz="2400" smtClean="0"/>
              <a:t>'</a:t>
            </a:r>
            <a:r>
              <a:rPr lang="ko-KR" altLang="en-US" sz="2400" smtClean="0"/>
              <a:t>ㄴ</a:t>
            </a:r>
            <a:r>
              <a:rPr lang="en-US" altLang="ko-KR" sz="2400" smtClean="0"/>
              <a:t>, </a:t>
            </a:r>
            <a:r>
              <a:rPr lang="ko-KR" altLang="en-US" sz="2400" smtClean="0"/>
              <a:t>ㅁ</a:t>
            </a:r>
            <a:r>
              <a:rPr lang="en-US" altLang="ko-KR" sz="2400" smtClean="0"/>
              <a:t>' </a:t>
            </a:r>
            <a:r>
              <a:rPr lang="ko-KR" altLang="en-US" sz="2400" smtClean="0"/>
              <a:t>앞에서 </a:t>
            </a:r>
            <a:r>
              <a:rPr lang="en-US" altLang="ko-KR" sz="2400" smtClean="0"/>
              <a:t>'</a:t>
            </a:r>
            <a:r>
              <a:rPr lang="ko-KR" altLang="en-US" sz="2400" smtClean="0"/>
              <a:t>ㄴ</a:t>
            </a:r>
            <a:r>
              <a:rPr lang="en-US" altLang="ko-KR" sz="2400" smtClean="0"/>
              <a:t>' </a:t>
            </a:r>
            <a:r>
              <a:rPr lang="ko-KR" altLang="en-US" sz="2400" smtClean="0"/>
              <a:t>소리가 덧나는 것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400" smtClean="0"/>
              <a:t>곗날 제삿날 훗날 툇마루 양칫물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ko-KR" altLang="en-US" sz="240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400" smtClean="0">
                <a:latin typeface="Arial" charset="0"/>
              </a:rPr>
              <a:t>  </a:t>
            </a:r>
            <a:r>
              <a:rPr lang="en-US" altLang="ko-KR" sz="2400" smtClean="0"/>
              <a:t>(3) </a:t>
            </a:r>
            <a:r>
              <a:rPr lang="ko-KR" altLang="en-US" sz="2400" smtClean="0"/>
              <a:t>뒷말의 첫소리 모음 앞에서 </a:t>
            </a:r>
            <a:r>
              <a:rPr lang="en-US" altLang="ko-KR" sz="2400" smtClean="0"/>
              <a:t>'</a:t>
            </a:r>
            <a:r>
              <a:rPr lang="ko-KR" altLang="en-US" sz="2400" smtClean="0"/>
              <a:t>ㄴㄴ</a:t>
            </a:r>
            <a:r>
              <a:rPr lang="en-US" altLang="ko-KR" sz="2400" smtClean="0"/>
              <a:t>' </a:t>
            </a:r>
            <a:r>
              <a:rPr lang="ko-KR" altLang="en-US" sz="2400" smtClean="0"/>
              <a:t>소리가 덧나는 것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400" smtClean="0"/>
              <a:t>가윗일 사삿일 예삿일 훗일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ko-KR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latin typeface="Arial" charset="0"/>
              </a:rPr>
              <a:t>  </a:t>
            </a:r>
            <a:r>
              <a:rPr lang="en-US" altLang="ko-KR" b="1" smtClean="0"/>
              <a:t>3. </a:t>
            </a:r>
            <a:r>
              <a:rPr lang="ko-KR" altLang="en-US" b="1" smtClean="0"/>
              <a:t>두 음절로 된 다음 한자어</a:t>
            </a:r>
            <a:r>
              <a:rPr lang="ko-KR" altLang="en-US" smtClean="0"/>
              <a:t> 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곳간</a:t>
            </a:r>
            <a:r>
              <a:rPr lang="en-US" altLang="ko-KR" smtClean="0"/>
              <a:t>(</a:t>
            </a:r>
            <a:r>
              <a:rPr lang="ko-KR" altLang="en-US" smtClean="0"/>
              <a:t>庫間</a:t>
            </a:r>
            <a:r>
              <a:rPr lang="en-US" altLang="ko-KR" smtClean="0"/>
              <a:t>) </a:t>
            </a:r>
            <a:r>
              <a:rPr lang="ko-KR" altLang="en-US" smtClean="0"/>
              <a:t>셋방</a:t>
            </a:r>
            <a:r>
              <a:rPr lang="en-US" altLang="ko-KR" smtClean="0"/>
              <a:t>(</a:t>
            </a:r>
            <a:r>
              <a:rPr lang="ko-KR" altLang="en-US" smtClean="0"/>
              <a:t>貰房</a:t>
            </a:r>
            <a:r>
              <a:rPr lang="en-US" altLang="ko-KR" smtClean="0"/>
              <a:t>) </a:t>
            </a:r>
            <a:r>
              <a:rPr lang="ko-KR" altLang="en-US" smtClean="0"/>
              <a:t>숫자</a:t>
            </a:r>
            <a:r>
              <a:rPr lang="en-US" altLang="ko-KR" smtClean="0"/>
              <a:t>(</a:t>
            </a:r>
            <a:r>
              <a:rPr lang="ko-KR" altLang="en-US" smtClean="0"/>
              <a:t>數字</a:t>
            </a:r>
            <a:r>
              <a:rPr lang="en-US" altLang="ko-KR" smtClean="0"/>
              <a:t>) </a:t>
            </a:r>
            <a:r>
              <a:rPr lang="ko-KR" altLang="en-US" smtClean="0"/>
              <a:t>찻간</a:t>
            </a:r>
            <a:r>
              <a:rPr lang="en-US" altLang="ko-KR" smtClean="0"/>
              <a:t>(</a:t>
            </a:r>
            <a:r>
              <a:rPr lang="ko-KR" altLang="en-US" smtClean="0"/>
              <a:t>車間</a:t>
            </a:r>
            <a:r>
              <a:rPr lang="en-US" altLang="ko-KR" smtClean="0"/>
              <a:t>) </a:t>
            </a:r>
            <a:r>
              <a:rPr lang="ko-KR" altLang="en-US" smtClean="0"/>
              <a:t>툇간</a:t>
            </a:r>
            <a:r>
              <a:rPr lang="en-US" altLang="ko-KR" smtClean="0"/>
              <a:t>(</a:t>
            </a:r>
            <a:r>
              <a:rPr lang="ko-KR" altLang="en-US" smtClean="0"/>
              <a:t>退間</a:t>
            </a:r>
            <a:r>
              <a:rPr lang="en-US" altLang="ko-KR" smtClean="0"/>
              <a:t>) </a:t>
            </a:r>
            <a:r>
              <a:rPr lang="ko-KR" altLang="en-US" smtClean="0"/>
              <a:t>횟수</a:t>
            </a:r>
            <a:r>
              <a:rPr lang="en-US" altLang="ko-KR" smtClean="0"/>
              <a:t>(</a:t>
            </a:r>
            <a:r>
              <a:rPr lang="ko-KR" altLang="en-US" smtClean="0"/>
              <a:t>回數</a:t>
            </a:r>
            <a:r>
              <a:rPr lang="en-US" altLang="ko-KR" smtClean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ko-KR" altLang="en-US" dirty="0"/>
              <a:t>제</a:t>
            </a:r>
            <a:r>
              <a:rPr lang="en-US" altLang="ko-KR" dirty="0"/>
              <a:t>51</a:t>
            </a:r>
            <a:r>
              <a:rPr lang="ko-KR" altLang="en-US" dirty="0"/>
              <a:t>항 부사의 끝 음절이 분명히 ‘이’로만 나는 것은 ‘</a:t>
            </a:r>
            <a:r>
              <a:rPr lang="en-US" altLang="ko-KR" dirty="0"/>
              <a:t>-</a:t>
            </a:r>
            <a:r>
              <a:rPr lang="ko-KR" altLang="en-US" dirty="0"/>
              <a:t>이’로 적고</a:t>
            </a:r>
            <a:r>
              <a:rPr lang="en-US" altLang="ko-KR" dirty="0"/>
              <a:t>, ‘</a:t>
            </a:r>
            <a:r>
              <a:rPr lang="ko-KR" altLang="en-US" dirty="0"/>
              <a:t>히’로만 나거나 ‘이’나 ‘히’</a:t>
            </a:r>
            <a:r>
              <a:rPr lang="ko-KR" altLang="en-US" dirty="0" err="1"/>
              <a:t>로</a:t>
            </a:r>
            <a:r>
              <a:rPr lang="ko-KR" altLang="en-US" dirty="0"/>
              <a:t> 나는 것은 ‘히</a:t>
            </a:r>
            <a:r>
              <a:rPr lang="en-US" altLang="ko-KR" dirty="0"/>
              <a:t>-’</a:t>
            </a:r>
            <a:r>
              <a:rPr lang="ko-KR" altLang="en-US" dirty="0"/>
              <a:t>로 적는다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  <a:buNone/>
            </a:pPr>
            <a:r>
              <a:rPr lang="en-US" altLang="ko-KR" dirty="0"/>
              <a:t>1. ‘</a:t>
            </a:r>
            <a:r>
              <a:rPr lang="ko-KR" altLang="en-US" dirty="0"/>
              <a:t>이’로만 나는 것</a:t>
            </a:r>
          </a:p>
          <a:p>
            <a:pPr>
              <a:lnSpc>
                <a:spcPct val="120000"/>
              </a:lnSpc>
              <a:buNone/>
            </a:pPr>
            <a:r>
              <a:rPr lang="ko-KR" altLang="en-US" dirty="0"/>
              <a:t>가붓이</a:t>
            </a:r>
            <a:r>
              <a:rPr lang="en-US" altLang="ko-KR" dirty="0"/>
              <a:t>, </a:t>
            </a:r>
            <a:r>
              <a:rPr lang="ko-KR" altLang="en-US" dirty="0"/>
              <a:t>깨끗이</a:t>
            </a:r>
            <a:r>
              <a:rPr lang="en-US" altLang="ko-KR" dirty="0"/>
              <a:t>, </a:t>
            </a:r>
            <a:r>
              <a:rPr lang="ko-KR" altLang="en-US" dirty="0"/>
              <a:t>나붓이</a:t>
            </a:r>
            <a:r>
              <a:rPr lang="en-US" altLang="ko-KR" dirty="0"/>
              <a:t>, </a:t>
            </a:r>
            <a:r>
              <a:rPr lang="ko-KR" altLang="en-US" dirty="0"/>
              <a:t>느긋이</a:t>
            </a:r>
            <a:r>
              <a:rPr lang="en-US" altLang="ko-KR" dirty="0"/>
              <a:t>, </a:t>
            </a:r>
            <a:r>
              <a:rPr lang="ko-KR" altLang="en-US" dirty="0"/>
              <a:t>동긋이</a:t>
            </a:r>
            <a:r>
              <a:rPr lang="en-US" altLang="ko-KR" dirty="0"/>
              <a:t>, </a:t>
            </a:r>
            <a:r>
              <a:rPr lang="ko-KR" altLang="en-US" dirty="0"/>
              <a:t>따뜻이</a:t>
            </a:r>
            <a:r>
              <a:rPr lang="en-US" altLang="ko-KR" dirty="0"/>
              <a:t>, </a:t>
            </a:r>
            <a:r>
              <a:rPr lang="ko-KR" altLang="en-US" dirty="0"/>
              <a:t>반듯이</a:t>
            </a:r>
            <a:r>
              <a:rPr lang="en-US" altLang="ko-KR" dirty="0"/>
              <a:t>, </a:t>
            </a:r>
            <a:r>
              <a:rPr lang="ko-KR" altLang="en-US" dirty="0"/>
              <a:t>버젓이</a:t>
            </a:r>
            <a:r>
              <a:rPr lang="en-US" altLang="ko-KR" dirty="0"/>
              <a:t>, </a:t>
            </a:r>
            <a:r>
              <a:rPr lang="ko-KR" altLang="en-US" dirty="0" err="1"/>
              <a:t>산뜻이</a:t>
            </a:r>
            <a:r>
              <a:rPr lang="en-US" altLang="ko-KR" dirty="0"/>
              <a:t>, </a:t>
            </a:r>
            <a:r>
              <a:rPr lang="ko-KR" altLang="en-US" dirty="0"/>
              <a:t>의젓이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가까이</a:t>
            </a:r>
            <a:r>
              <a:rPr lang="en-US" altLang="ko-KR" dirty="0"/>
              <a:t>, </a:t>
            </a:r>
            <a:r>
              <a:rPr lang="ko-KR" altLang="en-US" dirty="0"/>
              <a:t>고이</a:t>
            </a:r>
            <a:r>
              <a:rPr lang="en-US" altLang="ko-KR" dirty="0"/>
              <a:t>, </a:t>
            </a:r>
            <a:r>
              <a:rPr lang="ko-KR" altLang="en-US" dirty="0"/>
              <a:t>날카로이</a:t>
            </a:r>
            <a:r>
              <a:rPr lang="en-US" altLang="ko-KR" dirty="0"/>
              <a:t>, </a:t>
            </a:r>
            <a:r>
              <a:rPr lang="ko-KR" altLang="en-US" dirty="0"/>
              <a:t>대수로이</a:t>
            </a:r>
            <a:r>
              <a:rPr lang="en-US" altLang="ko-KR" dirty="0"/>
              <a:t>, </a:t>
            </a:r>
            <a:r>
              <a:rPr lang="ko-KR" altLang="en-US" dirty="0"/>
              <a:t>번거로이</a:t>
            </a:r>
            <a:r>
              <a:rPr lang="en-US" altLang="ko-KR" dirty="0"/>
              <a:t>, </a:t>
            </a:r>
            <a:r>
              <a:rPr lang="ko-KR" altLang="en-US" dirty="0"/>
              <a:t>많이</a:t>
            </a:r>
            <a:r>
              <a:rPr lang="en-US" altLang="ko-KR" dirty="0"/>
              <a:t>, </a:t>
            </a:r>
            <a:r>
              <a:rPr lang="ko-KR" altLang="en-US" dirty="0"/>
              <a:t>적이</a:t>
            </a:r>
            <a:r>
              <a:rPr lang="en-US" altLang="ko-KR" dirty="0"/>
              <a:t>, </a:t>
            </a:r>
            <a:r>
              <a:rPr lang="ko-KR" altLang="en-US" dirty="0"/>
              <a:t>헛되이</a:t>
            </a:r>
            <a:r>
              <a:rPr lang="en-US" altLang="ko-KR" dirty="0"/>
              <a:t>, </a:t>
            </a:r>
            <a:r>
              <a:rPr lang="ko-KR" altLang="en-US" dirty="0"/>
              <a:t>겹겹이</a:t>
            </a:r>
            <a:r>
              <a:rPr lang="en-US" altLang="ko-KR" dirty="0"/>
              <a:t>, </a:t>
            </a:r>
            <a:r>
              <a:rPr lang="ko-KR" altLang="en-US" dirty="0"/>
              <a:t>번번이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일일이</a:t>
            </a:r>
            <a:r>
              <a:rPr lang="en-US" altLang="ko-KR" dirty="0"/>
              <a:t>, </a:t>
            </a:r>
            <a:r>
              <a:rPr lang="ko-KR" altLang="en-US" dirty="0"/>
              <a:t>집집이</a:t>
            </a:r>
            <a:r>
              <a:rPr lang="en-US" altLang="ko-KR" dirty="0"/>
              <a:t>, </a:t>
            </a:r>
            <a:r>
              <a:rPr lang="ko-KR" altLang="en-US" dirty="0" smtClean="0"/>
              <a:t>틈틈이</a:t>
            </a:r>
            <a:endParaRPr lang="en-US" altLang="ko-KR" dirty="0" smtClean="0"/>
          </a:p>
          <a:p>
            <a:pPr>
              <a:lnSpc>
                <a:spcPct val="120000"/>
              </a:lnSpc>
              <a:buNone/>
            </a:pPr>
            <a:endParaRPr lang="ko-KR" altLang="en-US" dirty="0"/>
          </a:p>
          <a:p>
            <a:pPr>
              <a:lnSpc>
                <a:spcPct val="120000"/>
              </a:lnSpc>
              <a:buNone/>
            </a:pPr>
            <a:r>
              <a:rPr lang="en-US" altLang="ko-KR" dirty="0"/>
              <a:t>2. ‘</a:t>
            </a:r>
            <a:r>
              <a:rPr lang="ko-KR" altLang="en-US" dirty="0"/>
              <a:t>히’로만 나는 것</a:t>
            </a:r>
          </a:p>
          <a:p>
            <a:pPr>
              <a:lnSpc>
                <a:spcPct val="120000"/>
              </a:lnSpc>
              <a:buNone/>
            </a:pPr>
            <a:r>
              <a:rPr lang="ko-KR" altLang="en-US" dirty="0"/>
              <a:t>극히</a:t>
            </a:r>
            <a:r>
              <a:rPr lang="en-US" altLang="ko-KR" dirty="0"/>
              <a:t>, </a:t>
            </a:r>
            <a:r>
              <a:rPr lang="ko-KR" altLang="en-US" dirty="0"/>
              <a:t>급히</a:t>
            </a:r>
            <a:r>
              <a:rPr lang="en-US" altLang="ko-KR" dirty="0"/>
              <a:t>, </a:t>
            </a:r>
            <a:r>
              <a:rPr lang="ko-KR" altLang="en-US" dirty="0"/>
              <a:t>딱히</a:t>
            </a:r>
            <a:r>
              <a:rPr lang="en-US" altLang="ko-KR" dirty="0"/>
              <a:t>, </a:t>
            </a:r>
            <a:r>
              <a:rPr lang="ko-KR" altLang="en-US" dirty="0"/>
              <a:t>속히</a:t>
            </a:r>
            <a:r>
              <a:rPr lang="en-US" altLang="ko-KR" dirty="0"/>
              <a:t>, </a:t>
            </a:r>
            <a:r>
              <a:rPr lang="ko-KR" altLang="en-US" dirty="0"/>
              <a:t>작히</a:t>
            </a:r>
            <a:r>
              <a:rPr lang="en-US" altLang="ko-KR" dirty="0"/>
              <a:t>, </a:t>
            </a:r>
            <a:r>
              <a:rPr lang="ko-KR" altLang="en-US" dirty="0"/>
              <a:t>족히</a:t>
            </a:r>
            <a:r>
              <a:rPr lang="en-US" altLang="ko-KR" dirty="0"/>
              <a:t>, </a:t>
            </a:r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엄격히</a:t>
            </a:r>
            <a:r>
              <a:rPr lang="en-US" altLang="ko-KR" dirty="0"/>
              <a:t>, </a:t>
            </a:r>
            <a:r>
              <a:rPr lang="ko-KR" altLang="en-US" dirty="0" smtClean="0"/>
              <a:t>정확히</a:t>
            </a:r>
            <a:endParaRPr lang="en-US" altLang="ko-KR" dirty="0" smtClean="0"/>
          </a:p>
          <a:p>
            <a:pPr>
              <a:lnSpc>
                <a:spcPct val="120000"/>
              </a:lnSpc>
              <a:buNone/>
            </a:pPr>
            <a:endParaRPr lang="ko-KR" altLang="en-US" dirty="0"/>
          </a:p>
          <a:p>
            <a:pPr>
              <a:lnSpc>
                <a:spcPct val="120000"/>
              </a:lnSpc>
              <a:buNone/>
            </a:pPr>
            <a:r>
              <a:rPr lang="en-US" altLang="ko-KR" dirty="0"/>
              <a:t>3. ‘</a:t>
            </a:r>
            <a:r>
              <a:rPr lang="ko-KR" altLang="en-US" dirty="0"/>
              <a:t>이’ 또는 ‘히’로 나는 것</a:t>
            </a:r>
          </a:p>
          <a:p>
            <a:pPr>
              <a:lnSpc>
                <a:spcPct val="120000"/>
              </a:lnSpc>
              <a:buNone/>
            </a:pPr>
            <a:r>
              <a:rPr lang="ko-KR" altLang="en-US" dirty="0"/>
              <a:t>솔직히</a:t>
            </a:r>
            <a:r>
              <a:rPr lang="en-US" altLang="ko-KR" dirty="0"/>
              <a:t>, </a:t>
            </a:r>
            <a:r>
              <a:rPr lang="ko-KR" altLang="en-US" dirty="0"/>
              <a:t>가만히</a:t>
            </a:r>
            <a:r>
              <a:rPr lang="en-US" altLang="ko-KR" dirty="0"/>
              <a:t>, </a:t>
            </a:r>
            <a:r>
              <a:rPr lang="ko-KR" altLang="en-US" dirty="0"/>
              <a:t>간편히</a:t>
            </a:r>
            <a:r>
              <a:rPr lang="en-US" altLang="ko-KR" dirty="0"/>
              <a:t>, </a:t>
            </a:r>
            <a:r>
              <a:rPr lang="ko-KR" altLang="en-US" dirty="0"/>
              <a:t>나른히</a:t>
            </a:r>
            <a:r>
              <a:rPr lang="en-US" altLang="ko-KR" dirty="0"/>
              <a:t>, </a:t>
            </a:r>
            <a:r>
              <a:rPr lang="ko-KR" altLang="en-US" dirty="0"/>
              <a:t>무단히</a:t>
            </a:r>
            <a:r>
              <a:rPr lang="en-US" altLang="ko-KR" dirty="0"/>
              <a:t>, </a:t>
            </a:r>
            <a:r>
              <a:rPr lang="ko-KR" altLang="en-US" dirty="0"/>
              <a:t>각별히</a:t>
            </a:r>
            <a:r>
              <a:rPr lang="en-US" altLang="ko-KR" dirty="0"/>
              <a:t>, </a:t>
            </a:r>
            <a:r>
              <a:rPr lang="ko-KR" altLang="en-US" dirty="0"/>
              <a:t>소홀히</a:t>
            </a:r>
            <a:r>
              <a:rPr lang="en-US" altLang="ko-KR" dirty="0"/>
              <a:t>, </a:t>
            </a:r>
            <a:r>
              <a:rPr lang="ko-KR" altLang="en-US" dirty="0"/>
              <a:t>쓸쓸히</a:t>
            </a:r>
            <a:r>
              <a:rPr lang="en-US" altLang="ko-KR" dirty="0"/>
              <a:t>, </a:t>
            </a:r>
            <a:r>
              <a:rPr lang="ko-KR" altLang="en-US" dirty="0"/>
              <a:t>정결히</a:t>
            </a:r>
            <a:r>
              <a:rPr lang="en-US" altLang="ko-KR" dirty="0"/>
              <a:t>, </a:t>
            </a:r>
            <a:r>
              <a:rPr lang="ko-KR" altLang="en-US" dirty="0"/>
              <a:t>과감히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꼼꼼히</a:t>
            </a:r>
            <a:r>
              <a:rPr lang="en-US" altLang="ko-KR" dirty="0"/>
              <a:t>, </a:t>
            </a:r>
            <a:r>
              <a:rPr lang="ko-KR" altLang="en-US" dirty="0"/>
              <a:t>심히</a:t>
            </a:r>
            <a:r>
              <a:rPr lang="en-US" altLang="ko-KR" dirty="0"/>
              <a:t>, </a:t>
            </a:r>
            <a:r>
              <a:rPr lang="ko-KR" altLang="en-US" dirty="0"/>
              <a:t>열심히</a:t>
            </a:r>
            <a:r>
              <a:rPr lang="en-US" altLang="ko-KR" dirty="0"/>
              <a:t>, </a:t>
            </a:r>
            <a:r>
              <a:rPr lang="ko-KR" altLang="en-US" dirty="0"/>
              <a:t>급급히</a:t>
            </a:r>
            <a:r>
              <a:rPr lang="en-US" altLang="ko-KR" dirty="0"/>
              <a:t>, </a:t>
            </a:r>
            <a:r>
              <a:rPr lang="ko-KR" altLang="en-US" dirty="0"/>
              <a:t>답답히</a:t>
            </a:r>
            <a:r>
              <a:rPr lang="en-US" altLang="ko-KR" dirty="0"/>
              <a:t>, </a:t>
            </a:r>
            <a:r>
              <a:rPr lang="ko-KR" altLang="en-US" dirty="0"/>
              <a:t>섭섭히</a:t>
            </a:r>
            <a:r>
              <a:rPr lang="en-US" altLang="ko-KR" dirty="0"/>
              <a:t>, </a:t>
            </a:r>
            <a:r>
              <a:rPr lang="ko-KR" altLang="en-US" dirty="0"/>
              <a:t>공평히</a:t>
            </a:r>
            <a:r>
              <a:rPr lang="en-US" altLang="ko-KR" dirty="0"/>
              <a:t>, </a:t>
            </a:r>
            <a:r>
              <a:rPr lang="ko-KR" altLang="en-US" dirty="0"/>
              <a:t>능히</a:t>
            </a:r>
            <a:r>
              <a:rPr lang="en-US" altLang="ko-KR" dirty="0"/>
              <a:t>, </a:t>
            </a:r>
            <a:r>
              <a:rPr lang="ko-KR" altLang="en-US" dirty="0"/>
              <a:t>당당히</a:t>
            </a:r>
            <a:r>
              <a:rPr lang="en-US" altLang="ko-KR" dirty="0"/>
              <a:t>, </a:t>
            </a:r>
            <a:r>
              <a:rPr lang="ko-KR" altLang="en-US" dirty="0"/>
              <a:t>분명히</a:t>
            </a:r>
            <a:r>
              <a:rPr lang="en-US" altLang="ko-KR" dirty="0"/>
              <a:t>, </a:t>
            </a:r>
            <a:r>
              <a:rPr lang="ko-KR" altLang="en-US" dirty="0" smtClean="0"/>
              <a:t>상당히</a:t>
            </a:r>
            <a:r>
              <a:rPr lang="en-US" altLang="ko-KR" dirty="0"/>
              <a:t>, </a:t>
            </a:r>
            <a:r>
              <a:rPr lang="ko-KR" altLang="en-US" dirty="0"/>
              <a:t>조용히</a:t>
            </a:r>
            <a:r>
              <a:rPr lang="en-US" altLang="ko-KR" dirty="0"/>
              <a:t>, </a:t>
            </a:r>
            <a:r>
              <a:rPr lang="ko-KR" altLang="en-US" dirty="0"/>
              <a:t>간소히</a:t>
            </a:r>
            <a:r>
              <a:rPr lang="en-US" altLang="ko-KR" dirty="0"/>
              <a:t>, </a:t>
            </a:r>
            <a:r>
              <a:rPr lang="ko-KR" altLang="en-US" dirty="0"/>
              <a:t>고요히</a:t>
            </a:r>
            <a:r>
              <a:rPr lang="en-US" altLang="ko-KR" dirty="0"/>
              <a:t>, </a:t>
            </a:r>
            <a:r>
              <a:rPr lang="ko-KR" altLang="en-US" dirty="0" smtClean="0"/>
              <a:t>도저히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5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>
          <a:xfrm>
            <a:off x="539750" y="1628775"/>
            <a:ext cx="8229600" cy="452596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제</a:t>
            </a:r>
            <a:r>
              <a:rPr lang="en-US" altLang="ko-KR" smtClean="0"/>
              <a:t>55</a:t>
            </a:r>
            <a:r>
              <a:rPr lang="ko-KR" altLang="en-US" smtClean="0"/>
              <a:t>항 두 가지로 구별하여 적던 다음 말들은 한 가지로 적는다</a:t>
            </a:r>
            <a:r>
              <a:rPr lang="en-US" altLang="ko-KR" smtClean="0"/>
              <a:t>.(</a:t>
            </a:r>
            <a:r>
              <a:rPr lang="ko-KR" altLang="en-US" smtClean="0"/>
              <a:t>ㄱ을 취하고</a:t>
            </a:r>
            <a:r>
              <a:rPr lang="en-US" altLang="ko-KR" smtClean="0"/>
              <a:t>, </a:t>
            </a:r>
            <a:r>
              <a:rPr lang="ko-KR" altLang="en-US" smtClean="0"/>
              <a:t>ㄴ을 버림</a:t>
            </a:r>
            <a:r>
              <a:rPr lang="en-US" altLang="ko-KR" smtClean="0"/>
              <a:t>.)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endParaRPr lang="en-US" altLang="ko-KR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맞추다</a:t>
            </a:r>
            <a:r>
              <a:rPr lang="en-US" altLang="ko-KR" smtClean="0"/>
              <a:t>(</a:t>
            </a:r>
            <a:r>
              <a:rPr lang="ko-KR" altLang="en-US" smtClean="0"/>
              <a:t>입을 맞춘다</a:t>
            </a:r>
            <a:r>
              <a:rPr lang="en-US" altLang="ko-KR" smtClean="0"/>
              <a:t>. </a:t>
            </a:r>
            <a:r>
              <a:rPr lang="ko-KR" altLang="en-US" smtClean="0"/>
              <a:t>양복을 맞춘다</a:t>
            </a:r>
            <a:r>
              <a:rPr lang="en-US" altLang="ko-KR" smtClean="0"/>
              <a:t>.) </a:t>
            </a:r>
            <a:r>
              <a:rPr lang="ko-KR" altLang="en-US" smtClean="0"/>
              <a:t>마추다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뻗치다</a:t>
            </a:r>
            <a:r>
              <a:rPr lang="en-US" altLang="ko-KR" smtClean="0"/>
              <a:t>(</a:t>
            </a:r>
            <a:r>
              <a:rPr lang="ko-KR" altLang="en-US" smtClean="0"/>
              <a:t>다리를 뻗친다</a:t>
            </a:r>
            <a:r>
              <a:rPr lang="en-US" altLang="ko-KR" smtClean="0"/>
              <a:t>. </a:t>
            </a:r>
            <a:r>
              <a:rPr lang="ko-KR" altLang="en-US" smtClean="0"/>
              <a:t>멀리 뻗친다</a:t>
            </a:r>
            <a:r>
              <a:rPr lang="en-US" altLang="ko-KR" smtClean="0"/>
              <a:t>.) </a:t>
            </a:r>
            <a:r>
              <a:rPr lang="ko-KR" altLang="en-US" smtClean="0"/>
              <a:t>뻐치다</a:t>
            </a:r>
          </a:p>
          <a:p>
            <a:pPr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368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ko-KR" altLang="en-US" u="sng" smtClean="0"/>
              <a:t>제</a:t>
            </a:r>
            <a:r>
              <a:rPr lang="en-US" altLang="ko-KR" u="sng" smtClean="0"/>
              <a:t>57</a:t>
            </a:r>
            <a:r>
              <a:rPr lang="ko-KR" altLang="en-US" u="sng" smtClean="0"/>
              <a:t>항 다음 말들은 각각 구별하여 적는다</a:t>
            </a:r>
            <a:r>
              <a:rPr lang="en-US" altLang="ko-KR" u="sng" smtClean="0"/>
              <a:t>.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거치다 영월을 거쳐 왔다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걷히다 외상값이 잘 걷힌다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/>
            <a:endParaRPr lang="en-US" altLang="ko-KR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느리다 진도가 너무 느리다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늘이다 고무줄을 늘인다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늘리다 수출량을 더 늘린다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다리다 옷을 다린다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달이다 약을 달인다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mtClean="0"/>
          </a:p>
          <a:p>
            <a:pPr eaLnBrk="1" hangingPunct="1">
              <a:buFont typeface="Wingdings 2" pitchFamily="18" charset="2"/>
              <a:buNone/>
            </a:pP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다치다 부주의로 손을 다쳤다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닫히다 문이 저절로 닫혔다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닫치다 문을 힘껏 닫쳤다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마치다 벌써 일을 마쳤다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맞히다 여러 문제를 더 맞혔다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mtClean="0"/>
          </a:p>
          <a:p>
            <a:pPr eaLnBrk="1" hangingPunct="1">
              <a:buFont typeface="Wingdings 2" pitchFamily="18" charset="2"/>
              <a:buNone/>
            </a:pP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바치다 나라를 위해 목숨을 바쳤다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받치다 우산을 받치고 간다</a:t>
            </a:r>
            <a:r>
              <a:rPr lang="en-US" altLang="ko-KR" smtClean="0"/>
              <a:t>. </a:t>
            </a:r>
            <a:r>
              <a:rPr lang="ko-KR" altLang="en-US" smtClean="0"/>
              <a:t>책받침을 받친다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받히다 쇠뿔에 받혔다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밭치다 술을 체에 밭친다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399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반드시 약속은 반드시 지켜라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반듯이 고개를 반듯이 들어라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부치다 힘이 부치는 일이다</a:t>
            </a:r>
            <a:r>
              <a:rPr lang="en-US" altLang="ko-KR" smtClean="0"/>
              <a:t>. / </a:t>
            </a:r>
            <a:r>
              <a:rPr lang="ko-KR" altLang="en-US" smtClean="0"/>
              <a:t>편지를 부친다</a:t>
            </a:r>
            <a:r>
              <a:rPr lang="en-US" altLang="ko-KR" smtClean="0"/>
              <a:t>. / </a:t>
            </a:r>
            <a:r>
              <a:rPr lang="ko-KR" altLang="en-US" smtClean="0"/>
              <a:t>논밭을 부친다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붙이다 우표를 붙인다</a:t>
            </a:r>
            <a:r>
              <a:rPr lang="en-US" altLang="ko-KR" smtClean="0"/>
              <a:t>. / </a:t>
            </a:r>
            <a:r>
              <a:rPr lang="ko-KR" altLang="en-US" smtClean="0"/>
              <a:t>책상을 벽에 붙였다</a:t>
            </a:r>
            <a:r>
              <a:rPr lang="en-US" altLang="ko-KR" smtClean="0"/>
              <a:t>. / </a:t>
            </a:r>
            <a:r>
              <a:rPr lang="ko-KR" altLang="en-US" smtClean="0"/>
              <a:t>흥정을 붙인다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한글맞춤법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1900" smtClean="0"/>
              <a:t>한글 맞춤법을 정서법이라고도 한다</a:t>
            </a:r>
            <a:r>
              <a:rPr lang="en-US" altLang="ko-KR" sz="1900" smtClean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1900" smtClean="0"/>
              <a:t>정서법이란 글을 바르게 쓰는 방법으로 한글이 서구어의 표기법과 다름을 알 수 있다</a:t>
            </a:r>
            <a:r>
              <a:rPr lang="en-US" altLang="ko-KR" sz="1900" smtClean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1900" smtClean="0"/>
              <a:t>한글은 음소문자로서 한 음소는 한 글자로 적는다</a:t>
            </a:r>
            <a:r>
              <a:rPr lang="en-US" altLang="ko-KR" sz="1900" smtClean="0"/>
              <a:t>. </a:t>
            </a:r>
            <a:r>
              <a:rPr lang="ko-KR" altLang="en-US" sz="2400" b="1" smtClean="0"/>
              <a:t>음소 문자의 표기법은 소리 나는 대로 쓰는 음소표기법과 형태주의에 바탕을 둔 형태적 표기법으로 나눌 수 있다</a:t>
            </a:r>
            <a:r>
              <a:rPr lang="en-US" altLang="ko-KR" sz="2400" b="1" smtClean="0"/>
              <a:t>.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900" b="1" smtClean="0"/>
              <a:t/>
            </a:r>
            <a:br>
              <a:rPr lang="en-US" altLang="ko-KR" sz="1900" b="1" smtClean="0"/>
            </a:br>
            <a:endParaRPr lang="en-US" altLang="ko-KR" sz="190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900" smtClean="0"/>
              <a:t>1) </a:t>
            </a:r>
            <a:r>
              <a:rPr lang="ko-KR" altLang="en-US" sz="1900" smtClean="0"/>
              <a:t>한글 맞춤법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1900" smtClean="0"/>
              <a:t>제１장 </a:t>
            </a:r>
            <a:r>
              <a:rPr lang="en-US" altLang="ko-KR" sz="1900" smtClean="0"/>
              <a:t>- </a:t>
            </a:r>
            <a:r>
              <a:rPr lang="ko-KR" altLang="en-US" sz="1900" smtClean="0"/>
              <a:t>총칙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1900" smtClean="0"/>
              <a:t>제２장 </a:t>
            </a:r>
            <a:r>
              <a:rPr lang="en-US" altLang="ko-KR" sz="1900" smtClean="0"/>
              <a:t>- </a:t>
            </a:r>
            <a:r>
              <a:rPr lang="ko-KR" altLang="en-US" sz="1900" smtClean="0"/>
              <a:t>자모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1900" smtClean="0"/>
              <a:t>제３장 </a:t>
            </a:r>
            <a:r>
              <a:rPr lang="en-US" altLang="ko-KR" sz="1900" smtClean="0"/>
              <a:t>- </a:t>
            </a:r>
            <a:r>
              <a:rPr lang="ko-KR" altLang="en-US" sz="1900" smtClean="0"/>
              <a:t>소리에 관한 것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1900" smtClean="0"/>
              <a:t>제４장 </a:t>
            </a:r>
            <a:r>
              <a:rPr lang="en-US" altLang="ko-KR" sz="1900" smtClean="0"/>
              <a:t>- </a:t>
            </a:r>
            <a:r>
              <a:rPr lang="ko-KR" altLang="en-US" sz="1900" smtClean="0"/>
              <a:t>형태에 관한 것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1900" smtClean="0"/>
              <a:t>제５장 </a:t>
            </a:r>
            <a:r>
              <a:rPr lang="en-US" altLang="ko-KR" sz="1900" smtClean="0"/>
              <a:t>- </a:t>
            </a:r>
            <a:r>
              <a:rPr lang="ko-KR" altLang="en-US" sz="1900" smtClean="0"/>
              <a:t>띄어쓰기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1900" smtClean="0"/>
              <a:t>제６장 </a:t>
            </a:r>
            <a:r>
              <a:rPr lang="en-US" altLang="ko-KR" sz="1900" smtClean="0"/>
              <a:t>- </a:t>
            </a:r>
            <a:r>
              <a:rPr lang="ko-KR" altLang="en-US" sz="1900" smtClean="0"/>
              <a:t>그 밖의 것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409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저리다 다친 다리가 저린다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절이다 김장 배추를 절인다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mtClean="0"/>
          </a:p>
          <a:p>
            <a:pPr eaLnBrk="1" hangingPunct="1">
              <a:buFont typeface="Wingdings 2" pitchFamily="18" charset="2"/>
              <a:buNone/>
            </a:pPr>
            <a:endParaRPr lang="en-US" altLang="ko-KR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조리다 생선을 조린다</a:t>
            </a:r>
            <a:r>
              <a:rPr lang="en-US" altLang="ko-KR" smtClean="0"/>
              <a:t>. </a:t>
            </a:r>
            <a:r>
              <a:rPr lang="ko-KR" altLang="en-US" smtClean="0"/>
              <a:t>통조림</a:t>
            </a:r>
            <a:r>
              <a:rPr lang="en-US" altLang="ko-KR" smtClean="0"/>
              <a:t>, </a:t>
            </a:r>
            <a:r>
              <a:rPr lang="ko-KR" altLang="en-US" smtClean="0"/>
              <a:t>병조림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졸이다 마음을 졸인다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이따가</a:t>
            </a:r>
            <a:r>
              <a:rPr lang="en-US" altLang="ko-KR" dirty="0"/>
              <a:t>(</a:t>
            </a:r>
            <a:r>
              <a:rPr lang="ko-KR" altLang="en-US" dirty="0"/>
              <a:t>조금 지난 뒤에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이따가 오너라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있다가</a:t>
            </a:r>
            <a:r>
              <a:rPr lang="en-US" altLang="ko-KR" dirty="0"/>
              <a:t>(</a:t>
            </a:r>
            <a:r>
              <a:rPr lang="ko-KR" altLang="en-US" dirty="0"/>
              <a:t>존재하다가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돈은 </a:t>
            </a:r>
            <a:r>
              <a:rPr lang="ko-KR" altLang="en-US" dirty="0"/>
              <a:t>있다가도 없다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62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-(</a:t>
            </a:r>
            <a:r>
              <a:rPr lang="ko-KR" altLang="en-US" dirty="0" err="1"/>
              <a:t>으</a:t>
            </a:r>
            <a:r>
              <a:rPr lang="en-US" altLang="ko-KR" dirty="0"/>
              <a:t>)</a:t>
            </a:r>
            <a:r>
              <a:rPr lang="ko-KR" altLang="en-US" dirty="0"/>
              <a:t>로서</a:t>
            </a:r>
            <a:r>
              <a:rPr lang="en-US" altLang="ko-KR" dirty="0"/>
              <a:t>(</a:t>
            </a:r>
            <a:r>
              <a:rPr lang="ko-KR" altLang="en-US" dirty="0"/>
              <a:t>자격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사람으로서 </a:t>
            </a:r>
            <a:r>
              <a:rPr lang="ko-KR" altLang="en-US" dirty="0"/>
              <a:t>그럴 수는 </a:t>
            </a:r>
            <a:r>
              <a:rPr lang="ko-KR" altLang="en-US" dirty="0" smtClean="0"/>
              <a:t>없다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/>
              <a:t>-(</a:t>
            </a:r>
            <a:r>
              <a:rPr lang="ko-KR" altLang="en-US" dirty="0" err="1"/>
              <a:t>으</a:t>
            </a:r>
            <a:r>
              <a:rPr lang="en-US" altLang="ko-KR" dirty="0"/>
              <a:t>)</a:t>
            </a:r>
            <a:r>
              <a:rPr lang="ko-KR" altLang="en-US" dirty="0"/>
              <a:t>로써</a:t>
            </a:r>
            <a:r>
              <a:rPr lang="en-US" altLang="ko-KR" dirty="0"/>
              <a:t>(</a:t>
            </a:r>
            <a:r>
              <a:rPr lang="ko-KR" altLang="en-US" dirty="0"/>
              <a:t>수단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닭으로써 </a:t>
            </a:r>
            <a:r>
              <a:rPr lang="ko-KR" altLang="en-US" dirty="0"/>
              <a:t>꿩을 대신했다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7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우리말 알기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3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altLang="ko-KR" dirty="0"/>
              <a:t>※ </a:t>
            </a:r>
            <a:r>
              <a:rPr lang="ko-KR" altLang="en-US" dirty="0"/>
              <a:t>바람직한 </a:t>
            </a:r>
            <a:r>
              <a:rPr lang="ko-KR" altLang="en-US" dirty="0" err="1" smtClean="0"/>
              <a:t>말글살이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514350" indent="-514350" fontAlgn="base">
              <a:buAutoNum type="arabicParenBoth"/>
            </a:pPr>
            <a:r>
              <a:rPr lang="ko-KR" altLang="en-US" dirty="0" smtClean="0"/>
              <a:t>의식의 </a:t>
            </a:r>
            <a:r>
              <a:rPr lang="ko-KR" altLang="en-US" dirty="0"/>
              <a:t>관점 </a:t>
            </a:r>
            <a:r>
              <a:rPr lang="en-US" altLang="ko-KR" dirty="0"/>
              <a:t>: </a:t>
            </a:r>
            <a:r>
              <a:rPr lang="ko-KR" altLang="en-US" dirty="0"/>
              <a:t>우리말과 글에 대한 자부심</a:t>
            </a:r>
            <a:r>
              <a:rPr lang="en-US" altLang="ko-KR" dirty="0" smtClean="0"/>
              <a:t>.</a:t>
            </a:r>
          </a:p>
          <a:p>
            <a:pPr marL="514350" indent="-514350" fontAlgn="base">
              <a:buAutoNum type="arabicParenBoth"/>
            </a:pPr>
            <a:endParaRPr lang="en-US" altLang="ko-KR" dirty="0"/>
          </a:p>
          <a:p>
            <a:pPr marL="514350" indent="-514350" fontAlgn="base">
              <a:buAutoNum type="arabicParenBoth"/>
            </a:pP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(2) </a:t>
            </a:r>
            <a:r>
              <a:rPr lang="ko-KR" altLang="en-US" dirty="0"/>
              <a:t>실행의 관점 </a:t>
            </a:r>
            <a:r>
              <a:rPr lang="en-US" altLang="ko-KR" dirty="0"/>
              <a:t>: </a:t>
            </a:r>
            <a:r>
              <a:rPr lang="ko-KR" altLang="en-US" dirty="0" err="1"/>
              <a:t>순우리말을</a:t>
            </a:r>
            <a:r>
              <a:rPr lang="ko-KR" altLang="en-US" dirty="0"/>
              <a:t> 지켜 나가고 만들어 나가는 꾸준한 </a:t>
            </a:r>
            <a:r>
              <a:rPr lang="ko-KR" altLang="en-US" dirty="0" smtClean="0"/>
              <a:t>노력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86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altLang="ko-KR" dirty="0" smtClean="0"/>
              <a:t>(</a:t>
            </a:r>
            <a:r>
              <a:rPr lang="en-US" altLang="ko-KR" dirty="0"/>
              <a:t>2) </a:t>
            </a:r>
            <a:r>
              <a:rPr lang="ko-KR" altLang="en-US" dirty="0"/>
              <a:t>실행의 관점 </a:t>
            </a:r>
            <a:r>
              <a:rPr lang="en-US" altLang="ko-KR" dirty="0"/>
              <a:t>: </a:t>
            </a:r>
            <a:r>
              <a:rPr lang="ko-KR" altLang="en-US" dirty="0" err="1"/>
              <a:t>순우리말을</a:t>
            </a:r>
            <a:r>
              <a:rPr lang="ko-KR" altLang="en-US" dirty="0"/>
              <a:t> 지켜 나가고 만들어 나가는 꾸준한 </a:t>
            </a:r>
            <a:r>
              <a:rPr lang="ko-KR" altLang="en-US" dirty="0" smtClean="0"/>
              <a:t>노력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① 모든 쓰기를 ‘한글’</a:t>
            </a:r>
            <a:r>
              <a:rPr lang="ko-KR" altLang="en-US" dirty="0" err="1"/>
              <a:t>로</a:t>
            </a:r>
            <a:r>
              <a:rPr lang="ko-KR" altLang="en-US" dirty="0"/>
              <a:t> 쓰는 것이다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∘</a:t>
            </a:r>
            <a:r>
              <a:rPr lang="ko-KR" altLang="en-US" baseline="30000" dirty="0"/>
              <a:t>*</a:t>
            </a:r>
            <a:r>
              <a:rPr lang="ko-KR" altLang="en-US" dirty="0"/>
              <a:t>저는 </a:t>
            </a:r>
            <a:r>
              <a:rPr lang="en-US" altLang="ko-KR" dirty="0" err="1"/>
              <a:t>arbeite</a:t>
            </a:r>
            <a:r>
              <a:rPr lang="en-US" altLang="ko-KR" dirty="0"/>
              <a:t> </a:t>
            </a:r>
            <a:r>
              <a:rPr lang="ko-KR" altLang="en-US" dirty="0"/>
              <a:t>대학생입니다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 fontAlgn="base">
              <a:buNone/>
            </a:pPr>
            <a:r>
              <a:rPr lang="ko-KR" altLang="en-US" dirty="0" smtClean="0"/>
              <a:t>→</a:t>
            </a:r>
            <a:r>
              <a:rPr lang="ko-KR" altLang="en-US" dirty="0"/>
              <a:t>저는 아르바이트 대학생입니다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② 한글로 적었다고 무조건 좋은 글이라고 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∘</a:t>
            </a:r>
            <a:r>
              <a:rPr lang="ko-KR" altLang="en-US" baseline="30000" dirty="0"/>
              <a:t>*</a:t>
            </a:r>
            <a:r>
              <a:rPr lang="ko-KR" altLang="en-US" dirty="0" err="1"/>
              <a:t>언발란스한</a:t>
            </a:r>
            <a:r>
              <a:rPr lang="ko-KR" altLang="en-US" dirty="0"/>
              <a:t> 헤어스타일에 </a:t>
            </a:r>
            <a:r>
              <a:rPr lang="ko-KR" altLang="en-US" dirty="0" err="1"/>
              <a:t>칼라풀한</a:t>
            </a:r>
            <a:r>
              <a:rPr lang="ko-KR" altLang="en-US" dirty="0"/>
              <a:t> 원피스 </a:t>
            </a:r>
            <a:endParaRPr lang="en-US" altLang="ko-KR" dirty="0" smtClean="0"/>
          </a:p>
          <a:p>
            <a:pPr marL="0" indent="0" fontAlgn="base">
              <a:buNone/>
            </a:pPr>
            <a:r>
              <a:rPr lang="ko-KR" altLang="en-US" dirty="0" smtClean="0"/>
              <a:t>→</a:t>
            </a:r>
            <a:r>
              <a:rPr lang="ko-KR" altLang="en-US" dirty="0"/>
              <a:t>불균형한 머리 모양에 원색적인 원피스 </a:t>
            </a:r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③ 우리말로 나타내되</a:t>
            </a:r>
            <a:r>
              <a:rPr lang="en-US" altLang="ko-KR" dirty="0"/>
              <a:t>, </a:t>
            </a:r>
            <a:r>
              <a:rPr lang="ko-KR" altLang="en-US" dirty="0"/>
              <a:t>말법에 맞는 표현까지 포함해야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58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표준어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표준어 규정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dirty="0" smtClean="0"/>
              <a:t>표준어 사정 원칙과 표준 발음법으로 되어 있다</a:t>
            </a:r>
            <a:r>
              <a:rPr lang="en-US" altLang="ko-KR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dirty="0" smtClean="0"/>
              <a:t>표준어 사정 원칙은 표준 어휘를 정하는 규정이며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 발음법은 표준발음을 규정한 것이다</a:t>
            </a:r>
            <a:r>
              <a:rPr lang="en-US" altLang="ko-KR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dirty="0" smtClean="0"/>
              <a:t>표준어는 </a:t>
            </a:r>
            <a:r>
              <a:rPr lang="ko-KR" altLang="en-US" u="sng" dirty="0" smtClean="0"/>
              <a:t>교양 있는 사람들이 두루 쓰는 현대 서울말</a:t>
            </a:r>
            <a:r>
              <a:rPr lang="ko-KR" altLang="en-US" dirty="0" smtClean="0"/>
              <a:t>로 정함을 원칙으로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표준 발음법은 </a:t>
            </a:r>
            <a:r>
              <a:rPr lang="ko-KR" altLang="en-US" u="sng" dirty="0" smtClean="0"/>
              <a:t>표준어의 실제 발음을 따르되 국어 전통성과 합리성을 고려하여 정함</a:t>
            </a:r>
            <a:r>
              <a:rPr lang="ko-KR" altLang="en-US" dirty="0" smtClean="0"/>
              <a:t>을 원칙으로 한다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ko-KR" dirty="0" smtClean="0"/>
              <a:t>(</a:t>
            </a:r>
            <a:r>
              <a:rPr lang="en-US" altLang="ko-KR" dirty="0"/>
              <a:t>1) </a:t>
            </a:r>
            <a:r>
              <a:rPr lang="ko-KR" altLang="en-US" dirty="0" smtClean="0"/>
              <a:t>표준어와 공통어</a:t>
            </a:r>
            <a:endParaRPr lang="en-US" altLang="ko-KR" dirty="0" smtClean="0"/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 smtClean="0"/>
              <a:t>표준어란 </a:t>
            </a:r>
            <a:r>
              <a:rPr lang="ko-KR" altLang="en-US" dirty="0"/>
              <a:t>일정한 언어 단체의 모든 사람들에게 </a:t>
            </a:r>
            <a:r>
              <a:rPr lang="ko-KR" altLang="en-US" dirty="0" smtClean="0"/>
              <a:t>규정되는 </a:t>
            </a:r>
            <a:r>
              <a:rPr lang="ko-KR" altLang="en-US" dirty="0"/>
              <a:t>공인된 언어이며</a:t>
            </a:r>
            <a:r>
              <a:rPr lang="en-US" altLang="ko-KR" dirty="0"/>
              <a:t>, </a:t>
            </a:r>
            <a:r>
              <a:rPr lang="ko-KR" altLang="en-US" dirty="0"/>
              <a:t>공통어는 전국적으로 두루 통용되는 언어를 말함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48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itchFamily="34" charset="0"/>
              <a:buChar char="•"/>
            </a:pPr>
            <a:r>
              <a:rPr lang="ko-KR" altLang="en-US" dirty="0"/>
              <a:t>계삼탕</a:t>
            </a:r>
            <a:r>
              <a:rPr lang="en-US" altLang="ko-KR" dirty="0"/>
              <a:t>, </a:t>
            </a:r>
            <a:r>
              <a:rPr lang="ko-KR" altLang="en-US" dirty="0"/>
              <a:t>다랑어 </a:t>
            </a:r>
            <a:endParaRPr lang="en-US" altLang="ko-KR" dirty="0" smtClean="0"/>
          </a:p>
          <a:p>
            <a:pPr fontAlgn="base">
              <a:buFont typeface="Arial" pitchFamily="34" charset="0"/>
              <a:buChar char="•"/>
            </a:pPr>
            <a:r>
              <a:rPr lang="en-US" altLang="ko-KR" dirty="0" smtClean="0"/>
              <a:t>- </a:t>
            </a:r>
            <a:r>
              <a:rPr lang="ko-KR" altLang="en-US" dirty="0"/>
              <a:t>표준어이면서 </a:t>
            </a:r>
            <a:r>
              <a:rPr lang="ko-KR" altLang="en-US" dirty="0" smtClean="0"/>
              <a:t>공통어</a:t>
            </a:r>
            <a:endParaRPr lang="en-US" altLang="ko-KR" dirty="0" smtClean="0"/>
          </a:p>
          <a:p>
            <a:pPr fontAlgn="base">
              <a:buFont typeface="Arial" pitchFamily="34" charset="0"/>
              <a:buChar char="•"/>
            </a:pPr>
            <a:endParaRPr lang="en-US" altLang="ko-KR" dirty="0" smtClean="0"/>
          </a:p>
          <a:p>
            <a:pPr fontAlgn="base">
              <a:buFont typeface="Arial" pitchFamily="34" charset="0"/>
              <a:buChar char="•"/>
            </a:pPr>
            <a:r>
              <a:rPr lang="ko-KR" altLang="en-US" dirty="0" smtClean="0"/>
              <a:t>삼계탕</a:t>
            </a:r>
            <a:r>
              <a:rPr lang="en-US" altLang="ko-KR" dirty="0"/>
              <a:t>, </a:t>
            </a:r>
            <a:r>
              <a:rPr lang="ko-KR" altLang="en-US" dirty="0"/>
              <a:t>참치 </a:t>
            </a:r>
            <a:endParaRPr lang="en-US" altLang="ko-KR" dirty="0" smtClean="0"/>
          </a:p>
          <a:p>
            <a:pPr fontAlgn="base">
              <a:buFont typeface="Arial" pitchFamily="34" charset="0"/>
              <a:buChar char="•"/>
            </a:pPr>
            <a:r>
              <a:rPr lang="en-US" altLang="ko-KR" dirty="0" smtClean="0"/>
              <a:t>- </a:t>
            </a:r>
            <a:r>
              <a:rPr lang="ko-KR" altLang="en-US" dirty="0"/>
              <a:t>비표준어이나 공통어</a:t>
            </a:r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83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</a:t>
            </a:r>
            <a:r>
              <a:rPr lang="ko-KR" altLang="en-US" smtClean="0"/>
              <a:t>장 자모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/>
              <a:t>ㄱ </a:t>
            </a:r>
            <a:r>
              <a:rPr lang="en-US" altLang="ko-KR" sz="4000" smtClean="0"/>
              <a:t>-(    )</a:t>
            </a:r>
            <a:r>
              <a:rPr lang="ko-KR" altLang="en-US" sz="4000" smtClean="0"/>
              <a:t> ㄴ</a:t>
            </a:r>
            <a:r>
              <a:rPr lang="en-US" altLang="ko-KR" sz="4000" smtClean="0"/>
              <a:t> -(    ) </a:t>
            </a:r>
            <a:r>
              <a:rPr lang="ko-KR" altLang="en-US" sz="4000" smtClean="0"/>
              <a:t>ㄷ</a:t>
            </a:r>
            <a:r>
              <a:rPr lang="en-US" altLang="ko-KR" sz="4000" smtClean="0"/>
              <a:t> -(    )</a:t>
            </a:r>
            <a:endParaRPr lang="ko-KR" altLang="en-US" sz="4000" smtClean="0"/>
          </a:p>
          <a:p>
            <a:pPr eaLnBrk="1" hangingPunct="1"/>
            <a:r>
              <a:rPr lang="ko-KR" altLang="en-US" sz="4000" smtClean="0"/>
              <a:t>ㄹ</a:t>
            </a:r>
            <a:r>
              <a:rPr lang="en-US" altLang="ko-KR" sz="4000" smtClean="0"/>
              <a:t> -(    ) </a:t>
            </a:r>
            <a:r>
              <a:rPr lang="ko-KR" altLang="en-US" sz="4000" smtClean="0"/>
              <a:t>ㅁ</a:t>
            </a:r>
            <a:r>
              <a:rPr lang="en-US" altLang="ko-KR" sz="4000" smtClean="0"/>
              <a:t> -(    ) </a:t>
            </a:r>
            <a:r>
              <a:rPr lang="ko-KR" altLang="en-US" sz="4000" smtClean="0"/>
              <a:t>ㅂ</a:t>
            </a:r>
            <a:r>
              <a:rPr lang="en-US" altLang="ko-KR" sz="4000" smtClean="0"/>
              <a:t> -(    )</a:t>
            </a:r>
            <a:endParaRPr lang="ko-KR" altLang="en-US" sz="4000" smtClean="0"/>
          </a:p>
          <a:p>
            <a:pPr eaLnBrk="1" hangingPunct="1"/>
            <a:r>
              <a:rPr lang="ko-KR" altLang="en-US" sz="4000" smtClean="0"/>
              <a:t>ㅅ</a:t>
            </a:r>
            <a:r>
              <a:rPr lang="en-US" altLang="ko-KR" sz="4000" smtClean="0"/>
              <a:t> -(    ) </a:t>
            </a:r>
            <a:r>
              <a:rPr lang="ko-KR" altLang="en-US" sz="4000" smtClean="0"/>
              <a:t>ㅇ</a:t>
            </a:r>
            <a:r>
              <a:rPr lang="en-US" altLang="ko-KR" sz="4000" smtClean="0"/>
              <a:t> -(    ) </a:t>
            </a:r>
            <a:r>
              <a:rPr lang="ko-KR" altLang="en-US" sz="4000" smtClean="0"/>
              <a:t>ㅈ</a:t>
            </a:r>
            <a:r>
              <a:rPr lang="en-US" altLang="ko-KR" sz="4000" smtClean="0"/>
              <a:t> -(    )</a:t>
            </a:r>
            <a:endParaRPr lang="ko-KR" altLang="en-US" sz="4000" smtClean="0"/>
          </a:p>
          <a:p>
            <a:pPr eaLnBrk="1" hangingPunct="1"/>
            <a:r>
              <a:rPr lang="ko-KR" altLang="en-US" sz="4000" smtClean="0"/>
              <a:t>ㅊ</a:t>
            </a:r>
            <a:r>
              <a:rPr lang="en-US" altLang="ko-KR" sz="4000" smtClean="0"/>
              <a:t> -(    ) </a:t>
            </a:r>
            <a:r>
              <a:rPr lang="ko-KR" altLang="en-US" sz="4000" smtClean="0"/>
              <a:t>ㅋ</a:t>
            </a:r>
            <a:r>
              <a:rPr lang="en-US" altLang="ko-KR" sz="4000" smtClean="0"/>
              <a:t> -(    ) </a:t>
            </a:r>
            <a:r>
              <a:rPr lang="ko-KR" altLang="en-US" sz="4000" smtClean="0"/>
              <a:t>ㅌ</a:t>
            </a:r>
            <a:r>
              <a:rPr lang="en-US" altLang="ko-KR" sz="4000" smtClean="0"/>
              <a:t> -(    )</a:t>
            </a:r>
            <a:endParaRPr lang="ko-KR" altLang="en-US" sz="4000" smtClean="0"/>
          </a:p>
          <a:p>
            <a:pPr eaLnBrk="1" hangingPunct="1"/>
            <a:r>
              <a:rPr lang="ko-KR" altLang="en-US" sz="4000" smtClean="0"/>
              <a:t>ㅍ</a:t>
            </a:r>
            <a:r>
              <a:rPr lang="en-US" altLang="ko-KR" sz="4000" smtClean="0"/>
              <a:t> -(    ) </a:t>
            </a:r>
            <a:r>
              <a:rPr lang="ko-KR" altLang="en-US" sz="4000" smtClean="0"/>
              <a:t>ㅎ</a:t>
            </a:r>
            <a:r>
              <a:rPr lang="en-US" altLang="ko-KR" sz="4000" smtClean="0"/>
              <a:t> -(    )</a:t>
            </a:r>
            <a:endParaRPr lang="ko-KR" altLang="en-US" sz="4000" smtClean="0"/>
          </a:p>
          <a:p>
            <a:pPr eaLnBrk="1" hangingPunct="1"/>
            <a:endParaRPr lang="ko-KR" altLang="ko-KR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7610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700" b="1" dirty="0" smtClean="0"/>
              <a:t>제</a:t>
            </a:r>
            <a:r>
              <a:rPr lang="en-US" altLang="ko-KR" sz="2700" b="1" dirty="0" smtClean="0"/>
              <a:t>7</a:t>
            </a:r>
            <a:r>
              <a:rPr lang="ko-KR" altLang="en-US" sz="2700" b="1" dirty="0" smtClean="0"/>
              <a:t>항 수컷을 이르는 접두사는 </a:t>
            </a:r>
            <a:r>
              <a:rPr lang="en-US" altLang="ko-KR" sz="2700" b="1" dirty="0" smtClean="0"/>
              <a:t>'</a:t>
            </a:r>
            <a:r>
              <a:rPr lang="ko-KR" altLang="en-US" sz="2700" b="1" dirty="0" smtClean="0"/>
              <a:t>수</a:t>
            </a:r>
            <a:r>
              <a:rPr lang="en-US" altLang="ko-KR" sz="2700" b="1" dirty="0" smtClean="0"/>
              <a:t>-'</a:t>
            </a:r>
            <a:r>
              <a:rPr lang="ko-KR" altLang="en-US" sz="2700" b="1" dirty="0" smtClean="0"/>
              <a:t>로 통일한다</a:t>
            </a:r>
            <a:r>
              <a:rPr lang="en-US" altLang="ko-KR" sz="2700" b="1" dirty="0" smtClean="0"/>
              <a:t>.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100" dirty="0" smtClean="0"/>
              <a:t>수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꿩   수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퀑</a:t>
            </a:r>
            <a:r>
              <a:rPr lang="en-US" altLang="ko-KR" sz="2100" dirty="0" smtClean="0"/>
              <a:t>(*),   </a:t>
            </a:r>
            <a:r>
              <a:rPr lang="ko-KR" altLang="en-US" sz="2100" dirty="0" err="1" smtClean="0"/>
              <a:t>숫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꿩   </a:t>
            </a:r>
            <a:r>
              <a:rPr lang="en-US" altLang="ko-KR" sz="2100" dirty="0" smtClean="0"/>
              <a:t>'</a:t>
            </a:r>
            <a:r>
              <a:rPr lang="ko-KR" altLang="en-US" sz="2100" dirty="0" smtClean="0"/>
              <a:t>장끼</a:t>
            </a:r>
            <a:r>
              <a:rPr lang="en-US" altLang="ko-KR" sz="2100" dirty="0" smtClean="0"/>
              <a:t>'</a:t>
            </a:r>
            <a:r>
              <a:rPr lang="ko-KR" altLang="en-US" sz="2100" dirty="0" smtClean="0"/>
              <a:t>도 표준어임</a:t>
            </a:r>
            <a:r>
              <a:rPr lang="en-US" altLang="ko-KR" sz="2100" dirty="0" smtClean="0"/>
              <a:t>.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100" dirty="0" smtClean="0"/>
              <a:t>수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사돈      </a:t>
            </a:r>
            <a:r>
              <a:rPr lang="ko-KR" altLang="en-US" sz="2100" dirty="0" err="1" smtClean="0"/>
              <a:t>숫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사돈 </a:t>
            </a:r>
            <a:r>
              <a:rPr lang="ko-KR" altLang="en-US" sz="2100" dirty="0" smtClean="0">
                <a:latin typeface="Arial" charset="0"/>
              </a:rPr>
              <a:t> </a:t>
            </a:r>
            <a:r>
              <a:rPr lang="ko-KR" altLang="en-US" sz="2100" dirty="0" smtClean="0"/>
              <a:t>   수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소   </a:t>
            </a:r>
            <a:r>
              <a:rPr lang="ko-KR" altLang="en-US" sz="2100" dirty="0" err="1" smtClean="0"/>
              <a:t>숫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소 </a:t>
            </a:r>
            <a:r>
              <a:rPr lang="en-US" altLang="ko-KR" sz="2100" dirty="0" smtClean="0"/>
              <a:t>'</a:t>
            </a:r>
            <a:r>
              <a:rPr lang="ko-KR" altLang="en-US" sz="2100" dirty="0" smtClean="0"/>
              <a:t>황소</a:t>
            </a:r>
            <a:r>
              <a:rPr lang="en-US" altLang="ko-KR" sz="2100" dirty="0" smtClean="0"/>
              <a:t>'</a:t>
            </a:r>
            <a:r>
              <a:rPr lang="ko-KR" altLang="en-US" sz="2100" dirty="0" smtClean="0"/>
              <a:t>도 표준어임</a:t>
            </a:r>
            <a:r>
              <a:rPr lang="en-US" altLang="ko-KR" sz="2100" dirty="0" smtClean="0"/>
              <a:t>.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100" dirty="0" smtClean="0"/>
              <a:t>수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은행나무   </a:t>
            </a:r>
            <a:r>
              <a:rPr lang="ko-KR" altLang="en-US" sz="2100" dirty="0" err="1" smtClean="0"/>
              <a:t>숫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은행나무 </a:t>
            </a:r>
            <a:r>
              <a:rPr lang="ko-KR" altLang="en-US" sz="2100" dirty="0" smtClean="0">
                <a:latin typeface="Arial" charset="0"/>
              </a:rPr>
              <a:t> </a:t>
            </a:r>
            <a:r>
              <a:rPr lang="ko-KR" altLang="en-US" sz="21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ko-KR" altLang="en-US" sz="21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100" dirty="0" smtClean="0"/>
              <a:t>다만 </a:t>
            </a:r>
            <a:r>
              <a:rPr lang="en-US" altLang="ko-KR" sz="2100" dirty="0" smtClean="0"/>
              <a:t>1. </a:t>
            </a:r>
            <a:r>
              <a:rPr lang="ko-KR" altLang="en-US" sz="2100" dirty="0" smtClean="0"/>
              <a:t>다음 단어에서는 접두사 다음에서 나는 거센소리를 인정한다</a:t>
            </a:r>
            <a:r>
              <a:rPr lang="en-US" altLang="ko-KR" sz="2100" dirty="0" smtClean="0"/>
              <a:t>.</a:t>
            </a:r>
            <a:r>
              <a:rPr lang="ko-KR" altLang="en-US" sz="2100" dirty="0" smtClean="0"/>
              <a:t>접두사 </a:t>
            </a:r>
            <a:r>
              <a:rPr lang="en-US" altLang="ko-KR" sz="2100" dirty="0" smtClean="0"/>
              <a:t>'</a:t>
            </a:r>
            <a:r>
              <a:rPr lang="ko-KR" altLang="en-US" sz="2100" dirty="0" smtClean="0"/>
              <a:t>암</a:t>
            </a:r>
            <a:r>
              <a:rPr lang="en-US" altLang="ko-KR" sz="2100" dirty="0" smtClean="0"/>
              <a:t>-'</a:t>
            </a:r>
            <a:r>
              <a:rPr lang="ko-KR" altLang="en-US" sz="2100" dirty="0" smtClean="0"/>
              <a:t>이 결합되는 경우에도 이에 준한다</a:t>
            </a:r>
            <a:r>
              <a:rPr lang="en-US" altLang="ko-KR" sz="2100" dirty="0" smtClean="0"/>
              <a:t>.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100" dirty="0" smtClean="0"/>
              <a:t>수</a:t>
            </a:r>
            <a:r>
              <a:rPr lang="en-US" altLang="ko-KR" sz="2100" dirty="0" smtClean="0"/>
              <a:t>-</a:t>
            </a:r>
            <a:r>
              <a:rPr lang="ko-KR" altLang="en-US" sz="2100" dirty="0" err="1" smtClean="0"/>
              <a:t>캉아지</a:t>
            </a:r>
            <a:r>
              <a:rPr lang="ko-KR" altLang="en-US" sz="2100" dirty="0" smtClean="0"/>
              <a:t>   </a:t>
            </a:r>
            <a:r>
              <a:rPr lang="ko-KR" altLang="en-US" sz="2100" dirty="0" err="1" smtClean="0"/>
              <a:t>숫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강아지 </a:t>
            </a:r>
            <a:r>
              <a:rPr lang="ko-KR" altLang="en-US" sz="2100" dirty="0" smtClean="0">
                <a:latin typeface="Arial" charset="0"/>
              </a:rPr>
              <a:t> </a:t>
            </a:r>
            <a:r>
              <a:rPr lang="ko-KR" altLang="en-US" sz="2100" dirty="0" smtClean="0"/>
              <a:t> 수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캐   </a:t>
            </a:r>
            <a:r>
              <a:rPr lang="ko-KR" altLang="en-US" sz="2100" dirty="0" err="1" smtClean="0"/>
              <a:t>숫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개 </a:t>
            </a:r>
            <a:r>
              <a:rPr lang="ko-KR" altLang="en-US" sz="2100" dirty="0" smtClean="0">
                <a:latin typeface="Arial" charset="0"/>
              </a:rPr>
              <a:t> </a:t>
            </a:r>
            <a:r>
              <a:rPr lang="ko-KR" altLang="en-US" sz="2100" dirty="0" smtClean="0"/>
              <a:t> 수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컷  </a:t>
            </a:r>
            <a:r>
              <a:rPr lang="ko-KR" altLang="en-US" sz="2100" dirty="0" err="1" smtClean="0"/>
              <a:t>숫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것 </a:t>
            </a:r>
            <a:r>
              <a:rPr lang="ko-KR" altLang="en-US" sz="2100" dirty="0" smtClean="0">
                <a:latin typeface="Arial" charset="0"/>
              </a:rPr>
              <a:t> </a:t>
            </a:r>
            <a:endParaRPr lang="ko-KR" altLang="en-US" sz="21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100" dirty="0" smtClean="0"/>
              <a:t>수</a:t>
            </a:r>
            <a:r>
              <a:rPr lang="en-US" altLang="ko-KR" sz="2100" dirty="0" smtClean="0"/>
              <a:t>-</a:t>
            </a:r>
            <a:r>
              <a:rPr lang="ko-KR" altLang="en-US" sz="2100" dirty="0" err="1" smtClean="0"/>
              <a:t>탉</a:t>
            </a:r>
            <a:r>
              <a:rPr lang="ko-KR" altLang="en-US" sz="2100" dirty="0" smtClean="0"/>
              <a:t>   </a:t>
            </a:r>
            <a:r>
              <a:rPr lang="ko-KR" altLang="en-US" sz="2100" dirty="0" err="1" smtClean="0"/>
              <a:t>숫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닭 </a:t>
            </a:r>
            <a:r>
              <a:rPr lang="ko-KR" altLang="en-US" sz="2100" dirty="0" smtClean="0">
                <a:latin typeface="Arial" charset="0"/>
              </a:rPr>
              <a:t> </a:t>
            </a:r>
            <a:r>
              <a:rPr lang="ko-KR" altLang="en-US" sz="2100" dirty="0" smtClean="0"/>
              <a:t> 수</a:t>
            </a:r>
            <a:r>
              <a:rPr lang="en-US" altLang="ko-KR" sz="2100" dirty="0" smtClean="0"/>
              <a:t>-</a:t>
            </a:r>
            <a:r>
              <a:rPr lang="ko-KR" altLang="en-US" sz="2100" dirty="0" err="1" smtClean="0"/>
              <a:t>탕나귀</a:t>
            </a:r>
            <a:r>
              <a:rPr lang="ko-KR" altLang="en-US" sz="2100" dirty="0" smtClean="0"/>
              <a:t>   </a:t>
            </a:r>
            <a:r>
              <a:rPr lang="ko-KR" altLang="en-US" sz="2100" dirty="0" err="1" smtClean="0"/>
              <a:t>숫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당나귀 </a:t>
            </a:r>
            <a:r>
              <a:rPr lang="ko-KR" altLang="en-US" sz="2100" dirty="0" smtClean="0">
                <a:latin typeface="Arial" charset="0"/>
              </a:rPr>
              <a:t> </a:t>
            </a:r>
            <a:r>
              <a:rPr lang="ko-KR" altLang="en-US" sz="21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100" dirty="0" smtClean="0"/>
              <a:t>수</a:t>
            </a:r>
            <a:r>
              <a:rPr lang="en-US" altLang="ko-KR" sz="2100" dirty="0" smtClean="0"/>
              <a:t>-</a:t>
            </a:r>
            <a:r>
              <a:rPr lang="ko-KR" altLang="en-US" sz="2100" dirty="0" err="1" smtClean="0"/>
              <a:t>퇘지</a:t>
            </a:r>
            <a:r>
              <a:rPr lang="ko-KR" altLang="en-US" sz="2100" dirty="0" smtClean="0"/>
              <a:t>   </a:t>
            </a:r>
            <a:r>
              <a:rPr lang="ko-KR" altLang="en-US" sz="2100" dirty="0" err="1" smtClean="0"/>
              <a:t>숫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돼지 </a:t>
            </a:r>
            <a:r>
              <a:rPr lang="ko-KR" altLang="en-US" sz="2100" dirty="0" smtClean="0">
                <a:latin typeface="Arial" charset="0"/>
              </a:rPr>
              <a:t> </a:t>
            </a:r>
            <a:r>
              <a:rPr lang="ko-KR" altLang="en-US" sz="2100" dirty="0" smtClean="0"/>
              <a:t> 수</a:t>
            </a:r>
            <a:r>
              <a:rPr lang="en-US" altLang="ko-KR" sz="2100" dirty="0" smtClean="0"/>
              <a:t>-</a:t>
            </a:r>
            <a:r>
              <a:rPr lang="ko-KR" altLang="en-US" sz="2100" dirty="0" err="1" smtClean="0"/>
              <a:t>평아리</a:t>
            </a:r>
            <a:r>
              <a:rPr lang="ko-KR" altLang="en-US" sz="2100" dirty="0" smtClean="0"/>
              <a:t>   </a:t>
            </a:r>
            <a:r>
              <a:rPr lang="ko-KR" altLang="en-US" sz="2100" dirty="0" err="1" smtClean="0"/>
              <a:t>숫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병아리 </a:t>
            </a:r>
            <a:r>
              <a:rPr lang="ko-KR" altLang="en-US" sz="2100" dirty="0" smtClean="0">
                <a:latin typeface="Arial" charset="0"/>
              </a:rPr>
              <a:t> </a:t>
            </a:r>
            <a:endParaRPr lang="ko-KR" altLang="en-US" sz="21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1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100" dirty="0" smtClean="0"/>
              <a:t>다만 </a:t>
            </a:r>
            <a:r>
              <a:rPr lang="en-US" altLang="ko-KR" sz="2100" dirty="0" smtClean="0"/>
              <a:t>2. </a:t>
            </a:r>
            <a:r>
              <a:rPr lang="ko-KR" altLang="en-US" sz="2100" dirty="0" smtClean="0"/>
              <a:t>다음 단어의 접두사는 </a:t>
            </a:r>
            <a:r>
              <a:rPr lang="en-US" altLang="ko-KR" sz="2100" dirty="0" smtClean="0"/>
              <a:t>'</a:t>
            </a:r>
            <a:r>
              <a:rPr lang="ko-KR" altLang="en-US" sz="2100" dirty="0" err="1" smtClean="0"/>
              <a:t>숫</a:t>
            </a:r>
            <a:r>
              <a:rPr lang="en-US" altLang="ko-KR" sz="2100" dirty="0" smtClean="0"/>
              <a:t>-'</a:t>
            </a:r>
            <a:r>
              <a:rPr lang="ko-KR" altLang="en-US" sz="2100" dirty="0" smtClean="0"/>
              <a:t>으로 한다</a:t>
            </a:r>
            <a:r>
              <a:rPr lang="en-US" altLang="ko-KR" sz="2100" dirty="0" smtClean="0"/>
              <a:t>.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100" dirty="0" err="1" smtClean="0"/>
              <a:t>숫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양 수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양 </a:t>
            </a:r>
            <a:r>
              <a:rPr lang="ko-KR" altLang="en-US" sz="2100" dirty="0" smtClean="0">
                <a:latin typeface="Arial" charset="0"/>
              </a:rPr>
              <a:t> </a:t>
            </a:r>
            <a:r>
              <a:rPr lang="ko-KR" altLang="en-US" sz="2100" dirty="0" smtClean="0"/>
              <a:t> </a:t>
            </a:r>
            <a:r>
              <a:rPr lang="ko-KR" altLang="en-US" sz="2100" dirty="0" err="1" smtClean="0"/>
              <a:t>숫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염소 수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염소 </a:t>
            </a:r>
            <a:r>
              <a:rPr lang="ko-KR" altLang="en-US" sz="2100" dirty="0" smtClean="0">
                <a:latin typeface="Arial" charset="0"/>
              </a:rPr>
              <a:t> </a:t>
            </a:r>
            <a:r>
              <a:rPr lang="ko-KR" altLang="en-US" sz="2100" dirty="0" smtClean="0"/>
              <a:t> </a:t>
            </a:r>
            <a:r>
              <a:rPr lang="ko-KR" altLang="en-US" sz="2100" dirty="0" err="1" smtClean="0"/>
              <a:t>숫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쥐 수</a:t>
            </a:r>
            <a:r>
              <a:rPr lang="en-US" altLang="ko-KR" sz="2100" dirty="0" smtClean="0"/>
              <a:t>-</a:t>
            </a:r>
            <a:r>
              <a:rPr lang="ko-KR" altLang="en-US" sz="2100" dirty="0" smtClean="0"/>
              <a:t>쥐 </a:t>
            </a:r>
            <a:r>
              <a:rPr lang="ko-KR" altLang="en-US" sz="2100" dirty="0" smtClean="0">
                <a:latin typeface="Arial" charset="0"/>
              </a:rPr>
              <a:t> </a:t>
            </a:r>
            <a:r>
              <a:rPr lang="ko-KR" altLang="en-US" sz="2100" dirty="0" smtClean="0"/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복수 표준어</a:t>
            </a:r>
            <a:endParaRPr lang="en-US" altLang="ko-KR" dirty="0" smtClean="0"/>
          </a:p>
          <a:p>
            <a:r>
              <a:rPr lang="ko-KR" altLang="en-US" dirty="0" smtClean="0"/>
              <a:t>단수 표준어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0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들온말의 찌꺼기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9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/>
              <a:t>∘ 우리말의 역사</a:t>
            </a:r>
          </a:p>
          <a:p>
            <a:pPr fontAlgn="base">
              <a:lnSpc>
                <a:spcPct val="150000"/>
              </a:lnSpc>
              <a:buFont typeface="Arial" charset="0"/>
              <a:buChar char="•"/>
            </a:pPr>
            <a:r>
              <a:rPr lang="ko-KR" altLang="en-US" dirty="0" smtClean="0"/>
              <a:t>한자 </a:t>
            </a:r>
            <a:r>
              <a:rPr lang="ko-KR" altLang="en-US" dirty="0"/>
              <a:t>영향 시대</a:t>
            </a:r>
            <a:r>
              <a:rPr lang="en-US" altLang="ko-KR" dirty="0"/>
              <a:t>(</a:t>
            </a:r>
            <a:r>
              <a:rPr lang="ko-KR" altLang="en-US" dirty="0"/>
              <a:t>삼국시대～한일합방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fontAlgn="base">
              <a:lnSpc>
                <a:spcPct val="150000"/>
              </a:lnSpc>
              <a:buFont typeface="Arial" charset="0"/>
              <a:buChar char="•"/>
            </a:pPr>
            <a:r>
              <a:rPr lang="ko-KR" altLang="en-US" dirty="0" smtClean="0"/>
              <a:t>→ </a:t>
            </a:r>
            <a:r>
              <a:rPr lang="ko-KR" altLang="en-US" dirty="0"/>
              <a:t>일본말 영향 시대</a:t>
            </a:r>
            <a:r>
              <a:rPr lang="en-US" altLang="ko-KR" dirty="0"/>
              <a:t>(</a:t>
            </a:r>
            <a:r>
              <a:rPr lang="ko-KR" altLang="en-US" dirty="0"/>
              <a:t>～광복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fontAlgn="base">
              <a:lnSpc>
                <a:spcPct val="150000"/>
              </a:lnSpc>
              <a:buFont typeface="Arial" charset="0"/>
              <a:buChar char="•"/>
            </a:pPr>
            <a:r>
              <a:rPr lang="ko-KR" altLang="en-US" dirty="0" smtClean="0"/>
              <a:t>→ </a:t>
            </a:r>
            <a:r>
              <a:rPr lang="ko-KR" altLang="en-US" dirty="0"/>
              <a:t>영어 영향 시대</a:t>
            </a:r>
            <a:r>
              <a:rPr lang="en-US" altLang="ko-KR" dirty="0"/>
              <a:t>(</a:t>
            </a:r>
            <a:r>
              <a:rPr lang="ko-KR" altLang="en-US" dirty="0"/>
              <a:t>～현재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4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ko-KR" dirty="0"/>
              <a:t>(1) </a:t>
            </a:r>
            <a:r>
              <a:rPr lang="ko-KR" altLang="en-US" dirty="0"/>
              <a:t>한자말의 영향</a:t>
            </a:r>
          </a:p>
          <a:p>
            <a:pPr marL="0" indent="0" fontAlgn="base">
              <a:buNone/>
            </a:pPr>
            <a:r>
              <a:rPr lang="ko-KR" altLang="en-US" dirty="0"/>
              <a:t>* 한자말을 가능하면 우리말로 바꾸어 나가고</a:t>
            </a:r>
            <a:r>
              <a:rPr lang="en-US" altLang="ko-KR" dirty="0"/>
              <a:t>, </a:t>
            </a:r>
            <a:r>
              <a:rPr lang="ko-KR" altLang="en-US" dirty="0"/>
              <a:t>현재 우리말에 없는 것은 새 말 만들기 위한 노력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9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0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/>
              <a:t>① 낱말의 예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/>
              <a:t>* 진면목→</a:t>
            </a:r>
            <a:r>
              <a:rPr lang="ko-KR" altLang="en-US" u="sng" dirty="0"/>
              <a:t>참모습</a:t>
            </a:r>
            <a:r>
              <a:rPr lang="en-US" altLang="ko-KR" dirty="0"/>
              <a:t>, </a:t>
            </a:r>
            <a:r>
              <a:rPr lang="ko-KR" altLang="en-US" dirty="0"/>
              <a:t>획득→</a:t>
            </a:r>
            <a:r>
              <a:rPr lang="ko-KR" altLang="en-US" u="sng" dirty="0"/>
              <a:t>따냄</a:t>
            </a:r>
            <a:r>
              <a:rPr lang="en-US" altLang="ko-KR" dirty="0"/>
              <a:t>, </a:t>
            </a:r>
            <a:r>
              <a:rPr lang="ko-KR" altLang="en-US" dirty="0"/>
              <a:t>조우→</a:t>
            </a:r>
            <a:r>
              <a:rPr lang="ko-KR" altLang="en-US" u="sng" dirty="0"/>
              <a:t>만남</a:t>
            </a:r>
            <a:r>
              <a:rPr lang="en-US" altLang="ko-KR" dirty="0"/>
              <a:t>, </a:t>
            </a:r>
            <a:r>
              <a:rPr lang="ko-KR" altLang="en-US" dirty="0"/>
              <a:t>타계→</a:t>
            </a:r>
            <a:r>
              <a:rPr lang="ko-KR" altLang="en-US" u="sng" dirty="0"/>
              <a:t>돌아가심</a:t>
            </a:r>
            <a:r>
              <a:rPr lang="en-US" altLang="ko-KR" dirty="0"/>
              <a:t>, </a:t>
            </a:r>
            <a:r>
              <a:rPr lang="ko-KR" altLang="en-US" dirty="0"/>
              <a:t>지속되고→</a:t>
            </a:r>
            <a:r>
              <a:rPr lang="ko-KR" altLang="en-US" u="sng" dirty="0"/>
              <a:t>이어지고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 smtClean="0"/>
              <a:t>야기하고</a:t>
            </a:r>
            <a:r>
              <a:rPr lang="ko-KR" altLang="en-US" dirty="0"/>
              <a:t>→</a:t>
            </a:r>
            <a:r>
              <a:rPr lang="ko-KR" altLang="en-US" u="sng" dirty="0"/>
              <a:t>일으키고</a:t>
            </a:r>
            <a:r>
              <a:rPr lang="en-US" altLang="ko-KR" dirty="0"/>
              <a:t>, </a:t>
            </a:r>
            <a:r>
              <a:rPr lang="ko-KR" altLang="en-US" dirty="0"/>
              <a:t>초래하다→</a:t>
            </a:r>
            <a:r>
              <a:rPr lang="ko-KR" altLang="en-US" u="sng" dirty="0"/>
              <a:t>가져오다</a:t>
            </a:r>
            <a:r>
              <a:rPr lang="en-US" altLang="ko-KR" dirty="0"/>
              <a:t>, </a:t>
            </a:r>
            <a:r>
              <a:rPr lang="ko-KR" altLang="en-US" dirty="0"/>
              <a:t>봉착하더라도→</a:t>
            </a:r>
            <a:r>
              <a:rPr lang="ko-KR" altLang="en-US" u="sng" dirty="0"/>
              <a:t>부닥치더라도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 smtClean="0"/>
              <a:t>간과해</a:t>
            </a:r>
            <a:r>
              <a:rPr lang="ko-KR" altLang="en-US" dirty="0"/>
              <a:t>→</a:t>
            </a:r>
            <a:r>
              <a:rPr lang="ko-KR" altLang="en-US" u="sng" dirty="0" err="1"/>
              <a:t>보아넘겨</a:t>
            </a:r>
            <a:r>
              <a:rPr lang="en-US" altLang="ko-KR" dirty="0"/>
              <a:t>, </a:t>
            </a:r>
            <a:r>
              <a:rPr lang="ko-KR" altLang="en-US" dirty="0"/>
              <a:t>선호하는→</a:t>
            </a:r>
            <a:r>
              <a:rPr lang="ko-KR" altLang="en-US" u="sng" dirty="0" smtClean="0"/>
              <a:t>좋아하는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45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en-US" altLang="ko-KR" dirty="0" err="1"/>
              <a:t>일본말</a:t>
            </a:r>
            <a:r>
              <a:rPr lang="en-US" altLang="ko-KR" dirty="0"/>
              <a:t> </a:t>
            </a:r>
            <a:r>
              <a:rPr lang="en-US" altLang="ko-KR" dirty="0" err="1"/>
              <a:t>찌꺼기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ko-KR" altLang="en-US" dirty="0"/>
              <a:t>① 일본식 </a:t>
            </a:r>
            <a:r>
              <a:rPr lang="ko-KR" altLang="en-US" dirty="0" smtClean="0"/>
              <a:t>한자말</a:t>
            </a:r>
            <a:r>
              <a:rPr lang="en-US" altLang="ko-KR" sz="2400" dirty="0" smtClean="0"/>
              <a:t>(</a:t>
            </a:r>
            <a:r>
              <a:rPr lang="ko-KR" altLang="en-US" sz="2400" dirty="0"/>
              <a:t>한자가 일본을 통해서 들어온 것</a:t>
            </a:r>
            <a:r>
              <a:rPr lang="en-US" altLang="ko-KR" sz="2400" dirty="0" smtClean="0"/>
              <a:t>)</a:t>
            </a:r>
          </a:p>
          <a:p>
            <a:pPr marL="0" indent="0" fontAlgn="base">
              <a:buNone/>
            </a:pPr>
            <a:endParaRPr lang="ko-KR" altLang="en-US" sz="2400" dirty="0"/>
          </a:p>
          <a:p>
            <a:pPr fontAlgn="base">
              <a:buFont typeface="Arial" charset="0"/>
              <a:buChar char="•"/>
            </a:pPr>
            <a:r>
              <a:rPr lang="ko-KR" altLang="en-US" dirty="0" smtClean="0"/>
              <a:t>나대지</a:t>
            </a:r>
            <a:r>
              <a:rPr lang="ko-KR" altLang="en-US" dirty="0"/>
              <a:t>→</a:t>
            </a:r>
            <a:r>
              <a:rPr lang="ko-KR" altLang="en-US" u="sng" dirty="0" err="1"/>
              <a:t>빈집터</a:t>
            </a:r>
            <a:r>
              <a:rPr lang="en-US" altLang="ko-KR" dirty="0"/>
              <a:t>, </a:t>
            </a:r>
            <a:r>
              <a:rPr lang="ko-KR" altLang="en-US" dirty="0"/>
              <a:t>유모차→</a:t>
            </a:r>
            <a:r>
              <a:rPr lang="ko-KR" altLang="en-US" u="sng" dirty="0" err="1"/>
              <a:t>아기차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>
              <a:buFont typeface="Arial" charset="0"/>
              <a:buChar char="•"/>
            </a:pPr>
            <a:r>
              <a:rPr lang="ko-KR" altLang="en-US" dirty="0" smtClean="0"/>
              <a:t>행선지</a:t>
            </a:r>
            <a:r>
              <a:rPr lang="ko-KR" altLang="en-US" dirty="0"/>
              <a:t>→</a:t>
            </a:r>
            <a:r>
              <a:rPr lang="ko-KR" altLang="en-US" u="sng" dirty="0"/>
              <a:t>갈 곳</a:t>
            </a:r>
            <a:r>
              <a:rPr lang="en-US" altLang="ko-KR" u="sng" dirty="0"/>
              <a:t>, </a:t>
            </a:r>
            <a:r>
              <a:rPr lang="ko-KR" altLang="en-US" u="sng" dirty="0"/>
              <a:t>가는 곳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>
              <a:buFont typeface="Arial" charset="0"/>
              <a:buChar char="•"/>
            </a:pPr>
            <a:r>
              <a:rPr lang="ko-KR" altLang="en-US" dirty="0" err="1" smtClean="0"/>
              <a:t>곤로</a:t>
            </a:r>
            <a:r>
              <a:rPr lang="ko-KR" altLang="en-US" dirty="0"/>
              <a:t>→</a:t>
            </a:r>
            <a:r>
              <a:rPr lang="ko-KR" altLang="en-US" u="sng" dirty="0"/>
              <a:t>화로</a:t>
            </a:r>
            <a:r>
              <a:rPr lang="en-US" altLang="ko-KR" dirty="0"/>
              <a:t>, </a:t>
            </a:r>
            <a:r>
              <a:rPr lang="ko-KR" altLang="en-US" dirty="0"/>
              <a:t>급사→</a:t>
            </a:r>
            <a:r>
              <a:rPr lang="ko-KR" altLang="en-US" u="sng" dirty="0"/>
              <a:t>사환</a:t>
            </a:r>
            <a:r>
              <a:rPr lang="en-US" altLang="ko-KR" u="sng" dirty="0"/>
              <a:t>, </a:t>
            </a:r>
            <a:r>
              <a:rPr lang="ko-KR" altLang="en-US" u="sng" dirty="0" err="1"/>
              <a:t>심부름애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>
              <a:buFont typeface="Arial" charset="0"/>
              <a:buChar char="•"/>
            </a:pPr>
            <a:r>
              <a:rPr lang="ko-KR" altLang="en-US" dirty="0" err="1" smtClean="0"/>
              <a:t>발매원</a:t>
            </a:r>
            <a:r>
              <a:rPr lang="ko-KR" altLang="en-US" dirty="0"/>
              <a:t>→</a:t>
            </a:r>
            <a:r>
              <a:rPr lang="ko-KR" altLang="en-US" u="sng" dirty="0"/>
              <a:t>판매회사</a:t>
            </a:r>
            <a:r>
              <a:rPr lang="en-US" altLang="ko-KR" dirty="0"/>
              <a:t>, </a:t>
            </a:r>
            <a:r>
              <a:rPr lang="ko-KR" altLang="en-US" dirty="0"/>
              <a:t>생산고→</a:t>
            </a:r>
            <a:r>
              <a:rPr lang="ko-KR" altLang="en-US" u="sng" dirty="0"/>
              <a:t>생산량</a:t>
            </a:r>
            <a:r>
              <a:rPr lang="en-US" altLang="ko-KR" u="sng" dirty="0"/>
              <a:t>, </a:t>
            </a:r>
            <a:r>
              <a:rPr lang="ko-KR" altLang="en-US" u="sng" dirty="0"/>
              <a:t>생산액</a:t>
            </a:r>
            <a:r>
              <a:rPr lang="en-US" altLang="ko-KR" dirty="0"/>
              <a:t>, </a:t>
            </a:r>
            <a:r>
              <a:rPr lang="ko-KR" altLang="en-US" dirty="0" err="1" smtClean="0"/>
              <a:t>수입처</a:t>
            </a:r>
            <a:r>
              <a:rPr lang="ko-KR" altLang="en-US" dirty="0"/>
              <a:t>→</a:t>
            </a:r>
            <a:r>
              <a:rPr lang="ko-KR" altLang="en-US" u="sng" dirty="0"/>
              <a:t>수입국</a:t>
            </a:r>
            <a:r>
              <a:rPr lang="en-US" altLang="ko-KR" dirty="0"/>
              <a:t>, </a:t>
            </a:r>
            <a:r>
              <a:rPr lang="ko-KR" altLang="en-US" dirty="0" smtClean="0"/>
              <a:t>타합</a:t>
            </a:r>
            <a:r>
              <a:rPr lang="ko-KR" altLang="en-US" dirty="0"/>
              <a:t>→</a:t>
            </a:r>
            <a:r>
              <a:rPr lang="ko-KR" altLang="en-US" u="sng" dirty="0"/>
              <a:t>의논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>
              <a:buFont typeface="Arial" charset="0"/>
              <a:buChar char="•"/>
            </a:pPr>
            <a:r>
              <a:rPr lang="ko-KR" altLang="en-US" dirty="0" smtClean="0"/>
              <a:t>민초</a:t>
            </a:r>
            <a:r>
              <a:rPr lang="ko-KR" altLang="en-US" dirty="0"/>
              <a:t>→</a:t>
            </a:r>
            <a:r>
              <a:rPr lang="ko-KR" altLang="en-US" u="sng" dirty="0"/>
              <a:t>백성</a:t>
            </a:r>
            <a:r>
              <a:rPr lang="en-US" altLang="ko-KR" dirty="0"/>
              <a:t>, </a:t>
            </a:r>
            <a:r>
              <a:rPr lang="ko-KR" altLang="en-US" dirty="0" smtClean="0"/>
              <a:t>향수</a:t>
            </a:r>
            <a:r>
              <a:rPr lang="ko-KR" altLang="en-US" dirty="0"/>
              <a:t>→</a:t>
            </a:r>
            <a:r>
              <a:rPr lang="ko-KR" altLang="en-US" u="sng" dirty="0"/>
              <a:t>고향 생각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>
              <a:buFont typeface="Arial" charset="0"/>
              <a:buChar char="•"/>
            </a:pPr>
            <a:r>
              <a:rPr lang="ko-KR" altLang="en-US" dirty="0" smtClean="0"/>
              <a:t>필히</a:t>
            </a:r>
            <a:r>
              <a:rPr lang="ko-KR" altLang="en-US" dirty="0"/>
              <a:t>→</a:t>
            </a:r>
            <a:r>
              <a:rPr lang="ko-KR" altLang="en-US" u="sng" dirty="0"/>
              <a:t>반드시</a:t>
            </a:r>
            <a:r>
              <a:rPr lang="en-US" altLang="ko-KR" dirty="0"/>
              <a:t>, </a:t>
            </a:r>
            <a:r>
              <a:rPr lang="ko-KR" altLang="en-US" dirty="0"/>
              <a:t>매일→</a:t>
            </a:r>
            <a:r>
              <a:rPr lang="ko-KR" altLang="en-US" u="sng" dirty="0"/>
              <a:t>날마다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>
              <a:buFont typeface="Arial" charset="0"/>
              <a:buChar char="•"/>
            </a:pPr>
            <a:r>
              <a:rPr lang="ko-KR" altLang="en-US" dirty="0" smtClean="0"/>
              <a:t>추월하다</a:t>
            </a:r>
            <a:r>
              <a:rPr lang="ko-KR" altLang="en-US" dirty="0"/>
              <a:t>→</a:t>
            </a:r>
            <a:r>
              <a:rPr lang="ko-KR" altLang="en-US" u="sng" dirty="0"/>
              <a:t>앞지르다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>
              <a:buFont typeface="Arial" charset="0"/>
              <a:buChar char="•"/>
            </a:pPr>
            <a:r>
              <a:rPr lang="ko-KR" altLang="en-US" dirty="0" smtClean="0"/>
              <a:t>품절되다</a:t>
            </a:r>
            <a:r>
              <a:rPr lang="ko-KR" altLang="en-US" dirty="0"/>
              <a:t>→</a:t>
            </a:r>
            <a:r>
              <a:rPr lang="ko-KR" altLang="en-US" u="sng" dirty="0"/>
              <a:t>동나다</a:t>
            </a:r>
            <a:r>
              <a:rPr lang="en-US" altLang="ko-KR" u="sng" dirty="0"/>
              <a:t>, </a:t>
            </a:r>
            <a:r>
              <a:rPr lang="ko-KR" altLang="en-US" u="sng" dirty="0"/>
              <a:t>다 </a:t>
            </a:r>
            <a:r>
              <a:rPr lang="ko-KR" altLang="en-US" u="sng" dirty="0" smtClean="0"/>
              <a:t>팔리다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42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일본식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dirty="0"/>
              <a:t>∘ 내 </a:t>
            </a:r>
            <a:r>
              <a:rPr lang="ko-KR" altLang="en-US" dirty="0" err="1"/>
              <a:t>친구집</a:t>
            </a:r>
            <a:r>
              <a:rPr lang="ko-KR" altLang="en-US" dirty="0"/>
              <a:t>←나</a:t>
            </a:r>
            <a:r>
              <a:rPr lang="ko-KR" altLang="en-US" u="sng" dirty="0"/>
              <a:t>의</a:t>
            </a:r>
            <a:r>
              <a:rPr lang="ko-KR" altLang="en-US" dirty="0"/>
              <a:t> 친구 집</a:t>
            </a:r>
            <a:r>
              <a:rPr lang="en-US" altLang="ko-KR" dirty="0"/>
              <a:t>(</a:t>
            </a:r>
            <a:r>
              <a:rPr lang="ko-KR" altLang="en-US" dirty="0"/>
              <a:t>の의 영향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∘ </a:t>
            </a:r>
            <a:r>
              <a:rPr lang="en-US" altLang="ko-KR" dirty="0"/>
              <a:t>10</a:t>
            </a:r>
            <a:r>
              <a:rPr lang="ko-KR" altLang="en-US" dirty="0"/>
              <a:t>일 안으로←</a:t>
            </a:r>
            <a:r>
              <a:rPr lang="en-US" altLang="ko-KR" dirty="0"/>
              <a:t>10</a:t>
            </a:r>
            <a:r>
              <a:rPr lang="ko-KR" altLang="en-US" dirty="0"/>
              <a:t>일</a:t>
            </a:r>
            <a:r>
              <a:rPr lang="ko-KR" altLang="en-US" u="sng" dirty="0"/>
              <a:t>까지</a:t>
            </a:r>
            <a:r>
              <a:rPr lang="en-US" altLang="ko-KR" dirty="0"/>
              <a:t>(</a:t>
            </a:r>
            <a:r>
              <a:rPr lang="ko-KR" altLang="en-US" dirty="0"/>
              <a:t>までに의 영향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∘ 더 나은 내일←</a:t>
            </a:r>
            <a:r>
              <a:rPr lang="ko-KR" altLang="en-US" u="sng" dirty="0"/>
              <a:t>보다</a:t>
            </a:r>
            <a:r>
              <a:rPr lang="ko-KR" altLang="en-US" dirty="0"/>
              <a:t> 나은 내일</a:t>
            </a:r>
            <a:r>
              <a:rPr lang="en-US" altLang="ko-KR" dirty="0"/>
              <a:t>(</a:t>
            </a:r>
            <a:r>
              <a:rPr lang="ko-KR" altLang="en-US" dirty="0"/>
              <a:t>より의 영향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∘ ～라고 한다←라고 하는 </a:t>
            </a:r>
            <a:r>
              <a:rPr lang="ko-KR" altLang="en-US" u="sng" dirty="0"/>
              <a:t>것</a:t>
            </a:r>
            <a:r>
              <a:rPr lang="ko-KR" altLang="en-US" dirty="0"/>
              <a:t>이다</a:t>
            </a:r>
            <a:r>
              <a:rPr lang="en-US" altLang="ko-KR" dirty="0"/>
              <a:t>(</a:t>
            </a:r>
            <a:r>
              <a:rPr lang="ko-KR" altLang="en-US" dirty="0"/>
              <a:t>もの와 こと의 영향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∘ ～에서←～에 </a:t>
            </a:r>
            <a:r>
              <a:rPr lang="ko-KR" altLang="en-US" u="sng" dirty="0"/>
              <a:t>있어서의</a:t>
            </a:r>
            <a:r>
              <a:rPr lang="en-US" altLang="ko-KR" dirty="0"/>
              <a:t>(</a:t>
            </a:r>
            <a:r>
              <a:rPr lang="ko-KR" altLang="en-US" dirty="0"/>
              <a:t>おいて의 영향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∘～아</a:t>
            </a:r>
            <a:r>
              <a:rPr lang="en-US" altLang="ko-KR" dirty="0"/>
              <a:t>/</a:t>
            </a:r>
            <a:r>
              <a:rPr lang="ko-KR" altLang="en-US" dirty="0"/>
              <a:t>～어야 한다←～지 </a:t>
            </a:r>
            <a:r>
              <a:rPr lang="ko-KR" altLang="en-US" u="sng" dirty="0"/>
              <a:t>않으면 안 된다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∘ 왔다 갔다←</a:t>
            </a:r>
            <a:r>
              <a:rPr lang="ko-KR" altLang="en-US" dirty="0" err="1"/>
              <a:t>왔</a:t>
            </a:r>
            <a:r>
              <a:rPr lang="ko-KR" altLang="en-US" u="sng" dirty="0" err="1"/>
              <a:t>다리</a:t>
            </a:r>
            <a:r>
              <a:rPr lang="ko-KR" altLang="en-US" dirty="0"/>
              <a:t> </a:t>
            </a:r>
            <a:r>
              <a:rPr lang="ko-KR" altLang="en-US" dirty="0" err="1"/>
              <a:t>갔</a:t>
            </a:r>
            <a:r>
              <a:rPr lang="ko-KR" altLang="en-US" u="sng" dirty="0" err="1"/>
              <a:t>다리</a:t>
            </a:r>
            <a:r>
              <a:rPr lang="en-US" altLang="ko-KR" dirty="0"/>
              <a:t>(</a:t>
            </a:r>
            <a:r>
              <a:rPr lang="ko-KR" altLang="en-US" dirty="0"/>
              <a:t>たり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28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영어식표현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Font typeface="Arial" charset="0"/>
              <a:buChar char="•"/>
            </a:pPr>
            <a:r>
              <a:rPr lang="ko-KR" altLang="en-US" dirty="0" smtClean="0"/>
              <a:t>그는 </a:t>
            </a:r>
            <a:r>
              <a:rPr lang="ko-KR" altLang="en-US" dirty="0"/>
              <a:t>돈을 많이 가지고 있다</a:t>
            </a:r>
            <a:r>
              <a:rPr lang="en-US" altLang="ko-KR" dirty="0" smtClean="0"/>
              <a:t>.</a:t>
            </a:r>
          </a:p>
          <a:p>
            <a:pPr fontAlgn="base">
              <a:buFont typeface="Arial" charset="0"/>
              <a:buChar char="•"/>
            </a:pPr>
            <a:r>
              <a:rPr lang="ko-KR" altLang="en-US" dirty="0" smtClean="0"/>
              <a:t>→</a:t>
            </a:r>
            <a:r>
              <a:rPr lang="ko-KR" altLang="en-US" dirty="0"/>
              <a:t>돈이 많다</a:t>
            </a:r>
            <a:r>
              <a:rPr lang="en-US" altLang="ko-KR" dirty="0"/>
              <a:t>. (have</a:t>
            </a:r>
            <a:r>
              <a:rPr lang="ko-KR" altLang="en-US" dirty="0"/>
              <a:t>의 영향</a:t>
            </a:r>
            <a:r>
              <a:rPr lang="en-US" altLang="ko-KR" dirty="0" smtClean="0"/>
              <a:t>)</a:t>
            </a:r>
          </a:p>
          <a:p>
            <a:pPr fontAlgn="base">
              <a:buFont typeface="Arial" charset="0"/>
              <a:buChar char="•"/>
            </a:pPr>
            <a:endParaRPr lang="ko-KR" altLang="en-US" dirty="0"/>
          </a:p>
          <a:p>
            <a:pPr fontAlgn="base">
              <a:buFont typeface="Arial" charset="0"/>
              <a:buChar char="•"/>
            </a:pPr>
            <a:r>
              <a:rPr lang="ko-KR" altLang="en-US" dirty="0" smtClean="0"/>
              <a:t>나는 </a:t>
            </a:r>
            <a:r>
              <a:rPr lang="ko-KR" altLang="en-US" dirty="0"/>
              <a:t>고민을 안고 있다</a:t>
            </a:r>
            <a:r>
              <a:rPr lang="en-US" altLang="ko-KR" dirty="0" smtClean="0"/>
              <a:t>.</a:t>
            </a:r>
          </a:p>
          <a:p>
            <a:pPr fontAlgn="base">
              <a:buFont typeface="Arial" charset="0"/>
              <a:buChar char="•"/>
            </a:pPr>
            <a:r>
              <a:rPr lang="ko-KR" altLang="en-US" dirty="0" smtClean="0"/>
              <a:t>→</a:t>
            </a:r>
            <a:r>
              <a:rPr lang="ko-KR" altLang="en-US" dirty="0"/>
              <a:t>고민이 있다</a:t>
            </a:r>
            <a:r>
              <a:rPr lang="en-US" altLang="ko-KR" dirty="0"/>
              <a:t>.(have</a:t>
            </a:r>
            <a:r>
              <a:rPr lang="ko-KR" altLang="en-US" dirty="0"/>
              <a:t>의 영향</a:t>
            </a:r>
            <a:r>
              <a:rPr lang="en-US" altLang="ko-KR" dirty="0" smtClean="0"/>
              <a:t>)</a:t>
            </a:r>
          </a:p>
          <a:p>
            <a:pPr fontAlgn="base">
              <a:buFont typeface="Arial" charset="0"/>
              <a:buChar char="•"/>
            </a:pPr>
            <a:endParaRPr lang="ko-KR" altLang="en-US" dirty="0"/>
          </a:p>
          <a:p>
            <a:pPr fontAlgn="base">
              <a:buFont typeface="Arial" charset="0"/>
              <a:buChar char="•"/>
            </a:pPr>
            <a:r>
              <a:rPr lang="ko-KR" altLang="en-US" dirty="0" smtClean="0"/>
              <a:t>석유로부터 </a:t>
            </a:r>
            <a:r>
              <a:rPr lang="ko-KR" altLang="en-US" dirty="0"/>
              <a:t>만들어진 </a:t>
            </a:r>
            <a:r>
              <a:rPr lang="ko-KR" altLang="en-US" dirty="0" smtClean="0"/>
              <a:t>물건들</a:t>
            </a:r>
            <a:endParaRPr lang="en-US" altLang="ko-KR" dirty="0" smtClean="0"/>
          </a:p>
          <a:p>
            <a:pPr fontAlgn="base">
              <a:buFont typeface="Arial" charset="0"/>
              <a:buChar char="•"/>
            </a:pPr>
            <a:r>
              <a:rPr lang="ko-KR" altLang="en-US" dirty="0" smtClean="0"/>
              <a:t>→</a:t>
            </a:r>
            <a:r>
              <a:rPr lang="ko-KR" altLang="en-US" dirty="0"/>
              <a:t>석유로 만든 제품</a:t>
            </a:r>
            <a:r>
              <a:rPr lang="en-US" altLang="ko-KR" dirty="0"/>
              <a:t>, </a:t>
            </a:r>
            <a:r>
              <a:rPr lang="ko-KR" altLang="en-US" dirty="0"/>
              <a:t>석유제품</a:t>
            </a:r>
            <a:r>
              <a:rPr lang="en-US" altLang="ko-KR" dirty="0"/>
              <a:t>(products made from petroleum</a:t>
            </a:r>
            <a:r>
              <a:rPr lang="ko-KR" altLang="en-US" dirty="0"/>
              <a:t>의 직역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39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ko-KR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/>
              <a:t>ㄱ</a:t>
            </a:r>
            <a:r>
              <a:rPr lang="en-US" altLang="ko-KR" sz="4000" smtClean="0"/>
              <a:t>-</a:t>
            </a:r>
            <a:r>
              <a:rPr lang="ko-KR" altLang="en-US" sz="4000" smtClean="0"/>
              <a:t>기역 ㄴ</a:t>
            </a:r>
            <a:r>
              <a:rPr lang="en-US" altLang="ko-KR" sz="4000" smtClean="0"/>
              <a:t>-</a:t>
            </a:r>
            <a:r>
              <a:rPr lang="ko-KR" altLang="en-US" sz="4000" smtClean="0"/>
              <a:t>니은 ㄷ</a:t>
            </a:r>
            <a:r>
              <a:rPr lang="en-US" altLang="ko-KR" sz="4000" smtClean="0"/>
              <a:t>-</a:t>
            </a:r>
            <a:r>
              <a:rPr lang="ko-KR" altLang="en-US" sz="4000" smtClean="0"/>
              <a:t>디귿 </a:t>
            </a:r>
          </a:p>
          <a:p>
            <a:pPr eaLnBrk="1" hangingPunct="1"/>
            <a:r>
              <a:rPr lang="ko-KR" altLang="en-US" sz="4000" smtClean="0"/>
              <a:t>ㄹ</a:t>
            </a:r>
            <a:r>
              <a:rPr lang="en-US" altLang="ko-KR" sz="4000" smtClean="0"/>
              <a:t>-</a:t>
            </a:r>
            <a:r>
              <a:rPr lang="ko-KR" altLang="en-US" sz="4000" smtClean="0"/>
              <a:t>리을 ㅁ</a:t>
            </a:r>
            <a:r>
              <a:rPr lang="en-US" altLang="ko-KR" sz="4000" smtClean="0"/>
              <a:t>-</a:t>
            </a:r>
            <a:r>
              <a:rPr lang="ko-KR" altLang="en-US" sz="4000" smtClean="0"/>
              <a:t>미음 ㅂ</a:t>
            </a:r>
            <a:r>
              <a:rPr lang="en-US" altLang="ko-KR" sz="4000" smtClean="0"/>
              <a:t>-</a:t>
            </a:r>
            <a:r>
              <a:rPr lang="ko-KR" altLang="en-US" sz="4000" smtClean="0"/>
              <a:t>비읍 </a:t>
            </a:r>
          </a:p>
          <a:p>
            <a:pPr eaLnBrk="1" hangingPunct="1"/>
            <a:r>
              <a:rPr lang="ko-KR" altLang="en-US" sz="4000" smtClean="0"/>
              <a:t>ㅅ</a:t>
            </a:r>
            <a:r>
              <a:rPr lang="en-US" altLang="ko-KR" sz="4000" smtClean="0"/>
              <a:t>-</a:t>
            </a:r>
            <a:r>
              <a:rPr lang="ko-KR" altLang="en-US" sz="4000" smtClean="0"/>
              <a:t>시옷 ㅇ</a:t>
            </a:r>
            <a:r>
              <a:rPr lang="en-US" altLang="ko-KR" sz="4000" smtClean="0"/>
              <a:t>-</a:t>
            </a:r>
            <a:r>
              <a:rPr lang="ko-KR" altLang="en-US" sz="4000" smtClean="0"/>
              <a:t>이응 ㅈ</a:t>
            </a:r>
            <a:r>
              <a:rPr lang="en-US" altLang="ko-KR" sz="4000" smtClean="0"/>
              <a:t>-</a:t>
            </a:r>
            <a:r>
              <a:rPr lang="ko-KR" altLang="en-US" sz="4000" smtClean="0"/>
              <a:t>지읒 </a:t>
            </a:r>
          </a:p>
          <a:p>
            <a:pPr eaLnBrk="1" hangingPunct="1"/>
            <a:r>
              <a:rPr lang="ko-KR" altLang="en-US" sz="4000" smtClean="0"/>
              <a:t>ㅊ</a:t>
            </a:r>
            <a:r>
              <a:rPr lang="en-US" altLang="ko-KR" sz="4000" smtClean="0"/>
              <a:t>-</a:t>
            </a:r>
            <a:r>
              <a:rPr lang="ko-KR" altLang="en-US" sz="4000" smtClean="0"/>
              <a:t>치읓 ㅋ</a:t>
            </a:r>
            <a:r>
              <a:rPr lang="en-US" altLang="ko-KR" sz="4000" smtClean="0"/>
              <a:t>-</a:t>
            </a:r>
            <a:r>
              <a:rPr lang="ko-KR" altLang="en-US" sz="4000" smtClean="0"/>
              <a:t>키읔 ㅌ</a:t>
            </a:r>
            <a:r>
              <a:rPr lang="en-US" altLang="ko-KR" sz="4000" smtClean="0"/>
              <a:t>-</a:t>
            </a:r>
            <a:r>
              <a:rPr lang="ko-KR" altLang="en-US" sz="4000" smtClean="0"/>
              <a:t>티읕 </a:t>
            </a:r>
          </a:p>
          <a:p>
            <a:pPr eaLnBrk="1" hangingPunct="1"/>
            <a:r>
              <a:rPr lang="ko-KR" altLang="en-US" sz="4000" smtClean="0"/>
              <a:t>ㅍ</a:t>
            </a:r>
            <a:r>
              <a:rPr lang="en-US" altLang="ko-KR" sz="4000" smtClean="0"/>
              <a:t>-</a:t>
            </a:r>
            <a:r>
              <a:rPr lang="ko-KR" altLang="en-US" sz="4000" smtClean="0"/>
              <a:t>피읖 ㅎ</a:t>
            </a:r>
            <a:r>
              <a:rPr lang="en-US" altLang="ko-KR" sz="4000" smtClean="0"/>
              <a:t>-</a:t>
            </a:r>
            <a:r>
              <a:rPr lang="ko-KR" altLang="en-US" sz="4000" smtClean="0"/>
              <a:t>히읗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외래어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/>
              <a:t>① </a:t>
            </a:r>
            <a:r>
              <a:rPr lang="ko-KR" altLang="en-US" dirty="0" err="1"/>
              <a:t>중국어계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붓</a:t>
            </a:r>
            <a:r>
              <a:rPr lang="en-US" altLang="ko-KR" dirty="0"/>
              <a:t>(</a:t>
            </a:r>
            <a:r>
              <a:rPr lang="ko-KR" altLang="en-US" dirty="0"/>
              <a:t>筆</a:t>
            </a:r>
            <a:r>
              <a:rPr lang="en-US" altLang="ko-KR" dirty="0"/>
              <a:t>), </a:t>
            </a:r>
            <a:r>
              <a:rPr lang="ko-KR" altLang="en-US" dirty="0"/>
              <a:t>먹</a:t>
            </a:r>
            <a:r>
              <a:rPr lang="en-US" altLang="ko-KR" dirty="0"/>
              <a:t>(</a:t>
            </a:r>
            <a:r>
              <a:rPr lang="ko-KR" altLang="en-US" dirty="0"/>
              <a:t>墨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/>
              <a:t>② </a:t>
            </a:r>
            <a:r>
              <a:rPr lang="ko-KR" altLang="en-US" dirty="0" err="1"/>
              <a:t>인도어계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부처</a:t>
            </a:r>
            <a:r>
              <a:rPr lang="en-US" altLang="ko-KR" dirty="0"/>
              <a:t>, </a:t>
            </a:r>
            <a:r>
              <a:rPr lang="ko-KR" altLang="en-US" dirty="0"/>
              <a:t>찰나</a:t>
            </a:r>
            <a:r>
              <a:rPr lang="en-US" altLang="ko-KR" dirty="0"/>
              <a:t>, </a:t>
            </a:r>
            <a:r>
              <a:rPr lang="ko-KR" altLang="en-US" dirty="0"/>
              <a:t>보살</a:t>
            </a:r>
            <a:r>
              <a:rPr lang="en-US" altLang="ko-KR" dirty="0"/>
              <a:t>, </a:t>
            </a:r>
            <a:r>
              <a:rPr lang="ko-KR" altLang="en-US" dirty="0"/>
              <a:t>석가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/>
              <a:t>③ </a:t>
            </a:r>
            <a:r>
              <a:rPr lang="ko-KR" altLang="en-US" dirty="0" err="1"/>
              <a:t>만주어계</a:t>
            </a:r>
            <a:r>
              <a:rPr lang="en-US" altLang="ko-KR" dirty="0"/>
              <a:t>: </a:t>
            </a:r>
            <a:r>
              <a:rPr lang="ko-KR" altLang="en-US" dirty="0"/>
              <a:t>메주</a:t>
            </a:r>
            <a:r>
              <a:rPr lang="en-US" altLang="ko-KR" dirty="0"/>
              <a:t>, </a:t>
            </a:r>
            <a:r>
              <a:rPr lang="ko-KR" altLang="en-US" dirty="0"/>
              <a:t>호미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/>
              <a:t>④ </a:t>
            </a:r>
            <a:r>
              <a:rPr lang="ko-KR" altLang="en-US" dirty="0" err="1"/>
              <a:t>몽고어계</a:t>
            </a:r>
            <a:r>
              <a:rPr lang="en-US" altLang="ko-KR" dirty="0"/>
              <a:t>: </a:t>
            </a:r>
            <a:r>
              <a:rPr lang="ko-KR" altLang="en-US" dirty="0"/>
              <a:t>미수</a:t>
            </a:r>
            <a:r>
              <a:rPr lang="en-US" altLang="ko-KR" dirty="0"/>
              <a:t>(</a:t>
            </a:r>
            <a:r>
              <a:rPr lang="ko-KR" altLang="en-US" dirty="0"/>
              <a:t>가루</a:t>
            </a:r>
            <a:r>
              <a:rPr lang="en-US" altLang="ko-KR" dirty="0"/>
              <a:t>), </a:t>
            </a:r>
            <a:r>
              <a:rPr lang="ko-KR" altLang="en-US" dirty="0" err="1"/>
              <a:t>설렁</a:t>
            </a:r>
            <a:r>
              <a:rPr lang="en-US" altLang="ko-KR" dirty="0"/>
              <a:t>(</a:t>
            </a:r>
            <a:r>
              <a:rPr lang="ko-KR" altLang="en-US" dirty="0"/>
              <a:t>탕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/>
              <a:t>⑤ </a:t>
            </a:r>
            <a:r>
              <a:rPr lang="ko-KR" altLang="en-US" dirty="0" err="1"/>
              <a:t>일본어계</a:t>
            </a:r>
            <a:r>
              <a:rPr lang="en-US" altLang="ko-KR" dirty="0"/>
              <a:t>: </a:t>
            </a:r>
            <a:r>
              <a:rPr lang="ko-KR" altLang="en-US" dirty="0"/>
              <a:t>구두</a:t>
            </a:r>
            <a:r>
              <a:rPr lang="en-US" altLang="ko-KR" dirty="0"/>
              <a:t>(</a:t>
            </a:r>
            <a:r>
              <a:rPr lang="ko-KR" altLang="en-US" dirty="0"/>
              <a:t>くつ</a:t>
            </a:r>
            <a:r>
              <a:rPr lang="en-US" altLang="ko-KR" dirty="0"/>
              <a:t>), </a:t>
            </a:r>
            <a:r>
              <a:rPr lang="ko-KR" altLang="en-US" dirty="0"/>
              <a:t>냄비</a:t>
            </a:r>
            <a:r>
              <a:rPr lang="en-US" altLang="ko-KR" dirty="0"/>
              <a:t>, </a:t>
            </a:r>
            <a:r>
              <a:rPr lang="ko-KR" altLang="en-US" dirty="0"/>
              <a:t>고구마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05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/>
              <a:t>⑥ </a:t>
            </a:r>
            <a:r>
              <a:rPr lang="ko-KR" altLang="en-US" dirty="0" err="1"/>
              <a:t>독일어계</a:t>
            </a:r>
            <a:r>
              <a:rPr lang="en-US" altLang="ko-KR" dirty="0"/>
              <a:t>: </a:t>
            </a:r>
            <a:r>
              <a:rPr lang="ko-KR" altLang="en-US" dirty="0"/>
              <a:t>아르바이트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/>
              <a:t>⑦ </a:t>
            </a:r>
            <a:r>
              <a:rPr lang="ko-KR" altLang="en-US" dirty="0" err="1"/>
              <a:t>미국어계</a:t>
            </a:r>
            <a:r>
              <a:rPr lang="en-US" altLang="ko-KR" dirty="0"/>
              <a:t>: </a:t>
            </a:r>
            <a:r>
              <a:rPr lang="ko-KR" altLang="en-US" dirty="0"/>
              <a:t>나일론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/>
              <a:t>⑧ </a:t>
            </a:r>
            <a:r>
              <a:rPr lang="ko-KR" altLang="en-US" dirty="0" err="1"/>
              <a:t>라틴어계</a:t>
            </a:r>
            <a:r>
              <a:rPr lang="en-US" altLang="ko-KR" dirty="0"/>
              <a:t>: </a:t>
            </a:r>
            <a:r>
              <a:rPr lang="ko-KR" altLang="en-US" dirty="0" smtClean="0"/>
              <a:t>유토피아</a:t>
            </a:r>
            <a:endParaRPr lang="ko-KR" altLang="en-US" dirty="0"/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/>
              <a:t>⑨ 프랑스계</a:t>
            </a:r>
            <a:r>
              <a:rPr lang="en-US" altLang="ko-KR" dirty="0"/>
              <a:t>: </a:t>
            </a:r>
            <a:r>
              <a:rPr lang="ko-KR" altLang="en-US" dirty="0"/>
              <a:t>즈봉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/>
              <a:t>⑩ </a:t>
            </a:r>
            <a:r>
              <a:rPr lang="ko-KR" altLang="en-US" dirty="0" err="1"/>
              <a:t>영국어계</a:t>
            </a:r>
            <a:r>
              <a:rPr lang="en-US" altLang="ko-KR" dirty="0"/>
              <a:t>: </a:t>
            </a:r>
            <a:r>
              <a:rPr lang="ko-KR" altLang="en-US" dirty="0"/>
              <a:t>타이어</a:t>
            </a:r>
            <a:r>
              <a:rPr lang="en-US" altLang="ko-KR" dirty="0"/>
              <a:t>, </a:t>
            </a:r>
            <a:r>
              <a:rPr lang="ko-KR" altLang="en-US" dirty="0"/>
              <a:t>버스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/>
              <a:t>⑪ </a:t>
            </a:r>
            <a:r>
              <a:rPr lang="ko-KR" altLang="en-US" dirty="0" err="1"/>
              <a:t>히브리계</a:t>
            </a:r>
            <a:r>
              <a:rPr lang="en-US" altLang="ko-KR" dirty="0"/>
              <a:t>: </a:t>
            </a:r>
            <a:r>
              <a:rPr lang="ko-KR" altLang="en-US" dirty="0"/>
              <a:t>아멘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/>
              <a:t>⑫ </a:t>
            </a:r>
            <a:r>
              <a:rPr lang="ko-KR" altLang="en-US" dirty="0" err="1"/>
              <a:t>노르웨이계</a:t>
            </a:r>
            <a:r>
              <a:rPr lang="en-US" altLang="ko-KR" dirty="0"/>
              <a:t>: </a:t>
            </a:r>
            <a:r>
              <a:rPr lang="ko-KR" altLang="en-US" dirty="0" smtClean="0"/>
              <a:t>스키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43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548680"/>
            <a:ext cx="8568952" cy="5904656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/>
              <a:t>⑬ </a:t>
            </a:r>
            <a:r>
              <a:rPr lang="ko-KR" altLang="en-US" dirty="0" err="1"/>
              <a:t>힌디</a:t>
            </a:r>
            <a:r>
              <a:rPr lang="ko-KR" altLang="en-US" dirty="0"/>
              <a:t> </a:t>
            </a:r>
            <a:r>
              <a:rPr lang="ko-KR" altLang="en-US" dirty="0" err="1"/>
              <a:t>어계</a:t>
            </a:r>
            <a:r>
              <a:rPr lang="en-US" altLang="ko-KR" dirty="0"/>
              <a:t>: </a:t>
            </a:r>
            <a:r>
              <a:rPr lang="ko-KR" altLang="en-US" dirty="0"/>
              <a:t>파자마</a:t>
            </a:r>
            <a:r>
              <a:rPr lang="en-US" altLang="ko-KR" dirty="0"/>
              <a:t>, </a:t>
            </a:r>
            <a:r>
              <a:rPr lang="ko-KR" altLang="en-US" dirty="0"/>
              <a:t>베란다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/>
              <a:t>⑭ 아라비아 </a:t>
            </a:r>
            <a:r>
              <a:rPr lang="ko-KR" altLang="en-US" dirty="0" err="1"/>
              <a:t>어계</a:t>
            </a:r>
            <a:r>
              <a:rPr lang="en-US" altLang="ko-KR" dirty="0"/>
              <a:t>: </a:t>
            </a:r>
            <a:r>
              <a:rPr lang="ko-KR" altLang="en-US" dirty="0"/>
              <a:t>오아시스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/>
              <a:t>⑮ </a:t>
            </a:r>
            <a:r>
              <a:rPr lang="ko-KR" altLang="en-US" dirty="0" err="1"/>
              <a:t>네덜란드계</a:t>
            </a:r>
            <a:r>
              <a:rPr lang="en-US" altLang="ko-KR" dirty="0"/>
              <a:t>: </a:t>
            </a:r>
            <a:r>
              <a:rPr lang="ko-KR" altLang="en-US" dirty="0"/>
              <a:t>글라스</a:t>
            </a:r>
            <a:r>
              <a:rPr lang="en-US" altLang="ko-KR" dirty="0"/>
              <a:t>, </a:t>
            </a:r>
            <a:r>
              <a:rPr lang="ko-KR" altLang="en-US" dirty="0" err="1"/>
              <a:t>뺑끼</a:t>
            </a:r>
            <a:r>
              <a:rPr lang="en-US" altLang="ko-KR" dirty="0"/>
              <a:t>, </a:t>
            </a:r>
            <a:r>
              <a:rPr lang="ko-KR" altLang="en-US" dirty="0"/>
              <a:t>컴퍼스</a:t>
            </a:r>
            <a:r>
              <a:rPr lang="en-US" altLang="ko-KR" dirty="0"/>
              <a:t>, </a:t>
            </a:r>
            <a:r>
              <a:rPr lang="ko-KR" altLang="en-US" dirty="0"/>
              <a:t>마도로스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/>
              <a:t>∘ 러시아 </a:t>
            </a:r>
            <a:r>
              <a:rPr lang="ko-KR" altLang="en-US" dirty="0" err="1"/>
              <a:t>어계</a:t>
            </a:r>
            <a:r>
              <a:rPr lang="en-US" altLang="ko-KR" dirty="0"/>
              <a:t>: </a:t>
            </a:r>
            <a:r>
              <a:rPr lang="ko-KR" altLang="en-US" dirty="0"/>
              <a:t>토치카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/>
              <a:t>∘ </a:t>
            </a:r>
            <a:r>
              <a:rPr lang="ko-KR" altLang="en-US" dirty="0" err="1"/>
              <a:t>호주어</a:t>
            </a:r>
            <a:r>
              <a:rPr lang="ko-KR" altLang="en-US" dirty="0"/>
              <a:t> 계</a:t>
            </a:r>
            <a:r>
              <a:rPr lang="en-US" altLang="ko-KR" dirty="0"/>
              <a:t>: </a:t>
            </a:r>
            <a:r>
              <a:rPr lang="ko-KR" altLang="en-US" dirty="0"/>
              <a:t>캥거루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/>
              <a:t>∘ </a:t>
            </a:r>
            <a:r>
              <a:rPr lang="ko-KR" altLang="en-US" dirty="0" err="1"/>
              <a:t>이탈리어</a:t>
            </a:r>
            <a:r>
              <a:rPr lang="ko-KR" altLang="en-US" dirty="0"/>
              <a:t> 계</a:t>
            </a:r>
            <a:r>
              <a:rPr lang="en-US" altLang="ko-KR" dirty="0"/>
              <a:t>: </a:t>
            </a:r>
            <a:r>
              <a:rPr lang="ko-KR" altLang="en-US" dirty="0"/>
              <a:t>오페라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/>
              <a:t>∘ 포르투갈 </a:t>
            </a:r>
            <a:r>
              <a:rPr lang="ko-KR" altLang="en-US" dirty="0" err="1"/>
              <a:t>어계</a:t>
            </a:r>
            <a:r>
              <a:rPr lang="en-US" altLang="ko-KR" dirty="0"/>
              <a:t>: </a:t>
            </a:r>
            <a:r>
              <a:rPr lang="ko-KR" altLang="en-US" dirty="0"/>
              <a:t>담배</a:t>
            </a:r>
            <a:r>
              <a:rPr lang="en-US" altLang="ko-KR" dirty="0"/>
              <a:t>, </a:t>
            </a:r>
            <a:r>
              <a:rPr lang="ko-KR" altLang="en-US" dirty="0"/>
              <a:t>빵</a:t>
            </a:r>
            <a:r>
              <a:rPr lang="en-US" altLang="ko-KR" dirty="0"/>
              <a:t>, </a:t>
            </a:r>
            <a:r>
              <a:rPr lang="ko-KR" altLang="en-US" dirty="0"/>
              <a:t>미라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/>
              <a:t>∘ 그리스 </a:t>
            </a:r>
            <a:r>
              <a:rPr lang="ko-KR" altLang="en-US" dirty="0" err="1"/>
              <a:t>어계</a:t>
            </a:r>
            <a:r>
              <a:rPr lang="en-US" altLang="ko-KR" dirty="0"/>
              <a:t>: </a:t>
            </a:r>
            <a:r>
              <a:rPr lang="ko-KR" altLang="en-US" dirty="0"/>
              <a:t>드라마</a:t>
            </a:r>
            <a:r>
              <a:rPr lang="en-US" altLang="ko-KR" dirty="0"/>
              <a:t>, </a:t>
            </a:r>
            <a:r>
              <a:rPr lang="ko-KR" altLang="en-US" dirty="0"/>
              <a:t>카타르시스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dirty="0"/>
              <a:t>∘ 스페인 </a:t>
            </a:r>
            <a:r>
              <a:rPr lang="ko-KR" altLang="en-US" dirty="0" err="1"/>
              <a:t>어계</a:t>
            </a:r>
            <a:r>
              <a:rPr lang="en-US" altLang="ko-KR" dirty="0"/>
              <a:t>: </a:t>
            </a:r>
            <a:r>
              <a:rPr lang="ko-KR" altLang="en-US" dirty="0"/>
              <a:t>메리야스</a:t>
            </a:r>
            <a:r>
              <a:rPr lang="en-US" altLang="ko-KR" dirty="0"/>
              <a:t>, </a:t>
            </a:r>
            <a:r>
              <a:rPr lang="ko-KR" altLang="en-US" dirty="0" smtClean="0"/>
              <a:t>게릴라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51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우리 일상 속 일본어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2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err="1" smtClean="0"/>
              <a:t>쓰키다시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つきだし</a:t>
            </a:r>
            <a:r>
              <a:rPr lang="en-US" altLang="ko-KR" dirty="0" smtClean="0"/>
              <a:t>) - </a:t>
            </a:r>
            <a:r>
              <a:rPr lang="en-US" altLang="ko-KR" dirty="0" smtClean="0">
                <a:latin typeface="Arial" charset="0"/>
              </a:rPr>
              <a:t>‘</a:t>
            </a:r>
            <a:r>
              <a:rPr lang="ko-KR" altLang="en-US" dirty="0" smtClean="0"/>
              <a:t>곁들이다</a:t>
            </a:r>
            <a:r>
              <a:rPr lang="ko-KR" altLang="en-US" dirty="0" smtClean="0">
                <a:latin typeface="Arial" charset="0"/>
              </a:rPr>
              <a:t>’</a:t>
            </a:r>
            <a:r>
              <a:rPr lang="ko-KR" altLang="en-US" dirty="0" smtClean="0"/>
              <a:t>라는 뜻을 가진 일본어에서 온 말로 </a:t>
            </a:r>
            <a:r>
              <a:rPr lang="ko-KR" altLang="en-US" dirty="0" smtClean="0">
                <a:latin typeface="Arial" charset="0"/>
              </a:rPr>
              <a:t>‘</a:t>
            </a:r>
            <a:r>
              <a:rPr lang="ko-KR" altLang="en-US" dirty="0" smtClean="0"/>
              <a:t>곁들인 안주</a:t>
            </a:r>
            <a:r>
              <a:rPr lang="ko-KR" altLang="en-US" dirty="0" smtClean="0">
                <a:latin typeface="Arial" charset="0"/>
              </a:rPr>
              <a:t>’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가리킨다</a:t>
            </a:r>
            <a:r>
              <a:rPr lang="en-US" altLang="ko-KR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err="1" smtClean="0"/>
              <a:t>아나고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あなご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뱀장어와 비슷하게 생긴 </a:t>
            </a:r>
            <a:r>
              <a:rPr lang="en-US" altLang="ko-KR" dirty="0" smtClean="0"/>
              <a:t>"</a:t>
            </a:r>
            <a:r>
              <a:rPr lang="ko-KR" altLang="en-US" dirty="0" smtClean="0"/>
              <a:t>붕장어</a:t>
            </a:r>
            <a:r>
              <a:rPr lang="en-US" altLang="ko-KR" dirty="0" smtClean="0"/>
              <a:t>"</a:t>
            </a:r>
            <a:r>
              <a:rPr lang="ko-KR" altLang="en-US" dirty="0" smtClean="0"/>
              <a:t>를 가리키는 일본어로 맛이 부드러워 횟감으로 많이 쓰인다</a:t>
            </a:r>
            <a:r>
              <a:rPr lang="en-US" altLang="ko-KR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요지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ようじ</a:t>
            </a:r>
            <a:r>
              <a:rPr lang="en-US" altLang="ko-KR" dirty="0" smtClean="0"/>
              <a:t>) - "</a:t>
            </a:r>
            <a:r>
              <a:rPr lang="ko-KR" altLang="en-US" dirty="0" smtClean="0"/>
              <a:t>이쑤시개</a:t>
            </a:r>
            <a:r>
              <a:rPr lang="en-US" altLang="ko-KR" dirty="0" smtClean="0"/>
              <a:t>"</a:t>
            </a:r>
            <a:r>
              <a:rPr lang="ko-KR" altLang="en-US" dirty="0" smtClean="0"/>
              <a:t>를 가리키는 말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ko-KR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600" dirty="0" err="1" smtClean="0"/>
              <a:t>붐빠이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ぶんぱい</a:t>
            </a:r>
            <a:r>
              <a:rPr lang="en-US" altLang="ko-KR" sz="2600" dirty="0" smtClean="0"/>
              <a:t>) - </a:t>
            </a:r>
            <a:r>
              <a:rPr lang="ko-KR" altLang="en-US" sz="2600" dirty="0" smtClean="0"/>
              <a:t>흔히 몇 사람의 몫으로 나눌 때 </a:t>
            </a:r>
            <a:r>
              <a:rPr lang="en-US" altLang="ko-KR" sz="2600" dirty="0" smtClean="0"/>
              <a:t>"</a:t>
            </a:r>
            <a:r>
              <a:rPr lang="ko-KR" altLang="en-US" sz="2600" dirty="0" smtClean="0"/>
              <a:t>분배</a:t>
            </a:r>
            <a:r>
              <a:rPr lang="en-US" altLang="ko-KR" sz="2600" dirty="0" smtClean="0"/>
              <a:t>"</a:t>
            </a:r>
            <a:r>
              <a:rPr lang="ko-KR" altLang="en-US" sz="2600" dirty="0" smtClean="0"/>
              <a:t>라는 뜻으로 쓰임</a:t>
            </a:r>
            <a:r>
              <a:rPr lang="en-US" altLang="ko-KR" sz="2600" dirty="0" smtClean="0"/>
              <a:t>. </a:t>
            </a:r>
          </a:p>
          <a:p>
            <a:pPr eaLnBrk="1" hangingPunct="1"/>
            <a:endParaRPr lang="en-US" altLang="ko-KR" sz="2600" dirty="0" smtClean="0"/>
          </a:p>
          <a:p>
            <a:pPr eaLnBrk="1" hangingPunct="1"/>
            <a:r>
              <a:rPr lang="ko-KR" altLang="en-US" sz="2600" dirty="0" err="1" smtClean="0"/>
              <a:t>와리캉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わりかん</a:t>
            </a:r>
            <a:r>
              <a:rPr lang="en-US" altLang="ko-KR" sz="2600" dirty="0" smtClean="0"/>
              <a:t>) - </a:t>
            </a:r>
            <a:r>
              <a:rPr lang="ko-KR" altLang="en-US" sz="2600" dirty="0" smtClean="0"/>
              <a:t>영어의 더치페이로 어떤 대가를 각자 분담하는 것</a:t>
            </a:r>
            <a:r>
              <a:rPr lang="en-US" altLang="ko-KR" sz="2600" dirty="0" smtClean="0"/>
              <a:t>. </a:t>
            </a:r>
          </a:p>
          <a:p>
            <a:pPr eaLnBrk="1" hangingPunct="1"/>
            <a:endParaRPr lang="en-US" altLang="ko-KR" sz="2600" dirty="0" smtClean="0"/>
          </a:p>
          <a:p>
            <a:pPr eaLnBrk="1" hangingPunct="1"/>
            <a:r>
              <a:rPr lang="ko-KR" altLang="en-US" sz="2600" dirty="0" smtClean="0"/>
              <a:t>노가다 </a:t>
            </a:r>
            <a:r>
              <a:rPr lang="en-US" altLang="ko-KR" sz="2600" dirty="0" smtClean="0"/>
              <a:t>- </a:t>
            </a:r>
            <a:r>
              <a:rPr lang="ko-KR" altLang="en-US" sz="2600" dirty="0" smtClean="0"/>
              <a:t>야외에서 하는 일이나 농사일에 관한 것을 가리키는 </a:t>
            </a:r>
            <a:r>
              <a:rPr lang="en-US" altLang="ko-KR" sz="2600" dirty="0" smtClean="0"/>
              <a:t>"</a:t>
            </a:r>
            <a:r>
              <a:rPr lang="ko-KR" altLang="en-US" sz="2600" dirty="0" err="1" smtClean="0"/>
              <a:t>도카타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どかた</a:t>
            </a:r>
            <a:r>
              <a:rPr lang="en-US" altLang="ko-KR" sz="2600" dirty="0" smtClean="0"/>
              <a:t>)</a:t>
            </a:r>
            <a:r>
              <a:rPr lang="ko-KR" altLang="en-US" sz="2600" dirty="0" smtClean="0"/>
              <a:t>에서 온 말이다</a:t>
            </a:r>
            <a:r>
              <a:rPr lang="en-US" altLang="ko-KR" sz="2600" dirty="0" smtClean="0"/>
              <a:t>. </a:t>
            </a:r>
            <a:r>
              <a:rPr lang="ko-KR" altLang="en-US" sz="2600" dirty="0" smtClean="0"/>
              <a:t>이 말이 우리나라에 들어와서는 공사장이나 노동판에서 일하는 사람으로 잘못 지칭하고 있다</a:t>
            </a:r>
            <a:r>
              <a:rPr lang="en-US" altLang="ko-KR" sz="26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ko-KR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600" dirty="0" err="1" smtClean="0"/>
              <a:t>소라색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そら色</a:t>
            </a:r>
            <a:r>
              <a:rPr lang="en-US" altLang="ko-KR" sz="2600" dirty="0" smtClean="0"/>
              <a:t>) - '</a:t>
            </a:r>
            <a:r>
              <a:rPr lang="ko-KR" altLang="en-US" sz="2600" dirty="0" smtClean="0"/>
              <a:t>하늘</a:t>
            </a:r>
            <a:r>
              <a:rPr lang="en-US" altLang="ko-KR" sz="2600" dirty="0" smtClean="0"/>
              <a:t>'</a:t>
            </a:r>
            <a:r>
              <a:rPr lang="ko-KR" altLang="en-US" sz="2600" dirty="0" smtClean="0"/>
              <a:t>을 가리키는 일본어로 우리나라말로는 </a:t>
            </a:r>
            <a:r>
              <a:rPr lang="en-US" altLang="ko-KR" sz="2600" dirty="0" smtClean="0"/>
              <a:t>'</a:t>
            </a:r>
            <a:r>
              <a:rPr lang="ko-KR" altLang="en-US" sz="2600" dirty="0" smtClean="0"/>
              <a:t>하늘색</a:t>
            </a:r>
            <a:r>
              <a:rPr lang="en-US" altLang="ko-KR" sz="2600" dirty="0" smtClean="0"/>
              <a:t>'</a:t>
            </a:r>
            <a:r>
              <a:rPr lang="ko-KR" altLang="en-US" sz="2600" dirty="0" smtClean="0"/>
              <a:t>을 말함</a:t>
            </a:r>
            <a:r>
              <a:rPr lang="en-US" altLang="ko-KR" sz="2600" dirty="0" smtClean="0"/>
              <a:t>. </a:t>
            </a:r>
          </a:p>
          <a:p>
            <a:pPr eaLnBrk="1" hangingPunct="1"/>
            <a:endParaRPr lang="en-US" altLang="ko-KR" sz="2600" dirty="0" smtClean="0"/>
          </a:p>
          <a:p>
            <a:pPr eaLnBrk="1" hangingPunct="1"/>
            <a:r>
              <a:rPr lang="ko-KR" altLang="en-US" sz="2600" dirty="0" err="1" smtClean="0"/>
              <a:t>곤색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こん色</a:t>
            </a:r>
            <a:r>
              <a:rPr lang="en-US" altLang="ko-KR" sz="2600" dirty="0" smtClean="0"/>
              <a:t>) - '</a:t>
            </a:r>
            <a:r>
              <a:rPr lang="ko-KR" altLang="en-US" sz="2600" dirty="0" smtClean="0"/>
              <a:t>곤</a:t>
            </a:r>
            <a:r>
              <a:rPr lang="en-US" altLang="ko-KR" sz="2600" dirty="0" smtClean="0"/>
              <a:t>'</a:t>
            </a:r>
            <a:r>
              <a:rPr lang="ko-KR" altLang="en-US" sz="2600" dirty="0" smtClean="0"/>
              <a:t>은 일본어 こん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紺</a:t>
            </a:r>
            <a:r>
              <a:rPr lang="en-US" altLang="ko-KR" sz="2600" dirty="0" smtClean="0"/>
              <a:t>)</a:t>
            </a:r>
            <a:r>
              <a:rPr lang="ko-KR" altLang="en-US" sz="2600" dirty="0" smtClean="0"/>
              <a:t>에서 나온 말로 짙은 청색이나 군청색을 가리킨다</a:t>
            </a:r>
            <a:r>
              <a:rPr lang="en-US" altLang="ko-KR" sz="2600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600" dirty="0" smtClean="0"/>
              <a:t> </a:t>
            </a:r>
          </a:p>
          <a:p>
            <a:pPr eaLnBrk="1" hangingPunct="1"/>
            <a:r>
              <a:rPr lang="ko-KR" altLang="en-US" sz="2600" dirty="0" err="1" smtClean="0"/>
              <a:t>쿠루마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くるま</a:t>
            </a:r>
            <a:r>
              <a:rPr lang="en-US" altLang="ko-KR" sz="2600" dirty="0" smtClean="0"/>
              <a:t>) - </a:t>
            </a:r>
            <a:r>
              <a:rPr lang="ko-KR" altLang="en-US" sz="2600" dirty="0" smtClean="0"/>
              <a:t>우리나라에서는 </a:t>
            </a:r>
            <a:r>
              <a:rPr lang="en-US" altLang="ko-KR" sz="2600" dirty="0" smtClean="0"/>
              <a:t>'</a:t>
            </a:r>
            <a:r>
              <a:rPr lang="ko-KR" altLang="en-US" sz="2600" dirty="0" smtClean="0"/>
              <a:t>짐을 싣는 수레</a:t>
            </a:r>
            <a:r>
              <a:rPr lang="en-US" altLang="ko-KR" sz="2600" dirty="0" smtClean="0"/>
              <a:t>'</a:t>
            </a:r>
            <a:r>
              <a:rPr lang="ko-KR" altLang="en-US" sz="2600" dirty="0" smtClean="0"/>
              <a:t>를 뜻하지만 일본어에서는 짐수레나 자동차 등 바퀴의 회전으로 움직이는 수레를 통틀어 지칭하는 말이다</a:t>
            </a:r>
            <a:r>
              <a:rPr lang="en-US" altLang="ko-KR" sz="26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ko-KR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600" dirty="0" smtClean="0"/>
              <a:t>단도리 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だんどり</a:t>
            </a:r>
            <a:r>
              <a:rPr lang="en-US" altLang="ko-KR" sz="2600" dirty="0" smtClean="0"/>
              <a:t>) - '</a:t>
            </a:r>
            <a:r>
              <a:rPr lang="ko-KR" altLang="en-US" sz="2600" dirty="0" smtClean="0"/>
              <a:t>준비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채비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마무리</a:t>
            </a:r>
            <a:r>
              <a:rPr lang="en-US" altLang="ko-KR" sz="2600" dirty="0" smtClean="0"/>
              <a:t>'</a:t>
            </a:r>
            <a:r>
              <a:rPr lang="ko-KR" altLang="en-US" sz="2600" dirty="0" smtClean="0"/>
              <a:t>를 뜻하는 일본어이다</a:t>
            </a:r>
            <a:r>
              <a:rPr lang="en-US" altLang="ko-KR" sz="2600" dirty="0" smtClean="0"/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r>
              <a:rPr lang="ko-KR" altLang="en-US" sz="2600" dirty="0" err="1" smtClean="0"/>
              <a:t>시아게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しあげ</a:t>
            </a:r>
            <a:r>
              <a:rPr lang="en-US" altLang="ko-KR" sz="2600" dirty="0" smtClean="0"/>
              <a:t>) - </a:t>
            </a:r>
            <a:r>
              <a:rPr lang="ko-KR" altLang="en-US" sz="2600" dirty="0" smtClean="0"/>
              <a:t>우리나라말의 </a:t>
            </a:r>
            <a:r>
              <a:rPr lang="ko-KR" altLang="en-US" sz="2600" dirty="0" smtClean="0">
                <a:latin typeface="Arial" charset="0"/>
              </a:rPr>
              <a:t>‘</a:t>
            </a:r>
            <a:r>
              <a:rPr lang="ko-KR" altLang="en-US" sz="2600" dirty="0" smtClean="0"/>
              <a:t>마무리</a:t>
            </a:r>
            <a:r>
              <a:rPr lang="en-US" altLang="ko-KR" sz="2600" dirty="0" smtClean="0"/>
              <a:t>'</a:t>
            </a:r>
            <a:r>
              <a:rPr lang="ko-KR" altLang="en-US" sz="2600" dirty="0" smtClean="0"/>
              <a:t>를 지칭하는 말로 완성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됨됨이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끝손질 등을 가리킨다</a:t>
            </a:r>
            <a:r>
              <a:rPr lang="en-US" altLang="ko-KR" sz="2600" dirty="0" smtClean="0"/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r>
              <a:rPr lang="ko-KR" altLang="en-US" sz="2600" dirty="0" smtClean="0"/>
              <a:t>에리 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えり</a:t>
            </a:r>
            <a:r>
              <a:rPr lang="en-US" altLang="ko-KR" sz="2600" dirty="0" smtClean="0"/>
              <a:t>) - </a:t>
            </a:r>
            <a:r>
              <a:rPr lang="ko-KR" altLang="en-US" sz="2600" dirty="0" smtClean="0"/>
              <a:t>양복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와이셔츠</a:t>
            </a:r>
            <a:r>
              <a:rPr lang="en-US" altLang="ko-KR" sz="2600" dirty="0" smtClean="0"/>
              <a:t>, </a:t>
            </a:r>
            <a:r>
              <a:rPr lang="ko-KR" altLang="en-US" sz="2600" dirty="0" err="1" smtClean="0"/>
              <a:t>블라우스등</a:t>
            </a:r>
            <a:r>
              <a:rPr lang="ko-KR" altLang="en-US" sz="2600" dirty="0" smtClean="0"/>
              <a:t> 웃옷의 깃을 뜻하는 일본어에서 온 말이다</a:t>
            </a:r>
            <a:r>
              <a:rPr lang="en-US" altLang="ko-KR" sz="2600" dirty="0" smtClean="0"/>
              <a:t>. </a:t>
            </a:r>
            <a:r>
              <a:rPr lang="ko-KR" altLang="en-US" sz="2600" dirty="0" smtClean="0"/>
              <a:t>같은 뜻으로 쓰이는 </a:t>
            </a:r>
            <a:r>
              <a:rPr lang="ko-KR" altLang="en-US" sz="2600" dirty="0" err="1" smtClean="0"/>
              <a:t>카라는</a:t>
            </a:r>
            <a:r>
              <a:rPr lang="ko-KR" altLang="en-US" sz="2600" dirty="0" smtClean="0"/>
              <a:t> 영어의 </a:t>
            </a:r>
            <a:r>
              <a:rPr lang="en-US" altLang="ko-KR" sz="2600" dirty="0" smtClean="0"/>
              <a:t>'collar'</a:t>
            </a:r>
            <a:r>
              <a:rPr lang="ko-KR" altLang="en-US" sz="2600" dirty="0" smtClean="0"/>
              <a:t>의 일본식 발음이다</a:t>
            </a:r>
            <a:r>
              <a:rPr lang="en-US" altLang="ko-KR" sz="2600" dirty="0" smtClean="0"/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r>
              <a:rPr lang="ko-KR" altLang="en-US" sz="2600" dirty="0" err="1" smtClean="0"/>
              <a:t>소데나시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そでなし</a:t>
            </a:r>
            <a:r>
              <a:rPr lang="en-US" altLang="ko-KR" sz="2600" dirty="0" smtClean="0"/>
              <a:t>) - </a:t>
            </a:r>
            <a:r>
              <a:rPr lang="ko-KR" altLang="en-US" sz="2600" dirty="0" err="1" smtClean="0"/>
              <a:t>소데는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'</a:t>
            </a:r>
            <a:r>
              <a:rPr lang="ko-KR" altLang="en-US" sz="2600" dirty="0" smtClean="0"/>
              <a:t>소매</a:t>
            </a:r>
            <a:r>
              <a:rPr lang="en-US" altLang="ko-KR" sz="2600" dirty="0" smtClean="0"/>
              <a:t>'</a:t>
            </a:r>
            <a:r>
              <a:rPr lang="ko-KR" altLang="en-US" sz="2600" dirty="0" smtClean="0"/>
              <a:t>이고 나시는 </a:t>
            </a:r>
            <a:r>
              <a:rPr lang="en-US" altLang="ko-KR" sz="2600" dirty="0" smtClean="0"/>
              <a:t>'</a:t>
            </a:r>
            <a:r>
              <a:rPr lang="ko-KR" altLang="en-US" sz="2600" dirty="0" smtClean="0"/>
              <a:t>없다</a:t>
            </a:r>
            <a:r>
              <a:rPr lang="en-US" altLang="ko-KR" sz="2600" dirty="0" smtClean="0"/>
              <a:t>'</a:t>
            </a:r>
            <a:r>
              <a:rPr lang="ko-KR" altLang="en-US" sz="2600" dirty="0" smtClean="0"/>
              <a:t>라는 일본어이다</a:t>
            </a:r>
            <a:r>
              <a:rPr lang="en-US" altLang="ko-KR" sz="2600" dirty="0" smtClean="0"/>
              <a:t>. </a:t>
            </a:r>
            <a:r>
              <a:rPr lang="ko-KR" altLang="en-US" sz="2600" dirty="0" smtClean="0"/>
              <a:t>그러므로 </a:t>
            </a:r>
            <a:r>
              <a:rPr lang="ko-KR" altLang="en-US" sz="2600" dirty="0" err="1" smtClean="0"/>
              <a:t>소데나시는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'</a:t>
            </a:r>
            <a:r>
              <a:rPr lang="ko-KR" altLang="en-US" sz="2600" dirty="0" err="1" smtClean="0"/>
              <a:t>소매없는</a:t>
            </a:r>
            <a:r>
              <a:rPr lang="ko-KR" altLang="en-US" sz="2600" dirty="0" smtClean="0"/>
              <a:t> 옷</a:t>
            </a:r>
            <a:r>
              <a:rPr lang="en-US" altLang="ko-KR" sz="2600" dirty="0" smtClean="0"/>
              <a:t>' </a:t>
            </a:r>
            <a:r>
              <a:rPr lang="ko-KR" altLang="en-US" sz="2600" dirty="0" smtClean="0"/>
              <a:t>즉 </a:t>
            </a:r>
            <a:r>
              <a:rPr lang="en-US" altLang="ko-KR" sz="2600" dirty="0" smtClean="0"/>
              <a:t>'</a:t>
            </a:r>
            <a:r>
              <a:rPr lang="ko-KR" altLang="en-US" sz="2600" dirty="0" smtClean="0"/>
              <a:t>민소매</a:t>
            </a:r>
            <a:r>
              <a:rPr lang="en-US" altLang="ko-KR" sz="2600" dirty="0" smtClean="0"/>
              <a:t>'</a:t>
            </a:r>
            <a:r>
              <a:rPr lang="ko-KR" altLang="en-US" sz="2600" dirty="0" smtClean="0"/>
              <a:t>를 가리킨다</a:t>
            </a:r>
            <a:r>
              <a:rPr lang="en-US" altLang="ko-KR" sz="26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u="sng" smtClean="0"/>
              <a:t>제</a:t>
            </a:r>
            <a:r>
              <a:rPr lang="en-US" altLang="ko-KR" u="sng" smtClean="0"/>
              <a:t>19</a:t>
            </a:r>
            <a:r>
              <a:rPr lang="ko-KR" altLang="en-US" u="sng" smtClean="0"/>
              <a:t>항</a:t>
            </a:r>
            <a:r>
              <a:rPr lang="en-US" altLang="ko-KR" u="sng" smtClean="0"/>
              <a:t>: </a:t>
            </a:r>
            <a:r>
              <a:rPr lang="ko-KR" altLang="en-US" u="sng" smtClean="0"/>
              <a:t>어간에 ‘</a:t>
            </a:r>
            <a:r>
              <a:rPr lang="en-US" altLang="ko-KR" u="sng" smtClean="0"/>
              <a:t>-</a:t>
            </a:r>
            <a:r>
              <a:rPr lang="ko-KR" altLang="en-US" u="sng" smtClean="0"/>
              <a:t>이’나 ‘</a:t>
            </a:r>
            <a:r>
              <a:rPr lang="en-US" altLang="ko-KR" u="sng" smtClean="0"/>
              <a:t>-</a:t>
            </a:r>
            <a:r>
              <a:rPr lang="ko-KR" altLang="en-US" u="sng" smtClean="0"/>
              <a:t>음</a:t>
            </a:r>
            <a:r>
              <a:rPr lang="en-US" altLang="ko-KR" u="sng" smtClean="0"/>
              <a:t>/-</a:t>
            </a:r>
            <a:r>
              <a:rPr lang="ko-KR" altLang="en-US" u="sng" smtClean="0"/>
              <a:t>ㅁ’이 붙어서 명사로 된 것과 ‘</a:t>
            </a:r>
            <a:r>
              <a:rPr lang="en-US" altLang="ko-KR" u="sng" smtClean="0"/>
              <a:t>-</a:t>
            </a:r>
            <a:r>
              <a:rPr lang="ko-KR" altLang="en-US" u="sng" smtClean="0"/>
              <a:t>이’나 ‘</a:t>
            </a:r>
            <a:r>
              <a:rPr lang="en-US" altLang="ko-KR" u="sng" smtClean="0"/>
              <a:t>-</a:t>
            </a:r>
            <a:r>
              <a:rPr lang="ko-KR" altLang="en-US" u="sng" smtClean="0"/>
              <a:t>히’가 붙어서 부사로 된 것은 그 어간의 원형을 밝히어 적는다</a:t>
            </a:r>
            <a:r>
              <a:rPr lang="en-US" altLang="ko-KR" u="sng" smtClean="0"/>
              <a:t>.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ko-KR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600" dirty="0" err="1" smtClean="0"/>
              <a:t>고바이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こうばい</a:t>
            </a:r>
            <a:r>
              <a:rPr lang="en-US" altLang="ko-KR" sz="2600" dirty="0" smtClean="0"/>
              <a:t>) - </a:t>
            </a:r>
            <a:r>
              <a:rPr lang="ko-KR" altLang="en-US" sz="2600" dirty="0" smtClean="0"/>
              <a:t>운전자들이 주로 </a:t>
            </a:r>
            <a:r>
              <a:rPr lang="en-US" altLang="ko-KR" sz="2600" dirty="0" smtClean="0"/>
              <a:t>'</a:t>
            </a:r>
            <a:r>
              <a:rPr lang="ko-KR" altLang="en-US" sz="2600" dirty="0" err="1" smtClean="0"/>
              <a:t>고바이</a:t>
            </a:r>
            <a:r>
              <a:rPr lang="en-US" altLang="ko-KR" sz="2600" dirty="0" smtClean="0"/>
              <a:t>'</a:t>
            </a:r>
            <a:r>
              <a:rPr lang="ko-KR" altLang="en-US" sz="2600" dirty="0" smtClean="0"/>
              <a:t>라고 쓰는데 우리나라말로는 </a:t>
            </a:r>
            <a:r>
              <a:rPr lang="en-US" altLang="ko-KR" sz="2600" dirty="0" smtClean="0"/>
              <a:t>'</a:t>
            </a:r>
            <a:r>
              <a:rPr lang="ko-KR" altLang="en-US" sz="2600" dirty="0" smtClean="0"/>
              <a:t>언덕</a:t>
            </a:r>
            <a:r>
              <a:rPr lang="en-US" altLang="ko-KR" sz="2600" dirty="0" smtClean="0"/>
              <a:t>'</a:t>
            </a:r>
            <a:r>
              <a:rPr lang="ko-KR" altLang="en-US" sz="2600" dirty="0" smtClean="0"/>
              <a:t>이라는 뜻이다</a:t>
            </a:r>
            <a:r>
              <a:rPr lang="en-US" altLang="ko-KR" sz="2600" dirty="0" smtClean="0"/>
              <a:t>. </a:t>
            </a:r>
          </a:p>
          <a:p>
            <a:pPr eaLnBrk="1" hangingPunct="1"/>
            <a:endParaRPr lang="en-US" altLang="ko-KR" sz="2600" dirty="0" smtClean="0"/>
          </a:p>
          <a:p>
            <a:pPr eaLnBrk="1" hangingPunct="1"/>
            <a:r>
              <a:rPr lang="ko-KR" altLang="en-US" sz="2600" dirty="0" err="1" smtClean="0"/>
              <a:t>곤죠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こんじょう</a:t>
            </a:r>
            <a:r>
              <a:rPr lang="en-US" altLang="ko-KR" sz="2600" dirty="0" smtClean="0"/>
              <a:t>) - </a:t>
            </a:r>
            <a:r>
              <a:rPr lang="ko-KR" altLang="en-US" sz="2600" dirty="0" smtClean="0"/>
              <a:t>일본어에서는 사람의 근본적인 성질을 뜻하며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좁은 뜻으로는 </a:t>
            </a:r>
            <a:r>
              <a:rPr lang="ko-KR" altLang="en-US" sz="2600" dirty="0" err="1" smtClean="0"/>
              <a:t>좋지않는</a:t>
            </a:r>
            <a:r>
              <a:rPr lang="ko-KR" altLang="en-US" sz="2600" dirty="0" smtClean="0"/>
              <a:t> 성격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마음보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성깔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본색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근성 등을 가리키는 말이다</a:t>
            </a:r>
            <a:r>
              <a:rPr lang="en-US" altLang="ko-KR" sz="2600" dirty="0" smtClean="0"/>
              <a:t>. </a:t>
            </a:r>
          </a:p>
          <a:p>
            <a:pPr eaLnBrk="1" hangingPunct="1"/>
            <a:endParaRPr lang="en-US" altLang="ko-KR" sz="2600" dirty="0" smtClean="0"/>
          </a:p>
          <a:p>
            <a:pPr eaLnBrk="1" hangingPunct="1"/>
            <a:r>
              <a:rPr lang="ko-KR" altLang="en-US" sz="2600" dirty="0" smtClean="0"/>
              <a:t>유도리 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ゆとり</a:t>
            </a:r>
            <a:r>
              <a:rPr lang="en-US" altLang="ko-KR" sz="2600" dirty="0" smtClean="0"/>
              <a:t>) - '</a:t>
            </a:r>
            <a:r>
              <a:rPr lang="ko-KR" altLang="en-US" sz="2600" dirty="0" smtClean="0"/>
              <a:t>여유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이해심</a:t>
            </a:r>
            <a:r>
              <a:rPr lang="en-US" altLang="ko-KR" sz="2600" dirty="0" smtClean="0"/>
              <a:t>'</a:t>
            </a:r>
            <a:r>
              <a:rPr lang="ko-KR" altLang="en-US" sz="2600" dirty="0" smtClean="0"/>
              <a:t>등을 가리키는 일본어이다</a:t>
            </a:r>
            <a:r>
              <a:rPr lang="en-US" altLang="ko-KR" sz="26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ko-KR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dirty="0" err="1" smtClean="0"/>
              <a:t>무뎃뽀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むてっぽう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전혀 앞뒤 생각 없이 무턱대고 덤벼들어 일을 처리하거나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막무가내로 억지를 부리는 사람을 가리키는 말이다</a:t>
            </a:r>
            <a:r>
              <a:rPr lang="en-US" altLang="ko-KR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다마 </a:t>
            </a:r>
            <a:r>
              <a:rPr lang="en-US" altLang="ko-KR" dirty="0" smtClean="0"/>
              <a:t>(</a:t>
            </a:r>
            <a:r>
              <a:rPr lang="ko-KR" altLang="en-US" dirty="0" smtClean="0"/>
              <a:t>たま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슬롯머신 따위의 알을 일컫는 말이다</a:t>
            </a:r>
            <a:r>
              <a:rPr lang="en-US" altLang="ko-KR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err="1" smtClean="0"/>
              <a:t>잇빠이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いっぱい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그릇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 따위에 가득 차 있는 모양을 가리키는 말이다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ko-KR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err="1" smtClean="0"/>
              <a:t>삐카삐카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ぴかぴか</a:t>
            </a:r>
            <a:r>
              <a:rPr lang="en-US" altLang="ko-KR" dirty="0" smtClean="0"/>
              <a:t>) - '</a:t>
            </a:r>
            <a:r>
              <a:rPr lang="ko-KR" altLang="en-US" dirty="0" smtClean="0"/>
              <a:t>번쩍번쩍</a:t>
            </a:r>
            <a:r>
              <a:rPr lang="en-US" altLang="ko-KR" dirty="0" smtClean="0"/>
              <a:t>'</a:t>
            </a:r>
            <a:r>
              <a:rPr lang="ko-KR" altLang="en-US" dirty="0" smtClean="0"/>
              <a:t>이라는 일본어에서 유래한 말이다</a:t>
            </a:r>
            <a:r>
              <a:rPr lang="en-US" altLang="ko-KR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err="1" smtClean="0"/>
              <a:t>빠쿠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パク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영어의 </a:t>
            </a:r>
            <a:r>
              <a:rPr lang="en-US" altLang="ko-KR" dirty="0" smtClean="0"/>
              <a:t>'back'</a:t>
            </a:r>
            <a:r>
              <a:rPr lang="ko-KR" altLang="en-US" dirty="0" smtClean="0"/>
              <a:t>에서 나온 말로 차량 따위가 뒤로 움직이는 것을 말함</a:t>
            </a:r>
            <a:r>
              <a:rPr lang="en-US" altLang="ko-KR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err="1" smtClean="0"/>
              <a:t>뗑캉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てんかん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어떤 사람이 행패를 부리거나 </a:t>
            </a:r>
            <a:r>
              <a:rPr lang="ko-KR" altLang="en-US" dirty="0" err="1" smtClean="0"/>
              <a:t>어거지를</a:t>
            </a:r>
            <a:r>
              <a:rPr lang="ko-KR" altLang="en-US" dirty="0" smtClean="0"/>
              <a:t> 쓸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어린애가 심하게 투정을 부릴 때 사용하는 말이다</a:t>
            </a:r>
            <a:r>
              <a:rPr lang="en-US" altLang="ko-KR" dirty="0" smtClean="0"/>
              <a:t>.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>
          <a:xfrm>
            <a:off x="685800" y="1268413"/>
            <a:ext cx="7772400" cy="302468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7200" b="1" dirty="0" smtClean="0"/>
              <a:t>한글 뜻도 모르고 </a:t>
            </a:r>
            <a:r>
              <a:rPr lang="en-US" altLang="ko-KR" sz="7200" b="1" dirty="0" smtClean="0"/>
              <a:t/>
            </a:r>
            <a:br>
              <a:rPr lang="en-US" altLang="ko-KR" sz="7200" b="1" dirty="0" smtClean="0"/>
            </a:br>
            <a:r>
              <a:rPr lang="ko-KR" altLang="en-US" sz="7200" b="1" dirty="0" smtClean="0"/>
              <a:t>자주 쓰는 우리말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31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ko-KR" altLang="en-US" dirty="0" smtClean="0"/>
              <a:t>개개다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개기다</a:t>
            </a:r>
            <a:r>
              <a:rPr lang="en-US" altLang="ko-KR" dirty="0" smtClean="0"/>
              <a:t>)</a:t>
            </a:r>
          </a:p>
          <a:p>
            <a:pPr>
              <a:buFont typeface="Wingdings 2" pitchFamily="18" charset="2"/>
              <a:buNone/>
            </a:pPr>
            <a:endParaRPr lang="ko-KR" altLang="en-US" dirty="0" smtClean="0"/>
          </a:p>
          <a:p>
            <a:pPr>
              <a:buFont typeface="Wingdings 2" pitchFamily="18" charset="2"/>
              <a:buNone/>
            </a:pPr>
            <a:r>
              <a:rPr lang="ko-KR" altLang="en-US" dirty="0" smtClean="0"/>
              <a:t>본 뜻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것이 맞닿아서 해지거나 닳는 것을 가리킨다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Font typeface="Wingdings 2" pitchFamily="18" charset="2"/>
              <a:buNone/>
            </a:pPr>
            <a:r>
              <a:rPr lang="ko-KR" altLang="en-US" dirty="0" smtClean="0"/>
              <a:t>바뀐 뜻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누군가가 달라붙어서 귀찮게 굴거나 손해를 끼치게 하는 것</a:t>
            </a:r>
          </a:p>
          <a:p>
            <a:pPr>
              <a:buFont typeface="Wingdings 2" pitchFamily="18" charset="2"/>
              <a:buNone/>
            </a:pPr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너 왜 자꾸 개개니</a:t>
            </a:r>
            <a:r>
              <a:rPr lang="en-US" altLang="ko-KR" dirty="0" smtClean="0"/>
              <a:t>? (</a:t>
            </a:r>
            <a:r>
              <a:rPr lang="ko-KR" altLang="en-US" dirty="0" err="1" smtClean="0"/>
              <a:t>개긴다는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개개다를</a:t>
            </a:r>
            <a:r>
              <a:rPr lang="ko-KR" altLang="en-US" dirty="0" smtClean="0"/>
              <a:t> 잘못 쓴 예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42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ko-KR" altLang="en-US" dirty="0" smtClean="0"/>
              <a:t>고뿔</a:t>
            </a:r>
          </a:p>
          <a:p>
            <a:pPr>
              <a:buFont typeface="Wingdings 2" pitchFamily="18" charset="2"/>
              <a:buNone/>
            </a:pPr>
            <a:r>
              <a:rPr lang="ko-KR" altLang="en-US" dirty="0" smtClean="0"/>
              <a:t>본 뜻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코와 불이 합쳐진 말로 코에 불이 나는 것처럼 더운 김이 나온다는 뜻</a:t>
            </a:r>
          </a:p>
          <a:p>
            <a:pPr>
              <a:buFont typeface="Wingdings 2" pitchFamily="18" charset="2"/>
              <a:buNone/>
            </a:pPr>
            <a:r>
              <a:rPr lang="ko-KR" altLang="en-US" dirty="0" smtClean="0"/>
              <a:t>바뀐 뜻 </a:t>
            </a:r>
            <a:r>
              <a:rPr lang="en-US" altLang="ko-KR" dirty="0" smtClean="0"/>
              <a:t>: </a:t>
            </a:r>
            <a:r>
              <a:rPr lang="ko-KR" altLang="en-US" dirty="0"/>
              <a:t>감</a:t>
            </a:r>
            <a:r>
              <a:rPr lang="ko-KR" altLang="en-US" dirty="0" smtClean="0"/>
              <a:t>기를 </a:t>
            </a:r>
            <a:r>
              <a:rPr lang="ko-KR" altLang="en-US" dirty="0" smtClean="0"/>
              <a:t>일컫는 </a:t>
            </a:r>
            <a:r>
              <a:rPr lang="ko-KR" altLang="en-US" dirty="0" smtClean="0"/>
              <a:t>옛말</a:t>
            </a:r>
            <a:endParaRPr lang="ko-KR" altLang="en-US" dirty="0" smtClean="0"/>
          </a:p>
          <a:p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62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ko-KR" altLang="en-US" smtClean="0"/>
              <a:t>넋두리</a:t>
            </a:r>
          </a:p>
          <a:p>
            <a:pPr>
              <a:buFont typeface="Wingdings 2" pitchFamily="18" charset="2"/>
              <a:buNone/>
            </a:pPr>
            <a:r>
              <a:rPr lang="ko-KR" altLang="en-US" smtClean="0"/>
              <a:t>본 뜻 </a:t>
            </a:r>
            <a:r>
              <a:rPr lang="en-US" altLang="ko-KR" smtClean="0"/>
              <a:t>: </a:t>
            </a:r>
            <a:r>
              <a:rPr lang="ko-KR" altLang="en-US" smtClean="0"/>
              <a:t>무당이 죽은 이를 대신하여 하는 말</a:t>
            </a:r>
          </a:p>
          <a:p>
            <a:pPr>
              <a:buFont typeface="Wingdings 2" pitchFamily="18" charset="2"/>
              <a:buNone/>
            </a:pPr>
            <a:r>
              <a:rPr lang="ko-KR" altLang="en-US" smtClean="0"/>
              <a:t>바뀐 뜻 </a:t>
            </a:r>
            <a:r>
              <a:rPr lang="en-US" altLang="ko-KR" smtClean="0"/>
              <a:t>: </a:t>
            </a:r>
            <a:r>
              <a:rPr lang="ko-KR" altLang="en-US" smtClean="0"/>
              <a:t>불평이나 불마을 늘어놓고 하소연하는 말</a:t>
            </a:r>
          </a:p>
          <a:p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83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ko-KR" altLang="en-US" smtClean="0"/>
              <a:t>도무지</a:t>
            </a:r>
          </a:p>
          <a:p>
            <a:pPr>
              <a:buFont typeface="Wingdings 2" pitchFamily="18" charset="2"/>
              <a:buNone/>
            </a:pPr>
            <a:r>
              <a:rPr lang="ko-KR" altLang="en-US" smtClean="0"/>
              <a:t>본 뜻 </a:t>
            </a:r>
            <a:r>
              <a:rPr lang="en-US" altLang="ko-KR" smtClean="0"/>
              <a:t>: </a:t>
            </a:r>
            <a:r>
              <a:rPr lang="ko-KR" altLang="en-US" smtClean="0"/>
              <a:t>도모지</a:t>
            </a:r>
            <a:r>
              <a:rPr lang="en-US" altLang="ko-KR" smtClean="0"/>
              <a:t>(</a:t>
            </a:r>
            <a:r>
              <a:rPr lang="ko-KR" altLang="en-US" smtClean="0"/>
              <a:t>途貌紙</a:t>
            </a:r>
            <a:r>
              <a:rPr lang="en-US" altLang="ko-KR" smtClean="0"/>
              <a:t>)</a:t>
            </a:r>
            <a:r>
              <a:rPr lang="ko-KR" altLang="en-US" smtClean="0"/>
              <a:t>는 물 묻힌 종이를 얼굴에 발라 죽이는 형벌 </a:t>
            </a:r>
          </a:p>
          <a:p>
            <a:pPr>
              <a:buFont typeface="Wingdings 2" pitchFamily="18" charset="2"/>
              <a:buNone/>
            </a:pPr>
            <a:r>
              <a:rPr lang="ko-KR" altLang="en-US" smtClean="0"/>
              <a:t>바뀐 뜻 </a:t>
            </a:r>
            <a:r>
              <a:rPr lang="en-US" altLang="ko-KR" smtClean="0"/>
              <a:t>: </a:t>
            </a:r>
            <a:r>
              <a:rPr lang="ko-KR" altLang="en-US" smtClean="0"/>
              <a:t>도모지에 기원을 두고 </a:t>
            </a:r>
            <a:r>
              <a:rPr lang="en-US" altLang="ko-KR" smtClean="0"/>
              <a:t>'</a:t>
            </a:r>
            <a:r>
              <a:rPr lang="ko-KR" altLang="en-US" smtClean="0"/>
              <a:t>도저히 어찌할 수 없는</a:t>
            </a:r>
            <a:r>
              <a:rPr lang="en-US" altLang="ko-KR" smtClean="0"/>
              <a:t>' </a:t>
            </a:r>
            <a:r>
              <a:rPr lang="ko-KR" altLang="en-US" smtClean="0"/>
              <a:t>의 뜻</a:t>
            </a:r>
          </a:p>
          <a:p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24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ko-KR" altLang="en-US" smtClean="0"/>
              <a:t>비지땀</a:t>
            </a:r>
          </a:p>
          <a:p>
            <a:pPr>
              <a:buFont typeface="Wingdings 2" pitchFamily="18" charset="2"/>
              <a:buNone/>
            </a:pPr>
            <a:r>
              <a:rPr lang="ko-KR" altLang="en-US" smtClean="0"/>
              <a:t>본 뜻 </a:t>
            </a:r>
            <a:r>
              <a:rPr lang="en-US" altLang="ko-KR" smtClean="0"/>
              <a:t>: </a:t>
            </a:r>
            <a:r>
              <a:rPr lang="ko-KR" altLang="en-US" smtClean="0"/>
              <a:t>두부를 만들 때 콩물처럼 많이 흘리는 땀</a:t>
            </a:r>
          </a:p>
          <a:p>
            <a:pPr>
              <a:buFont typeface="Wingdings 2" pitchFamily="18" charset="2"/>
              <a:buNone/>
            </a:pPr>
            <a:r>
              <a:rPr lang="ko-KR" altLang="en-US" smtClean="0"/>
              <a:t>바뀐 뜻 </a:t>
            </a:r>
            <a:r>
              <a:rPr lang="en-US" altLang="ko-KR" smtClean="0"/>
              <a:t>: </a:t>
            </a:r>
            <a:r>
              <a:rPr lang="ko-KR" altLang="en-US" smtClean="0"/>
              <a:t>힘든 일을 할 때 쏟아지는 땀</a:t>
            </a:r>
          </a:p>
          <a:p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4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ko-KR" altLang="en-US" dirty="0" smtClean="0"/>
              <a:t>삼삼하다</a:t>
            </a:r>
          </a:p>
          <a:p>
            <a:pPr>
              <a:buFont typeface="Wingdings 2" pitchFamily="18" charset="2"/>
              <a:buNone/>
            </a:pPr>
            <a:r>
              <a:rPr lang="ko-KR" altLang="en-US" dirty="0" smtClean="0"/>
              <a:t>본 뜻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음식 맛이 싱거운 듯하면서도 맛이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잊혀지지 않고 눈에 </a:t>
            </a:r>
            <a:r>
              <a:rPr lang="ko-KR" altLang="en-US" dirty="0" err="1" smtClean="0"/>
              <a:t>어린다의</a:t>
            </a:r>
            <a:r>
              <a:rPr lang="ko-KR" altLang="en-US" dirty="0" smtClean="0"/>
              <a:t> 뜻</a:t>
            </a:r>
          </a:p>
          <a:p>
            <a:pPr>
              <a:buFont typeface="Wingdings 2" pitchFamily="18" charset="2"/>
              <a:buNone/>
            </a:pPr>
            <a:r>
              <a:rPr lang="ko-KR" altLang="en-US" dirty="0" smtClean="0"/>
              <a:t>바뀐 뜻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사람이나 물건이 멋있게 생긴 경우에 감탄의 뜻으로 쓰임</a:t>
            </a:r>
          </a:p>
          <a:p>
            <a:pPr>
              <a:buFont typeface="Wingdings 2" pitchFamily="18" charset="2"/>
              <a:buNone/>
            </a:pPr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 여자 삼삼한데</a:t>
            </a:r>
            <a:r>
              <a:rPr lang="en-US" altLang="ko-KR" dirty="0" smtClean="0"/>
              <a:t>!</a:t>
            </a:r>
            <a:endParaRPr lang="ko-KR" altLang="en-US" dirty="0" smtClean="0"/>
          </a:p>
          <a:p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/>
              <a:t>1. ‘-</a:t>
            </a:r>
            <a:r>
              <a:rPr lang="ko-KR" altLang="en-US" dirty="0" smtClean="0"/>
              <a:t>이’가 붙어서 명사로 된 것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dirty="0" smtClean="0"/>
              <a:t>길이 깊이 높이 다듬이 땀받이 달맞이 먹이 미닫이 벌이 </a:t>
            </a:r>
            <a:r>
              <a:rPr lang="ko-KR" altLang="en-US" dirty="0" err="1" smtClean="0"/>
              <a:t>벼훑이</a:t>
            </a:r>
            <a:r>
              <a:rPr lang="ko-KR" altLang="en-US" dirty="0" smtClean="0"/>
              <a:t> 살림살이 쇠붙이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/>
              <a:t>2. ‘-</a:t>
            </a:r>
            <a:r>
              <a:rPr lang="ko-KR" altLang="en-US" dirty="0" smtClean="0"/>
              <a:t>음</a:t>
            </a:r>
            <a:r>
              <a:rPr lang="en-US" altLang="ko-KR" dirty="0" smtClean="0"/>
              <a:t>/-</a:t>
            </a:r>
            <a:r>
              <a:rPr lang="ko-KR" altLang="en-US" dirty="0" err="1" smtClean="0"/>
              <a:t>ㅁ</a:t>
            </a:r>
            <a:r>
              <a:rPr lang="ko-KR" altLang="en-US" dirty="0" smtClean="0"/>
              <a:t>’이 붙어서 명사로 된 것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dirty="0" smtClean="0"/>
              <a:t>걸음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묶음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믿음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엮음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울음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졸음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죽음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앎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만듦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/>
              <a:t>3. ‘-</a:t>
            </a:r>
            <a:r>
              <a:rPr lang="ko-KR" altLang="en-US" dirty="0" smtClean="0"/>
              <a:t>이’가 붙어서 부사로 된 것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dirty="0" smtClean="0"/>
              <a:t>같이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굳이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실없이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짓궂이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/>
              <a:t>4. ‘-</a:t>
            </a:r>
            <a:r>
              <a:rPr lang="ko-KR" altLang="en-US" dirty="0" smtClean="0"/>
              <a:t>히’가 붙어서 부사로 된 것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dirty="0" smtClean="0"/>
              <a:t>밝히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익히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작히</a:t>
            </a:r>
            <a:r>
              <a:rPr lang="en-US" altLang="ko-KR" dirty="0" smtClean="0"/>
              <a:t>,</a:t>
            </a:r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64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엔간하다</a:t>
            </a:r>
          </a:p>
          <a:p>
            <a:pPr>
              <a:buFont typeface="Wingdings 2" pitchFamily="18" charset="2"/>
              <a:buNone/>
            </a:pPr>
            <a:r>
              <a:rPr lang="ko-KR" altLang="en-US" smtClean="0"/>
              <a:t>본 뜻 </a:t>
            </a:r>
            <a:r>
              <a:rPr lang="en-US" altLang="ko-KR" smtClean="0"/>
              <a:t>: '</a:t>
            </a:r>
            <a:r>
              <a:rPr lang="ko-KR" altLang="en-US" smtClean="0"/>
              <a:t>어여간하다</a:t>
            </a:r>
            <a:r>
              <a:rPr lang="en-US" altLang="ko-KR" smtClean="0"/>
              <a:t>'</a:t>
            </a:r>
            <a:r>
              <a:rPr lang="ko-KR" altLang="en-US" smtClean="0"/>
              <a:t>의 준말로 표준에 가깝거나 정도가 알맞다의 뜻</a:t>
            </a:r>
          </a:p>
          <a:p>
            <a:pPr>
              <a:buFont typeface="Wingdings 2" pitchFamily="18" charset="2"/>
              <a:buNone/>
            </a:pPr>
            <a:r>
              <a:rPr lang="ko-KR" altLang="en-US" smtClean="0"/>
              <a:t>바뀐 뜻 </a:t>
            </a:r>
            <a:r>
              <a:rPr lang="en-US" altLang="ko-KR" smtClean="0"/>
              <a:t>: </a:t>
            </a:r>
            <a:r>
              <a:rPr lang="ko-KR" altLang="en-US" smtClean="0"/>
              <a:t>호락호락하지 않고 웬만한 수준에 도달했다는 뜻</a:t>
            </a:r>
          </a:p>
          <a:p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105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홀몸</a:t>
            </a:r>
          </a:p>
          <a:p>
            <a:pPr>
              <a:buFont typeface="Wingdings 2" pitchFamily="18" charset="2"/>
              <a:buNone/>
            </a:pPr>
            <a:r>
              <a:rPr lang="ko-KR" altLang="en-US" smtClean="0"/>
              <a:t>본 뜻 </a:t>
            </a:r>
            <a:r>
              <a:rPr lang="en-US" altLang="ko-KR" smtClean="0"/>
              <a:t>: </a:t>
            </a:r>
            <a:r>
              <a:rPr lang="ko-KR" altLang="en-US" smtClean="0"/>
              <a:t>혈혈단신의 고아나 아직 결혼하지 않은 미혼자를 가리키는 말</a:t>
            </a:r>
          </a:p>
          <a:p>
            <a:pPr>
              <a:buFont typeface="Wingdings 2" pitchFamily="18" charset="2"/>
              <a:buNone/>
            </a:pPr>
            <a:r>
              <a:rPr lang="ko-KR" altLang="en-US" smtClean="0"/>
              <a:t>바뀐 뜻 </a:t>
            </a:r>
            <a:r>
              <a:rPr lang="en-US" altLang="ko-KR" smtClean="0"/>
              <a:t>: </a:t>
            </a:r>
            <a:r>
              <a:rPr lang="ko-KR" altLang="en-US" smtClean="0"/>
              <a:t>형제나 배우자가 없는 사람을 가리키는 말</a:t>
            </a:r>
          </a:p>
          <a:p>
            <a:pPr>
              <a:buFont typeface="Wingdings 2" pitchFamily="18" charset="2"/>
              <a:buNone/>
            </a:pPr>
            <a:r>
              <a:rPr lang="en-US" altLang="ko-KR" smtClean="0"/>
              <a:t>※ </a:t>
            </a:r>
            <a:r>
              <a:rPr lang="ko-KR" altLang="en-US" smtClean="0"/>
              <a:t>아직 아이를 배지 않은 몸의 뜻은 </a:t>
            </a:r>
            <a:r>
              <a:rPr lang="en-US" altLang="ko-KR" smtClean="0"/>
              <a:t>"</a:t>
            </a:r>
            <a:r>
              <a:rPr lang="ko-KR" altLang="en-US" smtClean="0"/>
              <a:t>홑몸</a:t>
            </a:r>
            <a:r>
              <a:rPr lang="en-US" altLang="ko-KR" smtClean="0"/>
              <a:t>"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  <a:r>
              <a:rPr lang="ko-KR" altLang="en-US" smtClean="0"/>
              <a:t>많이 혼동하고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다만</a:t>
            </a:r>
            <a:r>
              <a:rPr lang="en-US" altLang="ko-KR" smtClean="0"/>
              <a:t>, </a:t>
            </a:r>
            <a:r>
              <a:rPr lang="ko-KR" altLang="en-US" smtClean="0"/>
              <a:t>어간에 ‘</a:t>
            </a:r>
            <a:r>
              <a:rPr lang="en-US" altLang="ko-KR" smtClean="0"/>
              <a:t>-</a:t>
            </a:r>
            <a:r>
              <a:rPr lang="ko-KR" altLang="en-US" smtClean="0"/>
              <a:t>이’나 ‘</a:t>
            </a:r>
            <a:r>
              <a:rPr lang="en-US" altLang="ko-KR" smtClean="0"/>
              <a:t>-</a:t>
            </a:r>
            <a:r>
              <a:rPr lang="ko-KR" altLang="en-US" smtClean="0"/>
              <a:t>음’이 붙어서 명사로 바뀐 것이라도 그 어간의 뜻과 멀어진 것은 원형을 밝히어 적지 아니한다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/>
            <a:r>
              <a:rPr lang="ko-KR" altLang="en-US" smtClean="0"/>
              <a:t>굽도리</a:t>
            </a:r>
            <a:r>
              <a:rPr lang="en-US" altLang="ko-KR" smtClean="0"/>
              <a:t>, </a:t>
            </a:r>
            <a:r>
              <a:rPr lang="ko-KR" altLang="en-US" smtClean="0"/>
              <a:t>다리</a:t>
            </a:r>
            <a:r>
              <a:rPr lang="en-US" altLang="ko-KR" smtClean="0"/>
              <a:t>[</a:t>
            </a:r>
            <a:r>
              <a:rPr lang="ko-KR" altLang="en-US" smtClean="0"/>
              <a:t>髢</a:t>
            </a:r>
            <a:r>
              <a:rPr lang="en-US" altLang="ko-KR" smtClean="0"/>
              <a:t>], </a:t>
            </a:r>
            <a:r>
              <a:rPr lang="ko-KR" altLang="en-US" smtClean="0"/>
              <a:t>목거리</a:t>
            </a:r>
            <a:r>
              <a:rPr lang="en-US" altLang="ko-KR" smtClean="0"/>
              <a:t>(</a:t>
            </a:r>
            <a:r>
              <a:rPr lang="ko-KR" altLang="en-US" smtClean="0"/>
              <a:t>목병</a:t>
            </a:r>
            <a:r>
              <a:rPr lang="en-US" altLang="ko-KR" smtClean="0"/>
              <a:t>), </a:t>
            </a:r>
            <a:r>
              <a:rPr lang="ko-KR" altLang="en-US" smtClean="0"/>
              <a:t>무녀리</a:t>
            </a:r>
            <a:r>
              <a:rPr lang="en-US" altLang="ko-KR" smtClean="0"/>
              <a:t>, </a:t>
            </a:r>
            <a:r>
              <a:rPr lang="ko-KR" altLang="en-US" smtClean="0"/>
              <a:t>코끼리</a:t>
            </a:r>
            <a:r>
              <a:rPr lang="en-US" altLang="ko-KR" smtClean="0"/>
              <a:t>, </a:t>
            </a:r>
            <a:r>
              <a:rPr lang="ko-KR" altLang="en-US" smtClean="0"/>
              <a:t>거름</a:t>
            </a:r>
            <a:r>
              <a:rPr lang="en-US" altLang="ko-KR" smtClean="0"/>
              <a:t>(</a:t>
            </a:r>
            <a:r>
              <a:rPr lang="ko-KR" altLang="en-US" smtClean="0"/>
              <a:t>비료</a:t>
            </a:r>
            <a:r>
              <a:rPr lang="en-US" altLang="ko-KR" smtClean="0"/>
              <a:t>), </a:t>
            </a:r>
            <a:r>
              <a:rPr lang="ko-KR" altLang="en-US" smtClean="0"/>
              <a:t>고름</a:t>
            </a:r>
            <a:r>
              <a:rPr lang="en-US" altLang="ko-KR" smtClean="0"/>
              <a:t>[</a:t>
            </a:r>
            <a:r>
              <a:rPr lang="ko-KR" altLang="en-US" smtClean="0"/>
              <a:t>膿</a:t>
            </a:r>
            <a:r>
              <a:rPr lang="en-US" altLang="ko-KR" smtClean="0"/>
              <a:t>], </a:t>
            </a:r>
            <a:r>
              <a:rPr lang="ko-KR" altLang="en-US" smtClean="0"/>
              <a:t>노름</a:t>
            </a:r>
            <a:r>
              <a:rPr lang="en-US" altLang="ko-KR" smtClean="0"/>
              <a:t>(</a:t>
            </a:r>
            <a:r>
              <a:rPr lang="ko-KR" altLang="en-US" smtClean="0"/>
              <a:t>도박</a:t>
            </a:r>
            <a:r>
              <a:rPr lang="en-US" altLang="ko-KR" smtClean="0"/>
              <a:t>)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92788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[</a:t>
            </a:r>
            <a:r>
              <a:rPr lang="ko-KR" altLang="en-US" smtClean="0"/>
              <a:t>붙임</a:t>
            </a:r>
            <a:r>
              <a:rPr lang="en-US" altLang="ko-KR" smtClean="0"/>
              <a:t>] </a:t>
            </a:r>
            <a:r>
              <a:rPr lang="ko-KR" altLang="en-US" smtClean="0"/>
              <a:t>어간에 ‘</a:t>
            </a:r>
            <a:r>
              <a:rPr lang="en-US" altLang="ko-KR" smtClean="0"/>
              <a:t>-</a:t>
            </a:r>
            <a:r>
              <a:rPr lang="ko-KR" altLang="en-US" smtClean="0"/>
              <a:t>이’나 ‘</a:t>
            </a:r>
            <a:r>
              <a:rPr lang="en-US" altLang="ko-KR" smtClean="0"/>
              <a:t>-</a:t>
            </a:r>
            <a:r>
              <a:rPr lang="ko-KR" altLang="en-US" smtClean="0"/>
              <a:t>음’ 이외의 모음으로 시작된 접미사가 붙어서 다른 품사로 바뀐 것은 그 어간의 원형을 밝히어 적지 아니한다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(1) </a:t>
            </a:r>
            <a:r>
              <a:rPr lang="ko-KR" altLang="en-US" smtClean="0"/>
              <a:t>명사로 바뀐 것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귀머거리</a:t>
            </a:r>
            <a:r>
              <a:rPr lang="en-US" altLang="ko-KR" smtClean="0"/>
              <a:t>, </a:t>
            </a:r>
            <a:r>
              <a:rPr lang="ko-KR" altLang="en-US" smtClean="0"/>
              <a:t>까마귀</a:t>
            </a:r>
            <a:r>
              <a:rPr lang="en-US" altLang="ko-KR" smtClean="0"/>
              <a:t>, </a:t>
            </a:r>
            <a:r>
              <a:rPr lang="ko-KR" altLang="en-US" smtClean="0"/>
              <a:t>너머</a:t>
            </a:r>
            <a:r>
              <a:rPr lang="en-US" altLang="ko-KR" smtClean="0"/>
              <a:t>, </a:t>
            </a:r>
            <a:r>
              <a:rPr lang="ko-KR" altLang="en-US" smtClean="0"/>
              <a:t>뜨더귀</a:t>
            </a:r>
            <a:r>
              <a:rPr lang="en-US" altLang="ko-KR" smtClean="0"/>
              <a:t>, </a:t>
            </a:r>
            <a:r>
              <a:rPr lang="ko-KR" altLang="en-US" smtClean="0"/>
              <a:t>마감</a:t>
            </a:r>
            <a:r>
              <a:rPr lang="en-US" altLang="ko-KR" smtClean="0"/>
              <a:t>, </a:t>
            </a:r>
            <a:r>
              <a:rPr lang="ko-KR" altLang="en-US" smtClean="0"/>
              <a:t>마개</a:t>
            </a:r>
            <a:r>
              <a:rPr lang="en-US" altLang="ko-KR" smtClean="0"/>
              <a:t>, </a:t>
            </a:r>
            <a:r>
              <a:rPr lang="ko-KR" altLang="en-US" smtClean="0"/>
              <a:t>마중</a:t>
            </a:r>
            <a:r>
              <a:rPr lang="en-US" altLang="ko-KR" smtClean="0"/>
              <a:t>, </a:t>
            </a:r>
            <a:r>
              <a:rPr lang="ko-KR" altLang="en-US" smtClean="0"/>
              <a:t>무덤</a:t>
            </a:r>
            <a:r>
              <a:rPr lang="en-US" altLang="ko-KR" smtClean="0"/>
              <a:t>, </a:t>
            </a:r>
            <a:r>
              <a:rPr lang="ko-KR" altLang="en-US" smtClean="0"/>
              <a:t>비렁뱅이</a:t>
            </a:r>
            <a:r>
              <a:rPr lang="en-US" altLang="ko-KR" smtClean="0"/>
              <a:t>, </a:t>
            </a:r>
            <a:r>
              <a:rPr lang="ko-KR" altLang="en-US" smtClean="0"/>
              <a:t>쓰레기</a:t>
            </a:r>
            <a:r>
              <a:rPr lang="en-US" altLang="ko-KR" smtClean="0"/>
              <a:t>, </a:t>
            </a:r>
            <a:r>
              <a:rPr lang="ko-KR" altLang="en-US" smtClean="0"/>
              <a:t>올가미</a:t>
            </a:r>
            <a:r>
              <a:rPr lang="en-US" altLang="ko-KR" smtClean="0"/>
              <a:t>,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(2) </a:t>
            </a:r>
            <a:r>
              <a:rPr lang="ko-KR" altLang="en-US" smtClean="0"/>
              <a:t>부사로 바뀐 것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거뭇거뭇</a:t>
            </a:r>
            <a:r>
              <a:rPr lang="en-US" altLang="ko-KR" smtClean="0"/>
              <a:t>, </a:t>
            </a:r>
            <a:r>
              <a:rPr lang="ko-KR" altLang="en-US" smtClean="0"/>
              <a:t>너무</a:t>
            </a:r>
            <a:r>
              <a:rPr lang="en-US" altLang="ko-KR" smtClean="0"/>
              <a:t>, </a:t>
            </a:r>
            <a:r>
              <a:rPr lang="ko-KR" altLang="en-US" smtClean="0"/>
              <a:t>도로</a:t>
            </a:r>
            <a:r>
              <a:rPr lang="en-US" altLang="ko-KR" smtClean="0"/>
              <a:t>, </a:t>
            </a:r>
            <a:r>
              <a:rPr lang="ko-KR" altLang="en-US" smtClean="0"/>
              <a:t>뜨덤뜨덤</a:t>
            </a:r>
            <a:r>
              <a:rPr lang="en-US" altLang="ko-KR" smtClean="0"/>
              <a:t>, </a:t>
            </a:r>
            <a:r>
              <a:rPr lang="ko-KR" altLang="en-US" smtClean="0"/>
              <a:t>바투</a:t>
            </a:r>
            <a:r>
              <a:rPr lang="en-US" altLang="ko-KR" smtClean="0"/>
              <a:t>, </a:t>
            </a:r>
            <a:r>
              <a:rPr lang="ko-KR" altLang="en-US" smtClean="0"/>
              <a:t>불긋불긋</a:t>
            </a:r>
            <a:r>
              <a:rPr lang="en-US" altLang="ko-KR" smtClean="0"/>
              <a:t>, </a:t>
            </a:r>
            <a:r>
              <a:rPr lang="ko-KR" altLang="en-US" smtClean="0"/>
              <a:t>비로소</a:t>
            </a:r>
            <a:r>
              <a:rPr lang="en-US" altLang="ko-KR" smtClean="0"/>
              <a:t>, </a:t>
            </a:r>
            <a:r>
              <a:rPr lang="ko-KR" altLang="en-US" smtClean="0"/>
              <a:t>오긋오긋</a:t>
            </a:r>
            <a:r>
              <a:rPr lang="en-US" altLang="ko-KR" smtClean="0"/>
              <a:t>, </a:t>
            </a:r>
            <a:r>
              <a:rPr lang="ko-KR" altLang="en-US" smtClean="0"/>
              <a:t>자주</a:t>
            </a:r>
            <a:r>
              <a:rPr lang="en-US" altLang="ko-KR" smtClean="0"/>
              <a:t>, </a:t>
            </a:r>
            <a:r>
              <a:rPr lang="ko-KR" altLang="en-US" smtClean="0"/>
              <a:t>차마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(3) </a:t>
            </a:r>
            <a:r>
              <a:rPr lang="ko-KR" altLang="en-US" smtClean="0"/>
              <a:t>조사로 바뀌어 뜻이 달라진 것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나마</a:t>
            </a:r>
            <a:r>
              <a:rPr lang="en-US" altLang="ko-KR" smtClean="0"/>
              <a:t>, </a:t>
            </a:r>
            <a:r>
              <a:rPr lang="ko-KR" altLang="en-US" smtClean="0"/>
              <a:t>부터</a:t>
            </a:r>
            <a:r>
              <a:rPr lang="en-US" altLang="ko-KR" smtClean="0"/>
              <a:t>, </a:t>
            </a:r>
            <a:r>
              <a:rPr lang="ko-KR" altLang="en-US" smtClean="0"/>
              <a:t>조차</a:t>
            </a:r>
          </a:p>
          <a:p>
            <a:pPr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7610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600" b="1" smtClean="0"/>
              <a:t>제</a:t>
            </a:r>
            <a:r>
              <a:rPr lang="en-US" altLang="ko-KR" sz="2600" b="1" smtClean="0"/>
              <a:t>20</a:t>
            </a:r>
            <a:r>
              <a:rPr lang="ko-KR" altLang="en-US" sz="2600" b="1" smtClean="0"/>
              <a:t>항 </a:t>
            </a:r>
            <a:r>
              <a:rPr lang="ko-KR" altLang="en-US" sz="2600" smtClean="0"/>
              <a:t>명사 뒤에 </a:t>
            </a:r>
            <a:r>
              <a:rPr lang="en-US" altLang="ko-KR" sz="2600" smtClean="0"/>
              <a:t>'-</a:t>
            </a:r>
            <a:r>
              <a:rPr lang="ko-KR" altLang="en-US" sz="2600" smtClean="0"/>
              <a:t>이</a:t>
            </a:r>
            <a:r>
              <a:rPr lang="en-US" altLang="ko-KR" sz="2600" smtClean="0"/>
              <a:t>'</a:t>
            </a:r>
            <a:r>
              <a:rPr lang="ko-KR" altLang="en-US" sz="2600" smtClean="0"/>
              <a:t>가 붙어서 된 말은 그 </a:t>
            </a:r>
            <a:r>
              <a:rPr lang="ko-KR" altLang="en-US" sz="2600" smtClean="0">
                <a:latin typeface="Arial" charset="0"/>
              </a:rPr>
              <a:t> </a:t>
            </a:r>
            <a:r>
              <a:rPr lang="ko-KR" altLang="en-US" sz="2600" smtClean="0"/>
              <a:t>명사의 원형을 밝히어 적는다</a:t>
            </a:r>
            <a:r>
              <a:rPr lang="en-US" altLang="ko-KR" sz="2600" smtClean="0"/>
              <a:t>.</a:t>
            </a:r>
            <a:br>
              <a:rPr lang="en-US" altLang="ko-KR" sz="2600" smtClean="0"/>
            </a:br>
            <a:r>
              <a:rPr lang="en-US" altLang="ko-KR" sz="2600" smtClean="0"/>
              <a:t/>
            </a:r>
            <a:br>
              <a:rPr lang="en-US" altLang="ko-KR" sz="2600" smtClean="0"/>
            </a:br>
            <a:r>
              <a:rPr lang="en-US" altLang="ko-KR" sz="2600" smtClean="0">
                <a:latin typeface="Arial" charset="0"/>
              </a:rPr>
              <a:t>  </a:t>
            </a:r>
            <a:r>
              <a:rPr lang="en-US" altLang="ko-KR" sz="2600" b="1" smtClean="0"/>
              <a:t>1. </a:t>
            </a:r>
            <a:r>
              <a:rPr lang="ko-KR" altLang="en-US" sz="2600" b="1" smtClean="0"/>
              <a:t>부사로 된 것</a:t>
            </a:r>
            <a:r>
              <a:rPr lang="ko-KR" altLang="en-US" sz="2600" smtClean="0"/>
              <a:t>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600" smtClean="0"/>
              <a:t>곳곳이 낱낱이 몫몫이 샅샅이 앞앞이 집집이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ko-KR" altLang="en-US" sz="2600" b="1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600" b="1" smtClean="0">
                <a:latin typeface="Arial" charset="0"/>
              </a:rPr>
              <a:t>  </a:t>
            </a:r>
            <a:r>
              <a:rPr lang="en-US" altLang="ko-KR" sz="2600" b="1" smtClean="0"/>
              <a:t>2. </a:t>
            </a:r>
            <a:r>
              <a:rPr lang="ko-KR" altLang="en-US" sz="2600" b="1" smtClean="0"/>
              <a:t>명사로 된 것</a:t>
            </a:r>
            <a:r>
              <a:rPr lang="ko-KR" altLang="en-US" sz="2600" smtClean="0"/>
              <a:t>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600" smtClean="0"/>
              <a:t>곰배팔이 바둑이 삼발이 애꾸눈이 육손이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600" smtClean="0"/>
              <a:t>절뚝발이</a:t>
            </a:r>
            <a:r>
              <a:rPr lang="en-US" altLang="ko-KR" sz="2600" smtClean="0"/>
              <a:t>/</a:t>
            </a:r>
            <a:r>
              <a:rPr lang="ko-KR" altLang="en-US" sz="2600" smtClean="0"/>
              <a:t>절름발이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ko-KR" altLang="en-US" sz="2600" b="1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600" b="1" smtClean="0"/>
              <a:t>[</a:t>
            </a:r>
            <a:r>
              <a:rPr lang="ko-KR" altLang="en-US" sz="2600" b="1" smtClean="0"/>
              <a:t>붙임</a:t>
            </a:r>
            <a:r>
              <a:rPr lang="en-US" altLang="ko-KR" sz="2600" b="1" smtClean="0"/>
              <a:t>]</a:t>
            </a:r>
            <a:r>
              <a:rPr lang="en-US" altLang="ko-KR" sz="2600" smtClean="0"/>
              <a:t> '-</a:t>
            </a:r>
            <a:r>
              <a:rPr lang="ko-KR" altLang="en-US" sz="2600" smtClean="0"/>
              <a:t>이</a:t>
            </a:r>
            <a:r>
              <a:rPr lang="en-US" altLang="ko-KR" sz="2600" smtClean="0"/>
              <a:t>' </a:t>
            </a:r>
            <a:r>
              <a:rPr lang="ko-KR" altLang="en-US" sz="2600" smtClean="0"/>
              <a:t>이외의 모음으로 시작된 접미사가 붙어서 된 말은 그 명사의 원형을 밝히어 적지 아니한다</a:t>
            </a:r>
            <a:r>
              <a:rPr lang="en-US" altLang="ko-KR" sz="2600" smtClean="0"/>
              <a:t>.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600" smtClean="0"/>
              <a:t>꼬락서니 끄트머리 </a:t>
            </a:r>
            <a:r>
              <a:rPr lang="ko-KR" altLang="en-US" sz="2600" smtClean="0">
                <a:latin typeface="Arial" charset="0"/>
              </a:rPr>
              <a:t> </a:t>
            </a:r>
            <a:r>
              <a:rPr lang="ko-KR" altLang="en-US" sz="2600" smtClean="0"/>
              <a:t> 싸라기 </a:t>
            </a:r>
            <a:r>
              <a:rPr lang="ko-KR" altLang="en-US" sz="2600" smtClean="0">
                <a:latin typeface="Arial" charset="0"/>
              </a:rPr>
              <a:t> </a:t>
            </a:r>
            <a:r>
              <a:rPr lang="ko-KR" altLang="en-US" sz="2600" smtClean="0"/>
              <a:t>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ko-KR" altLang="en-US" sz="2600" smtClean="0"/>
              <a:t>이파리 </a:t>
            </a:r>
            <a:r>
              <a:rPr lang="ko-KR" altLang="en-US" sz="2600" smtClean="0">
                <a:latin typeface="Arial" charset="0"/>
              </a:rPr>
              <a:t> </a:t>
            </a:r>
            <a:r>
              <a:rPr lang="ko-KR" altLang="en-US" sz="2600" smtClean="0"/>
              <a:t> 지붕 </a:t>
            </a:r>
            <a:r>
              <a:rPr lang="ko-KR" altLang="en-US" sz="2600" smtClean="0">
                <a:latin typeface="Arial" charset="0"/>
              </a:rPr>
              <a:t> </a:t>
            </a:r>
            <a:r>
              <a:rPr lang="ko-KR" altLang="en-US" sz="2600" smtClean="0"/>
              <a:t> 지푸라기 짜개 </a:t>
            </a:r>
            <a:r>
              <a:rPr lang="ko-KR" altLang="en-US" sz="2600" smtClean="0">
                <a:latin typeface="Arial" charset="0"/>
              </a:rPr>
              <a:t> </a:t>
            </a:r>
            <a:r>
              <a:rPr lang="ko-KR" altLang="en-US" sz="26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58</TotalTime>
  <Words>2185</Words>
  <Application>Microsoft Office PowerPoint</Application>
  <PresentationFormat>화면 슬라이드 쇼(4:3)</PresentationFormat>
  <Paragraphs>318</Paragraphs>
  <Slides>61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New_Simple01</vt:lpstr>
      <vt:lpstr>한글-훈민정음</vt:lpstr>
      <vt:lpstr>한글맞춤법</vt:lpstr>
      <vt:lpstr>제 2장 자모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제30항  사이시옷은 다음과 갈은 경우에 받치어 찍는다.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우리말 알기 </vt:lpstr>
      <vt:lpstr>※ 바람직한 말글살이</vt:lpstr>
      <vt:lpstr>PowerPoint 프레젠테이션</vt:lpstr>
      <vt:lpstr>표준어</vt:lpstr>
      <vt:lpstr>표준어 규정</vt:lpstr>
      <vt:lpstr>PowerPoint 프레젠테이션</vt:lpstr>
      <vt:lpstr>PowerPoint 프레젠테이션</vt:lpstr>
      <vt:lpstr>PowerPoint 프레젠테이션</vt:lpstr>
      <vt:lpstr>PowerPoint 프레젠테이션</vt:lpstr>
      <vt:lpstr>들온말의 찌꺼기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일본식 표현</vt:lpstr>
      <vt:lpstr>영어식표현</vt:lpstr>
      <vt:lpstr>외래어</vt:lpstr>
      <vt:lpstr>PowerPoint 프레젠테이션</vt:lpstr>
      <vt:lpstr>PowerPoint 프레젠테이션</vt:lpstr>
      <vt:lpstr>PowerPoint 프레젠테이션</vt:lpstr>
      <vt:lpstr>우리 일상 속 일본어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한글 뜻도 모르고  자주 쓰는 우리말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우리말 알기 </dc:title>
  <dc:creator>강창오</dc:creator>
  <cp:lastModifiedBy>강창오</cp:lastModifiedBy>
  <cp:revision>9</cp:revision>
  <dcterms:created xsi:type="dcterms:W3CDTF">2013-04-10T14:01:00Z</dcterms:created>
  <dcterms:modified xsi:type="dcterms:W3CDTF">2014-04-12T13:36:22Z</dcterms:modified>
</cp:coreProperties>
</file>