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86" r:id="rId14"/>
    <p:sldId id="287" r:id="rId15"/>
    <p:sldId id="268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8" r:id="rId25"/>
    <p:sldId id="289" r:id="rId26"/>
    <p:sldId id="282" r:id="rId27"/>
    <p:sldId id="283" r:id="rId28"/>
    <p:sldId id="290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3FA"/>
    <a:srgbClr val="FFF2EB"/>
    <a:srgbClr val="FFE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2015-03-10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3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892559" y="2002650"/>
            <a:ext cx="63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sz="28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3" descr="C:\Users\funco_000\AppData\Local\Microsoft\Windows\INetCache\IE\XRYR1D8B\MP900442245[1]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8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6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2015-03-10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2015-03-10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085762"/>
            <a:ext cx="2743200" cy="365125"/>
          </a:xfrm>
        </p:spPr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5441935"/>
            <a:ext cx="4114800" cy="365125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263040"/>
            <a:ext cx="2743200" cy="365125"/>
          </a:xfrm>
        </p:spPr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303850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2901661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1254487" y="3507865"/>
            <a:ext cx="8348572" cy="507386"/>
            <a:chOff x="1254487" y="1667100"/>
            <a:chExt cx="8348572" cy="507386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1254487" y="4104740"/>
            <a:ext cx="8348572" cy="507386"/>
            <a:chOff x="1254487" y="1667100"/>
            <a:chExt cx="8348572" cy="507386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 userDrawn="1"/>
        </p:nvSpPr>
        <p:spPr>
          <a:xfrm>
            <a:off x="1698171" y="1730025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698171" y="2381293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698171" y="2967733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698171" y="3555312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98171" y="4163282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1254487" y="4702800"/>
            <a:ext cx="8348572" cy="507386"/>
            <a:chOff x="1254487" y="1667100"/>
            <a:chExt cx="8348572" cy="507386"/>
          </a:xfrm>
        </p:grpSpPr>
        <p:sp>
          <p:nvSpPr>
            <p:cNvPr id="37" name="직사각형 3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/>
          <p:cNvGrpSpPr/>
          <p:nvPr userDrawn="1"/>
        </p:nvGrpSpPr>
        <p:grpSpPr>
          <a:xfrm>
            <a:off x="1254487" y="5299674"/>
            <a:ext cx="8348572" cy="507386"/>
            <a:chOff x="1254487" y="1667100"/>
            <a:chExt cx="8348572" cy="507386"/>
          </a:xfrm>
        </p:grpSpPr>
        <p:sp>
          <p:nvSpPr>
            <p:cNvPr id="40" name="직사각형 3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TextBox 41"/>
          <p:cNvSpPr txBox="1"/>
          <p:nvPr userDrawn="1"/>
        </p:nvSpPr>
        <p:spPr>
          <a:xfrm>
            <a:off x="1698171" y="4750247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1688840" y="5358216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2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6142" y="300209"/>
            <a:ext cx="9557657" cy="703402"/>
          </a:xfrm>
        </p:spPr>
        <p:txBody>
          <a:bodyPr>
            <a:normAutofit/>
          </a:bodyPr>
          <a:lstStyle>
            <a:lvl1pPr>
              <a:defRPr sz="3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2015-03-10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순서도: 수동 입력 7"/>
          <p:cNvSpPr/>
          <p:nvPr userDrawn="1"/>
        </p:nvSpPr>
        <p:spPr>
          <a:xfrm rot="5400000" flipH="1">
            <a:off x="973422" y="-85944"/>
            <a:ext cx="703402" cy="147570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9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935 h 10000"/>
              <a:gd name="connsiteX0" fmla="*/ 0 w 10000"/>
              <a:gd name="connsiteY0" fmla="*/ 178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4 h 10000"/>
              <a:gd name="connsiteX0" fmla="*/ 0 w 10230"/>
              <a:gd name="connsiteY0" fmla="*/ 3719 h 11935"/>
              <a:gd name="connsiteX1" fmla="*/ 10230 w 10230"/>
              <a:gd name="connsiteY1" fmla="*/ 0 h 11935"/>
              <a:gd name="connsiteX2" fmla="*/ 10000 w 10230"/>
              <a:gd name="connsiteY2" fmla="*/ 11935 h 11935"/>
              <a:gd name="connsiteX3" fmla="*/ 0 w 10230"/>
              <a:gd name="connsiteY3" fmla="*/ 11935 h 11935"/>
              <a:gd name="connsiteX4" fmla="*/ 0 w 10230"/>
              <a:gd name="connsiteY4" fmla="*/ 3719 h 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" h="11935">
                <a:moveTo>
                  <a:pt x="0" y="3719"/>
                </a:moveTo>
                <a:lnTo>
                  <a:pt x="10230" y="0"/>
                </a:lnTo>
                <a:cubicBezTo>
                  <a:pt x="10153" y="3978"/>
                  <a:pt x="10077" y="7957"/>
                  <a:pt x="10000" y="11935"/>
                </a:cubicBezTo>
                <a:lnTo>
                  <a:pt x="0" y="11935"/>
                </a:lnTo>
                <a:lnTo>
                  <a:pt x="0" y="3719"/>
                </a:ln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2015-03-10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2015-03-10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2015-03-10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2015-03-10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2015-03-10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2015-03-10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75557" y="212271"/>
            <a:ext cx="11446329" cy="6509204"/>
          </a:xfrm>
          <a:prstGeom prst="roundRect">
            <a:avLst>
              <a:gd name="adj" fmla="val 2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BAC6-7EE1-422B-8FE5-40737EF3DD31}" type="datetimeFigureOut">
              <a:rPr lang="ko-KR" altLang="en-US" smtClean="0"/>
              <a:t>2015-03-10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zygotebody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64701" y="1898191"/>
            <a:ext cx="55451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HTML </a:t>
            </a:r>
            <a:r>
              <a:rPr lang="ko-KR" altLang="en-US" sz="4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 다지기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744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웹 표준의 시작은 내용과 디자인을 분리하는 것부터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/>
              <a:t>HTML4</a:t>
            </a:r>
            <a:r>
              <a:rPr lang="ko-KR" altLang="en-US" sz="2000" smtClean="0"/>
              <a:t>에서는 표를 여러 번 중첩해서 만들었기 때문에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smtClean="0">
                <a:sym typeface="Wingdings" panose="05000000000000000000" pitchFamily="2" charset="2"/>
              </a:rPr>
              <a:t>내용의 위치를 옮기거나 내용을 수정하려면 표를 처음부터 다시 만들어야 한다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20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/>
              <a:t>내용과 디자인을 분리하자</a:t>
            </a:r>
            <a:r>
              <a:rPr lang="en-US" altLang="ko-KR" sz="2000" smtClean="0"/>
              <a:t>!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smtClean="0">
                <a:sym typeface="Wingdings" panose="05000000000000000000" pitchFamily="2" charset="2"/>
              </a:rPr>
              <a:t>콘텐츠는 </a:t>
            </a:r>
            <a:r>
              <a:rPr lang="en-US" altLang="ko-KR" sz="2000" smtClean="0">
                <a:sym typeface="Wingdings" panose="05000000000000000000" pitchFamily="2" charset="2"/>
              </a:rPr>
              <a:t>HTML</a:t>
            </a:r>
            <a:r>
              <a:rPr lang="ko-KR" altLang="en-US" sz="2000" smtClean="0">
                <a:sym typeface="Wingdings" panose="05000000000000000000" pitchFamily="2" charset="2"/>
              </a:rPr>
              <a:t>이 담당하고 디자인은 </a:t>
            </a:r>
            <a:r>
              <a:rPr lang="en-US" altLang="ko-KR" sz="2000" smtClean="0">
                <a:sym typeface="Wingdings" panose="05000000000000000000" pitchFamily="2" charset="2"/>
              </a:rPr>
              <a:t>CSS</a:t>
            </a:r>
            <a:r>
              <a:rPr lang="ko-KR" altLang="en-US" sz="2000" smtClean="0">
                <a:sym typeface="Wingdings" panose="05000000000000000000" pitchFamily="2" charset="2"/>
              </a:rPr>
              <a:t>가 담당하자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smtClean="0">
                <a:sym typeface="Wingdings" panose="05000000000000000000" pitchFamily="2" charset="2"/>
              </a:rPr>
              <a:t>사용자와의 상호 작용은 자바스크립트가 맡는다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5157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4145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왜 웹 표준을 지켜야 할까요</a:t>
            </a:r>
            <a:r>
              <a:rPr lang="en-US" altLang="ko-KR" sz="2400" b="1" smtClean="0"/>
              <a:t>?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유지 보수가 쉽다</a:t>
            </a:r>
            <a:endParaRPr lang="en-US" altLang="ko-KR" sz="200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내용과</a:t>
            </a:r>
            <a:r>
              <a:rPr lang="en-US" altLang="ko-KR" sz="2000"/>
              <a:t> </a:t>
            </a:r>
            <a:r>
              <a:rPr lang="ko-KR" altLang="en-US" sz="2000" smtClean="0"/>
              <a:t>디자인</a:t>
            </a:r>
            <a:r>
              <a:rPr lang="en-US" altLang="ko-KR" sz="2000" smtClean="0"/>
              <a:t>, </a:t>
            </a:r>
            <a:r>
              <a:rPr lang="ko-KR" altLang="en-US" sz="2000" smtClean="0"/>
              <a:t>동작을 분리하기 때문에 전체적인 용량이 줄어든다</a:t>
            </a:r>
            <a:r>
              <a:rPr lang="en-US" altLang="ko-KR" sz="200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특히 </a:t>
            </a:r>
            <a:r>
              <a:rPr lang="en-US" altLang="ko-KR" sz="2000" smtClean="0"/>
              <a:t>CSS</a:t>
            </a:r>
            <a:r>
              <a:rPr lang="ko-KR" altLang="en-US" sz="2000" smtClean="0"/>
              <a:t>를 따로 저장한 뒤 수정할 수 있어서 편리하다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웹 접근성을 확보할 수 있다</a:t>
            </a:r>
            <a:endParaRPr lang="en-US" altLang="ko-KR" sz="200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웹 표준에 맞게 작성한 문서는 키보드만으로 웹 문서를 이동할 수 있다</a:t>
            </a:r>
            <a:r>
              <a:rPr lang="en-US" altLang="ko-KR" sz="2000" smtClean="0"/>
              <a:t>.</a:t>
            </a:r>
            <a:br>
              <a:rPr lang="en-US" altLang="ko-KR" sz="2000" smtClean="0"/>
            </a:br>
            <a:r>
              <a:rPr lang="en-US" altLang="ko-KR" sz="2000" smtClean="0"/>
              <a:t>(</a:t>
            </a:r>
            <a:r>
              <a:rPr lang="ko-KR" altLang="en-US" sz="2000" smtClean="0"/>
              <a:t>국내에서는 웹 접근성을 지키도록 법적으로 강제하고 있다</a:t>
            </a:r>
            <a:r>
              <a:rPr lang="en-US" altLang="ko-KR" sz="200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검색 엔진에서 검색이 유리하다</a:t>
            </a:r>
            <a:endParaRPr lang="en-US" altLang="ko-KR" sz="200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3114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8170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웹 표준</a:t>
            </a:r>
            <a:r>
              <a:rPr lang="en-US" altLang="ko-KR" sz="2400" b="1" smtClean="0"/>
              <a:t>, ‘</a:t>
            </a:r>
            <a:r>
              <a:rPr lang="ko-KR" altLang="en-US" sz="2400" b="1" smtClean="0"/>
              <a:t>어떻게 보이는가</a:t>
            </a:r>
            <a:r>
              <a:rPr lang="en-US" altLang="ko-KR" sz="2400" b="1" smtClean="0"/>
              <a:t>＇</a:t>
            </a:r>
            <a:r>
              <a:rPr lang="ko-KR" altLang="en-US" sz="2400" b="1" smtClean="0"/>
              <a:t>가 아닌 </a:t>
            </a:r>
            <a:r>
              <a:rPr lang="en-US" altLang="ko-KR" sz="2400" b="1" smtClean="0"/>
              <a:t>‘</a:t>
            </a:r>
            <a:r>
              <a:rPr lang="ko-KR" altLang="en-US" sz="2400" b="1" smtClean="0"/>
              <a:t>무엇을 보여주는가</a:t>
            </a:r>
            <a:r>
              <a:rPr lang="en-US" altLang="ko-KR" sz="2400" b="1" smtClean="0"/>
              <a:t>＇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웹 표준 이전의 웹 문서에서는 화면에 보이는 모습들을 바꾸기 위해 태그 속성들을 이용해야 했기 때문에 소스를 많이 수정해야 했고 그만큼 복잡했다</a:t>
            </a:r>
            <a:r>
              <a:rPr lang="en-US" altLang="ko-KR" sz="200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/>
              <a:t>하지만 웹 표준을 사용한 후에는 스타일을 만들어 놓고 내용과 디자인을 구분하기 때문에</a:t>
            </a:r>
            <a:r>
              <a:rPr lang="en-US" altLang="ko-KR" sz="2000" smtClean="0"/>
              <a:t>, </a:t>
            </a:r>
            <a:r>
              <a:rPr lang="ko-KR" altLang="en-US" sz="2000" smtClean="0"/>
              <a:t>디자인을 바꾸려면 스타일을 수정하고 내용을 바꾸려면 태그만 수정하면 된다</a:t>
            </a:r>
            <a:r>
              <a:rPr lang="en-US" altLang="ko-KR" sz="200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웹 표준에서는 어떻게 보일지가 중요한 것이 아니라 실제 화면에 보이려고 하는 정보</a:t>
            </a:r>
            <a:r>
              <a:rPr lang="en-US" altLang="ko-KR" sz="2000" smtClean="0"/>
              <a:t>(</a:t>
            </a:r>
            <a:r>
              <a:rPr lang="ko-KR" altLang="en-US" sz="2000" smtClean="0"/>
              <a:t>콘텐츠</a:t>
            </a:r>
            <a:r>
              <a:rPr lang="en-US" altLang="ko-KR" sz="2000" smtClean="0"/>
              <a:t>)</a:t>
            </a:r>
            <a:r>
              <a:rPr lang="ko-KR" altLang="en-US" sz="2000" smtClean="0"/>
              <a:t>에 중점을 두는 것이다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94186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6691" y="655782"/>
            <a:ext cx="652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예제</a:t>
            </a:r>
            <a:r>
              <a:rPr lang="en-US" altLang="ko-KR" smtClean="0"/>
              <a:t>: Samples\1</a:t>
            </a:r>
            <a:r>
              <a:rPr lang="ko-KR" altLang="en-US" smtClean="0"/>
              <a:t>장</a:t>
            </a:r>
            <a:r>
              <a:rPr lang="en-US" altLang="ko-KR" smtClean="0"/>
              <a:t>\non-standard.html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6691" y="1209964"/>
            <a:ext cx="9873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&lt;p&gt;</a:t>
            </a:r>
          </a:p>
          <a:p>
            <a:r>
              <a:rPr lang="en-US" altLang="ko-KR"/>
              <a:t>      </a:t>
            </a:r>
            <a:r>
              <a:rPr lang="ko-KR" altLang="en-US"/>
              <a:t>이제 </a:t>
            </a:r>
            <a:r>
              <a:rPr lang="en-US" altLang="ko-KR"/>
              <a:t>&lt;b&gt;&lt;font size="4" color="red"&gt;</a:t>
            </a:r>
            <a:r>
              <a:rPr lang="ko-KR" altLang="en-US"/>
              <a:t>웹 표준</a:t>
            </a:r>
            <a:r>
              <a:rPr lang="en-US" altLang="ko-KR"/>
              <a:t>&lt;/font&gt;&lt;/b&gt;</a:t>
            </a:r>
            <a:r>
              <a:rPr lang="ko-KR" altLang="en-US"/>
              <a:t>의 역할은 아주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&lt;</a:t>
            </a:r>
            <a:r>
              <a:rPr lang="en-US" altLang="ko-KR"/>
              <a:t>b&gt; &lt;font size="4" color="red"&gt;</a:t>
            </a:r>
            <a:r>
              <a:rPr lang="ko-KR" altLang="en-US"/>
              <a:t>중요</a:t>
            </a:r>
            <a:r>
              <a:rPr lang="en-US" altLang="ko-KR"/>
              <a:t>&lt;/font&gt;&lt;/b&gt;</a:t>
            </a:r>
            <a:r>
              <a:rPr lang="ko-KR" altLang="en-US"/>
              <a:t>합니다</a:t>
            </a:r>
            <a:r>
              <a:rPr lang="en-US" altLang="ko-KR"/>
              <a:t>.</a:t>
            </a:r>
          </a:p>
          <a:p>
            <a:r>
              <a:rPr lang="en-US" altLang="ko-KR" smtClean="0"/>
              <a:t>&lt;/</a:t>
            </a:r>
            <a:r>
              <a:rPr lang="en-US" altLang="ko-KR"/>
              <a:t>p&gt;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52" y="2652891"/>
            <a:ext cx="33051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642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6691" y="655782"/>
            <a:ext cx="652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예제</a:t>
            </a:r>
            <a:r>
              <a:rPr lang="en-US" altLang="ko-KR" smtClean="0"/>
              <a:t>: Samples\1</a:t>
            </a:r>
            <a:r>
              <a:rPr lang="ko-KR" altLang="en-US" smtClean="0"/>
              <a:t>장</a:t>
            </a:r>
            <a:r>
              <a:rPr lang="en-US" altLang="ko-KR" smtClean="0"/>
              <a:t>\standard.html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6691" y="1209964"/>
            <a:ext cx="10668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 &lt;head</a:t>
            </a:r>
            <a:r>
              <a:rPr lang="en-US" altLang="ko-KR" sz="2000" smtClean="0"/>
              <a:t>&gt;</a:t>
            </a:r>
          </a:p>
          <a:p>
            <a:r>
              <a:rPr lang="en-US" altLang="ko-KR" sz="2000"/>
              <a:t> </a:t>
            </a:r>
            <a:r>
              <a:rPr lang="en-US" altLang="ko-KR" sz="2000" smtClean="0"/>
              <a:t>  ……</a:t>
            </a:r>
            <a:endParaRPr lang="en-US" altLang="ko-KR" sz="2000"/>
          </a:p>
          <a:p>
            <a:r>
              <a:rPr lang="en-US" altLang="ko-KR" sz="2000" smtClean="0"/>
              <a:t>   &lt;</a:t>
            </a:r>
            <a:r>
              <a:rPr lang="en-US" altLang="ko-KR" sz="2000"/>
              <a:t>style type="text/css"&gt;</a:t>
            </a:r>
          </a:p>
          <a:p>
            <a:r>
              <a:rPr lang="en-US" altLang="ko-KR" sz="2000"/>
              <a:t>    .accent {</a:t>
            </a:r>
          </a:p>
          <a:p>
            <a:r>
              <a:rPr lang="en-US" altLang="ko-KR" sz="2000"/>
              <a:t>      font-size:16px;</a:t>
            </a:r>
          </a:p>
          <a:p>
            <a:r>
              <a:rPr lang="en-US" altLang="ko-KR" sz="2000"/>
              <a:t>      color:red;</a:t>
            </a:r>
          </a:p>
          <a:p>
            <a:r>
              <a:rPr lang="en-US" altLang="ko-KR" sz="2000"/>
              <a:t>      font-weight:bold;</a:t>
            </a:r>
          </a:p>
          <a:p>
            <a:r>
              <a:rPr lang="en-US" altLang="ko-KR" sz="2000"/>
              <a:t>     }      </a:t>
            </a:r>
          </a:p>
          <a:p>
            <a:r>
              <a:rPr lang="en-US" altLang="ko-KR" sz="2000"/>
              <a:t>    &lt;/style&gt;    </a:t>
            </a:r>
          </a:p>
          <a:p>
            <a:r>
              <a:rPr lang="en-US" altLang="ko-KR" sz="2000"/>
              <a:t>  &lt;/head&gt;</a:t>
            </a:r>
          </a:p>
          <a:p>
            <a:r>
              <a:rPr lang="en-US" altLang="ko-KR" sz="2000"/>
              <a:t>  &lt;body&gt;</a:t>
            </a:r>
          </a:p>
          <a:p>
            <a:r>
              <a:rPr lang="en-US" altLang="ko-KR" sz="2000"/>
              <a:t>    &lt;p&gt;</a:t>
            </a:r>
          </a:p>
          <a:p>
            <a:r>
              <a:rPr lang="en-US" altLang="ko-KR" sz="2000"/>
              <a:t>      </a:t>
            </a:r>
            <a:r>
              <a:rPr lang="ko-KR" altLang="en-US" sz="2000"/>
              <a:t>이제 </a:t>
            </a:r>
            <a:r>
              <a:rPr lang="en-US" altLang="ko-KR" sz="2000"/>
              <a:t>&lt;span class="accent"&gt;</a:t>
            </a:r>
            <a:r>
              <a:rPr lang="ko-KR" altLang="en-US" sz="2000"/>
              <a:t>웹 표준</a:t>
            </a:r>
            <a:r>
              <a:rPr lang="en-US" altLang="ko-KR" sz="2000"/>
              <a:t>&lt;/span&gt;</a:t>
            </a:r>
            <a:r>
              <a:rPr lang="ko-KR" altLang="en-US" sz="2000"/>
              <a:t>의 역할은 아주 </a:t>
            </a:r>
            <a:r>
              <a:rPr lang="en-US" altLang="ko-KR" sz="2000"/>
              <a:t>&lt;span class="accent</a:t>
            </a:r>
            <a:r>
              <a:rPr lang="en-US" altLang="ko-KR" sz="2000" smtClean="0"/>
              <a:t>"&gt;</a:t>
            </a:r>
            <a:br>
              <a:rPr lang="en-US" altLang="ko-KR" sz="2000" smtClean="0"/>
            </a:br>
            <a:r>
              <a:rPr lang="en-US" altLang="ko-KR" sz="2000" smtClean="0"/>
              <a:t>      </a:t>
            </a:r>
            <a:r>
              <a:rPr lang="ko-KR" altLang="en-US" sz="2000" smtClean="0"/>
              <a:t>중요</a:t>
            </a:r>
            <a:r>
              <a:rPr lang="en-US" altLang="ko-KR" sz="2000"/>
              <a:t>&lt;/span&gt;</a:t>
            </a:r>
            <a:r>
              <a:rPr lang="ko-KR" altLang="en-US" sz="2000"/>
              <a:t>합니다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    &lt;/p&gt;</a:t>
            </a:r>
          </a:p>
          <a:p>
            <a:r>
              <a:rPr lang="en-US" altLang="ko-KR" sz="2000"/>
              <a:t>  &lt;/body&gt;</a:t>
            </a:r>
            <a:endParaRPr lang="ko-KR" altLang="en-US" sz="20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266" y="5191125"/>
            <a:ext cx="34004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622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실습 준비하기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01-4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589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통합 개발 환경 </a:t>
            </a:r>
            <a:r>
              <a:rPr lang="ko-KR" altLang="en-US" sz="2400" b="1" dirty="0" smtClean="0"/>
              <a:t>설치하기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http://goo.gl/VbGmQc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970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처음 만드는 </a:t>
            </a:r>
            <a:r>
              <a:rPr lang="en-US" altLang="ko-KR" smtClean="0"/>
              <a:t>HTML </a:t>
            </a:r>
            <a:r>
              <a:rPr lang="ko-KR" altLang="en-US" smtClean="0"/>
              <a:t>문서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01-5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768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태그</a:t>
            </a:r>
            <a:r>
              <a:rPr lang="en-US" altLang="ko-KR" sz="2400" b="1" smtClean="0"/>
              <a:t>, </a:t>
            </a:r>
            <a:r>
              <a:rPr lang="ko-KR" altLang="en-US" sz="2400" b="1" smtClean="0"/>
              <a:t>이건 꼭 알아두세요</a:t>
            </a:r>
            <a:r>
              <a:rPr lang="en-US" altLang="ko-KR" sz="2400" b="1" smtClean="0"/>
              <a:t>!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17036" y="2335070"/>
            <a:ext cx="9545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태그는 소문자로 쓴다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	</a:t>
            </a:r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img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="maltese.jpg"&gt;	</a:t>
            </a:r>
            <a:r>
              <a:rPr lang="en-US" altLang="ko-KR" sz="2000" smtClean="0"/>
              <a:t>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여는 태그와 닫는 태그를 정확히 입력한다 </a:t>
            </a:r>
            <a:r>
              <a:rPr lang="en-US" altLang="ko-KR" sz="2000" smtClean="0"/>
              <a:t>(</a:t>
            </a:r>
            <a:r>
              <a:rPr lang="ko-KR" altLang="en-US" sz="2000" smtClean="0"/>
              <a:t>닫는 태그가 없는 태그도 있다</a:t>
            </a:r>
            <a:r>
              <a:rPr lang="en-US" altLang="ko-KR" sz="200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적당하게 들여쓴다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태그는 속성과 함께 사용된다           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	</a:t>
            </a:r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img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="maltese.jpg"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width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="150"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height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="160"&gt;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인코딩 방식은 </a:t>
            </a:r>
            <a:r>
              <a:rPr lang="en-US" altLang="ko-KR" sz="2000" smtClean="0"/>
              <a:t>utf-8</a:t>
            </a:r>
            <a:r>
              <a:rPr lang="ko-KR" altLang="en-US" sz="2000" smtClean="0"/>
              <a:t>로 한다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	</a:t>
            </a:r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meta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charset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="utf-8"&gt;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5092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처음 만드는 </a:t>
            </a:r>
            <a:r>
              <a:rPr lang="en-US" altLang="ko-KR" smtClean="0"/>
              <a:t>HTML </a:t>
            </a:r>
            <a:r>
              <a:rPr lang="ko-KR" altLang="en-US" smtClean="0"/>
              <a:t>문서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01-5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4730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특수 문자 및 특수 기호 사용하기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9" y="2288418"/>
            <a:ext cx="66060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특수 문자 입력하기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키보드에서 한글 자음을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누른 후 </a:t>
            </a:r>
            <a:r>
              <a:rPr lang="en-US" altLang="ko-KR" sz="2000" dirty="0" smtClean="0"/>
              <a:t>&lt;</a:t>
            </a:r>
            <a:r>
              <a:rPr lang="ko-KR" altLang="en-US" sz="2000" dirty="0" smtClean="0"/>
              <a:t>한자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키를 누르면 특수문자가 표시된다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한글 각 </a:t>
            </a:r>
            <a:r>
              <a:rPr lang="ko-KR" altLang="en-US" sz="2000" dirty="0" smtClean="0"/>
              <a:t>자음마다 </a:t>
            </a:r>
            <a:r>
              <a:rPr lang="ko-KR" altLang="en-US" sz="2000" dirty="0" smtClean="0"/>
              <a:t>서로 다른 특수 문자가 표시된다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특수 기호 사용하기 </a:t>
            </a:r>
            <a:r>
              <a:rPr lang="en-US" altLang="ko-KR" sz="2000" dirty="0" smtClean="0"/>
              <a:t>: </a:t>
            </a:r>
            <a:r>
              <a:rPr lang="en-US" altLang="ko-KR" sz="2000" dirty="0"/>
              <a:t>HTML </a:t>
            </a:r>
            <a:r>
              <a:rPr lang="ko-KR" altLang="en-US" sz="2000" dirty="0"/>
              <a:t>문서의 특성상 여러 개의 공백을 </a:t>
            </a:r>
            <a:r>
              <a:rPr lang="ko-KR" altLang="en-US" sz="2000" dirty="0" smtClean="0"/>
              <a:t>나타내거나 따옴표</a:t>
            </a:r>
            <a:r>
              <a:rPr lang="en-US" altLang="ko-KR" sz="2000" dirty="0" smtClean="0"/>
              <a:t>,  </a:t>
            </a:r>
            <a:r>
              <a:rPr lang="ko-KR" altLang="en-US" sz="2000" dirty="0"/>
              <a:t>‘</a:t>
            </a:r>
            <a:r>
              <a:rPr lang="en-US" altLang="ko-KR" sz="2000" dirty="0"/>
              <a:t>&lt;’ </a:t>
            </a:r>
            <a:r>
              <a:rPr lang="ko-KR" altLang="en-US" sz="2000" dirty="0"/>
              <a:t>같은 꺾쇠 괄호를 화면에 표시할 때에도 </a:t>
            </a:r>
            <a:r>
              <a:rPr lang="ko-KR" altLang="en-US" sz="2000" dirty="0" smtClean="0"/>
              <a:t>특수 </a:t>
            </a:r>
            <a:r>
              <a:rPr lang="ko-KR" altLang="en-US" sz="2000" dirty="0"/>
              <a:t>기호로 </a:t>
            </a:r>
            <a:r>
              <a:rPr lang="ko-KR" altLang="en-US" sz="2000" dirty="0" smtClean="0"/>
              <a:t>입력한다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552" y="856437"/>
            <a:ext cx="4619625" cy="2095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375" y="3189332"/>
            <a:ext cx="2375980" cy="32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394927" y="1960014"/>
            <a:ext cx="7343192" cy="4619588"/>
          </a:xfrm>
          <a:prstGeom prst="rect">
            <a:avLst/>
          </a:prstGeom>
          <a:solidFill>
            <a:srgbClr val="ECF3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6141" y="2470793"/>
            <a:ext cx="6237515" cy="1709322"/>
          </a:xfrm>
          <a:prstGeom prst="rect">
            <a:avLst/>
          </a:prstGeom>
          <a:solidFill>
            <a:srgbClr val="FFF2EB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96141" y="4289013"/>
            <a:ext cx="6307494" cy="1757223"/>
          </a:xfrm>
          <a:prstGeom prst="rect">
            <a:avLst/>
          </a:prstGeom>
          <a:solidFill>
            <a:srgbClr val="FFF2EB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HTML </a:t>
            </a:r>
            <a:r>
              <a:rPr lang="ko-KR" altLang="en-US" smtClean="0"/>
              <a:t>문서의 구조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4927" y="1408956"/>
            <a:ext cx="954521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html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   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meta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charset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="utf-8"&gt;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   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title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</a:t>
            </a:r>
            <a:r>
              <a:rPr lang="ko-KR" altLang="en-US" sz="2000">
                <a:solidFill>
                  <a:srgbClr val="211D1E"/>
                </a:solidFill>
                <a:latin typeface="YoonV YoonGothic100Std_OTF"/>
              </a:rPr>
              <a:t>내가 처음 만드는 </a:t>
            </a:r>
            <a:r>
              <a:rPr lang="en-US" altLang="ko-KR" sz="2000">
                <a:solidFill>
                  <a:srgbClr val="211D1E"/>
                </a:solidFill>
                <a:latin typeface="Courier"/>
              </a:rPr>
              <a:t>HTML </a:t>
            </a:r>
            <a:r>
              <a:rPr lang="ko-KR" altLang="en-US" sz="2000">
                <a:solidFill>
                  <a:srgbClr val="211D1E"/>
                </a:solidFill>
                <a:latin typeface="YoonV YoonGothic100Std_OTF"/>
              </a:rPr>
              <a:t>문서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title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   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img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="ori.png"&gt;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   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p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</a:t>
            </a:r>
            <a:r>
              <a:rPr lang="ko-KR" altLang="en-US" sz="2000">
                <a:solidFill>
                  <a:srgbClr val="211D1E"/>
                </a:solidFill>
                <a:latin typeface="YoonV YoonGothic100Std_OTF"/>
              </a:rPr>
              <a:t>오리 날다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p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html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4935895" y="1286299"/>
            <a:ext cx="6648060" cy="374571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smtClean="0"/>
              <a:t>&lt;!doctype </a:t>
            </a:r>
            <a:r>
              <a:rPr lang="en-US" altLang="ko-KR" sz="1600"/>
              <a:t>html&gt;: </a:t>
            </a:r>
            <a:r>
              <a:rPr lang="ko-KR" altLang="en-US" sz="1600"/>
              <a:t>현재 문서가 </a:t>
            </a:r>
            <a:r>
              <a:rPr lang="en-US" altLang="ko-KR" sz="1600"/>
              <a:t>HTML5 </a:t>
            </a:r>
            <a:r>
              <a:rPr lang="ko-KR" altLang="en-US" sz="1600"/>
              <a:t>언어로 작성된 웹 문서라는 </a:t>
            </a:r>
            <a:r>
              <a:rPr lang="ko-KR" altLang="en-US" sz="1600" smtClean="0"/>
              <a:t>뜻</a:t>
            </a:r>
            <a:r>
              <a:rPr lang="en-US" altLang="ko-KR" sz="1600" smtClean="0"/>
              <a:t> </a:t>
            </a:r>
            <a:endParaRPr lang="ko-KR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6687271" y="1778256"/>
            <a:ext cx="4896684" cy="646986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/>
              <a:t>&lt;html&gt; ~ &lt;/html&gt;: </a:t>
            </a:r>
            <a:r>
              <a:rPr lang="ko-KR" altLang="en-US" sz="1600" smtClean="0"/>
              <a:t>웹 </a:t>
            </a:r>
            <a:r>
              <a:rPr lang="ko-KR" altLang="en-US" sz="1600"/>
              <a:t>문서의 시작과 끝을 </a:t>
            </a:r>
            <a:r>
              <a:rPr lang="ko-KR" altLang="en-US" sz="1600" smtClean="0"/>
              <a:t>나타낸다</a:t>
            </a:r>
            <a:r>
              <a:rPr lang="en-US" altLang="ko-KR" sz="1600" smtClean="0"/>
              <a:t> </a:t>
            </a:r>
            <a:endParaRPr lang="ko-KR" alt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6694710" y="4416093"/>
            <a:ext cx="4889245" cy="646986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/>
              <a:t>&lt;body&gt; ~ &lt;/body&gt;: </a:t>
            </a:r>
            <a:r>
              <a:rPr lang="ko-KR" altLang="en-US" sz="1600"/>
              <a:t>웹 브라우저 화면에 표시할 </a:t>
            </a:r>
            <a:r>
              <a:rPr lang="ko-KR" altLang="en-US" sz="1600" smtClean="0"/>
              <a:t>내용들</a:t>
            </a:r>
            <a:endParaRPr lang="ko-KR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6694710" y="2519485"/>
            <a:ext cx="4889245" cy="919401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smtClean="0"/>
              <a:t>&lt;head&gt; ~ &lt;/head&gt;: </a:t>
            </a:r>
            <a:r>
              <a:rPr lang="ko-KR" altLang="en-US" sz="1600" smtClean="0"/>
              <a:t>웹 문서에서 사용하는 언어나 문서 제목</a:t>
            </a:r>
            <a:r>
              <a:rPr lang="en-US" altLang="ko-KR" sz="1600" smtClean="0"/>
              <a:t>, </a:t>
            </a:r>
            <a:r>
              <a:rPr lang="ko-KR" altLang="en-US" sz="1600" smtClean="0"/>
              <a:t>키워드</a:t>
            </a:r>
            <a:r>
              <a:rPr lang="en-US" altLang="ko-KR" sz="1600" smtClean="0"/>
              <a:t>, </a:t>
            </a:r>
            <a:r>
              <a:rPr lang="ko-KR" altLang="en-US" sz="1600" smtClean="0"/>
              <a:t>제작자 등 여러 가지 문서와 관련된 정보 나열</a:t>
            </a:r>
            <a:endParaRPr lang="ko-KR" altLang="en-US" sz="1600"/>
          </a:p>
        </p:txBody>
      </p:sp>
      <p:cxnSp>
        <p:nvCxnSpPr>
          <p:cNvPr id="14" name="꺾인 연결선 13"/>
          <p:cNvCxnSpPr>
            <a:stCxn id="4" idx="1"/>
          </p:cNvCxnSpPr>
          <p:nvPr/>
        </p:nvCxnSpPr>
        <p:spPr>
          <a:xfrm rot="10800000" flipV="1">
            <a:off x="3918857" y="1473584"/>
            <a:ext cx="1017038" cy="18728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8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HTML </a:t>
            </a:r>
            <a:r>
              <a:rPr lang="ko-KR" altLang="en-US" smtClean="0"/>
              <a:t>문서의 구조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587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HTML </a:t>
            </a:r>
            <a:r>
              <a:rPr lang="ko-KR" altLang="en-US" sz="2400" b="1" smtClean="0"/>
              <a:t>문서와 </a:t>
            </a:r>
            <a:r>
              <a:rPr lang="en-US" altLang="ko-KR" sz="2400" b="1" smtClean="0"/>
              <a:t>DOCTYPE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smtClean="0"/>
              <a:t>HTML4</a:t>
            </a:r>
            <a:r>
              <a:rPr lang="ko-KR" altLang="en-US" sz="2000" b="1" smtClean="0"/>
              <a:t>와 </a:t>
            </a:r>
            <a:r>
              <a:rPr lang="en-US" altLang="ko-KR" sz="2000" b="1" smtClean="0"/>
              <a:t>doctype </a:t>
            </a:r>
          </a:p>
          <a:p>
            <a:pPr lvl="1">
              <a:lnSpc>
                <a:spcPct val="150000"/>
              </a:lnSpc>
            </a:pPr>
            <a:r>
              <a:rPr lang="en-US" altLang="ko-KR" sz="2000" smtClean="0"/>
              <a:t>- </a:t>
            </a:r>
            <a:r>
              <a:rPr lang="ko-KR" altLang="en-US" sz="2000" smtClean="0"/>
              <a:t>브라우저마다 </a:t>
            </a:r>
            <a:r>
              <a:rPr lang="ko-KR" altLang="en-US" sz="2000"/>
              <a:t>조금씩 지원하는 내용이 달랐기 때문에 </a:t>
            </a:r>
            <a:r>
              <a:rPr lang="en-US" altLang="ko-KR" sz="2000"/>
              <a:t>HTML</a:t>
            </a:r>
            <a:r>
              <a:rPr lang="ko-KR" altLang="en-US" sz="2000"/>
              <a:t>의 문서 유형을 </a:t>
            </a:r>
            <a:r>
              <a:rPr lang="ko-KR" altLang="en-US" sz="2000" smtClean="0"/>
              <a:t>엄격 모드</a:t>
            </a:r>
            <a:r>
              <a:rPr lang="en-US" altLang="ko-KR" sz="2000" smtClean="0"/>
              <a:t>(strict)</a:t>
            </a:r>
            <a:r>
              <a:rPr lang="ko-KR" altLang="en-US" sz="2000" smtClean="0"/>
              <a:t>와 호환</a:t>
            </a:r>
            <a:r>
              <a:rPr lang="en-US" altLang="ko-KR" sz="2000" smtClean="0"/>
              <a:t> </a:t>
            </a:r>
            <a:r>
              <a:rPr lang="ko-KR" altLang="en-US" sz="2000" smtClean="0"/>
              <a:t>모드</a:t>
            </a:r>
            <a:r>
              <a:rPr lang="en-US" altLang="ko-KR" sz="2000" smtClean="0"/>
              <a:t>(transitional), </a:t>
            </a:r>
            <a:r>
              <a:rPr lang="ko-KR" altLang="en-US" sz="2000" smtClean="0"/>
              <a:t>프레임세트</a:t>
            </a:r>
            <a:r>
              <a:rPr lang="en-US" altLang="ko-KR" sz="2000" smtClean="0"/>
              <a:t>(frameset) </a:t>
            </a:r>
            <a:r>
              <a:rPr lang="ko-KR" altLang="en-US" sz="2000" smtClean="0"/>
              <a:t>중에서 선택해서 사용했다</a:t>
            </a:r>
            <a:r>
              <a:rPr lang="en-US" altLang="ko-KR" sz="200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2000" smtClean="0"/>
              <a:t>- </a:t>
            </a:r>
            <a:r>
              <a:rPr lang="ko-KR" altLang="en-US" sz="2000" smtClean="0"/>
              <a:t>문서 </a:t>
            </a:r>
            <a:r>
              <a:rPr lang="ko-KR" altLang="en-US" sz="2000"/>
              <a:t>유형을 설정하는 것이 까다로워서 아예 문서 유형을 지정하지 않은 문서도 </a:t>
            </a:r>
            <a:r>
              <a:rPr lang="ko-KR" altLang="en-US" sz="2000" smtClean="0"/>
              <a:t>많았다</a:t>
            </a:r>
            <a:r>
              <a:rPr lang="en-US" altLang="ko-KR" sz="2000" smtClean="0"/>
              <a:t>.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웹 표준 무시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smtClean="0"/>
              <a:t>HTML5</a:t>
            </a:r>
            <a:r>
              <a:rPr lang="ko-KR" altLang="en-US" sz="2000" b="1" smtClean="0"/>
              <a:t>와 </a:t>
            </a:r>
            <a:r>
              <a:rPr lang="en-US" altLang="ko-KR" sz="2000" b="1" smtClean="0"/>
              <a:t>doctype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	&lt;!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  <a:r>
              <a:rPr lang="ko-KR" altLang="en-US" sz="2000">
                <a:solidFill>
                  <a:srgbClr val="211D1E"/>
                </a:solidFill>
                <a:latin typeface="YoonV YoonGothic100Std_OTF"/>
              </a:rPr>
              <a:t>또는 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2000" smtClean="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7735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61861" y="1726164"/>
            <a:ext cx="3480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웹</a:t>
            </a:r>
            <a:r>
              <a:rPr lang="en-US" altLang="ko-KR" sz="2000" smtClean="0"/>
              <a:t>, HTML </a:t>
            </a:r>
            <a:r>
              <a:rPr lang="ko-KR" altLang="en-US" sz="2000" smtClean="0"/>
              <a:t>이해하기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2761861" y="2341990"/>
            <a:ext cx="415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왜 </a:t>
            </a:r>
            <a:r>
              <a:rPr lang="en-US" altLang="ko-KR" sz="2000" smtClean="0"/>
              <a:t>HTML</a:t>
            </a:r>
            <a:r>
              <a:rPr lang="ko-KR" altLang="en-US" sz="2000" smtClean="0"/>
              <a:t>과 </a:t>
            </a:r>
            <a:r>
              <a:rPr lang="en-US" altLang="ko-KR" sz="2000" smtClean="0"/>
              <a:t>CSS</a:t>
            </a:r>
            <a:r>
              <a:rPr lang="ko-KR" altLang="en-US" sz="2000" smtClean="0"/>
              <a:t>를 배워야 할까</a:t>
            </a:r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2761861" y="2957367"/>
            <a:ext cx="415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웹 표준은 무엇일까</a:t>
            </a:r>
            <a:r>
              <a:rPr lang="en-US" altLang="ko-KR" sz="2000" smtClean="0"/>
              <a:t>?</a:t>
            </a:r>
            <a:endParaRPr lang="ko-KR" alt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2761861" y="3572747"/>
            <a:ext cx="415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처음 만드는 </a:t>
            </a:r>
            <a:r>
              <a:rPr lang="en-US" altLang="ko-KR" sz="2000" smtClean="0"/>
              <a:t>HTML </a:t>
            </a:r>
            <a:r>
              <a:rPr lang="ko-KR" altLang="en-US" sz="2000" smtClean="0"/>
              <a:t>문서</a:t>
            </a:r>
            <a:endParaRPr lang="ko-KR" alt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2761861" y="4185526"/>
            <a:ext cx="4152123" cy="33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HTML </a:t>
            </a:r>
            <a:r>
              <a:rPr lang="ko-KR" altLang="en-US" sz="2000" smtClean="0"/>
              <a:t>문서의 구조</a:t>
            </a:r>
            <a:endParaRPr lang="ko-KR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2761861" y="4782681"/>
            <a:ext cx="4152123" cy="33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자주 쓰는 기본 태그 익히기</a:t>
            </a:r>
            <a:endParaRPr lang="ko-KR" alt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2761861" y="5368087"/>
            <a:ext cx="4152123" cy="33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개발자 도구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1967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HTML </a:t>
            </a:r>
            <a:r>
              <a:rPr lang="ko-KR" altLang="en-US" smtClean="0"/>
              <a:t>문서의 구조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4091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언제나 시작은 </a:t>
            </a:r>
            <a:r>
              <a:rPr lang="en-US" altLang="ko-KR" sz="2400" b="1" smtClean="0"/>
              <a:t>&lt;html&gt;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849086" y="2288418"/>
            <a:ext cx="105047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문서 유형을 선언한 후에 실제 문서 정보와 내용이 시작되고 끝나는 것을 표시하는 태그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/>
              <a:t>&lt;html&gt; </a:t>
            </a:r>
            <a:r>
              <a:rPr lang="ko-KR" altLang="en-US" sz="2000"/>
              <a:t>태그에서는 </a:t>
            </a:r>
            <a:r>
              <a:rPr lang="en-US" altLang="ko-KR" sz="2000"/>
              <a:t>lang</a:t>
            </a:r>
            <a:r>
              <a:rPr lang="ko-KR" altLang="en-US" sz="2000"/>
              <a:t>이라는 속성을 사용해 문서에서 사용할 언어를 지정할 수 </a:t>
            </a:r>
            <a:r>
              <a:rPr lang="ko-KR" altLang="en-US" sz="2000" smtClean="0"/>
              <a:t>있다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/>
              <a:t>&lt;html&gt; </a:t>
            </a:r>
            <a:r>
              <a:rPr lang="ko-KR" altLang="en-US" sz="2000"/>
              <a:t>태그와 </a:t>
            </a:r>
            <a:r>
              <a:rPr lang="en-US" altLang="ko-KR" sz="2000"/>
              <a:t>&lt;/html&gt; </a:t>
            </a:r>
            <a:r>
              <a:rPr lang="ko-KR" altLang="en-US" sz="2000"/>
              <a:t>태그 사이에는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문서 </a:t>
            </a:r>
            <a:r>
              <a:rPr lang="ko-KR" altLang="en-US" sz="2000"/>
              <a:t>정보를 지정하는 </a:t>
            </a:r>
            <a:r>
              <a:rPr lang="en-US" altLang="ko-KR" sz="2000" smtClean="0"/>
              <a:t>&lt;</a:t>
            </a:r>
            <a:r>
              <a:rPr lang="en-US" altLang="ko-KR" sz="2000"/>
              <a:t>head&gt; </a:t>
            </a:r>
            <a:r>
              <a:rPr lang="ko-KR" altLang="en-US" sz="2000"/>
              <a:t>부분과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실제 </a:t>
            </a:r>
            <a:r>
              <a:rPr lang="ko-KR" altLang="en-US" sz="2000"/>
              <a:t>화면에 보이는 문서 내용을 입력하는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&lt;</a:t>
            </a:r>
            <a:r>
              <a:rPr lang="en-US" altLang="ko-KR" sz="2000"/>
              <a:t>body&gt; </a:t>
            </a:r>
            <a:r>
              <a:rPr lang="ko-KR" altLang="en-US" sz="2000"/>
              <a:t>부분을 </a:t>
            </a:r>
            <a:r>
              <a:rPr lang="ko-KR" altLang="en-US" sz="2000" smtClean="0"/>
              <a:t>만든다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6770914" y="3330659"/>
            <a:ext cx="3520751" cy="3310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html </a:t>
            </a:r>
            <a:r>
              <a:rPr lang="en-US" altLang="ko-KR">
                <a:solidFill>
                  <a:srgbClr val="EE2D28"/>
                </a:solidFill>
                <a:latin typeface="Courier"/>
              </a:rPr>
              <a:t>lang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="ko"&gt;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11D1E"/>
                </a:solidFill>
                <a:latin typeface="Courier"/>
              </a:rPr>
              <a:t>   ... </a:t>
            </a:r>
            <a:endParaRPr lang="en-US" altLang="ko-KR">
              <a:solidFill>
                <a:srgbClr val="211D1E"/>
              </a:solidFill>
              <a:latin typeface="Courier"/>
            </a:endParaRP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11D1E"/>
                </a:solidFill>
                <a:latin typeface="Courier"/>
              </a:rPr>
              <a:t>   ... </a:t>
            </a:r>
            <a:endParaRPr lang="en-US" altLang="ko-KR">
              <a:solidFill>
                <a:srgbClr val="211D1E"/>
              </a:solidFill>
              <a:latin typeface="Courier"/>
            </a:endParaRP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html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HTML </a:t>
            </a:r>
            <a:r>
              <a:rPr lang="ko-KR" altLang="en-US" smtClean="0"/>
              <a:t>문서의 구조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5780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브라우저에게 정보를 주는 </a:t>
            </a:r>
            <a:r>
              <a:rPr lang="en-US" altLang="ko-KR" sz="2400" b="1" smtClean="0"/>
              <a:t>&lt;head&gt;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101423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웹 브라우저 화면에는 보이지 않지만</a:t>
            </a:r>
            <a:r>
              <a:rPr lang="en-US" altLang="ko-KR" sz="2000"/>
              <a:t>, </a:t>
            </a:r>
            <a:r>
              <a:rPr lang="ko-KR" altLang="en-US" sz="2000"/>
              <a:t>웹 브라우저가 알아두어야 할 </a:t>
            </a:r>
            <a:r>
              <a:rPr lang="ko-KR" altLang="en-US" sz="2000" smtClean="0"/>
              <a:t>정보들 입력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문서에서 사용할 외부 </a:t>
            </a:r>
            <a:r>
              <a:rPr lang="ko-KR" altLang="en-US" sz="2000" smtClean="0"/>
              <a:t>파일들 링크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>
              <a:lnSpc>
                <a:spcPct val="150000"/>
              </a:lnSpc>
            </a:pPr>
            <a:r>
              <a:rPr lang="en-US" altLang="ko-KR" sz="2000" smtClean="0"/>
              <a:t>&lt;title&gt; </a:t>
            </a:r>
            <a:r>
              <a:rPr lang="ko-KR" altLang="en-US" sz="2000" smtClean="0"/>
              <a:t>태그 </a:t>
            </a:r>
            <a:r>
              <a:rPr lang="en-US" altLang="ko-KR" sz="2000" smtClean="0"/>
              <a:t>: </a:t>
            </a:r>
            <a:r>
              <a:rPr lang="ko-KR" altLang="en-US" sz="2000"/>
              <a:t>브라우저의 제목 표시줄에 </a:t>
            </a:r>
            <a:r>
              <a:rPr lang="ko-KR" altLang="en-US" sz="2000" smtClean="0"/>
              <a:t>표시되는 내용</a:t>
            </a:r>
            <a:r>
              <a:rPr lang="en-US" altLang="ko-KR" sz="200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	&lt;title&gt; </a:t>
            </a:r>
            <a:r>
              <a:rPr lang="ko-KR" altLang="en-US" sz="2000"/>
              <a:t>문서 제목 </a:t>
            </a:r>
            <a:r>
              <a:rPr lang="en-US" altLang="ko-KR" sz="2000"/>
              <a:t>&lt;/title</a:t>
            </a:r>
            <a:r>
              <a:rPr lang="en-US" altLang="ko-KR" sz="200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/>
              <a:t>&lt;meta&gt; </a:t>
            </a:r>
            <a:r>
              <a:rPr lang="ko-KR" altLang="en-US" sz="2000" smtClean="0"/>
              <a:t>태그 </a:t>
            </a:r>
            <a:r>
              <a:rPr lang="en-US" altLang="ko-KR" sz="2000" smtClean="0"/>
              <a:t>: </a:t>
            </a:r>
            <a:r>
              <a:rPr lang="ko-KR" altLang="en-US" sz="2000" smtClean="0"/>
              <a:t>문자</a:t>
            </a:r>
            <a:r>
              <a:rPr lang="en-US" altLang="ko-KR" sz="2000" smtClean="0"/>
              <a:t> </a:t>
            </a:r>
            <a:r>
              <a:rPr lang="ko-KR" altLang="en-US" sz="2000" smtClean="0"/>
              <a:t>인코딩 방법 및 </a:t>
            </a:r>
            <a:r>
              <a:rPr lang="ko-KR" altLang="en-US" sz="2000"/>
              <a:t>문서의 키워드와 요약 정보를 지정 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en-US" altLang="ko-KR" sz="2000"/>
              <a:t>	&lt;meta charset="utf-8"&gt;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12826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HTML </a:t>
            </a:r>
            <a:r>
              <a:rPr lang="ko-KR" altLang="en-US" smtClean="0"/>
              <a:t>문서의 구조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849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문서의 몸통 </a:t>
            </a:r>
            <a:r>
              <a:rPr lang="en-US" altLang="ko-KR" sz="2400" b="1" smtClean="0"/>
              <a:t>&lt;body&gt;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실제 브라우저에 표시될 </a:t>
            </a:r>
            <a:r>
              <a:rPr lang="ko-KR" altLang="en-US" sz="2000" smtClean="0"/>
              <a:t>내용 </a:t>
            </a:r>
            <a:r>
              <a:rPr lang="ko-KR" altLang="en-US" sz="2000"/>
              <a:t>입력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이 책에서 설명하는 대부분의 태그가 </a:t>
            </a:r>
            <a:r>
              <a:rPr lang="en-US" altLang="ko-KR" sz="2000"/>
              <a:t>&lt;body&gt; </a:t>
            </a:r>
            <a:r>
              <a:rPr lang="ko-KR" altLang="en-US" sz="2000"/>
              <a:t>태그와 </a:t>
            </a:r>
            <a:r>
              <a:rPr lang="en-US" altLang="ko-KR" sz="2000"/>
              <a:t>&lt;/body&gt; </a:t>
            </a:r>
            <a:r>
              <a:rPr lang="ko-KR" altLang="en-US" sz="2000"/>
              <a:t>태그 사이에서 사용하는 </a:t>
            </a:r>
            <a:r>
              <a:rPr lang="ko-KR" altLang="en-US" sz="2000" smtClean="0"/>
              <a:t>태그들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357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1726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&lt;h</a:t>
            </a:r>
            <a:r>
              <a:rPr lang="en-US" altLang="ko-KR" sz="2400" b="1" i="1" smtClean="0"/>
              <a:t>n</a:t>
            </a:r>
            <a:r>
              <a:rPr lang="en-US" altLang="ko-KR" sz="2400" b="1" smtClean="0"/>
              <a:t>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일반</a:t>
            </a:r>
            <a:r>
              <a:rPr lang="en-US" altLang="ko-KR" sz="2000" smtClean="0"/>
              <a:t> </a:t>
            </a:r>
            <a:r>
              <a:rPr lang="ko-KR" altLang="en-US" sz="2000" smtClean="0"/>
              <a:t>텍스트보다 크기가 크고 진하게 표시된다</a:t>
            </a:r>
            <a:r>
              <a:rPr lang="en-US" altLang="ko-KR" sz="2000"/>
              <a:t>. &lt;h1&gt;~&lt;h6&gt; </a:t>
            </a:r>
            <a:r>
              <a:rPr lang="ko-KR" altLang="en-US" sz="2000"/>
              <a:t>태그까지 사용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형식</a:t>
            </a:r>
            <a:r>
              <a:rPr lang="en-US" altLang="ko-KR" sz="2000" smtClean="0"/>
              <a:t>: &lt;</a:t>
            </a:r>
            <a:r>
              <a:rPr lang="en-US" altLang="ko-KR" sz="2000"/>
              <a:t>h</a:t>
            </a:r>
            <a:r>
              <a:rPr lang="en-US" altLang="ko-KR" sz="2000" i="1"/>
              <a:t>n</a:t>
            </a:r>
            <a:r>
              <a:rPr lang="en-US" altLang="ko-KR" sz="2000"/>
              <a:t>&gt; </a:t>
            </a:r>
            <a:r>
              <a:rPr lang="ko-KR" altLang="en-US" sz="2000"/>
              <a:t>제목 </a:t>
            </a:r>
            <a:r>
              <a:rPr lang="en-US" altLang="ko-KR" sz="2000"/>
              <a:t>&lt;/h</a:t>
            </a:r>
            <a:r>
              <a:rPr lang="en-US" altLang="ko-KR" sz="2000" i="1"/>
              <a:t>n</a:t>
            </a:r>
            <a:r>
              <a:rPr lang="en-US" altLang="ko-KR" sz="2000" smtClean="0"/>
              <a:t>&gt;</a:t>
            </a:r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5059547" y="3851565"/>
            <a:ext cx="65413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</a:rPr>
              <a:t>body&gt;</a:t>
            </a:r>
          </a:p>
          <a:p>
            <a:r>
              <a:rPr lang="en-US" altLang="ko-KR" sz="2000" dirty="0">
                <a:solidFill>
                  <a:srgbClr val="0070C0"/>
                </a:solidFill>
              </a:rPr>
              <a:t>        </a:t>
            </a:r>
            <a:r>
              <a:rPr lang="en-US" altLang="ko-KR" sz="2000" dirty="0">
                <a:solidFill>
                  <a:srgbClr val="C00000"/>
                </a:solidFill>
              </a:rPr>
              <a:t>&lt;h1&gt;</a:t>
            </a:r>
            <a:r>
              <a:rPr lang="ko-KR" altLang="en-US" sz="2000" dirty="0" err="1">
                <a:solidFill>
                  <a:srgbClr val="0070C0"/>
                </a:solidFill>
              </a:rPr>
              <a:t>어린왕자</a:t>
            </a:r>
            <a:r>
              <a:rPr lang="en-US" altLang="ko-KR" sz="2000" dirty="0">
                <a:solidFill>
                  <a:srgbClr val="0070C0"/>
                </a:solidFill>
              </a:rPr>
              <a:t>(Le Petit Prince</a:t>
            </a:r>
            <a:r>
              <a:rPr lang="en-US" altLang="ko-KR" sz="2000" dirty="0" smtClean="0">
                <a:solidFill>
                  <a:srgbClr val="0070C0"/>
                </a:solidFill>
              </a:rPr>
              <a:t>)</a:t>
            </a:r>
            <a:r>
              <a:rPr lang="en-US" altLang="ko-KR" sz="2000" dirty="0" smtClean="0">
                <a:solidFill>
                  <a:srgbClr val="C00000"/>
                </a:solidFill>
              </a:rPr>
              <a:t>&lt;/</a:t>
            </a:r>
            <a:r>
              <a:rPr lang="en-US" altLang="ko-KR" sz="2000" dirty="0">
                <a:solidFill>
                  <a:srgbClr val="C00000"/>
                </a:solidFill>
              </a:rPr>
              <a:t>h1&gt;</a:t>
            </a:r>
          </a:p>
          <a:p>
            <a:r>
              <a:rPr lang="en-US" altLang="ko-KR" sz="2000" dirty="0">
                <a:solidFill>
                  <a:srgbClr val="0070C0"/>
                </a:solidFill>
              </a:rPr>
              <a:t>        </a:t>
            </a:r>
            <a:r>
              <a:rPr lang="en-US" altLang="ko-KR" sz="2000" dirty="0">
                <a:solidFill>
                  <a:srgbClr val="C00000"/>
                </a:solidFill>
              </a:rPr>
              <a:t>&lt;h2&gt;</a:t>
            </a:r>
            <a:r>
              <a:rPr lang="ko-KR" altLang="en-US" sz="2000" dirty="0" err="1">
                <a:solidFill>
                  <a:srgbClr val="0070C0"/>
                </a:solidFill>
              </a:rPr>
              <a:t>어린왕자</a:t>
            </a:r>
            <a:r>
              <a:rPr lang="en-US" altLang="ko-KR" sz="2000" dirty="0">
                <a:solidFill>
                  <a:srgbClr val="0070C0"/>
                </a:solidFill>
              </a:rPr>
              <a:t>(Le Petit Prince</a:t>
            </a:r>
            <a:r>
              <a:rPr lang="en-US" altLang="ko-KR" sz="2000" dirty="0" smtClean="0">
                <a:solidFill>
                  <a:srgbClr val="0070C0"/>
                </a:solidFill>
              </a:rPr>
              <a:t>)</a:t>
            </a:r>
            <a:r>
              <a:rPr lang="en-US" altLang="ko-KR" sz="2000" dirty="0" smtClean="0">
                <a:solidFill>
                  <a:srgbClr val="C00000"/>
                </a:solidFill>
              </a:rPr>
              <a:t>&lt;/</a:t>
            </a:r>
            <a:r>
              <a:rPr lang="en-US" altLang="ko-KR" sz="2000" dirty="0">
                <a:solidFill>
                  <a:srgbClr val="C00000"/>
                </a:solidFill>
              </a:rPr>
              <a:t>h2&gt;</a:t>
            </a:r>
          </a:p>
          <a:p>
            <a:r>
              <a:rPr lang="en-US" altLang="ko-KR" sz="2000" dirty="0">
                <a:solidFill>
                  <a:srgbClr val="0070C0"/>
                </a:solidFill>
              </a:rPr>
              <a:t>        </a:t>
            </a:r>
            <a:r>
              <a:rPr lang="en-US" altLang="ko-KR" sz="2000" dirty="0">
                <a:solidFill>
                  <a:srgbClr val="C00000"/>
                </a:solidFill>
              </a:rPr>
              <a:t>&lt;h3&gt;</a:t>
            </a:r>
            <a:r>
              <a:rPr lang="ko-KR" altLang="en-US" sz="2000" dirty="0" err="1">
                <a:solidFill>
                  <a:srgbClr val="0070C0"/>
                </a:solidFill>
              </a:rPr>
              <a:t>어린왕자</a:t>
            </a:r>
            <a:r>
              <a:rPr lang="en-US" altLang="ko-KR" sz="2000" dirty="0">
                <a:solidFill>
                  <a:srgbClr val="0070C0"/>
                </a:solidFill>
              </a:rPr>
              <a:t>(Le Petit Prince</a:t>
            </a:r>
            <a:r>
              <a:rPr lang="en-US" altLang="ko-KR" sz="2000" dirty="0" smtClean="0">
                <a:solidFill>
                  <a:srgbClr val="0070C0"/>
                </a:solidFill>
              </a:rPr>
              <a:t>)</a:t>
            </a:r>
            <a:r>
              <a:rPr lang="en-US" altLang="ko-KR" sz="2000" dirty="0" smtClean="0">
                <a:solidFill>
                  <a:srgbClr val="C00000"/>
                </a:solidFill>
              </a:rPr>
              <a:t>&lt;/</a:t>
            </a:r>
            <a:r>
              <a:rPr lang="en-US" altLang="ko-KR" sz="2000" dirty="0">
                <a:solidFill>
                  <a:srgbClr val="C00000"/>
                </a:solidFill>
              </a:rPr>
              <a:t>h3&gt;</a:t>
            </a:r>
          </a:p>
          <a:p>
            <a:r>
              <a:rPr lang="en-US" altLang="ko-KR" sz="2000" dirty="0">
                <a:solidFill>
                  <a:srgbClr val="0070C0"/>
                </a:solidFill>
              </a:rPr>
              <a:t>        </a:t>
            </a:r>
            <a:r>
              <a:rPr lang="en-US" altLang="ko-KR" sz="2000" dirty="0">
                <a:solidFill>
                  <a:srgbClr val="C00000"/>
                </a:solidFill>
              </a:rPr>
              <a:t>&lt;h4&gt;</a:t>
            </a:r>
            <a:r>
              <a:rPr lang="ko-KR" altLang="en-US" sz="2000" dirty="0" err="1">
                <a:solidFill>
                  <a:srgbClr val="0070C0"/>
                </a:solidFill>
              </a:rPr>
              <a:t>어린왕자</a:t>
            </a:r>
            <a:r>
              <a:rPr lang="en-US" altLang="ko-KR" sz="2000" dirty="0">
                <a:solidFill>
                  <a:srgbClr val="0070C0"/>
                </a:solidFill>
              </a:rPr>
              <a:t>(Le Petit Prince</a:t>
            </a:r>
            <a:r>
              <a:rPr lang="en-US" altLang="ko-KR" sz="2000" dirty="0" smtClean="0">
                <a:solidFill>
                  <a:srgbClr val="0070C0"/>
                </a:solidFill>
              </a:rPr>
              <a:t>)</a:t>
            </a:r>
            <a:r>
              <a:rPr lang="en-US" altLang="ko-KR" sz="2000" dirty="0" smtClean="0">
                <a:solidFill>
                  <a:srgbClr val="C00000"/>
                </a:solidFill>
              </a:rPr>
              <a:t>&lt;/</a:t>
            </a:r>
            <a:r>
              <a:rPr lang="en-US" altLang="ko-KR" sz="2000" dirty="0">
                <a:solidFill>
                  <a:srgbClr val="C00000"/>
                </a:solidFill>
              </a:rPr>
              <a:t>h4&gt;</a:t>
            </a:r>
          </a:p>
          <a:p>
            <a:r>
              <a:rPr lang="en-US" altLang="ko-KR" sz="2000" dirty="0">
                <a:solidFill>
                  <a:srgbClr val="0070C0"/>
                </a:solidFill>
              </a:rPr>
              <a:t>        </a:t>
            </a:r>
            <a:r>
              <a:rPr lang="en-US" altLang="ko-KR" sz="2000" dirty="0">
                <a:solidFill>
                  <a:srgbClr val="C00000"/>
                </a:solidFill>
              </a:rPr>
              <a:t>&lt;h5&gt;</a:t>
            </a:r>
            <a:r>
              <a:rPr lang="ko-KR" altLang="en-US" sz="2000" dirty="0" err="1">
                <a:solidFill>
                  <a:srgbClr val="0070C0"/>
                </a:solidFill>
              </a:rPr>
              <a:t>어린왕자</a:t>
            </a:r>
            <a:r>
              <a:rPr lang="en-US" altLang="ko-KR" sz="2000" dirty="0">
                <a:solidFill>
                  <a:srgbClr val="0070C0"/>
                </a:solidFill>
              </a:rPr>
              <a:t>(Le Petit Prince</a:t>
            </a:r>
            <a:r>
              <a:rPr lang="en-US" altLang="ko-KR" sz="2000" dirty="0" smtClean="0">
                <a:solidFill>
                  <a:srgbClr val="0070C0"/>
                </a:solidFill>
              </a:rPr>
              <a:t>)</a:t>
            </a:r>
            <a:r>
              <a:rPr lang="en-US" altLang="ko-KR" sz="2000" dirty="0" smtClean="0">
                <a:solidFill>
                  <a:srgbClr val="C00000"/>
                </a:solidFill>
              </a:rPr>
              <a:t>&lt;/</a:t>
            </a:r>
            <a:r>
              <a:rPr lang="en-US" altLang="ko-KR" sz="2000" dirty="0">
                <a:solidFill>
                  <a:srgbClr val="C00000"/>
                </a:solidFill>
              </a:rPr>
              <a:t>h5&gt;</a:t>
            </a:r>
          </a:p>
          <a:p>
            <a:r>
              <a:rPr lang="en-US" altLang="ko-KR" sz="2000" dirty="0">
                <a:solidFill>
                  <a:srgbClr val="0070C0"/>
                </a:solidFill>
              </a:rPr>
              <a:t>        </a:t>
            </a:r>
            <a:r>
              <a:rPr lang="en-US" altLang="ko-KR" sz="2000" dirty="0">
                <a:solidFill>
                  <a:srgbClr val="C00000"/>
                </a:solidFill>
              </a:rPr>
              <a:t>&lt;h6&gt;</a:t>
            </a:r>
            <a:r>
              <a:rPr lang="ko-KR" altLang="en-US" sz="2000" dirty="0" err="1">
                <a:solidFill>
                  <a:srgbClr val="0070C0"/>
                </a:solidFill>
              </a:rPr>
              <a:t>어린왕자</a:t>
            </a:r>
            <a:r>
              <a:rPr lang="en-US" altLang="ko-KR" sz="2000" dirty="0">
                <a:solidFill>
                  <a:srgbClr val="0070C0"/>
                </a:solidFill>
              </a:rPr>
              <a:t>(Le Petit Prince</a:t>
            </a:r>
            <a:r>
              <a:rPr lang="en-US" altLang="ko-KR" sz="2000" dirty="0" smtClean="0">
                <a:solidFill>
                  <a:srgbClr val="0070C0"/>
                </a:solidFill>
              </a:rPr>
              <a:t>)</a:t>
            </a:r>
            <a:r>
              <a:rPr lang="en-US" altLang="ko-KR" sz="2000" dirty="0" smtClean="0">
                <a:solidFill>
                  <a:srgbClr val="C00000"/>
                </a:solidFill>
              </a:rPr>
              <a:t>&lt;/</a:t>
            </a:r>
            <a:r>
              <a:rPr lang="en-US" altLang="ko-KR" sz="2000" dirty="0">
                <a:solidFill>
                  <a:srgbClr val="C00000"/>
                </a:solidFill>
              </a:rPr>
              <a:t>h6&gt;</a:t>
            </a:r>
          </a:p>
          <a:p>
            <a:r>
              <a:rPr lang="en-US" altLang="ko-KR" sz="2000" dirty="0" smtClean="0">
                <a:solidFill>
                  <a:srgbClr val="0070C0"/>
                </a:solidFill>
              </a:rPr>
              <a:t>&lt;/</a:t>
            </a:r>
            <a:r>
              <a:rPr lang="en-US" altLang="ko-KR" sz="2000" dirty="0">
                <a:solidFill>
                  <a:srgbClr val="0070C0"/>
                </a:solidFill>
              </a:rPr>
              <a:t>body&gt;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300" y="3795337"/>
            <a:ext cx="33432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50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4187" y="1523629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&lt;p&gt;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4" name="TextBox 13"/>
          <p:cNvSpPr txBox="1"/>
          <p:nvPr/>
        </p:nvSpPr>
        <p:spPr>
          <a:xfrm>
            <a:off x="1045028" y="2138692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입력한 내용 앞뒤로 빈 줄이 생기면서 텍스트 단락이 만들어진다</a:t>
            </a:r>
            <a:r>
              <a:rPr lang="en-US" altLang="ko-KR" sz="200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형식</a:t>
            </a:r>
            <a:r>
              <a:rPr lang="en-US" altLang="ko-KR" sz="2000" smtClean="0"/>
              <a:t>: &lt;p&gt; </a:t>
            </a:r>
            <a:r>
              <a:rPr lang="ko-KR" altLang="en-US" sz="2000"/>
              <a:t>제목 </a:t>
            </a:r>
            <a:r>
              <a:rPr lang="en-US" altLang="ko-KR" sz="2000" smtClean="0"/>
              <a:t>&lt;/p&gt;</a:t>
            </a:r>
            <a:endParaRPr lang="ko-KR" altLang="en-US" sz="2000"/>
          </a:p>
        </p:txBody>
      </p:sp>
      <p:sp>
        <p:nvSpPr>
          <p:cNvPr id="12" name="TextBox 11"/>
          <p:cNvSpPr txBox="1"/>
          <p:nvPr/>
        </p:nvSpPr>
        <p:spPr>
          <a:xfrm>
            <a:off x="718457" y="3886831"/>
            <a:ext cx="96322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C00000"/>
                </a:solidFill>
              </a:rPr>
              <a:t>&lt;p&gt;</a:t>
            </a:r>
            <a:r>
              <a:rPr lang="ko-KR" altLang="en-US" sz="2000">
                <a:solidFill>
                  <a:srgbClr val="0070C0"/>
                </a:solidFill>
              </a:rPr>
              <a:t>내 생활은 매일 똑같아</a:t>
            </a:r>
            <a:r>
              <a:rPr lang="en-US" altLang="ko-KR" sz="2000">
                <a:solidFill>
                  <a:srgbClr val="0070C0"/>
                </a:solidFill>
              </a:rPr>
              <a:t>.</a:t>
            </a:r>
            <a:r>
              <a:rPr lang="en-US" altLang="ko-KR" sz="2000">
                <a:solidFill>
                  <a:srgbClr val="C00000"/>
                </a:solidFill>
              </a:rPr>
              <a:t>&lt;/p&gt;</a:t>
            </a:r>
          </a:p>
          <a:p>
            <a:r>
              <a:rPr lang="en-US" altLang="ko-KR" sz="2000" smtClean="0">
                <a:solidFill>
                  <a:srgbClr val="C00000"/>
                </a:solidFill>
              </a:rPr>
              <a:t>&lt;</a:t>
            </a:r>
            <a:r>
              <a:rPr lang="en-US" altLang="ko-KR" sz="2000">
                <a:solidFill>
                  <a:srgbClr val="C00000"/>
                </a:solidFill>
              </a:rPr>
              <a:t>p&gt;</a:t>
            </a:r>
            <a:r>
              <a:rPr lang="ko-KR" altLang="en-US" sz="2000">
                <a:solidFill>
                  <a:srgbClr val="0070C0"/>
                </a:solidFill>
              </a:rPr>
              <a:t>만약 네가 나를 길들인다면 내 생활은 아마 환하게 밝아질거야</a:t>
            </a:r>
            <a:r>
              <a:rPr lang="en-US" altLang="ko-KR" sz="200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2000" smtClean="0">
                <a:solidFill>
                  <a:srgbClr val="0070C0"/>
                </a:solidFill>
              </a:rPr>
              <a:t>네 </a:t>
            </a:r>
            <a:r>
              <a:rPr lang="ko-KR" altLang="en-US" sz="2000">
                <a:solidFill>
                  <a:srgbClr val="0070C0"/>
                </a:solidFill>
              </a:rPr>
              <a:t>발자국 소리는 마치 음악처럼 여겨져서 </a:t>
            </a:r>
          </a:p>
          <a:p>
            <a:r>
              <a:rPr lang="ko-KR" altLang="en-US" sz="2000" smtClean="0">
                <a:solidFill>
                  <a:srgbClr val="0070C0"/>
                </a:solidFill>
              </a:rPr>
              <a:t>그걸 </a:t>
            </a:r>
            <a:r>
              <a:rPr lang="ko-KR" altLang="en-US" sz="2000">
                <a:solidFill>
                  <a:srgbClr val="0070C0"/>
                </a:solidFill>
              </a:rPr>
              <a:t>들으면 난 땅 밑의 굴 속에서 뛰쳐나오게 될거야</a:t>
            </a:r>
            <a:r>
              <a:rPr lang="en-US" altLang="ko-KR" sz="2000" smtClean="0">
                <a:solidFill>
                  <a:srgbClr val="0070C0"/>
                </a:solidFill>
              </a:rPr>
              <a:t>.</a:t>
            </a:r>
            <a:r>
              <a:rPr lang="en-US" altLang="ko-KR" sz="2000">
                <a:solidFill>
                  <a:srgbClr val="C00000"/>
                </a:solidFill>
              </a:rPr>
              <a:t> &lt;/p</a:t>
            </a:r>
            <a:r>
              <a:rPr lang="en-US" altLang="ko-KR" sz="2000" smtClean="0">
                <a:solidFill>
                  <a:srgbClr val="C00000"/>
                </a:solidFill>
              </a:rPr>
              <a:t>&gt;</a:t>
            </a:r>
            <a:endParaRPr lang="en-US" altLang="ko-KR" sz="2000">
              <a:solidFill>
                <a:srgbClr val="0070C0"/>
              </a:solidFill>
            </a:endParaRPr>
          </a:p>
          <a:p>
            <a:r>
              <a:rPr lang="en-US" altLang="ko-KR" sz="2000" smtClean="0">
                <a:solidFill>
                  <a:srgbClr val="C00000"/>
                </a:solidFill>
              </a:rPr>
              <a:t>&lt;</a:t>
            </a:r>
            <a:r>
              <a:rPr lang="en-US" altLang="ko-KR" sz="2000">
                <a:solidFill>
                  <a:srgbClr val="C00000"/>
                </a:solidFill>
              </a:rPr>
              <a:t>p&gt;</a:t>
            </a:r>
            <a:r>
              <a:rPr lang="ko-KR" altLang="en-US" sz="2000">
                <a:solidFill>
                  <a:srgbClr val="0070C0"/>
                </a:solidFill>
              </a:rPr>
              <a:t>나를 길들여 줘</a:t>
            </a:r>
            <a:r>
              <a:rPr lang="en-US" altLang="ko-KR" sz="2000" smtClean="0">
                <a:solidFill>
                  <a:srgbClr val="0070C0"/>
                </a:solidFill>
              </a:rPr>
              <a:t>.</a:t>
            </a:r>
            <a:r>
              <a:rPr lang="en-US" altLang="ko-KR" sz="2000">
                <a:solidFill>
                  <a:srgbClr val="C00000"/>
                </a:solidFill>
              </a:rPr>
              <a:t> &lt;/p</a:t>
            </a:r>
            <a:r>
              <a:rPr lang="en-US" altLang="ko-KR" sz="2000" smtClean="0">
                <a:solidFill>
                  <a:srgbClr val="C00000"/>
                </a:solidFill>
              </a:rPr>
              <a:t>&gt;</a:t>
            </a:r>
            <a:endParaRPr lang="en-US" altLang="ko-KR" sz="200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190" y="3266436"/>
            <a:ext cx="3124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7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4187" y="1315444"/>
            <a:ext cx="1665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&lt;br&gt;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6" name="TextBox 15"/>
          <p:cNvSpPr txBox="1"/>
          <p:nvPr/>
        </p:nvSpPr>
        <p:spPr>
          <a:xfrm>
            <a:off x="1045028" y="1930507"/>
            <a:ext cx="95452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&lt;br&gt; </a:t>
            </a:r>
            <a:r>
              <a:rPr lang="ko-KR" altLang="en-US" sz="2000" smtClean="0"/>
              <a:t>태그가 삽입한 위치에서 줄이 바뀐다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닫는 태그는 없다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12" name="TextBox 11"/>
          <p:cNvSpPr txBox="1"/>
          <p:nvPr/>
        </p:nvSpPr>
        <p:spPr>
          <a:xfrm>
            <a:off x="718457" y="3267994"/>
            <a:ext cx="9632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70C0"/>
                </a:solidFill>
              </a:rPr>
              <a:t>&lt;p&gt;</a:t>
            </a:r>
            <a:r>
              <a:rPr lang="ko-KR" altLang="en-US" sz="2000">
                <a:solidFill>
                  <a:srgbClr val="0070C0"/>
                </a:solidFill>
              </a:rPr>
              <a:t>내 생활은 매일 똑같아</a:t>
            </a:r>
            <a:r>
              <a:rPr lang="en-US" altLang="ko-KR" sz="2000">
                <a:solidFill>
                  <a:srgbClr val="0070C0"/>
                </a:solidFill>
              </a:rPr>
              <a:t>.&lt;/p&gt;</a:t>
            </a:r>
          </a:p>
          <a:p>
            <a:r>
              <a:rPr lang="en-US" altLang="ko-KR" sz="2000" smtClean="0">
                <a:solidFill>
                  <a:srgbClr val="0070C0"/>
                </a:solidFill>
              </a:rPr>
              <a:t>&lt;</a:t>
            </a:r>
            <a:r>
              <a:rPr lang="en-US" altLang="ko-KR" sz="2000">
                <a:solidFill>
                  <a:srgbClr val="0070C0"/>
                </a:solidFill>
              </a:rPr>
              <a:t>p&gt;</a:t>
            </a:r>
            <a:r>
              <a:rPr lang="ko-KR" altLang="en-US" sz="2000">
                <a:solidFill>
                  <a:srgbClr val="0070C0"/>
                </a:solidFill>
              </a:rPr>
              <a:t>만약 네가 나를 길들인다면 </a:t>
            </a:r>
            <a:r>
              <a:rPr lang="en-US" altLang="ko-KR" sz="2000" smtClean="0">
                <a:solidFill>
                  <a:srgbClr val="C00000"/>
                </a:solidFill>
              </a:rPr>
              <a:t>&lt;br&gt;</a:t>
            </a:r>
          </a:p>
          <a:p>
            <a:r>
              <a:rPr lang="en-US" altLang="ko-KR" sz="2000">
                <a:solidFill>
                  <a:srgbClr val="0070C0"/>
                </a:solidFill>
              </a:rPr>
              <a:t> </a:t>
            </a:r>
            <a:r>
              <a:rPr lang="en-US" altLang="ko-KR" sz="2000" smtClean="0">
                <a:solidFill>
                  <a:srgbClr val="0070C0"/>
                </a:solidFill>
              </a:rPr>
              <a:t>     </a:t>
            </a:r>
            <a:r>
              <a:rPr lang="ko-KR" altLang="en-US" sz="2000" smtClean="0">
                <a:solidFill>
                  <a:srgbClr val="0070C0"/>
                </a:solidFill>
              </a:rPr>
              <a:t>내 </a:t>
            </a:r>
            <a:r>
              <a:rPr lang="ko-KR" altLang="en-US" sz="2000">
                <a:solidFill>
                  <a:srgbClr val="0070C0"/>
                </a:solidFill>
              </a:rPr>
              <a:t>생활은 아마 환하게 밝아질거야</a:t>
            </a:r>
            <a:r>
              <a:rPr lang="en-US" altLang="ko-KR" sz="2000" smtClean="0">
                <a:solidFill>
                  <a:srgbClr val="0070C0"/>
                </a:solidFill>
              </a:rPr>
              <a:t>.</a:t>
            </a:r>
            <a:r>
              <a:rPr lang="en-US" altLang="ko-KR" sz="2000">
                <a:solidFill>
                  <a:srgbClr val="C00000"/>
                </a:solidFill>
              </a:rPr>
              <a:t> &lt;br</a:t>
            </a:r>
            <a:r>
              <a:rPr lang="en-US" altLang="ko-KR" sz="2000" smtClean="0">
                <a:solidFill>
                  <a:srgbClr val="C00000"/>
                </a:solidFill>
              </a:rPr>
              <a:t>&gt;</a:t>
            </a:r>
            <a:endParaRPr lang="en-US" altLang="ko-KR" sz="2000">
              <a:solidFill>
                <a:srgbClr val="0070C0"/>
              </a:solidFill>
            </a:endParaRPr>
          </a:p>
          <a:p>
            <a:r>
              <a:rPr lang="ko-KR" altLang="en-US" sz="2000" smtClean="0">
                <a:solidFill>
                  <a:srgbClr val="0070C0"/>
                </a:solidFill>
              </a:rPr>
              <a:t>      네 </a:t>
            </a:r>
            <a:r>
              <a:rPr lang="ko-KR" altLang="en-US" sz="2000">
                <a:solidFill>
                  <a:srgbClr val="0070C0"/>
                </a:solidFill>
              </a:rPr>
              <a:t>발자국 소리는 마치 음악처럼 여겨져서 </a:t>
            </a:r>
            <a:r>
              <a:rPr lang="en-US" altLang="ko-KR" sz="2000">
                <a:solidFill>
                  <a:srgbClr val="C00000"/>
                </a:solidFill>
              </a:rPr>
              <a:t>&lt;br</a:t>
            </a:r>
            <a:r>
              <a:rPr lang="en-US" altLang="ko-KR" sz="2000" smtClean="0">
                <a:solidFill>
                  <a:srgbClr val="C00000"/>
                </a:solidFill>
              </a:rPr>
              <a:t>&gt;</a:t>
            </a:r>
            <a:endParaRPr lang="ko-KR" altLang="en-US" sz="2000">
              <a:solidFill>
                <a:srgbClr val="0070C0"/>
              </a:solidFill>
            </a:endParaRPr>
          </a:p>
          <a:p>
            <a:r>
              <a:rPr lang="ko-KR" altLang="en-US" sz="2000" smtClean="0">
                <a:solidFill>
                  <a:srgbClr val="0070C0"/>
                </a:solidFill>
              </a:rPr>
              <a:t>      그걸 </a:t>
            </a:r>
            <a:r>
              <a:rPr lang="ko-KR" altLang="en-US" sz="2000">
                <a:solidFill>
                  <a:srgbClr val="0070C0"/>
                </a:solidFill>
              </a:rPr>
              <a:t>들으면 난 땅 밑의 굴 속에서 뛰쳐나오게 될거야</a:t>
            </a:r>
            <a:r>
              <a:rPr lang="en-US" altLang="ko-KR" sz="2000" smtClean="0">
                <a:solidFill>
                  <a:srgbClr val="0070C0"/>
                </a:solidFill>
              </a:rPr>
              <a:t>.&lt;/p</a:t>
            </a:r>
            <a:r>
              <a:rPr lang="en-US" altLang="ko-KR" sz="200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2000" smtClean="0">
                <a:solidFill>
                  <a:srgbClr val="0070C0"/>
                </a:solidFill>
              </a:rPr>
              <a:t>&lt;</a:t>
            </a:r>
            <a:r>
              <a:rPr lang="en-US" altLang="ko-KR" sz="2000">
                <a:solidFill>
                  <a:srgbClr val="0070C0"/>
                </a:solidFill>
              </a:rPr>
              <a:t>p&gt;</a:t>
            </a:r>
            <a:r>
              <a:rPr lang="ko-KR" altLang="en-US" sz="2000">
                <a:solidFill>
                  <a:srgbClr val="0070C0"/>
                </a:solidFill>
              </a:rPr>
              <a:t>나를 길들여 줘</a:t>
            </a:r>
            <a:r>
              <a:rPr lang="en-US" altLang="ko-KR" sz="2000">
                <a:solidFill>
                  <a:srgbClr val="0070C0"/>
                </a:solidFill>
              </a:rPr>
              <a:t>.&lt;/p&gt;</a:t>
            </a:r>
            <a:endParaRPr lang="ko-KR" altLang="en-US" sz="200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828" y="2892411"/>
            <a:ext cx="34385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&lt;b&gt;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186822"/>
            <a:ext cx="95452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&lt;b&gt; </a:t>
            </a:r>
            <a:r>
              <a:rPr lang="ko-KR" altLang="en-US" sz="2000" smtClean="0"/>
              <a:t>태그로 감싼 텍스트를 진하게 표시한다</a:t>
            </a:r>
            <a:r>
              <a:rPr lang="en-US" altLang="ko-KR" sz="2000" smtClean="0"/>
              <a:t>.    </a:t>
            </a:r>
            <a:r>
              <a:rPr lang="ko-KR" altLang="en-US" sz="2000" smtClean="0"/>
              <a:t>형식 </a:t>
            </a:r>
            <a:r>
              <a:rPr lang="en-US" altLang="ko-KR" sz="2000" smtClean="0"/>
              <a:t>: &lt;b&gt; </a:t>
            </a:r>
            <a:r>
              <a:rPr lang="ko-KR" altLang="en-US" sz="2000" smtClean="0"/>
              <a:t>텍스트 </a:t>
            </a:r>
            <a:r>
              <a:rPr lang="en-US" altLang="ko-KR" sz="2000" smtClean="0"/>
              <a:t>&lt;/b&gt;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634187" y="2842416"/>
            <a:ext cx="1436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&lt;i&gt;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045027" y="3283071"/>
            <a:ext cx="9545217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&lt;i&gt; </a:t>
            </a:r>
            <a:r>
              <a:rPr lang="ko-KR" altLang="en-US" sz="2000" smtClean="0"/>
              <a:t>태그로 감싼 텍스트를 이탤릭체로 표시한다</a:t>
            </a:r>
            <a:r>
              <a:rPr lang="en-US" altLang="ko-KR" sz="2000" smtClean="0"/>
              <a:t>.  </a:t>
            </a:r>
            <a:r>
              <a:rPr lang="ko-KR" altLang="en-US" sz="2000" smtClean="0"/>
              <a:t>형식 </a:t>
            </a:r>
            <a:r>
              <a:rPr lang="en-US" altLang="ko-KR" sz="2000" smtClean="0"/>
              <a:t>: &lt;i&gt; </a:t>
            </a:r>
            <a:r>
              <a:rPr lang="ko-KR" altLang="en-US" sz="2000" smtClean="0"/>
              <a:t>텍스트 </a:t>
            </a:r>
            <a:r>
              <a:rPr lang="en-US" altLang="ko-KR" sz="2000" smtClean="0"/>
              <a:t>&lt;/i&gt;</a:t>
            </a:r>
            <a:endParaRPr lang="ko-KR" alt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718457" y="4117738"/>
            <a:ext cx="71232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rgbClr val="0070C0"/>
                </a:solidFill>
              </a:rPr>
              <a:t>&lt;</a:t>
            </a:r>
            <a:r>
              <a:rPr lang="en-US" altLang="ko-KR" sz="2000">
                <a:solidFill>
                  <a:srgbClr val="0070C0"/>
                </a:solidFill>
              </a:rPr>
              <a:t>p&gt;</a:t>
            </a:r>
            <a:r>
              <a:rPr lang="ko-KR" altLang="en-US" sz="2000">
                <a:solidFill>
                  <a:srgbClr val="0070C0"/>
                </a:solidFill>
              </a:rPr>
              <a:t>만약 네가 나를 길들인다면 </a:t>
            </a:r>
            <a:r>
              <a:rPr lang="en-US" altLang="ko-KR" sz="2000" smtClean="0">
                <a:solidFill>
                  <a:srgbClr val="C00000"/>
                </a:solidFill>
              </a:rPr>
              <a:t>&lt;i&gt;</a:t>
            </a:r>
            <a:r>
              <a:rPr lang="ko-KR" altLang="en-US" sz="2000" smtClean="0">
                <a:solidFill>
                  <a:srgbClr val="0070C0"/>
                </a:solidFill>
              </a:rPr>
              <a:t>내 </a:t>
            </a:r>
            <a:r>
              <a:rPr lang="ko-KR" altLang="en-US" sz="2000">
                <a:solidFill>
                  <a:srgbClr val="0070C0"/>
                </a:solidFill>
              </a:rPr>
              <a:t>생활은 아마 환하게 밝아질거야</a:t>
            </a:r>
            <a:r>
              <a:rPr lang="en-US" altLang="ko-KR" sz="2000" smtClean="0">
                <a:solidFill>
                  <a:srgbClr val="0070C0"/>
                </a:solidFill>
              </a:rPr>
              <a:t>. </a:t>
            </a:r>
            <a:r>
              <a:rPr lang="en-US" altLang="ko-KR" sz="2000" smtClean="0">
                <a:solidFill>
                  <a:srgbClr val="C00000"/>
                </a:solidFill>
              </a:rPr>
              <a:t>&lt;/i&gt;</a:t>
            </a:r>
            <a:r>
              <a:rPr lang="en-US" altLang="ko-KR" sz="2000" smtClean="0">
                <a:solidFill>
                  <a:srgbClr val="0070C0"/>
                </a:solidFill>
              </a:rPr>
              <a:t>&lt;br&gt;</a:t>
            </a:r>
            <a:endParaRPr lang="en-US" altLang="ko-KR" sz="2000">
              <a:solidFill>
                <a:srgbClr val="0070C0"/>
              </a:solidFill>
            </a:endParaRPr>
          </a:p>
          <a:p>
            <a:r>
              <a:rPr lang="ko-KR" altLang="en-US" sz="2000" smtClean="0">
                <a:solidFill>
                  <a:srgbClr val="0070C0"/>
                </a:solidFill>
              </a:rPr>
              <a:t>네 </a:t>
            </a:r>
            <a:r>
              <a:rPr lang="ko-KR" altLang="en-US" sz="2000">
                <a:solidFill>
                  <a:srgbClr val="0070C0"/>
                </a:solidFill>
              </a:rPr>
              <a:t>발자국 소리는 마치 음악처럼 여겨져서 </a:t>
            </a:r>
            <a:r>
              <a:rPr lang="ko-KR" altLang="en-US" sz="2000" smtClean="0">
                <a:solidFill>
                  <a:srgbClr val="0070C0"/>
                </a:solidFill>
              </a:rPr>
              <a:t>그걸 </a:t>
            </a:r>
            <a:r>
              <a:rPr lang="ko-KR" altLang="en-US" sz="2000">
                <a:solidFill>
                  <a:srgbClr val="0070C0"/>
                </a:solidFill>
              </a:rPr>
              <a:t>들으면 난 땅 밑의 굴 속에서 뛰쳐나오게 될거야</a:t>
            </a:r>
            <a:r>
              <a:rPr lang="en-US" altLang="ko-KR" sz="2000" smtClean="0">
                <a:solidFill>
                  <a:srgbClr val="0070C0"/>
                </a:solidFill>
              </a:rPr>
              <a:t>.&lt;/p</a:t>
            </a:r>
            <a:r>
              <a:rPr lang="en-US" altLang="ko-KR" sz="200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2000" smtClean="0">
                <a:solidFill>
                  <a:srgbClr val="0070C0"/>
                </a:solidFill>
              </a:rPr>
              <a:t>&lt;</a:t>
            </a:r>
            <a:r>
              <a:rPr lang="en-US" altLang="ko-KR" sz="2000">
                <a:solidFill>
                  <a:srgbClr val="0070C0"/>
                </a:solidFill>
              </a:rPr>
              <a:t>p</a:t>
            </a:r>
            <a:r>
              <a:rPr lang="en-US" altLang="ko-KR" sz="2000" smtClean="0">
                <a:solidFill>
                  <a:srgbClr val="0070C0"/>
                </a:solidFill>
              </a:rPr>
              <a:t>&gt; </a:t>
            </a:r>
            <a:r>
              <a:rPr lang="en-US" altLang="ko-KR" sz="2000" smtClean="0">
                <a:solidFill>
                  <a:srgbClr val="C00000"/>
                </a:solidFill>
              </a:rPr>
              <a:t>&lt;b&gt;</a:t>
            </a:r>
            <a:r>
              <a:rPr lang="ko-KR" altLang="en-US" sz="2000" smtClean="0">
                <a:solidFill>
                  <a:srgbClr val="0070C0"/>
                </a:solidFill>
              </a:rPr>
              <a:t>나를 </a:t>
            </a:r>
            <a:r>
              <a:rPr lang="ko-KR" altLang="en-US" sz="2000">
                <a:solidFill>
                  <a:srgbClr val="0070C0"/>
                </a:solidFill>
              </a:rPr>
              <a:t>길들여 줘</a:t>
            </a:r>
            <a:r>
              <a:rPr lang="en-US" altLang="ko-KR" sz="2000" smtClean="0">
                <a:solidFill>
                  <a:srgbClr val="0070C0"/>
                </a:solidFill>
              </a:rPr>
              <a:t>. </a:t>
            </a:r>
            <a:r>
              <a:rPr lang="en-US" altLang="ko-KR" sz="2000" smtClean="0">
                <a:solidFill>
                  <a:srgbClr val="C00000"/>
                </a:solidFill>
              </a:rPr>
              <a:t>&lt;/b&gt;</a:t>
            </a:r>
            <a:r>
              <a:rPr lang="en-US" altLang="ko-KR" sz="2000" smtClean="0">
                <a:solidFill>
                  <a:srgbClr val="0070C0"/>
                </a:solidFill>
              </a:rPr>
              <a:t>&lt;/</a:t>
            </a:r>
            <a:r>
              <a:rPr lang="en-US" altLang="ko-KR" sz="2000">
                <a:solidFill>
                  <a:srgbClr val="0070C0"/>
                </a:solidFill>
              </a:rPr>
              <a:t>p&gt;</a:t>
            </a:r>
            <a:endParaRPr lang="ko-KR" altLang="en-US" sz="2000">
              <a:solidFill>
                <a:srgbClr val="0070C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109" y="4215430"/>
            <a:ext cx="3844624" cy="1686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49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&lt;img&gt;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웹</a:t>
            </a:r>
            <a:r>
              <a:rPr lang="en-US" altLang="ko-KR" sz="2000" smtClean="0"/>
              <a:t> </a:t>
            </a:r>
            <a:r>
              <a:rPr lang="ko-KR" altLang="en-US" sz="2000" smtClean="0"/>
              <a:t>문서에 이미지를 넣는 태그</a:t>
            </a:r>
            <a:r>
              <a:rPr lang="en-US" altLang="ko-KR" sz="2000" smtClean="0"/>
              <a:t>. &lt;img&gt; </a:t>
            </a:r>
            <a:r>
              <a:rPr lang="ko-KR" altLang="en-US" sz="2000" smtClean="0"/>
              <a:t>태그 하나당 하나의 이미지</a:t>
            </a:r>
            <a:r>
              <a:rPr lang="en-US" altLang="ko-KR" sz="2000" smtClean="0"/>
              <a:t>.</a:t>
            </a:r>
            <a:br>
              <a:rPr lang="en-US" altLang="ko-KR" sz="2000" smtClean="0"/>
            </a:br>
            <a:r>
              <a:rPr lang="en-US" altLang="ko-KR" sz="2000" smtClean="0"/>
              <a:t>src </a:t>
            </a:r>
            <a:r>
              <a:rPr lang="ko-KR" altLang="en-US" sz="2000" smtClean="0"/>
              <a:t>속성을 이용해 이미지 파일 경로를 표시해야 한다</a:t>
            </a:r>
            <a:r>
              <a:rPr lang="en-US" altLang="ko-KR" sz="2000" smtClean="0"/>
              <a:t>.  </a:t>
            </a:r>
            <a:r>
              <a:rPr lang="ko-KR" altLang="en-US" sz="2000" smtClean="0"/>
              <a:t>닫는 태그는 없다  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형식 </a:t>
            </a:r>
            <a:r>
              <a:rPr lang="en-US" altLang="ko-KR" sz="2000" smtClean="0"/>
              <a:t>: </a:t>
            </a:r>
            <a:r>
              <a:rPr lang="en-US" altLang="ko-KR" sz="2000">
                <a:latin typeface="Courier"/>
              </a:rPr>
              <a:t>&lt;img src</a:t>
            </a:r>
            <a:r>
              <a:rPr lang="en-US" altLang="ko-KR" sz="2000" smtClean="0">
                <a:latin typeface="Courier"/>
              </a:rPr>
              <a:t>=“</a:t>
            </a:r>
            <a:r>
              <a:rPr lang="ko-KR" altLang="en-US" sz="2000" smtClean="0">
                <a:latin typeface="Courier"/>
              </a:rPr>
              <a:t>이미지</a:t>
            </a:r>
            <a:r>
              <a:rPr lang="en-US" altLang="ko-KR" sz="2000" smtClean="0">
                <a:latin typeface="Courier"/>
              </a:rPr>
              <a:t> </a:t>
            </a:r>
            <a:r>
              <a:rPr lang="ko-KR" altLang="en-US" sz="2000" smtClean="0">
                <a:latin typeface="Courier"/>
              </a:rPr>
              <a:t>파일 경로</a:t>
            </a:r>
            <a:r>
              <a:rPr lang="en-US" altLang="ko-KR" sz="2000" smtClean="0">
                <a:latin typeface="Courier"/>
              </a:rPr>
              <a:t>"&gt;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4168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4187" y="1411722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&lt;a&gt;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045028" y="1873387"/>
            <a:ext cx="9545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다른 문서나 외부 사이트로 연결하는 하이퍼링크 만드는 태그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텍스트나 이미지를 </a:t>
            </a:r>
            <a:r>
              <a:rPr lang="en-US" altLang="ko-KR" sz="2000" smtClean="0"/>
              <a:t>&lt;a&gt; </a:t>
            </a:r>
            <a:r>
              <a:rPr lang="ko-KR" altLang="en-US" sz="2000" smtClean="0"/>
              <a:t>태그와 </a:t>
            </a:r>
            <a:r>
              <a:rPr lang="en-US" altLang="ko-KR" sz="2000" smtClean="0"/>
              <a:t>&lt;/a&gt; </a:t>
            </a:r>
            <a:r>
              <a:rPr lang="ko-KR" altLang="en-US" sz="2000" smtClean="0"/>
              <a:t>태그로 감싸준다</a:t>
            </a:r>
            <a:r>
              <a:rPr lang="en-US" altLang="ko-KR" sz="200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/>
              <a:t>형식 </a:t>
            </a:r>
            <a:r>
              <a:rPr lang="en-US" altLang="ko-KR" sz="2000" smtClean="0"/>
              <a:t>: &lt;a href=“</a:t>
            </a:r>
            <a:r>
              <a:rPr lang="ko-KR" altLang="en-US" sz="2000" smtClean="0"/>
              <a:t>링크할 주소</a:t>
            </a:r>
            <a:r>
              <a:rPr lang="en-US" altLang="ko-KR" sz="2000" smtClean="0"/>
              <a:t>＂&gt; </a:t>
            </a:r>
            <a:r>
              <a:rPr lang="ko-KR" altLang="en-US" sz="2000" smtClean="0"/>
              <a:t>텍스트 또는 이미지 </a:t>
            </a:r>
            <a:r>
              <a:rPr lang="en-US" altLang="ko-KR" sz="2000" smtClean="0"/>
              <a:t>&lt;/a&gt;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1006010" y="3618569"/>
            <a:ext cx="958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</a:rPr>
              <a:t>&lt;p&gt;HTML5</a:t>
            </a:r>
            <a:r>
              <a:rPr lang="ko-KR" altLang="en-US">
                <a:solidFill>
                  <a:srgbClr val="0070C0"/>
                </a:solidFill>
              </a:rPr>
              <a:t>와 </a:t>
            </a:r>
            <a:r>
              <a:rPr lang="en-US" altLang="ko-KR">
                <a:solidFill>
                  <a:srgbClr val="0070C0"/>
                </a:solidFill>
              </a:rPr>
              <a:t>CSS3</a:t>
            </a:r>
            <a:r>
              <a:rPr lang="ko-KR" altLang="en-US">
                <a:solidFill>
                  <a:srgbClr val="0070C0"/>
                </a:solidFill>
              </a:rPr>
              <a:t>에 대한 최신 정보를 보고 싶다면</a:t>
            </a:r>
            <a:r>
              <a:rPr lang="en-US" altLang="ko-KR">
                <a:solidFill>
                  <a:srgbClr val="0070C0"/>
                </a:solidFill>
              </a:rPr>
              <a:t>&lt;/p&gt; </a:t>
            </a:r>
            <a:endParaRPr lang="en-US" altLang="ko-KR" smtClean="0">
              <a:solidFill>
                <a:srgbClr val="0070C0"/>
              </a:solidFill>
            </a:endParaRP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p</a:t>
            </a:r>
            <a:r>
              <a:rPr lang="en-US" altLang="ko-KR" smtClean="0">
                <a:solidFill>
                  <a:srgbClr val="0070C0"/>
                </a:solidFill>
              </a:rPr>
              <a:t>&gt; </a:t>
            </a:r>
            <a:r>
              <a:rPr lang="en-US" altLang="ko-KR" smtClean="0">
                <a:solidFill>
                  <a:srgbClr val="C00000"/>
                </a:solidFill>
              </a:rPr>
              <a:t>&lt;a </a:t>
            </a:r>
            <a:r>
              <a:rPr lang="en-US" altLang="ko-KR">
                <a:solidFill>
                  <a:srgbClr val="C00000"/>
                </a:solidFill>
              </a:rPr>
              <a:t>href="http://www.facebook.com/do.it.html5"&gt;</a:t>
            </a:r>
            <a:r>
              <a:rPr lang="ko-KR" altLang="en-US">
                <a:solidFill>
                  <a:srgbClr val="C00000"/>
                </a:solidFill>
              </a:rPr>
              <a:t>페이스북으로 바로 가기</a:t>
            </a:r>
            <a:r>
              <a:rPr lang="en-US" altLang="ko-KR">
                <a:solidFill>
                  <a:srgbClr val="C00000"/>
                </a:solidFill>
              </a:rPr>
              <a:t>&lt;/ a</a:t>
            </a:r>
            <a:r>
              <a:rPr lang="en-US" altLang="ko-KR" smtClean="0">
                <a:solidFill>
                  <a:srgbClr val="C00000"/>
                </a:solidFill>
              </a:rPr>
              <a:t>&gt;</a:t>
            </a:r>
            <a:r>
              <a:rPr lang="en-US" altLang="ko-KR" smtClean="0">
                <a:solidFill>
                  <a:srgbClr val="0070C0"/>
                </a:solidFill>
              </a:rPr>
              <a:t> &lt;/</a:t>
            </a:r>
            <a:r>
              <a:rPr lang="en-US" altLang="ko-KR">
                <a:solidFill>
                  <a:srgbClr val="0070C0"/>
                </a:solidFill>
              </a:rPr>
              <a:t>p&gt;</a:t>
            </a:r>
          </a:p>
          <a:p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8" y="4541899"/>
            <a:ext cx="67627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87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주석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101011" y="2197499"/>
            <a:ext cx="95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나중에 자신이 작성한 </a:t>
            </a:r>
            <a:r>
              <a:rPr lang="en-US" altLang="ko-KR" sz="2000"/>
              <a:t>HTML </a:t>
            </a:r>
            <a:r>
              <a:rPr lang="ko-KR" altLang="en-US" sz="2000"/>
              <a:t>소스를 보거나 다른 사람이 </a:t>
            </a:r>
            <a:r>
              <a:rPr lang="en-US" altLang="ko-KR" sz="2000"/>
              <a:t>HTML </a:t>
            </a:r>
            <a:r>
              <a:rPr lang="ko-KR" altLang="en-US" sz="2000"/>
              <a:t>소스를 열어보더라도 페이지 내용을 쉽게 이해할 수 있도록 </a:t>
            </a:r>
            <a:r>
              <a:rPr lang="ko-KR" altLang="en-US" sz="2000" smtClean="0"/>
              <a:t>붙이는 설명글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/>
              <a:t>웹 브라우저에서 해석하지도 않고</a:t>
            </a:r>
            <a:r>
              <a:rPr lang="en-US" altLang="ko-KR" sz="2000"/>
              <a:t>, </a:t>
            </a:r>
            <a:r>
              <a:rPr lang="ko-KR" altLang="en-US" sz="2000"/>
              <a:t>나타나지도 </a:t>
            </a:r>
            <a:r>
              <a:rPr lang="ko-KR" altLang="en-US" sz="2000" smtClean="0"/>
              <a:t>않는다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en-US" altLang="ko-KR" sz="2000" smtClean="0"/>
              <a:t>&lt;!-- </a:t>
            </a:r>
            <a:r>
              <a:rPr lang="ko-KR" altLang="en-US" sz="2000"/>
              <a:t>와 </a:t>
            </a:r>
            <a:r>
              <a:rPr lang="en-US" altLang="ko-KR" sz="2000"/>
              <a:t>--&gt; </a:t>
            </a:r>
            <a:r>
              <a:rPr lang="ko-KR" altLang="en-US" sz="2000"/>
              <a:t>사이에 원하는 내용을 </a:t>
            </a:r>
            <a:r>
              <a:rPr lang="ko-KR" altLang="en-US" sz="2000" smtClean="0"/>
              <a:t>쓰고</a:t>
            </a:r>
            <a:r>
              <a:rPr lang="en-US" altLang="ko-KR" sz="2000"/>
              <a:t>, </a:t>
            </a:r>
            <a:r>
              <a:rPr lang="ko-KR" altLang="en-US" sz="2000"/>
              <a:t>여러 줄에 걸친 주석도 </a:t>
            </a:r>
            <a:r>
              <a:rPr lang="ko-KR" altLang="en-US" sz="2000" smtClean="0"/>
              <a:t>가능하다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406" y="4350039"/>
            <a:ext cx="68103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0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</a:t>
            </a:r>
            <a:r>
              <a:rPr lang="en-US" altLang="ko-KR" smtClean="0"/>
              <a:t>, HTML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457" y="1259633"/>
            <a:ext cx="354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HTML</a:t>
            </a:r>
            <a:r>
              <a:rPr lang="ko-KR" altLang="en-US" sz="2400" b="1" smtClean="0"/>
              <a:t>이란 무엇일까요</a:t>
            </a:r>
            <a:r>
              <a:rPr lang="en-US" altLang="ko-KR" sz="2400" b="1" smtClean="0"/>
              <a:t>?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961051" y="2047164"/>
            <a:ext cx="1010505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컴퓨터에서 사용하는 모든 파일에는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 각각 고유의 형식이 있다</a:t>
            </a:r>
            <a:r>
              <a:rPr lang="en-US" altLang="ko-KR" sz="2000" smtClean="0"/>
              <a:t>.</a:t>
            </a:r>
            <a:endParaRPr lang="en-US" altLang="ko-KR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웹에서는 </a:t>
            </a:r>
            <a:r>
              <a:rPr lang="ko-KR" altLang="en-US" sz="2000"/>
              <a:t>웹에 맞는 형식인 *</a:t>
            </a:r>
            <a:r>
              <a:rPr lang="en-US" altLang="ko-KR" sz="2000"/>
              <a:t>.html(</a:t>
            </a:r>
            <a:r>
              <a:rPr lang="ko-KR" altLang="en-US" sz="2000"/>
              <a:t>또는 *</a:t>
            </a:r>
            <a:r>
              <a:rPr lang="en-US" altLang="ko-KR" sz="2000"/>
              <a:t>.htm)</a:t>
            </a:r>
            <a:r>
              <a:rPr lang="ko-KR" altLang="en-US" sz="2000"/>
              <a:t>로 문서를 저장해야 </a:t>
            </a:r>
            <a:r>
              <a:rPr lang="ko-KR" altLang="en-US" sz="2000" smtClean="0"/>
              <a:t>한다</a:t>
            </a:r>
            <a:r>
              <a:rPr lang="en-US" altLang="ko-KR" sz="200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텍스트뿐만 아니라 </a:t>
            </a:r>
            <a:r>
              <a:rPr lang="ko-KR" altLang="en-US" sz="2000"/>
              <a:t>이미지</a:t>
            </a:r>
            <a:r>
              <a:rPr lang="en-US" altLang="ko-KR" sz="2000"/>
              <a:t>, </a:t>
            </a:r>
            <a:r>
              <a:rPr lang="ko-KR" altLang="en-US" sz="2000"/>
              <a:t>링크 등 여러 </a:t>
            </a:r>
            <a:r>
              <a:rPr lang="ko-KR" altLang="en-US" sz="2000" smtClean="0"/>
              <a:t>요소들을 다루고 </a:t>
            </a:r>
            <a:r>
              <a:rPr lang="ko-KR" altLang="en-US" sz="2000"/>
              <a:t>표시할 수 </a:t>
            </a:r>
            <a:r>
              <a:rPr lang="ko-KR" altLang="en-US" sz="2000" smtClean="0"/>
              <a:t>있어야 한다</a:t>
            </a:r>
            <a:r>
              <a:rPr lang="en-US" altLang="ko-KR" sz="2000" smtClean="0"/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2000" b="1" smtClean="0"/>
              <a:t>HTML(Hyper </a:t>
            </a:r>
            <a:r>
              <a:rPr lang="en-US" altLang="ko-KR" sz="2000" b="1"/>
              <a:t>Text Markup Language) </a:t>
            </a:r>
            <a:r>
              <a:rPr lang="ko-KR" altLang="en-US" sz="2000" b="1" smtClean="0"/>
              <a:t>문서</a:t>
            </a:r>
            <a:endParaRPr lang="en-US" altLang="ko-KR" sz="2000" b="1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 </a:t>
            </a:r>
            <a:r>
              <a:rPr lang="en-US" altLang="ko-KR" sz="2000"/>
              <a:t>HTML </a:t>
            </a:r>
            <a:r>
              <a:rPr lang="ko-KR" altLang="en-US" sz="2000"/>
              <a:t>문서를 작성하는데 필요한 </a:t>
            </a:r>
            <a:r>
              <a:rPr lang="ko-KR" altLang="en-US" sz="2000" smtClean="0"/>
              <a:t>언어가 </a:t>
            </a:r>
            <a:r>
              <a:rPr lang="en-US" altLang="ko-KR" sz="2400" b="1" smtClean="0">
                <a:solidFill>
                  <a:srgbClr val="C00000"/>
                </a:solidFill>
              </a:rPr>
              <a:t>HTML</a:t>
            </a:r>
            <a:r>
              <a:rPr lang="ko-KR" altLang="en-US" sz="2000" smtClean="0"/>
              <a:t>이다</a:t>
            </a:r>
            <a:endParaRPr lang="en-US" altLang="ko-KR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웹</a:t>
            </a:r>
            <a:r>
              <a:rPr lang="en-US" altLang="ko-KR" sz="2000" smtClean="0"/>
              <a:t> </a:t>
            </a:r>
            <a:r>
              <a:rPr lang="ko-KR" altLang="en-US" sz="2000" smtClean="0"/>
              <a:t>브라우저</a:t>
            </a:r>
            <a:r>
              <a:rPr lang="en-US" altLang="ko-KR" sz="2000"/>
              <a:t> </a:t>
            </a:r>
            <a:r>
              <a:rPr lang="en-US" altLang="ko-KR" sz="2000" smtClean="0"/>
              <a:t>: HTML</a:t>
            </a:r>
            <a:r>
              <a:rPr lang="ko-KR" altLang="en-US" sz="2000" smtClean="0"/>
              <a:t>로 작성된 웹 문서를 사용자에게 보여주는 프로그램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 smtClean="0"/>
              <a:t>예</a:t>
            </a:r>
            <a:r>
              <a:rPr lang="en-US" altLang="ko-KR" sz="2000" smtClean="0"/>
              <a:t>: </a:t>
            </a:r>
            <a:r>
              <a:rPr lang="ko-KR" altLang="en-US" sz="2000" smtClean="0"/>
              <a:t>인터넷 익스플로러</a:t>
            </a:r>
            <a:r>
              <a:rPr lang="en-US" altLang="ko-KR" sz="2000" smtClean="0"/>
              <a:t>, </a:t>
            </a:r>
            <a:r>
              <a:rPr lang="ko-KR" altLang="en-US" sz="2000" smtClean="0"/>
              <a:t>크롬 브라우저 등</a:t>
            </a:r>
            <a:endParaRPr lang="ko-KR" altLang="en-US" sz="20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4036"/>
          <a:stretch/>
        </p:blipFill>
        <p:spPr>
          <a:xfrm>
            <a:off x="5722625" y="2047164"/>
            <a:ext cx="5631174" cy="12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</a:t>
            </a:r>
            <a:r>
              <a:rPr lang="en-US" altLang="ko-KR" smtClean="0"/>
              <a:t>, HTML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457" y="1259633"/>
            <a:ext cx="354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HTML</a:t>
            </a:r>
            <a:r>
              <a:rPr lang="ko-KR" altLang="en-US" sz="2400" b="1" smtClean="0"/>
              <a:t>이란 무엇일까요</a:t>
            </a:r>
            <a:r>
              <a:rPr lang="en-US" altLang="ko-KR" sz="2400" b="1" smtClean="0"/>
              <a:t>?</a:t>
            </a:r>
            <a:endParaRPr lang="ko-KR" altLang="en-US" sz="24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41" y="2793178"/>
            <a:ext cx="4695825" cy="752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970" y="2135602"/>
            <a:ext cx="3311639" cy="2155058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4096139" y="2920479"/>
            <a:ext cx="2603241" cy="18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4189445" y="3368349"/>
            <a:ext cx="2385525" cy="410549"/>
            <a:chOff x="4189445" y="2892490"/>
            <a:chExt cx="2385525" cy="41054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189445" y="2892490"/>
              <a:ext cx="0" cy="4105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189445" y="3303039"/>
              <a:ext cx="2385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" name="타원 21"/>
          <p:cNvSpPr/>
          <p:nvPr/>
        </p:nvSpPr>
        <p:spPr>
          <a:xfrm>
            <a:off x="1558941" y="2793178"/>
            <a:ext cx="568439" cy="2952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558941" y="3141422"/>
            <a:ext cx="409818" cy="198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45796" y="2301858"/>
            <a:ext cx="349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C00000"/>
                </a:solidFill>
              </a:rPr>
              <a:t>&lt;img&gt; </a:t>
            </a:r>
            <a:r>
              <a:rPr lang="ko-KR" altLang="en-US" sz="1600" smtClean="0">
                <a:solidFill>
                  <a:srgbClr val="C00000"/>
                </a:solidFill>
              </a:rPr>
              <a:t> </a:t>
            </a:r>
            <a:r>
              <a:rPr lang="en-US" altLang="ko-KR" sz="1600" smtClean="0">
                <a:solidFill>
                  <a:srgbClr val="C00000"/>
                </a:solidFill>
              </a:rPr>
              <a:t>: </a:t>
            </a:r>
            <a:r>
              <a:rPr lang="ko-KR" altLang="en-US" sz="1600" smtClean="0">
                <a:solidFill>
                  <a:srgbClr val="C00000"/>
                </a:solidFill>
              </a:rPr>
              <a:t>이미지를 연결하는 태그 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5796" y="3704371"/>
            <a:ext cx="3090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C00000"/>
                </a:solidFill>
              </a:rPr>
              <a:t>&lt;p&gt; </a:t>
            </a:r>
            <a:r>
              <a:rPr lang="ko-KR" altLang="en-US" sz="1600" smtClean="0">
                <a:solidFill>
                  <a:srgbClr val="C00000"/>
                </a:solidFill>
              </a:rPr>
              <a:t> </a:t>
            </a:r>
            <a:r>
              <a:rPr lang="en-US" altLang="ko-KR" sz="1600" smtClean="0">
                <a:solidFill>
                  <a:srgbClr val="C00000"/>
                </a:solidFill>
              </a:rPr>
              <a:t>: </a:t>
            </a:r>
            <a:r>
              <a:rPr lang="ko-KR" altLang="en-US" sz="1600" smtClean="0">
                <a:solidFill>
                  <a:srgbClr val="C00000"/>
                </a:solidFill>
              </a:rPr>
              <a:t>텍스트를 연결하는 태그 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27380" y="4958734"/>
            <a:ext cx="5943600" cy="11121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태그를 사용해서 웹 문서를 만들면 웹 브라우저가 태그를 해석해서  위와 같은 화면을 사용자에게 보여줍니다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4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</a:t>
            </a:r>
            <a:r>
              <a:rPr lang="en-US" altLang="ko-KR" smtClean="0"/>
              <a:t>, HTML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457" y="1259633"/>
            <a:ext cx="354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HTML5</a:t>
            </a:r>
            <a:r>
              <a:rPr lang="ko-KR" altLang="en-US" sz="2400" b="1" smtClean="0"/>
              <a:t>가 나오기까지</a:t>
            </a:r>
            <a:endParaRPr lang="ko-KR" altLang="en-US" sz="2400" b="1"/>
          </a:p>
        </p:txBody>
      </p:sp>
      <p:sp>
        <p:nvSpPr>
          <p:cNvPr id="8" name="직사각형 7"/>
          <p:cNvSpPr/>
          <p:nvPr/>
        </p:nvSpPr>
        <p:spPr>
          <a:xfrm>
            <a:off x="2267339" y="2006087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24538" y="2090063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텍스트로만</a:t>
            </a:r>
            <a:r>
              <a:rPr lang="en-US" altLang="ko-KR" smtClean="0"/>
              <a:t> </a:t>
            </a:r>
            <a:r>
              <a:rPr lang="ko-KR" altLang="en-US" smtClean="0"/>
              <a:t>이용하던 인터넷 서비스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267339" y="2692086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724538" y="2776062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웹 브라우저가 등장하면서 인터넷은 웹 중심으로 변화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267339" y="3423980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724538" y="3507956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브라우저 업체들간의 경쟁</a:t>
            </a:r>
            <a:r>
              <a:rPr lang="en-US" altLang="ko-KR" smtClean="0"/>
              <a:t>. W3C </a:t>
            </a:r>
            <a:r>
              <a:rPr lang="ko-KR" altLang="en-US" smtClean="0"/>
              <a:t>설립하고 </a:t>
            </a:r>
            <a:r>
              <a:rPr lang="en-US" altLang="ko-KR" smtClean="0"/>
              <a:t>HTML 4.01</a:t>
            </a:r>
            <a:r>
              <a:rPr lang="ko-KR" altLang="en-US" smtClean="0"/>
              <a:t>까지 발표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267339" y="4140139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724538" y="4224115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W3C</a:t>
            </a:r>
            <a:r>
              <a:rPr lang="ko-KR" altLang="en-US" smtClean="0"/>
              <a:t>에서 새로운 표준으로 </a:t>
            </a:r>
            <a:r>
              <a:rPr lang="en-US" altLang="ko-KR" smtClean="0"/>
              <a:t>XHTML 1.0 </a:t>
            </a:r>
            <a:r>
              <a:rPr lang="ko-KR" altLang="en-US" smtClean="0"/>
              <a:t>발표하지만 실패</a:t>
            </a: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267339" y="4836676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724538" y="4920652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브라우저 업체들 중심으로 </a:t>
            </a:r>
            <a:r>
              <a:rPr lang="en-US" altLang="ko-KR" smtClean="0"/>
              <a:t>WHAT WG </a:t>
            </a:r>
            <a:r>
              <a:rPr lang="ko-KR" altLang="en-US" smtClean="0"/>
              <a:t>결성하고 새로운</a:t>
            </a:r>
            <a:r>
              <a:rPr lang="en-US" altLang="ko-KR" smtClean="0"/>
              <a:t> </a:t>
            </a:r>
            <a:r>
              <a:rPr lang="ko-KR" altLang="en-US" smtClean="0"/>
              <a:t>표준 개발</a:t>
            </a:r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267339" y="5533213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724538" y="5617189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W3C</a:t>
            </a:r>
            <a:r>
              <a:rPr lang="ko-KR" altLang="en-US" smtClean="0"/>
              <a:t>에서 </a:t>
            </a:r>
            <a:r>
              <a:rPr lang="en-US" altLang="ko-KR" smtClean="0"/>
              <a:t>WHAT WG </a:t>
            </a:r>
            <a:r>
              <a:rPr lang="ko-KR" altLang="en-US" smtClean="0"/>
              <a:t>받아들이고 </a:t>
            </a:r>
            <a:r>
              <a:rPr lang="en-US" altLang="ko-KR" smtClean="0"/>
              <a:t>HTML5 </a:t>
            </a:r>
            <a:r>
              <a:rPr lang="ko-KR" altLang="en-US" smtClean="0"/>
              <a:t>공동 개발</a:t>
            </a:r>
            <a:r>
              <a:rPr lang="en-US" altLang="ko-KR" smtClean="0"/>
              <a:t>. XHTML </a:t>
            </a:r>
            <a:r>
              <a:rPr lang="ko-KR" altLang="en-US" smtClean="0"/>
              <a:t>포기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4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왜 </a:t>
            </a:r>
            <a:r>
              <a:rPr lang="en-US" altLang="ko-KR" smtClean="0"/>
              <a:t>HTML</a:t>
            </a:r>
            <a:r>
              <a:rPr lang="ko-KR" altLang="en-US" smtClean="0"/>
              <a:t>과 </a:t>
            </a:r>
            <a:r>
              <a:rPr lang="en-US" altLang="ko-KR" smtClean="0"/>
              <a:t>CSS</a:t>
            </a:r>
            <a:r>
              <a:rPr lang="ko-KR" altLang="en-US" smtClean="0"/>
              <a:t>를 배워야 할까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01-2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069" y="1557609"/>
            <a:ext cx="9377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게시판이나 블로그를 좀더 자유롭게 꾸밀 수 </a:t>
            </a:r>
            <a:r>
              <a:rPr lang="ko-KR" altLang="en-US" sz="2400" b="1" smtClean="0"/>
              <a:t>있다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1063690" y="2211355"/>
            <a:ext cx="105902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HTML</a:t>
            </a:r>
            <a:r>
              <a:rPr lang="ko-KR" altLang="en-US" sz="2000"/>
              <a:t>을 익히면 게시판에 글자나 이미지 등을 자유롭게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올릴 </a:t>
            </a:r>
            <a:r>
              <a:rPr lang="ko-KR" altLang="en-US" sz="2000"/>
              <a:t>수 </a:t>
            </a:r>
            <a:r>
              <a:rPr lang="ko-KR" altLang="en-US" sz="2000" smtClean="0"/>
              <a:t>있다</a:t>
            </a:r>
            <a:r>
              <a:rPr lang="en-US" altLang="ko-KR" sz="2000"/>
              <a:t>. 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블로그에서 </a:t>
            </a:r>
            <a:r>
              <a:rPr lang="en-US" altLang="ko-KR" sz="2000"/>
              <a:t>HTML</a:t>
            </a:r>
            <a:r>
              <a:rPr lang="ko-KR" altLang="en-US" sz="2000"/>
              <a:t>과 </a:t>
            </a:r>
            <a:r>
              <a:rPr lang="en-US" altLang="ko-KR" sz="2000"/>
              <a:t>CSS</a:t>
            </a:r>
            <a:r>
              <a:rPr lang="ko-KR" altLang="en-US" sz="2000"/>
              <a:t>를 사용해서 원하는 형태의 레이아웃과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스킨을 만들 </a:t>
            </a:r>
            <a:r>
              <a:rPr lang="ko-KR" altLang="en-US" sz="2000"/>
              <a:t>수 </a:t>
            </a:r>
            <a:r>
              <a:rPr lang="ko-KR" altLang="en-US" sz="2000" smtClean="0"/>
              <a:t>있다</a:t>
            </a:r>
            <a:r>
              <a:rPr lang="en-US" altLang="ko-KR" sz="2000"/>
              <a:t>. </a:t>
            </a:r>
            <a:endParaRPr lang="ko-KR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830424" y="4433300"/>
            <a:ext cx="9377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웹사이트 제작을 위해서는 </a:t>
            </a:r>
            <a:r>
              <a:rPr lang="en-US" altLang="ko-KR" sz="2400" b="1"/>
              <a:t>HTML</a:t>
            </a:r>
            <a:r>
              <a:rPr lang="ko-KR" altLang="en-US" sz="2400" b="1"/>
              <a:t>과 </a:t>
            </a:r>
            <a:r>
              <a:rPr lang="en-US" altLang="ko-KR" sz="2400" b="1"/>
              <a:t>CSS</a:t>
            </a:r>
            <a:r>
              <a:rPr lang="ko-KR" altLang="en-US" sz="2400" b="1"/>
              <a:t>가 필수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0424" y="5177919"/>
            <a:ext cx="10590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워드프레스나 드림위버를 사용하면 </a:t>
            </a:r>
            <a:r>
              <a:rPr lang="en-US" altLang="ko-KR" sz="2000" smtClean="0"/>
              <a:t>HTML</a:t>
            </a:r>
            <a:r>
              <a:rPr lang="ko-KR" altLang="en-US" sz="2000" smtClean="0"/>
              <a:t>이나 </a:t>
            </a:r>
            <a:r>
              <a:rPr lang="en-US" altLang="ko-KR" sz="2000" smtClean="0"/>
              <a:t>CSS</a:t>
            </a:r>
            <a:r>
              <a:rPr lang="ko-KR" altLang="en-US" sz="2000" smtClean="0"/>
              <a:t>소스를 자동으로 만들어 주지만 어떤 소스를 건드려야 내가 원하는 부분이 바뀌는지 제대로 알고 있어야 한다</a:t>
            </a:r>
            <a:r>
              <a:rPr lang="en-US" altLang="ko-KR" sz="2000" smtClean="0"/>
              <a:t>. </a:t>
            </a:r>
            <a:endParaRPr lang="ko-KR" altLang="en-US" sz="20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114" y="2235879"/>
            <a:ext cx="2901821" cy="219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왜 </a:t>
            </a:r>
            <a:r>
              <a:rPr lang="en-US" altLang="ko-KR" smtClean="0"/>
              <a:t>HTML</a:t>
            </a:r>
            <a:r>
              <a:rPr lang="ko-KR" altLang="en-US" smtClean="0"/>
              <a:t>과 </a:t>
            </a:r>
            <a:r>
              <a:rPr lang="en-US" altLang="ko-KR" smtClean="0"/>
              <a:t>CSS</a:t>
            </a:r>
            <a:r>
              <a:rPr lang="ko-KR" altLang="en-US" smtClean="0"/>
              <a:t>를 배워야 할까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01-2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5545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/>
              <a:t>인터랙티브한 웹사이트를 만들 수 </a:t>
            </a:r>
            <a:r>
              <a:rPr lang="ko-KR" altLang="en-US" sz="2400" b="1" smtClean="0"/>
              <a:t>있다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플래시나 </a:t>
            </a:r>
            <a:r>
              <a:rPr lang="en-US" altLang="ko-KR" sz="2000"/>
              <a:t>ActiveX </a:t>
            </a:r>
            <a:r>
              <a:rPr lang="ko-KR" altLang="en-US" sz="2000"/>
              <a:t>같은 </a:t>
            </a:r>
            <a:r>
              <a:rPr lang="ko-KR" altLang="en-US" sz="2000" smtClean="0"/>
              <a:t>플러그인 없이도 </a:t>
            </a:r>
            <a:r>
              <a:rPr lang="en-US" altLang="ko-KR" sz="2000" smtClean="0"/>
              <a:t>HTML5</a:t>
            </a:r>
            <a:r>
              <a:rPr lang="ko-KR" altLang="en-US" sz="2000"/>
              <a:t>만 이용해도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다양하게 </a:t>
            </a:r>
            <a:r>
              <a:rPr lang="ko-KR" altLang="en-US" sz="2000"/>
              <a:t>반응하는 사이트나 게임 등을 제작할 수 </a:t>
            </a:r>
            <a:r>
              <a:rPr lang="ko-KR" altLang="en-US" sz="2000" smtClean="0"/>
              <a:t>있다</a:t>
            </a:r>
            <a:endParaRPr lang="ko-KR" altLang="en-US" sz="2000"/>
          </a:p>
        </p:txBody>
      </p:sp>
      <p:sp>
        <p:nvSpPr>
          <p:cNvPr id="12" name="직사각형 11"/>
          <p:cNvSpPr/>
          <p:nvPr/>
        </p:nvSpPr>
        <p:spPr>
          <a:xfrm>
            <a:off x="634187" y="3472440"/>
            <a:ext cx="8468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smtClean="0"/>
              <a:t>플러그인 </a:t>
            </a:r>
            <a:r>
              <a:rPr lang="ko-KR" altLang="en-US" sz="2400" b="1"/>
              <a:t>없이도 멀티미디어 콘텐츠를 구현할 수 </a:t>
            </a:r>
            <a:r>
              <a:rPr lang="ko-KR" altLang="en-US" sz="2400" b="1" smtClean="0"/>
              <a:t>있다</a:t>
            </a:r>
            <a:endParaRPr lang="ko-KR" altLang="en-US" sz="2400" b="1"/>
          </a:p>
        </p:txBody>
      </p:sp>
      <p:sp>
        <p:nvSpPr>
          <p:cNvPr id="13" name="TextBox 12"/>
          <p:cNvSpPr txBox="1"/>
          <p:nvPr/>
        </p:nvSpPr>
        <p:spPr>
          <a:xfrm>
            <a:off x="1045028" y="4040227"/>
            <a:ext cx="86588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/>
              <a:t>HTML5</a:t>
            </a:r>
            <a:r>
              <a:rPr lang="ko-KR" altLang="en-US" sz="2000" smtClean="0"/>
              <a:t>를 이용하면 플래시 </a:t>
            </a:r>
            <a:r>
              <a:rPr lang="ko-KR" altLang="en-US" sz="2000"/>
              <a:t>플레이어나 윈도우 미디어 플레이어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같은 플러그인 프로그램 없이 웹 </a:t>
            </a:r>
            <a:r>
              <a:rPr lang="ko-KR" altLang="en-US" sz="2000"/>
              <a:t>브라우저에서 기본으로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멀티미디어 콘텐츠를 재생할 수 있다</a:t>
            </a:r>
            <a:r>
              <a:rPr lang="en-US" altLang="ko-KR" sz="200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/>
              <a:t>또한 </a:t>
            </a:r>
            <a:r>
              <a:rPr lang="en-US" altLang="ko-KR" sz="2000"/>
              <a:t>CSS3</a:t>
            </a:r>
            <a:r>
              <a:rPr lang="ko-KR" altLang="en-US" sz="2000"/>
              <a:t>의 트랜지션이나 애니메이션 기능을 </a:t>
            </a:r>
            <a:r>
              <a:rPr lang="ko-KR" altLang="en-US" sz="2000" smtClean="0"/>
              <a:t>사용하면 손쉽게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애니메이션 </a:t>
            </a:r>
            <a:r>
              <a:rPr lang="ko-KR" altLang="en-US" sz="2000"/>
              <a:t>효과를 만들 수 </a:t>
            </a:r>
            <a:r>
              <a:rPr lang="ko-KR" altLang="en-US" sz="2000" smtClean="0"/>
              <a:t>있다</a:t>
            </a:r>
            <a:r>
              <a:rPr lang="en-US" altLang="ko-KR" sz="2000"/>
              <a:t>. </a:t>
            </a:r>
            <a:endParaRPr lang="en-US" altLang="ko-KR" sz="2000" smtClean="0"/>
          </a:p>
        </p:txBody>
      </p:sp>
      <p:pic>
        <p:nvPicPr>
          <p:cNvPr id="14" name="그림 1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307" y="1530220"/>
            <a:ext cx="2715771" cy="246699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743" y="4225115"/>
            <a:ext cx="2646802" cy="209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왜 </a:t>
            </a:r>
            <a:r>
              <a:rPr lang="en-US" altLang="ko-KR" smtClean="0"/>
              <a:t>HTML</a:t>
            </a:r>
            <a:r>
              <a:rPr lang="ko-KR" altLang="en-US" smtClean="0"/>
              <a:t>과 </a:t>
            </a:r>
            <a:r>
              <a:rPr lang="en-US" altLang="ko-KR" smtClean="0"/>
              <a:t>CSS</a:t>
            </a:r>
            <a:r>
              <a:rPr lang="ko-KR" altLang="en-US" smtClean="0"/>
              <a:t>를 배워야 할까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01-2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5147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반응형 웹 디자인을 구현할 수 있다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모든 스마트 기기를 사용하는 기본 시작점이 </a:t>
            </a:r>
            <a:r>
              <a:rPr lang="ko-KR" altLang="en-US" sz="2000" smtClean="0"/>
              <a:t>웹이 된다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끝없이 늘어나는 스마트 기기에 맞춰 반응형 웹 디자인을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구현할 수 있다</a:t>
            </a:r>
            <a:endParaRPr lang="ko-KR" altLang="en-US" sz="2000"/>
          </a:p>
        </p:txBody>
      </p:sp>
      <p:sp>
        <p:nvSpPr>
          <p:cNvPr id="12" name="직사각형 11"/>
          <p:cNvSpPr/>
          <p:nvPr/>
        </p:nvSpPr>
        <p:spPr>
          <a:xfrm>
            <a:off x="718457" y="4638139"/>
            <a:ext cx="8468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smtClean="0"/>
              <a:t>모바일용 웹 앱을 만들 수 있다</a:t>
            </a:r>
            <a:endParaRPr lang="ko-KR" altLang="en-US" sz="2400" b="1"/>
          </a:p>
        </p:txBody>
      </p:sp>
      <p:sp>
        <p:nvSpPr>
          <p:cNvPr id="13" name="TextBox 12"/>
          <p:cNvSpPr txBox="1"/>
          <p:nvPr/>
        </p:nvSpPr>
        <p:spPr>
          <a:xfrm>
            <a:off x="1110637" y="5262513"/>
            <a:ext cx="8658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/>
              <a:t>HTML5</a:t>
            </a:r>
            <a:r>
              <a:rPr lang="ko-KR" altLang="en-US" sz="2000" smtClean="0"/>
              <a:t>과 </a:t>
            </a:r>
            <a:r>
              <a:rPr lang="en-US" altLang="ko-KR" sz="2000" smtClean="0"/>
              <a:t>CSS3</a:t>
            </a:r>
            <a:r>
              <a:rPr lang="ko-KR" altLang="en-US" sz="2000" smtClean="0"/>
              <a:t>를 알고 있다면 어떤 모바일 기기에서도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실행할 수 있는 애플리케이션</a:t>
            </a:r>
            <a:r>
              <a:rPr lang="en-US" altLang="ko-KR" sz="2000" smtClean="0"/>
              <a:t>, </a:t>
            </a:r>
            <a:r>
              <a:rPr lang="ko-KR" altLang="en-US" sz="2000" smtClean="0"/>
              <a:t>즉 모바일 웹앱을 만들 수 있다</a:t>
            </a:r>
            <a:endParaRPr lang="en-US" altLang="ko-KR" sz="200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510" y="1649045"/>
            <a:ext cx="2816289" cy="23344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471" y="4254759"/>
            <a:ext cx="2759368" cy="229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728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왜 웹 표준이 필요할까요</a:t>
            </a:r>
            <a:r>
              <a:rPr lang="en-US" altLang="ko-KR" sz="2400" b="1" smtClean="0"/>
              <a:t>?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/>
              <a:t>PC </a:t>
            </a:r>
            <a:r>
              <a:rPr lang="ko-KR" altLang="en-US" sz="2000" smtClean="0"/>
              <a:t>뿐 아니라 스마트폰</a:t>
            </a:r>
            <a:r>
              <a:rPr lang="en-US" altLang="ko-KR" sz="2000" smtClean="0"/>
              <a:t>, </a:t>
            </a:r>
            <a:r>
              <a:rPr lang="ko-KR" altLang="en-US" sz="2000" smtClean="0"/>
              <a:t>태블릿</a:t>
            </a:r>
            <a:r>
              <a:rPr lang="en-US" altLang="ko-KR" sz="2000" smtClean="0"/>
              <a:t>, TV</a:t>
            </a:r>
            <a:r>
              <a:rPr lang="ko-KR" altLang="en-US" sz="2000" smtClean="0"/>
              <a:t>까지도 인터넷에 연결되는 세상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홈페이지를 만들 때 </a:t>
            </a:r>
            <a:r>
              <a:rPr lang="en-US" altLang="ko-KR" sz="2000" smtClean="0"/>
              <a:t>PC</a:t>
            </a:r>
            <a:r>
              <a:rPr lang="ko-KR" altLang="en-US" sz="2000" smtClean="0"/>
              <a:t>용</a:t>
            </a:r>
            <a:r>
              <a:rPr lang="en-US" altLang="ko-KR" sz="2000" smtClean="0"/>
              <a:t>, </a:t>
            </a:r>
            <a:r>
              <a:rPr lang="ko-KR" altLang="en-US" sz="2000" smtClean="0"/>
              <a:t>아이폰용</a:t>
            </a:r>
            <a:r>
              <a:rPr lang="en-US" altLang="ko-KR" sz="2000" smtClean="0"/>
              <a:t>, </a:t>
            </a:r>
            <a:r>
              <a:rPr lang="ko-KR" altLang="en-US" sz="2000" smtClean="0"/>
              <a:t>안드로이드용</a:t>
            </a:r>
            <a:r>
              <a:rPr lang="en-US" altLang="ko-KR" sz="2000" smtClean="0"/>
              <a:t>, TV</a:t>
            </a:r>
            <a:r>
              <a:rPr lang="ko-KR" altLang="en-US" sz="2000" smtClean="0"/>
              <a:t>용 따로 만들어야 하나</a:t>
            </a:r>
            <a:r>
              <a:rPr lang="en-US" altLang="ko-KR" sz="2000" smtClean="0"/>
              <a:t>?</a:t>
            </a:r>
          </a:p>
          <a:p>
            <a:pPr>
              <a:lnSpc>
                <a:spcPct val="150000"/>
              </a:lnSpc>
            </a:pP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b="1">
                <a:solidFill>
                  <a:srgbClr val="C00000"/>
                </a:solidFill>
              </a:rPr>
              <a:t>웹</a:t>
            </a:r>
            <a:r>
              <a:rPr lang="en-US" altLang="ko-KR" sz="2000" b="1">
                <a:solidFill>
                  <a:srgbClr val="C00000"/>
                </a:solidFill>
              </a:rPr>
              <a:t> </a:t>
            </a:r>
            <a:r>
              <a:rPr lang="ko-KR" altLang="en-US" sz="2000" b="1">
                <a:solidFill>
                  <a:srgbClr val="C00000"/>
                </a:solidFill>
              </a:rPr>
              <a:t>표준을 지켜 사이트를 제작하면</a:t>
            </a:r>
            <a:endParaRPr lang="en-US" altLang="ko-KR" sz="2000" b="1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/>
              <a:t>   </a:t>
            </a:r>
            <a:r>
              <a:rPr lang="en-US" altLang="ko-KR" sz="2000" smtClean="0"/>
              <a:t>- </a:t>
            </a:r>
            <a:r>
              <a:rPr lang="ko-KR" altLang="en-US" sz="2000" smtClean="0"/>
              <a:t>사용자는 장소와 기기에 상관없이 쉽게 볼 수 있다</a:t>
            </a:r>
            <a:r>
              <a:rPr lang="en-US" altLang="ko-KR" sz="20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/>
              <a:t>   - </a:t>
            </a:r>
            <a:r>
              <a:rPr lang="ko-KR" altLang="en-US" sz="2000" smtClean="0"/>
              <a:t>웹 개발자와 디자이너는 시간을 절약할 수 있다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671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정석ppt" id="{38BFCA02-BA6F-47FE-A4FF-63C33374CB10}" vid="{58476C69-79CC-4D19-9A7A-1829079BC0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정석ppt</Template>
  <TotalTime>1416</TotalTime>
  <Words>1551</Words>
  <Application>Microsoft Office PowerPoint</Application>
  <PresentationFormat>와이드스크린</PresentationFormat>
  <Paragraphs>241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Courier</vt:lpstr>
      <vt:lpstr>HY견고딕</vt:lpstr>
      <vt:lpstr>YoonV YoonGothic100Std_OTF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 웹, HTML 이해하기</vt:lpstr>
      <vt:lpstr> 웹, HTML 이해하기</vt:lpstr>
      <vt:lpstr> 웹, HTML 이해하기</vt:lpstr>
      <vt:lpstr> 왜 HTML과 CSS를 배워야 할까?</vt:lpstr>
      <vt:lpstr> 왜 HTML과 CSS를 배워야 할까?</vt:lpstr>
      <vt:lpstr> 왜 HTML과 CSS를 배워야 할까?</vt:lpstr>
      <vt:lpstr> 웹 표준은 무엇인가?</vt:lpstr>
      <vt:lpstr> 웹 표준은 무엇인가?</vt:lpstr>
      <vt:lpstr> 웹 표준은 무엇인가?</vt:lpstr>
      <vt:lpstr> 웹 표준은 무엇인가?</vt:lpstr>
      <vt:lpstr>PowerPoint 프레젠테이션</vt:lpstr>
      <vt:lpstr>PowerPoint 프레젠테이션</vt:lpstr>
      <vt:lpstr> 실습 준비하기</vt:lpstr>
      <vt:lpstr> 처음 만드는 HTML 문서</vt:lpstr>
      <vt:lpstr> 처음 만드는 HTML 문서</vt:lpstr>
      <vt:lpstr> HTML 문서의 구조</vt:lpstr>
      <vt:lpstr> HTML 문서의 구조</vt:lpstr>
      <vt:lpstr> HTML 문서의 구조</vt:lpstr>
      <vt:lpstr> HTML 문서의 구조</vt:lpstr>
      <vt:lpstr> HTML 문서의 구조</vt:lpstr>
      <vt:lpstr> 자주 쓰는 기본 태그 익히기</vt:lpstr>
      <vt:lpstr> 자주 쓰는 기본 태그 익히기</vt:lpstr>
      <vt:lpstr> 자주 쓰는 기본 태그 익히기</vt:lpstr>
      <vt:lpstr> 자주 쓰는 기본 태그 익히기</vt:lpstr>
      <vt:lpstr> 자주 쓰는 기본 태그 익히기</vt:lpstr>
      <vt:lpstr> 자주 쓰는 기본 태그 익히기</vt:lpstr>
      <vt:lpstr> 자주 쓰는 기본 태그 익히기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Kyunghee Ko</dc:creator>
  <cp:lastModifiedBy>KimWin7</cp:lastModifiedBy>
  <cp:revision>35</cp:revision>
  <dcterms:created xsi:type="dcterms:W3CDTF">2013-08-30T14:48:54Z</dcterms:created>
  <dcterms:modified xsi:type="dcterms:W3CDTF">2015-03-10T00:25:22Z</dcterms:modified>
</cp:coreProperties>
</file>