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308" r:id="rId6"/>
    <p:sldId id="309" r:id="rId7"/>
    <p:sldId id="307" r:id="rId8"/>
    <p:sldId id="310" r:id="rId9"/>
    <p:sldId id="311" r:id="rId10"/>
    <p:sldId id="274" r:id="rId11"/>
    <p:sldId id="312" r:id="rId12"/>
    <p:sldId id="276" r:id="rId13"/>
    <p:sldId id="313" r:id="rId14"/>
    <p:sldId id="277" r:id="rId15"/>
    <p:sldId id="284" r:id="rId16"/>
    <p:sldId id="279" r:id="rId17"/>
    <p:sldId id="315" r:id="rId18"/>
    <p:sldId id="316" r:id="rId19"/>
    <p:sldId id="314" r:id="rId20"/>
    <p:sldId id="317" r:id="rId21"/>
    <p:sldId id="287" r:id="rId22"/>
    <p:sldId id="293" r:id="rId23"/>
    <p:sldId id="280" r:id="rId24"/>
    <p:sldId id="294" r:id="rId25"/>
    <p:sldId id="295" r:id="rId26"/>
    <p:sldId id="318" r:id="rId27"/>
    <p:sldId id="296" r:id="rId28"/>
    <p:sldId id="319" r:id="rId29"/>
    <p:sldId id="297" r:id="rId30"/>
    <p:sldId id="298" r:id="rId31"/>
    <p:sldId id="320" r:id="rId32"/>
    <p:sldId id="299" r:id="rId33"/>
    <p:sldId id="321" r:id="rId34"/>
    <p:sldId id="300" r:id="rId35"/>
    <p:sldId id="301" r:id="rId36"/>
    <p:sldId id="326" r:id="rId37"/>
    <p:sldId id="322" r:id="rId38"/>
    <p:sldId id="323" r:id="rId39"/>
    <p:sldId id="302" r:id="rId40"/>
    <p:sldId id="306" r:id="rId41"/>
    <p:sldId id="324" r:id="rId42"/>
    <p:sldId id="325" r:id="rId43"/>
    <p:sldId id="305" r:id="rId44"/>
    <p:sldId id="327" r:id="rId45"/>
    <p:sldId id="328" r:id="rId46"/>
    <p:sldId id="329" r:id="rId47"/>
    <p:sldId id="33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995529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guru.pe.kr/abc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765669"/>
            <a:ext cx="9144000" cy="12706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텍스트와 하이퍼링크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 태그들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2770" y="1156157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mark&gt;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선택한 부분에 </a:t>
            </a:r>
            <a:r>
              <a:rPr lang="ko-KR" altLang="en-US" sz="2000" dirty="0" err="1" smtClean="0"/>
              <a:t>형광펜을</a:t>
            </a:r>
            <a:r>
              <a:rPr lang="ko-KR" altLang="en-US" sz="2000" dirty="0" smtClean="0"/>
              <a:t> 그어놓은 듯한 효과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배경색이 노란색으로 표시되는 것이 기본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&lt;mark&gt;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&lt;/mark&gt;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0566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&lt;style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mark</a:t>
            </a:r>
            <a:r>
              <a:rPr lang="en-US" altLang="ko-KR" sz="1600" dirty="0" smtClean="0">
                <a:solidFill>
                  <a:srgbClr val="0070C0"/>
                </a:solidFill>
              </a:rPr>
              <a:t>{</a:t>
            </a: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</a:rPr>
              <a:t>background-color:lime</a:t>
            </a:r>
            <a:r>
              <a:rPr lang="en-US" altLang="ko-KR" sz="1600" dirty="0" smtClean="0">
                <a:solidFill>
                  <a:srgbClr val="0070C0"/>
                </a:solidFill>
              </a:rPr>
              <a:t>; </a:t>
            </a: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</a:rPr>
              <a:t>font-weight:bold</a:t>
            </a:r>
            <a:r>
              <a:rPr lang="en-US" altLang="ko-KR" sz="1600" dirty="0">
                <a:solidFill>
                  <a:srgbClr val="0070C0"/>
                </a:solidFill>
              </a:rPr>
              <a:t>;	</a:t>
            </a:r>
            <a:r>
              <a:rPr lang="en-US" altLang="ko-KR" sz="1600" dirty="0" smtClean="0">
                <a:solidFill>
                  <a:srgbClr val="0070C0"/>
                </a:solidFill>
              </a:rPr>
              <a:t> }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r>
              <a:rPr lang="en-US" altLang="ko-KR" sz="1600" dirty="0">
                <a:solidFill>
                  <a:srgbClr val="0070C0"/>
                </a:solidFill>
              </a:rPr>
              <a:t>accent</a:t>
            </a:r>
            <a:r>
              <a:rPr lang="en-US" altLang="ko-KR" sz="1600" dirty="0" smtClean="0">
                <a:solidFill>
                  <a:srgbClr val="0070C0"/>
                </a:solidFill>
              </a:rPr>
              <a:t>{	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background-color:rgba</a:t>
            </a:r>
            <a:r>
              <a:rPr lang="en-US" altLang="ko-KR" sz="1600" dirty="0" smtClean="0">
                <a:solidFill>
                  <a:srgbClr val="0070C0"/>
                </a:solidFill>
              </a:rPr>
              <a:t>(255,0,0,0.2); }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&lt;/style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en-US" altLang="ko-KR" sz="1600" dirty="0">
                <a:solidFill>
                  <a:srgbClr val="0070C0"/>
                </a:solidFill>
              </a:rPr>
              <a:t>body&gt;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&lt;section&gt;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&lt;h2&gt;</a:t>
            </a:r>
            <a:r>
              <a:rPr lang="ko-KR" altLang="en-US" sz="1600" dirty="0">
                <a:solidFill>
                  <a:srgbClr val="0070C0"/>
                </a:solidFill>
              </a:rPr>
              <a:t>이용 안내</a:t>
            </a:r>
            <a:r>
              <a:rPr lang="en-US" altLang="ko-KR" sz="1600" dirty="0">
                <a:solidFill>
                  <a:srgbClr val="0070C0"/>
                </a:solidFill>
              </a:rPr>
              <a:t>&lt;/h2&gt;    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</a:t>
            </a:r>
            <a:r>
              <a:rPr lang="en-US" altLang="ko-KR" sz="1600" dirty="0" smtClean="0">
                <a:solidFill>
                  <a:srgbClr val="0070C0"/>
                </a:solidFill>
              </a:rPr>
              <a:t>&gt; 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mark&gt;</a:t>
            </a:r>
            <a:r>
              <a:rPr lang="ko-KR" altLang="en-US" sz="1600" dirty="0">
                <a:solidFill>
                  <a:srgbClr val="0070C0"/>
                </a:solidFill>
              </a:rPr>
              <a:t>입실은 오후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퇴실은 오전 </a:t>
            </a:r>
            <a:r>
              <a:rPr lang="en-US" altLang="ko-KR" sz="1600" dirty="0">
                <a:solidFill>
                  <a:srgbClr val="0070C0"/>
                </a:solidFill>
              </a:rPr>
              <a:t>11</a:t>
            </a:r>
            <a:r>
              <a:rPr lang="ko-KR" altLang="en-US" sz="1600" dirty="0">
                <a:solidFill>
                  <a:srgbClr val="0070C0"/>
                </a:solidFill>
              </a:rPr>
              <a:t>시</a:t>
            </a:r>
            <a:r>
              <a:rPr lang="en-US" altLang="ko-KR" sz="1600" dirty="0">
                <a:solidFill>
                  <a:srgbClr val="C00000"/>
                </a:solidFill>
              </a:rPr>
              <a:t>&lt;/mark&gt;</a:t>
            </a:r>
            <a:r>
              <a:rPr lang="ko-KR" altLang="en-US" sz="1600" dirty="0">
                <a:solidFill>
                  <a:srgbClr val="0070C0"/>
                </a:solidFill>
              </a:rPr>
              <a:t>입니다</a:t>
            </a:r>
            <a:r>
              <a:rPr lang="en-US" altLang="ko-KR" sz="1600" dirty="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&lt;p&gt;</a:t>
            </a:r>
            <a:r>
              <a:rPr lang="ko-KR" altLang="en-US" sz="1600" dirty="0">
                <a:solidFill>
                  <a:srgbClr val="0070C0"/>
                </a:solidFill>
              </a:rPr>
              <a:t>이곳은 관광지가 아닌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en-US" altLang="ko-KR" sz="1600" dirty="0" smtClean="0">
                <a:solidFill>
                  <a:srgbClr val="0070C0"/>
                </a:solidFill>
              </a:rPr>
              <a:t>… 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mark&gt;</a:t>
            </a:r>
            <a:r>
              <a:rPr lang="ko-KR" altLang="en-US" sz="1600" dirty="0">
                <a:solidFill>
                  <a:srgbClr val="0070C0"/>
                </a:solidFill>
              </a:rPr>
              <a:t>밤 </a:t>
            </a:r>
            <a:r>
              <a:rPr lang="en-US" altLang="ko-KR" sz="1600" dirty="0">
                <a:solidFill>
                  <a:srgbClr val="0070C0"/>
                </a:solidFill>
              </a:rPr>
              <a:t>11</a:t>
            </a:r>
            <a:r>
              <a:rPr lang="ko-KR" altLang="en-US" sz="1600" dirty="0">
                <a:solidFill>
                  <a:srgbClr val="0070C0"/>
                </a:solidFill>
              </a:rPr>
              <a:t>시 이전까지</a:t>
            </a:r>
            <a:r>
              <a:rPr lang="en-US" altLang="ko-KR" sz="1600" dirty="0">
                <a:solidFill>
                  <a:srgbClr val="C00000"/>
                </a:solidFill>
              </a:rPr>
              <a:t>&lt;/mark&gt; </a:t>
            </a:r>
            <a:r>
              <a:rPr lang="ko-KR" altLang="en-US" sz="1600" dirty="0">
                <a:solidFill>
                  <a:srgbClr val="0070C0"/>
                </a:solidFill>
              </a:rPr>
              <a:t>마쳐 주셔야 합니다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en-US" altLang="ko-KR" sz="1600" dirty="0" smtClean="0">
                <a:solidFill>
                  <a:srgbClr val="0070C0"/>
                </a:solidFill>
              </a:rPr>
              <a:t>….. </a:t>
            </a:r>
            <a:r>
              <a:rPr lang="ko-KR" altLang="en-US" sz="1600" dirty="0" smtClean="0">
                <a:solidFill>
                  <a:srgbClr val="0070C0"/>
                </a:solidFill>
              </a:rPr>
              <a:t>고맙겠습니다</a:t>
            </a:r>
            <a:r>
              <a:rPr lang="en-US" altLang="ko-KR" sz="1600" dirty="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 class="accent"&gt;</a:t>
            </a:r>
            <a:r>
              <a:rPr lang="ko-KR" altLang="en-US" sz="1600" dirty="0" err="1">
                <a:solidFill>
                  <a:srgbClr val="0070C0"/>
                </a:solidFill>
              </a:rPr>
              <a:t>요안도라는</a:t>
            </a:r>
            <a:r>
              <a:rPr lang="ko-KR" altLang="en-US" sz="1600" dirty="0">
                <a:solidFill>
                  <a:srgbClr val="0070C0"/>
                </a:solidFill>
              </a:rPr>
              <a:t> 농사하시는 마을 </a:t>
            </a:r>
            <a:r>
              <a:rPr lang="ko-KR" altLang="en-US" sz="1600" dirty="0" err="1">
                <a:solidFill>
                  <a:srgbClr val="0070C0"/>
                </a:solidFill>
              </a:rPr>
              <a:t>삼춘들의</a:t>
            </a:r>
            <a:r>
              <a:rPr lang="ko-KR" altLang="en-US" sz="1600" dirty="0">
                <a:solidFill>
                  <a:srgbClr val="0070C0"/>
                </a:solidFill>
              </a:rPr>
              <a:t> 생활 환경과 제주의 자연 환경을 존중합니다</a:t>
            </a:r>
            <a:r>
              <a:rPr lang="en-US" altLang="ko-KR" sz="1600" dirty="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&lt;/</a:t>
            </a:r>
            <a:r>
              <a:rPr lang="en-US" altLang="ko-KR" sz="1600" dirty="0">
                <a:solidFill>
                  <a:srgbClr val="0070C0"/>
                </a:solidFill>
              </a:rPr>
              <a:t>section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&lt;/body&gt;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43" y="4645646"/>
            <a:ext cx="5097043" cy="19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time&gt;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날짜 또는 시간 정보 표시하기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날짜나 시간과 관련된 부분에 사용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실제로 브라우저 화면상에는 다른 텍스트와 똑같이 표시되지만 날짜나 시간에 대한 정보를 가지고 있는 부분이라고 브라우저에게 알려주기 위해서 사용한다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&lt;time [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&lt;/time&gt;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4079859"/>
            <a:ext cx="10133046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&lt;strong&gt;, &lt;</a:t>
            </a:r>
            <a:r>
              <a:rPr lang="en-US" altLang="ko-KR" sz="2400" b="1" dirty="0" err="1" smtClean="0"/>
              <a:t>em</a:t>
            </a:r>
            <a:r>
              <a:rPr lang="en-US" altLang="ko-KR" sz="2400" b="1" dirty="0" smtClean="0"/>
              <a:t>&gt;, &lt;b&gt;, &lt;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&lt;strong&gt;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굵게 표시       </a:t>
            </a:r>
            <a:r>
              <a:rPr lang="en-US" altLang="ko-KR" sz="2000" dirty="0" smtClean="0"/>
              <a:t>&lt;strong&gt;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&lt;/strong&gt;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&lt;b&gt; :  </a:t>
            </a:r>
            <a:r>
              <a:rPr lang="ko-KR" altLang="en-US" sz="2000" dirty="0" smtClean="0"/>
              <a:t>굵게 표시                                </a:t>
            </a:r>
            <a:r>
              <a:rPr lang="en-US" altLang="ko-KR" sz="2000" dirty="0" smtClean="0"/>
              <a:t>&lt;b&gt;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: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                    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05664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&lt;h3&gt;¤ </a:t>
            </a:r>
            <a:r>
              <a:rPr lang="ko-KR" altLang="en-US" sz="1600" dirty="0">
                <a:solidFill>
                  <a:srgbClr val="0070C0"/>
                </a:solidFill>
              </a:rPr>
              <a:t>예약 방법</a:t>
            </a:r>
            <a:r>
              <a:rPr lang="en-US" altLang="ko-KR" sz="1600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&lt;p&gt;</a:t>
            </a:r>
            <a:r>
              <a:rPr lang="ko-KR" altLang="en-US" sz="1600" dirty="0" err="1">
                <a:solidFill>
                  <a:srgbClr val="0070C0"/>
                </a:solidFill>
              </a:rPr>
              <a:t>요안도라</a:t>
            </a:r>
            <a:r>
              <a:rPr lang="ko-KR" altLang="en-US" sz="1600" dirty="0">
                <a:solidFill>
                  <a:srgbClr val="0070C0"/>
                </a:solidFill>
              </a:rPr>
              <a:t> 예약의 가장 빠른 방법은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&lt;mark&gt;</a:t>
            </a:r>
            <a:r>
              <a:rPr lang="ko-KR" altLang="en-US" sz="1600" dirty="0">
                <a:solidFill>
                  <a:srgbClr val="0070C0"/>
                </a:solidFill>
              </a:rPr>
              <a:t>인터넷 전화 </a:t>
            </a:r>
            <a:r>
              <a:rPr lang="en-US" altLang="ko-KR" sz="1600" dirty="0">
                <a:solidFill>
                  <a:srgbClr val="0070C0"/>
                </a:solidFill>
              </a:rPr>
              <a:t>070.4529.8743&lt;/mark&gt;</a:t>
            </a:r>
            <a:r>
              <a:rPr lang="ko-KR" altLang="en-US" sz="1600" dirty="0">
                <a:solidFill>
                  <a:srgbClr val="0070C0"/>
                </a:solidFill>
              </a:rPr>
              <a:t>으로 </a:t>
            </a:r>
            <a:r>
              <a:rPr lang="en-US" altLang="ko-KR" sz="1600" dirty="0">
                <a:solidFill>
                  <a:srgbClr val="C00000"/>
                </a:solidFill>
              </a:rPr>
              <a:t>&lt;strong&gt;</a:t>
            </a:r>
            <a:r>
              <a:rPr lang="ko-KR" altLang="en-US" sz="1600" dirty="0">
                <a:solidFill>
                  <a:srgbClr val="0070C0"/>
                </a:solidFill>
              </a:rPr>
              <a:t>직접 통화</a:t>
            </a:r>
            <a:r>
              <a:rPr lang="en-US" altLang="ko-KR" sz="1600" dirty="0">
                <a:solidFill>
                  <a:srgbClr val="C00000"/>
                </a:solidFill>
              </a:rPr>
              <a:t>&lt;/strong&gt;</a:t>
            </a:r>
            <a:r>
              <a:rPr lang="ko-KR" altLang="en-US" sz="1600" dirty="0">
                <a:solidFill>
                  <a:srgbClr val="0070C0"/>
                </a:solidFill>
              </a:rPr>
              <a:t>하시거나 </a:t>
            </a:r>
            <a:r>
              <a:rPr lang="en-US" altLang="ko-KR" sz="1600" dirty="0">
                <a:solidFill>
                  <a:srgbClr val="C00000"/>
                </a:solidFill>
              </a:rPr>
              <a:t>&lt;strong&gt;</a:t>
            </a:r>
            <a:r>
              <a:rPr lang="ko-KR" altLang="en-US" sz="1600" dirty="0">
                <a:solidFill>
                  <a:srgbClr val="0070C0"/>
                </a:solidFill>
              </a:rPr>
              <a:t>문자</a:t>
            </a:r>
            <a:r>
              <a:rPr lang="en-US" altLang="ko-KR" sz="1600" dirty="0">
                <a:solidFill>
                  <a:srgbClr val="C00000"/>
                </a:solidFill>
              </a:rPr>
              <a:t>&lt;/strong&gt;</a:t>
            </a:r>
            <a:r>
              <a:rPr lang="ko-KR" altLang="en-US" sz="1600" dirty="0">
                <a:solidFill>
                  <a:srgbClr val="0070C0"/>
                </a:solidFill>
              </a:rPr>
              <a:t>를 남기시는 것입니다</a:t>
            </a:r>
            <a:r>
              <a:rPr lang="en-US" altLang="ko-KR" sz="1600" dirty="0">
                <a:solidFill>
                  <a:srgbClr val="0070C0"/>
                </a:solidFill>
              </a:rPr>
              <a:t>.&lt;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</a:t>
            </a:r>
            <a:r>
              <a:rPr lang="en-US" altLang="ko-KR" sz="1600" dirty="0">
                <a:solidFill>
                  <a:srgbClr val="C00000"/>
                </a:solidFill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</a:rPr>
              <a:t>em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인터넷 전화라 시외전화 요금이 부과되지 않습니다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r>
              <a:rPr lang="en-US" altLang="ko-KR" sz="1600" dirty="0" smtClean="0">
                <a:solidFill>
                  <a:srgbClr val="C00000"/>
                </a:solidFill>
              </a:rPr>
              <a:t>&lt;/</a:t>
            </a:r>
            <a:r>
              <a:rPr lang="en-US" altLang="ko-KR" sz="1600" dirty="0" err="1">
                <a:solidFill>
                  <a:srgbClr val="C00000"/>
                </a:solidFill>
              </a:rPr>
              <a:t>em</a:t>
            </a:r>
            <a:r>
              <a:rPr lang="en-US" altLang="ko-KR" sz="1600" dirty="0" smtClean="0">
                <a:solidFill>
                  <a:srgbClr val="C00000"/>
                </a:solidFill>
              </a:rPr>
              <a:t>&gt;</a:t>
            </a:r>
            <a:r>
              <a:rPr lang="en-US" altLang="ko-KR" sz="1600" dirty="0" smtClean="0">
                <a:solidFill>
                  <a:srgbClr val="0070C0"/>
                </a:solidFill>
              </a:rPr>
              <a:t>&lt;/</a:t>
            </a:r>
            <a:r>
              <a:rPr lang="en-US" altLang="ko-KR" sz="1600" dirty="0">
                <a:solidFill>
                  <a:srgbClr val="0070C0"/>
                </a:solidFill>
              </a:rPr>
              <a:t>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&lt;h3&gt;¤ </a:t>
            </a:r>
            <a:r>
              <a:rPr lang="ko-KR" altLang="en-US" sz="1600" dirty="0">
                <a:solidFill>
                  <a:srgbClr val="0070C0"/>
                </a:solidFill>
              </a:rPr>
              <a:t>요금</a:t>
            </a:r>
            <a:r>
              <a:rPr lang="en-US" altLang="ko-KR" sz="1600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</a:t>
            </a:r>
            <a:r>
              <a:rPr lang="en-US" altLang="ko-KR" sz="1600" dirty="0" smtClean="0">
                <a:solidFill>
                  <a:srgbClr val="0070C0"/>
                </a:solidFill>
              </a:rPr>
              <a:t>&gt;(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time </a:t>
            </a:r>
            <a:r>
              <a:rPr lang="en-US" altLang="ko-KR" sz="1600" dirty="0" err="1">
                <a:solidFill>
                  <a:srgbClr val="C00000"/>
                </a:solidFill>
              </a:rPr>
              <a:t>datetime</a:t>
            </a:r>
            <a:r>
              <a:rPr lang="en-US" altLang="ko-KR" sz="1600" dirty="0">
                <a:solidFill>
                  <a:srgbClr val="C00000"/>
                </a:solidFill>
              </a:rPr>
              <a:t>="2012-09-02"&gt;</a:t>
            </a:r>
            <a:r>
              <a:rPr lang="en-US" altLang="ko-KR" sz="1600" dirty="0" smtClean="0">
                <a:solidFill>
                  <a:srgbClr val="0070C0"/>
                </a:solidFill>
              </a:rPr>
              <a:t>2012.9.2</a:t>
            </a:r>
            <a:r>
              <a:rPr lang="en-US" altLang="ko-KR" sz="1600" dirty="0" smtClean="0">
                <a:solidFill>
                  <a:srgbClr val="C00000"/>
                </a:solidFill>
              </a:rPr>
              <a:t>&lt;/</a:t>
            </a:r>
            <a:r>
              <a:rPr lang="en-US" altLang="ko-KR" sz="1600" dirty="0">
                <a:solidFill>
                  <a:srgbClr val="C00000"/>
                </a:solidFill>
              </a:rPr>
              <a:t>time&gt;</a:t>
            </a:r>
            <a:r>
              <a:rPr lang="ko-KR" altLang="en-US" sz="1600" dirty="0">
                <a:solidFill>
                  <a:srgbClr val="0070C0"/>
                </a:solidFill>
              </a:rPr>
              <a:t>이후 요금입니다</a:t>
            </a:r>
            <a:r>
              <a:rPr lang="en-US" altLang="ko-KR" sz="1600" dirty="0">
                <a:solidFill>
                  <a:srgbClr val="0070C0"/>
                </a:solidFill>
              </a:rPr>
              <a:t>)&lt;/p&gt;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img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</a:rPr>
              <a:t>="room1.jpg" name="room" width="300" height="158" id="room"&gt;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&lt;p&gt;</a:t>
            </a:r>
            <a:r>
              <a:rPr lang="ko-KR" altLang="en-US" sz="1600" dirty="0">
                <a:solidFill>
                  <a:srgbClr val="0070C0"/>
                </a:solidFill>
              </a:rPr>
              <a:t>바깥채 전체를 </a:t>
            </a:r>
            <a:r>
              <a:rPr lang="ko-KR" altLang="en-US" sz="1600" dirty="0" err="1">
                <a:solidFill>
                  <a:srgbClr val="0070C0"/>
                </a:solidFill>
              </a:rPr>
              <a:t>렌트하는</a:t>
            </a:r>
            <a:r>
              <a:rPr lang="ko-KR" altLang="en-US" sz="1600" dirty="0">
                <a:solidFill>
                  <a:srgbClr val="0070C0"/>
                </a:solidFill>
              </a:rPr>
              <a:t> 것입니다</a:t>
            </a:r>
            <a:r>
              <a:rPr lang="en-US" altLang="ko-KR" sz="1600" dirty="0">
                <a:solidFill>
                  <a:srgbClr val="0070C0"/>
                </a:solidFill>
              </a:rPr>
              <a:t>. 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</a:t>
            </a:r>
            <a:r>
              <a:rPr lang="ko-KR" altLang="en-US" sz="1600" dirty="0">
                <a:solidFill>
                  <a:srgbClr val="0070C0"/>
                </a:solidFill>
              </a:rPr>
              <a:t>방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개에 방마다 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층 침대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개씩이 놓여 있어서</a:t>
            </a:r>
            <a:r>
              <a:rPr lang="en-US" altLang="ko-KR" sz="1600" dirty="0">
                <a:solidFill>
                  <a:srgbClr val="0070C0"/>
                </a:solidFill>
              </a:rPr>
              <a:t>,&lt;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2</a:t>
            </a:r>
            <a:r>
              <a:rPr lang="ko-KR" altLang="en-US" sz="1600" dirty="0">
                <a:solidFill>
                  <a:srgbClr val="0070C0"/>
                </a:solidFill>
              </a:rPr>
              <a:t>명이 넓고 쾌적하게 머무를 수 있습니다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&lt;/p&gt;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&lt;p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b&gt;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인</a:t>
            </a:r>
            <a:r>
              <a:rPr lang="en-US" altLang="ko-KR" sz="1600" dirty="0">
                <a:solidFill>
                  <a:srgbClr val="C00000"/>
                </a:solidFill>
              </a:rPr>
              <a:t>&lt;/b&gt;</a:t>
            </a:r>
            <a:r>
              <a:rPr lang="en-US" altLang="ko-KR" sz="1600" dirty="0">
                <a:solidFill>
                  <a:srgbClr val="0070C0"/>
                </a:solidFill>
              </a:rPr>
              <a:t> 40,000</a:t>
            </a:r>
            <a:r>
              <a:rPr lang="ko-KR" altLang="en-US" sz="1600" dirty="0">
                <a:solidFill>
                  <a:srgbClr val="0070C0"/>
                </a:solidFill>
              </a:rPr>
              <a:t>원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>
                <a:solidFill>
                  <a:srgbClr val="C00000"/>
                </a:solidFill>
              </a:rPr>
              <a:t>b&gt;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인</a:t>
            </a:r>
            <a:r>
              <a:rPr lang="en-US" altLang="ko-KR" sz="1600" dirty="0">
                <a:solidFill>
                  <a:srgbClr val="C00000"/>
                </a:solidFill>
              </a:rPr>
              <a:t>&lt;/b&gt;</a:t>
            </a:r>
            <a:r>
              <a:rPr lang="en-US" altLang="ko-KR" sz="1600" dirty="0">
                <a:solidFill>
                  <a:srgbClr val="0070C0"/>
                </a:solidFill>
              </a:rPr>
              <a:t> 60,000</a:t>
            </a:r>
            <a:r>
              <a:rPr lang="ko-KR" altLang="en-US" sz="1600" dirty="0">
                <a:solidFill>
                  <a:srgbClr val="0070C0"/>
                </a:solidFill>
              </a:rPr>
              <a:t>원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br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	……         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73" y="3991040"/>
            <a:ext cx="4182774" cy="26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3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312393"/>
            <a:ext cx="1013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&lt;q&gt;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인용한 내용 표시하기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따옴표를 붙여 인용한 </a:t>
            </a:r>
            <a:r>
              <a:rPr lang="ko-KR" altLang="en-US" sz="2000" smtClean="0"/>
              <a:t>내용 표시 </a:t>
            </a:r>
            <a:r>
              <a:rPr lang="en-US" altLang="ko-KR" sz="2000" smtClean="0"/>
              <a:t>.  </a:t>
            </a:r>
            <a:r>
              <a:rPr lang="ko-KR" altLang="en-US" sz="2000" smtClean="0"/>
              <a:t>줄바꿈 </a:t>
            </a:r>
            <a:r>
              <a:rPr lang="ko-KR" altLang="en-US" sz="2000" dirty="0" smtClean="0"/>
              <a:t>없이 다른 내용과 한 줄에 표시된다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&lt;q&gt;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&lt;/q&gt;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751" y="4859454"/>
            <a:ext cx="10133046" cy="1985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&lt;span&gt; </a:t>
            </a:r>
            <a:r>
              <a:rPr lang="ko-KR" altLang="en-US" sz="2400" b="1" dirty="0" smtClean="0"/>
              <a:t>태그</a:t>
            </a:r>
            <a:r>
              <a:rPr lang="en-US" altLang="ko-KR" sz="2400" b="1" dirty="0" smtClean="0"/>
              <a:t> – </a:t>
            </a:r>
            <a:r>
              <a:rPr lang="ko-KR" altLang="en-US" sz="2400" b="1" dirty="0" err="1" smtClean="0"/>
              <a:t>줄바꿈</a:t>
            </a:r>
            <a:r>
              <a:rPr lang="ko-KR" altLang="en-US" sz="2400" b="1" dirty="0" smtClean="0"/>
              <a:t> 없이 영역 묶기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텍스트 단락 안에서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일부 텍스트만 묶어서 스타일을 적용하려고 할 때 주로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224" y="3316985"/>
            <a:ext cx="6576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&lt;p&gt;</a:t>
            </a:r>
            <a:r>
              <a:rPr lang="ko-KR" altLang="en-US" dirty="0">
                <a:solidFill>
                  <a:srgbClr val="0070C0"/>
                </a:solidFill>
              </a:rPr>
              <a:t>웹의 창시자인 팀 </a:t>
            </a:r>
            <a:r>
              <a:rPr lang="ko-KR" altLang="en-US" dirty="0" err="1">
                <a:solidFill>
                  <a:srgbClr val="0070C0"/>
                </a:solidFill>
              </a:rPr>
              <a:t>버너스</a:t>
            </a:r>
            <a:r>
              <a:rPr lang="ko-KR" altLang="en-US" dirty="0">
                <a:solidFill>
                  <a:srgbClr val="0070C0"/>
                </a:solidFill>
              </a:rPr>
              <a:t> 리 </a:t>
            </a:r>
            <a:r>
              <a:rPr lang="en-US" altLang="ko-KR" dirty="0">
                <a:solidFill>
                  <a:srgbClr val="0070C0"/>
                </a:solidFill>
              </a:rPr>
              <a:t>(Tim Berners-Lee)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C00000"/>
                </a:solidFill>
              </a:rPr>
              <a:t>&lt;q </a:t>
            </a:r>
            <a:r>
              <a:rPr lang="en-US" altLang="ko-KR" dirty="0" smtClean="0">
                <a:solidFill>
                  <a:srgbClr val="C00000"/>
                </a:solidFill>
              </a:rPr>
              <a:t>cite="</a:t>
            </a:r>
            <a:r>
              <a:rPr lang="en-US" altLang="ko-KR" dirty="0">
                <a:solidFill>
                  <a:srgbClr val="C00000"/>
                </a:solidFill>
              </a:rPr>
              <a:t>http://www.w3.org/standards/webdesign/accessibility"&gt; </a:t>
            </a:r>
            <a:r>
              <a:rPr lang="ko-KR" altLang="en-US" dirty="0">
                <a:solidFill>
                  <a:srgbClr val="0070C0"/>
                </a:solidFill>
              </a:rPr>
              <a:t>웹의 힘은 보편성에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장애에 </a:t>
            </a:r>
            <a:r>
              <a:rPr lang="ko-KR" altLang="en-US" dirty="0" err="1">
                <a:solidFill>
                  <a:srgbClr val="0070C0"/>
                </a:solidFill>
              </a:rPr>
              <a:t>구애없이</a:t>
            </a:r>
            <a:r>
              <a:rPr lang="ko-KR" altLang="en-US" dirty="0">
                <a:solidFill>
                  <a:srgbClr val="0070C0"/>
                </a:solidFill>
              </a:rPr>
              <a:t> 모든 사람이 접근할 수 있는 것이 필수적인 요소이다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>
                <a:solidFill>
                  <a:srgbClr val="C00000"/>
                </a:solidFill>
              </a:rPr>
              <a:t>&lt;/q&gt;</a:t>
            </a:r>
            <a:r>
              <a:rPr lang="ko-KR" altLang="en-US" dirty="0">
                <a:solidFill>
                  <a:srgbClr val="0070C0"/>
                </a:solidFill>
              </a:rPr>
              <a:t>라는 말로 웹 </a:t>
            </a:r>
            <a:r>
              <a:rPr lang="ko-KR" altLang="en-US" dirty="0" err="1">
                <a:solidFill>
                  <a:srgbClr val="0070C0"/>
                </a:solidFill>
              </a:rPr>
              <a:t>접근성을</a:t>
            </a:r>
            <a:r>
              <a:rPr lang="ko-KR" altLang="en-US" dirty="0">
                <a:solidFill>
                  <a:srgbClr val="0070C0"/>
                </a:solidFill>
              </a:rPr>
              <a:t> 설명한다</a:t>
            </a:r>
            <a:r>
              <a:rPr lang="en-US" altLang="ko-KR" dirty="0">
                <a:solidFill>
                  <a:srgbClr val="0070C0"/>
                </a:solidFill>
              </a:rPr>
              <a:t>. &lt;/p&gt;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91" y="3112720"/>
            <a:ext cx="4083053" cy="161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목록을 만드는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ul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없는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err="1"/>
              <a:t>불릿이</a:t>
            </a:r>
            <a:r>
              <a:rPr lang="ko-KR" altLang="en-US" sz="2000" dirty="0"/>
              <a:t> 붙여진다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1408" y="2873337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ol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smtClean="0"/>
              <a:t>숫자가 붙여진다</a:t>
            </a:r>
            <a:r>
              <a:rPr lang="en-US" altLang="ko-KR" sz="20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70" y="1514763"/>
            <a:ext cx="3093747" cy="385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9127" y="138558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9" y="1967342"/>
            <a:ext cx="604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    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li&gt;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&lt;/ul&gt;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36" y="1967343"/>
            <a:ext cx="3944793" cy="163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0509" y="1967342"/>
            <a:ext cx="6040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&lt;head&gt;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pl-PL" altLang="ko-KR" smtClean="0">
                <a:solidFill>
                  <a:srgbClr val="0070C0"/>
                </a:solidFill>
              </a:rPr>
              <a:t> </a:t>
            </a:r>
            <a:r>
              <a:rPr lang="pl-PL" altLang="ko-KR">
                <a:solidFill>
                  <a:srgbClr val="0070C0"/>
                </a:solidFill>
              </a:rPr>
              <a:t>&lt;style&gt;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pl-PL" altLang="ko-KR" smtClean="0">
                <a:solidFill>
                  <a:srgbClr val="0070C0"/>
                </a:solidFill>
              </a:rPr>
              <a:t>    </a:t>
            </a:r>
            <a:r>
              <a:rPr lang="pl-PL" altLang="ko-KR">
                <a:solidFill>
                  <a:srgbClr val="C00000"/>
                </a:solidFill>
              </a:rPr>
              <a:t>ul </a:t>
            </a:r>
            <a:r>
              <a:rPr lang="pl-PL" altLang="ko-KR" smtClean="0">
                <a:solidFill>
                  <a:srgbClr val="C00000"/>
                </a:solidFill>
              </a:rPr>
              <a:t>{ </a:t>
            </a:r>
            <a:r>
              <a:rPr lang="pl-PL" altLang="ko-KR">
                <a:solidFill>
                  <a:srgbClr val="C00000"/>
                </a:solidFill>
              </a:rPr>
              <a:t>list-style-type:square</a:t>
            </a:r>
            <a:r>
              <a:rPr lang="pl-PL" altLang="ko-KR" smtClean="0">
                <a:solidFill>
                  <a:srgbClr val="C00000"/>
                </a:solidFill>
              </a:rPr>
              <a:t>;</a:t>
            </a:r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pl-PL" altLang="ko-KR" smtClean="0">
                <a:solidFill>
                  <a:srgbClr val="C00000"/>
                </a:solidFill>
              </a:rPr>
              <a:t>}</a:t>
            </a:r>
            <a:endParaRPr lang="pl-PL" altLang="ko-KR">
              <a:solidFill>
                <a:srgbClr val="C00000"/>
              </a:solidFill>
            </a:endParaRPr>
          </a:p>
          <a:p>
            <a:r>
              <a:rPr lang="pl-PL" altLang="ko-KR">
                <a:solidFill>
                  <a:srgbClr val="0070C0"/>
                </a:solidFill>
              </a:rPr>
              <a:t>  </a:t>
            </a:r>
            <a:r>
              <a:rPr lang="pl-PL" altLang="ko-KR" smtClean="0">
                <a:solidFill>
                  <a:srgbClr val="0070C0"/>
                </a:solidFill>
              </a:rPr>
              <a:t>&lt;/</a:t>
            </a:r>
            <a:r>
              <a:rPr lang="pl-PL" altLang="ko-KR">
                <a:solidFill>
                  <a:srgbClr val="0070C0"/>
                </a:solidFill>
              </a:rPr>
              <a:t>style&gt;</a:t>
            </a:r>
          </a:p>
          <a:p>
            <a:r>
              <a:rPr lang="pl-PL" altLang="ko-KR">
                <a:solidFill>
                  <a:srgbClr val="0070C0"/>
                </a:solidFill>
              </a:rPr>
              <a:t>&lt;/head&gt;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   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li&gt;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&lt;/ul&gt;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72" y="4031638"/>
            <a:ext cx="3508664" cy="162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&lt;</a:t>
            </a:r>
            <a:r>
              <a:rPr lang="en-US" altLang="ko-KR" sz="2400" b="1" smtClean="0"/>
              <a:t>ol&gt; </a:t>
            </a:r>
            <a:r>
              <a:rPr lang="ko-KR" altLang="en-US" sz="2400" b="1" smtClean="0"/>
              <a:t>태그의 속성</a:t>
            </a:r>
            <a:endParaRPr lang="en-US" altLang="ko-KR" sz="24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67877"/>
              </p:ext>
            </p:extLst>
          </p:nvPr>
        </p:nvGraphicFramePr>
        <p:xfrm>
          <a:off x="1394691" y="2080538"/>
          <a:ext cx="4368800" cy="2180197"/>
        </p:xfrm>
        <a:graphic>
          <a:graphicData uri="http://schemas.openxmlformats.org/drawingml/2006/table">
            <a:tbl>
              <a:tblPr firstRow="1" bandRow="1"/>
              <a:tblGrid>
                <a:gridCol w="1117600"/>
                <a:gridCol w="3251200"/>
              </a:tblGrid>
              <a:tr h="1438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숫자의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종류</a:t>
                      </a:r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r>
                        <a:rPr lang="en-US" altLang="ko-KR" sz="1600" smtClean="0"/>
                        <a:t>1 –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숫자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a – </a:t>
                      </a:r>
                      <a:r>
                        <a:rPr lang="ko-KR" altLang="en-US" sz="1600" baseline="0" smtClean="0"/>
                        <a:t>영소문자</a:t>
                      </a:r>
                      <a:r>
                        <a:rPr lang="en-US" altLang="ko-KR" sz="1600" baseline="0" smtClean="0"/>
                        <a:t>, A – </a:t>
                      </a:r>
                      <a:r>
                        <a:rPr lang="ko-KR" altLang="en-US" sz="1600" baseline="0" smtClean="0"/>
                        <a:t>영대문자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i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– </a:t>
                      </a:r>
                      <a:r>
                        <a:rPr lang="ko-KR" altLang="en-US" sz="1600" baseline="0" smtClean="0"/>
                        <a:t>로마소문자</a:t>
                      </a:r>
                      <a:r>
                        <a:rPr lang="en-US" altLang="ko-KR" sz="1600" baseline="0" smtClean="0"/>
                        <a:t>, I- </a:t>
                      </a:r>
                      <a:r>
                        <a:rPr lang="ko-KR" altLang="en-US" sz="1600" baseline="0" smtClean="0"/>
                        <a:t>로마대문자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start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시작 번호  예</a:t>
                      </a:r>
                      <a:r>
                        <a:rPr lang="en-US" altLang="ko-KR" smtClean="0"/>
                        <a:t>)</a:t>
                      </a:r>
                      <a:r>
                        <a:rPr lang="en-US" altLang="ko-KR" baseline="0" smtClean="0"/>
                        <a:t> start=3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reversed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번호를 역순으로 표시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11273" y="1995743"/>
            <a:ext cx="6040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&lt;article&gt;      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&lt;h3&gt;</a:t>
            </a:r>
            <a:r>
              <a:rPr lang="ko-KR" altLang="en-US" dirty="0" err="1">
                <a:solidFill>
                  <a:srgbClr val="0070C0"/>
                </a:solidFill>
              </a:rPr>
              <a:t>유채방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동백방</a:t>
            </a:r>
            <a:r>
              <a:rPr lang="en-US" altLang="ko-KR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&lt;</a:t>
            </a:r>
            <a:r>
              <a:rPr lang="en-US" altLang="ko-KR" dirty="0" err="1">
                <a:solidFill>
                  <a:srgbClr val="0070C0"/>
                </a:solidFill>
              </a:rPr>
              <a:t>ol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   </a:t>
            </a:r>
            <a:r>
              <a:rPr lang="en-US" altLang="ko-KR" dirty="0">
                <a:solidFill>
                  <a:srgbClr val="0070C0"/>
                </a:solidFill>
              </a:rPr>
              <a:t>&lt;li&gt;</a:t>
            </a:r>
            <a:r>
              <a:rPr lang="ko-KR" altLang="en-US" dirty="0" err="1">
                <a:solidFill>
                  <a:srgbClr val="0070C0"/>
                </a:solidFill>
              </a:rPr>
              <a:t>도미토리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동성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또는 가족</a:t>
            </a:r>
            <a:r>
              <a:rPr lang="en-US" altLang="ko-KR" dirty="0">
                <a:solidFill>
                  <a:srgbClr val="0070C0"/>
                </a:solidFill>
              </a:rPr>
              <a:t>) 1</a:t>
            </a:r>
            <a:r>
              <a:rPr lang="ko-KR" altLang="en-US" dirty="0">
                <a:solidFill>
                  <a:srgbClr val="0070C0"/>
                </a:solidFill>
              </a:rPr>
              <a:t>팀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 </a:t>
            </a:r>
            <a:r>
              <a:rPr lang="en-US" altLang="ko-KR" dirty="0">
                <a:solidFill>
                  <a:srgbClr val="0070C0"/>
                </a:solidFill>
              </a:rPr>
              <a:t>&lt;li&gt;4</a:t>
            </a:r>
            <a:r>
              <a:rPr lang="ko-KR" altLang="en-US" dirty="0">
                <a:solidFill>
                  <a:srgbClr val="0070C0"/>
                </a:solidFill>
              </a:rPr>
              <a:t>인실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smtClean="0">
                <a:solidFill>
                  <a:srgbClr val="0070C0"/>
                </a:solidFill>
              </a:rPr>
              <a:t>     </a:t>
            </a:r>
            <a:r>
              <a:rPr lang="en-US" altLang="ko-KR" dirty="0">
                <a:solidFill>
                  <a:srgbClr val="0070C0"/>
                </a:solidFill>
              </a:rPr>
              <a:t>&lt;li&gt;</a:t>
            </a:r>
            <a:r>
              <a:rPr lang="ko-KR" altLang="en-US" dirty="0">
                <a:solidFill>
                  <a:srgbClr val="0070C0"/>
                </a:solidFill>
              </a:rPr>
              <a:t>공동 취사실 및 욕실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화장실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사용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&lt;li&gt;1</a:t>
            </a:r>
            <a:r>
              <a:rPr lang="ko-KR" altLang="en-US" dirty="0">
                <a:solidFill>
                  <a:srgbClr val="0070C0"/>
                </a:solidFill>
              </a:rPr>
              <a:t>인 </a:t>
            </a:r>
            <a:r>
              <a:rPr lang="en-US" altLang="ko-KR" dirty="0">
                <a:solidFill>
                  <a:srgbClr val="0070C0"/>
                </a:solidFill>
              </a:rPr>
              <a:t>20,000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비수기</a:t>
            </a:r>
            <a:r>
              <a:rPr lang="en-US" altLang="ko-KR" dirty="0">
                <a:solidFill>
                  <a:srgbClr val="0070C0"/>
                </a:solidFill>
              </a:rPr>
              <a:t>), 25,000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성수기</a:t>
            </a:r>
            <a:r>
              <a:rPr lang="en-US" altLang="ko-KR" dirty="0">
                <a:solidFill>
                  <a:srgbClr val="0070C0"/>
                </a:solidFill>
              </a:rPr>
              <a:t>)&lt;/li&gt;           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&lt;/</a:t>
            </a:r>
            <a:r>
              <a:rPr lang="en-US" altLang="ko-KR" dirty="0" err="1">
                <a:solidFill>
                  <a:srgbClr val="0070C0"/>
                </a:solidFill>
              </a:rPr>
              <a:t>ol</a:t>
            </a:r>
            <a:r>
              <a:rPr lang="en-US" altLang="ko-KR" dirty="0">
                <a:solidFill>
                  <a:srgbClr val="0070C0"/>
                </a:solidFill>
              </a:rPr>
              <a:t>&gt;         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&lt;h3&gt;</a:t>
            </a:r>
            <a:r>
              <a:rPr lang="ko-KR" altLang="en-US" dirty="0">
                <a:solidFill>
                  <a:srgbClr val="0070C0"/>
                </a:solidFill>
              </a:rPr>
              <a:t>천혜향방</a:t>
            </a:r>
            <a:r>
              <a:rPr lang="en-US" altLang="ko-KR" dirty="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ol</a:t>
            </a:r>
            <a:r>
              <a:rPr lang="en-US" altLang="ko-KR" dirty="0">
                <a:solidFill>
                  <a:srgbClr val="C00000"/>
                </a:solidFill>
              </a:rPr>
              <a:t> type="a" start="2"&gt;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</a:rPr>
              <a:t>&lt;li&gt;</a:t>
            </a:r>
            <a:r>
              <a:rPr lang="ko-KR" altLang="en-US" dirty="0" err="1">
                <a:solidFill>
                  <a:srgbClr val="0070C0"/>
                </a:solidFill>
              </a:rPr>
              <a:t>도미토리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동성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팀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</a:rPr>
              <a:t> &lt;</a:t>
            </a:r>
            <a:r>
              <a:rPr lang="en-US" altLang="ko-KR" dirty="0">
                <a:solidFill>
                  <a:srgbClr val="0070C0"/>
                </a:solidFill>
              </a:rPr>
              <a:t>li&gt;2</a:t>
            </a:r>
            <a:r>
              <a:rPr lang="ko-KR" altLang="en-US" dirty="0">
                <a:solidFill>
                  <a:srgbClr val="0070C0"/>
                </a:solidFill>
              </a:rPr>
              <a:t>인실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</a:t>
            </a: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&lt;li&gt;</a:t>
            </a:r>
            <a:r>
              <a:rPr lang="ko-KR" altLang="en-US" dirty="0">
                <a:solidFill>
                  <a:srgbClr val="0070C0"/>
                </a:solidFill>
              </a:rPr>
              <a:t>공동 취사실 및 욕실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화장실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사용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en-US" altLang="ko-KR" dirty="0" smtClean="0">
                <a:solidFill>
                  <a:srgbClr val="0070C0"/>
                </a:solidFill>
              </a:rPr>
              <a:t> &lt;</a:t>
            </a:r>
            <a:r>
              <a:rPr lang="en-US" altLang="ko-KR" dirty="0">
                <a:solidFill>
                  <a:srgbClr val="0070C0"/>
                </a:solidFill>
              </a:rPr>
              <a:t>li&gt;1</a:t>
            </a:r>
            <a:r>
              <a:rPr lang="ko-KR" altLang="en-US" dirty="0">
                <a:solidFill>
                  <a:srgbClr val="0070C0"/>
                </a:solidFill>
              </a:rPr>
              <a:t>인 </a:t>
            </a:r>
            <a:r>
              <a:rPr lang="en-US" altLang="ko-KR" dirty="0">
                <a:solidFill>
                  <a:srgbClr val="0070C0"/>
                </a:solidFill>
              </a:rPr>
              <a:t>20,000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비수기</a:t>
            </a:r>
            <a:r>
              <a:rPr lang="en-US" altLang="ko-KR" dirty="0">
                <a:solidFill>
                  <a:srgbClr val="0070C0"/>
                </a:solidFill>
              </a:rPr>
              <a:t>)&lt;/li&gt;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C00000"/>
                </a:solidFill>
              </a:rPr>
              <a:t>&lt;/</a:t>
            </a:r>
            <a:r>
              <a:rPr lang="en-US" altLang="ko-KR" dirty="0" err="1">
                <a:solidFill>
                  <a:srgbClr val="C00000"/>
                </a:solidFill>
              </a:rPr>
              <a:t>ol</a:t>
            </a:r>
            <a:r>
              <a:rPr lang="en-US" altLang="ko-KR" dirty="0">
                <a:solidFill>
                  <a:srgbClr val="C00000"/>
                </a:solidFill>
              </a:rPr>
              <a:t>&gt;      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&lt;/article&gt;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91" y="4517439"/>
            <a:ext cx="3107604" cy="210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7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80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텍스트를 묶어서 처리하는 태그들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목록을 만드는 태그들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06830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1733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1" y="3320822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원하는 곳으로 연결해 주는 하이퍼링크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1" y="4060124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 관련 태그들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517" y="1349335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사전식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‘제목’과 그에 대한 ‘설명’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이루어진 목록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&lt;dl&gt;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&gt;, 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하나의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</a:t>
            </a:r>
            <a:r>
              <a:rPr lang="ko-KR" altLang="en-US" sz="2000" dirty="0"/>
              <a:t>에 여러 개의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값을 가질 수 있다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97" y="1624514"/>
            <a:ext cx="2420929" cy="1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27516" y="3860121"/>
            <a:ext cx="4809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&lt;h3&gt;¤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&lt;dl&gt;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dt&gt;</a:t>
            </a:r>
            <a:r>
              <a:rPr lang="ko-KR" altLang="en-US">
                <a:solidFill>
                  <a:srgbClr val="0070C0"/>
                </a:solidFill>
              </a:rPr>
              <a:t>대상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ko-KR" altLang="en-US">
                <a:solidFill>
                  <a:srgbClr val="0070C0"/>
                </a:solidFill>
              </a:rPr>
              <a:t>여자 도미토리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&lt;dt&gt;</a:t>
            </a:r>
            <a:r>
              <a:rPr lang="ko-KR" altLang="en-US">
                <a:solidFill>
                  <a:srgbClr val="0070C0"/>
                </a:solidFill>
              </a:rPr>
              <a:t>크기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&lt;dt&gt;</a:t>
            </a:r>
            <a:r>
              <a:rPr lang="ko-KR" altLang="en-US">
                <a:solidFill>
                  <a:srgbClr val="0070C0"/>
                </a:solidFill>
              </a:rPr>
              <a:t>가격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C00000"/>
                </a:solidFill>
              </a:rPr>
              <a:t>&lt;/dd&gt;        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&lt;/dl&gt;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29" y="4386460"/>
            <a:ext cx="3174135" cy="205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 관련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4" y="1362385"/>
            <a:ext cx="104625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표</a:t>
            </a:r>
            <a:r>
              <a:rPr lang="en-US" altLang="ko-KR" sz="2000" b="1" dirty="0" smtClean="0"/>
              <a:t>(table)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 좋게 정리한 것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343688"/>
              </p:ext>
            </p:extLst>
          </p:nvPr>
        </p:nvGraphicFramePr>
        <p:xfrm>
          <a:off x="1081687" y="2954274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/>
                <a:gridCol w="1284558"/>
                <a:gridCol w="1284558"/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4868871" y="3203360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5381" y="2991640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68871" y="3795849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5382" y="3574995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68110" y="4384122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380" y="4221326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936" y="4887461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열</a:t>
            </a:r>
            <a:r>
              <a:rPr lang="en-US" altLang="ko-KR" dirty="0" smtClean="0"/>
              <a:t>(column)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802216" y="4481113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227" y="517417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6768" y="517307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214122" y="4473682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02431" y="4481113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689" y="3574995"/>
            <a:ext cx="15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셀</a:t>
            </a:r>
            <a:r>
              <a:rPr lang="en-US" altLang="ko-KR" smtClean="0"/>
              <a:t>(cell)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53624" y="3759661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10041" y="2530764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11881" y="1205115"/>
            <a:ext cx="41101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표를 만드는 태그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&lt;table&gt; ~ </a:t>
            </a:r>
            <a:r>
              <a:rPr lang="en-US" altLang="ko-KR" dirty="0"/>
              <a:t>&lt;/table&gt; : </a:t>
            </a:r>
            <a:r>
              <a:rPr lang="ko-KR" altLang="en-US" dirty="0"/>
              <a:t>표 전체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 smtClean="0"/>
              <a:t>&gt; ~ </a:t>
            </a: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 : </a:t>
            </a:r>
            <a:r>
              <a:rPr lang="ko-KR" altLang="en-US" dirty="0"/>
              <a:t>열</a:t>
            </a:r>
            <a:r>
              <a:rPr lang="en-US" altLang="ko-K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&lt;td</a:t>
            </a:r>
            <a:r>
              <a:rPr lang="en-US" altLang="ko-KR" dirty="0" smtClean="0"/>
              <a:t>&gt; ~ </a:t>
            </a:r>
            <a:r>
              <a:rPr lang="en-US" altLang="ko-KR" dirty="0"/>
              <a:t>&lt;/td&gt; : </a:t>
            </a:r>
            <a:r>
              <a:rPr lang="ko-KR" altLang="en-US" dirty="0" smtClean="0"/>
              <a:t>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2*2 </a:t>
            </a:r>
            <a:r>
              <a:rPr lang="ko-KR" altLang="en-US" dirty="0" smtClean="0"/>
              <a:t>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&lt;/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&lt;/table&gt;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8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870" y="1468548"/>
            <a:ext cx="4110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제목 셀 만들기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dirty="0"/>
              <a:t>표에서 제목은 </a:t>
            </a:r>
            <a:r>
              <a:rPr lang="en-US" altLang="ko-KR" dirty="0"/>
              <a:t>: </a:t>
            </a:r>
            <a:r>
              <a:rPr lang="ko-KR" altLang="en-US" dirty="0"/>
              <a:t>진하고 가운데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1) &lt;</a:t>
            </a:r>
            <a:r>
              <a:rPr lang="en-US" altLang="ko-KR" dirty="0"/>
              <a:t>td&gt;</a:t>
            </a:r>
            <a:r>
              <a:rPr lang="ko-KR" altLang="en-US" dirty="0"/>
              <a:t>를 이용해 셀을 만들고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글자를 </a:t>
            </a:r>
            <a:r>
              <a:rPr lang="ko-KR" altLang="en-US" dirty="0"/>
              <a:t>진하게 바꾸고</a:t>
            </a: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제목으로 </a:t>
            </a:r>
            <a:r>
              <a:rPr lang="ko-KR" altLang="en-US" dirty="0"/>
              <a:t>사용하는 셀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th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/>
              <a:t>태그로 간단히 만들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837381" y="1911760"/>
            <a:ext cx="4809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&lt;td&gt;1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&lt;td&gt;1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&lt;td&gt;2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&lt;td&gt;2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&lt;td&gt;3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&lt;td&gt;3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&lt;/table&gt;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68" y="5260361"/>
            <a:ext cx="3211605" cy="124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8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사각형 설명선 20"/>
          <p:cNvSpPr/>
          <p:nvPr/>
        </p:nvSpPr>
        <p:spPr>
          <a:xfrm>
            <a:off x="7010400" y="4378036"/>
            <a:ext cx="3860800" cy="1709524"/>
          </a:xfrm>
          <a:prstGeom prst="wedgeRoundRectCallout">
            <a:avLst>
              <a:gd name="adj1" fmla="val -57366"/>
              <a:gd name="adj2" fmla="val 230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조절하기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 테두리 표시하기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1) &lt;table</a:t>
            </a:r>
            <a:r>
              <a:rPr lang="en-US" altLang="ko-KR" dirty="0"/>
              <a:t>&gt; </a:t>
            </a:r>
            <a:r>
              <a:rPr lang="ko-KR" altLang="en-US" dirty="0" smtClean="0"/>
              <a:t>태그에서 </a:t>
            </a:r>
            <a:r>
              <a:rPr lang="en-US" altLang="ko-KR" dirty="0"/>
              <a:t>border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를 이용한다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border : 1px  solid  black; }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표 크기 조절하기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1) &lt;table&gt;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속성을 사용하거나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width(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width: 400px; height:200px; }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61775" y="3017979"/>
            <a:ext cx="494647" cy="429461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4"/>
          </p:cNvCxnSpPr>
          <p:nvPr/>
        </p:nvCxnSpPr>
        <p:spPr>
          <a:xfrm>
            <a:off x="3409099" y="3447440"/>
            <a:ext cx="0" cy="431840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12548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두께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41091" y="2979488"/>
            <a:ext cx="736026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</p:cNvCxnSpPr>
          <p:nvPr/>
        </p:nvCxnSpPr>
        <p:spPr>
          <a:xfrm>
            <a:off x="4709104" y="3457203"/>
            <a:ext cx="0" cy="422077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015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색상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17352" y="2978961"/>
            <a:ext cx="596031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015368" y="2724735"/>
            <a:ext cx="0" cy="254226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6422" y="2384275"/>
            <a:ext cx="10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스타일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9016" y="4563384"/>
            <a:ext cx="3343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화면 크기에 따라 표 너비가 자동으로 조절되게 하려면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5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셀을 가로로 합치기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colspan</a:t>
            </a:r>
            <a:r>
              <a:rPr lang="en-US" altLang="ko-KR" dirty="0"/>
              <a:t> = “</a:t>
            </a:r>
            <a:r>
              <a:rPr lang="ko-KR" altLang="en-US" dirty="0"/>
              <a:t>합친 개수</a:t>
            </a:r>
            <a:r>
              <a:rPr lang="en-US" altLang="ko-KR" dirty="0"/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colspan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셀을 세로로 합치기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rowspan</a:t>
            </a:r>
            <a:r>
              <a:rPr lang="en-US" altLang="ko-KR" dirty="0"/>
              <a:t> = “</a:t>
            </a:r>
            <a:r>
              <a:rPr lang="ko-KR" altLang="en-US" dirty="0"/>
              <a:t>합친 개수“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rowspan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00" y="1560944"/>
            <a:ext cx="2881319" cy="1535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00" y="3866177"/>
            <a:ext cx="3050879" cy="16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63" y="4451927"/>
            <a:ext cx="4254571" cy="20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154" y="1727094"/>
            <a:ext cx="650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&lt;table summary="4</a:t>
            </a:r>
            <a:r>
              <a:rPr lang="ko-KR" altLang="en-US" sz="1600" dirty="0">
                <a:solidFill>
                  <a:srgbClr val="0070C0"/>
                </a:solidFill>
              </a:rPr>
              <a:t>인실과 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인실이 있으며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인당 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만원입니다</a:t>
            </a:r>
            <a:r>
              <a:rPr lang="en-US" altLang="ko-KR" sz="1600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&lt;caption&gt;</a:t>
            </a:r>
            <a:r>
              <a:rPr lang="ko-KR" altLang="en-US" sz="1600" dirty="0" err="1">
                <a:solidFill>
                  <a:srgbClr val="0070C0"/>
                </a:solidFill>
              </a:rPr>
              <a:t>요안도라</a:t>
            </a:r>
            <a:r>
              <a:rPr lang="ko-KR" altLang="en-US" sz="1600" dirty="0">
                <a:solidFill>
                  <a:srgbClr val="0070C0"/>
                </a:solidFill>
              </a:rPr>
              <a:t> 객실</a:t>
            </a:r>
            <a:r>
              <a:rPr lang="en-US" altLang="ko-KR" sz="1600" dirty="0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방 이름</a:t>
            </a:r>
            <a:r>
              <a:rPr lang="en-US" altLang="ko-KR" sz="1600" dirty="0">
                <a:solidFill>
                  <a:srgbClr val="0070C0"/>
                </a:solidFill>
              </a:rPr>
              <a:t>&lt;/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대상</a:t>
            </a:r>
            <a:r>
              <a:rPr lang="en-US" altLang="ko-KR" sz="1600" dirty="0">
                <a:solidFill>
                  <a:srgbClr val="0070C0"/>
                </a:solidFill>
              </a:rPr>
              <a:t>&lt;/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크기</a:t>
            </a:r>
            <a:r>
              <a:rPr lang="en-US" altLang="ko-KR" sz="1600" dirty="0">
                <a:solidFill>
                  <a:srgbClr val="0070C0"/>
                </a:solidFill>
              </a:rPr>
              <a:t>&lt;/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r>
              <a:rPr lang="ko-KR" altLang="en-US" sz="1600" dirty="0">
                <a:solidFill>
                  <a:srgbClr val="0070C0"/>
                </a:solidFill>
              </a:rPr>
              <a:t>가격</a:t>
            </a:r>
            <a:r>
              <a:rPr lang="en-US" altLang="ko-KR" sz="1600" dirty="0">
                <a:solidFill>
                  <a:srgbClr val="0070C0"/>
                </a:solidFill>
              </a:rPr>
              <a:t>&lt;/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&lt;/</a:t>
            </a:r>
            <a:r>
              <a:rPr lang="en-US" altLang="ko-KR" sz="1600" dirty="0" err="1">
                <a:solidFill>
                  <a:srgbClr val="0070C0"/>
                </a:solidFill>
              </a:rPr>
              <a:t>tr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tr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&lt;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r>
              <a:rPr lang="ko-KR" altLang="en-US" sz="1600" dirty="0" err="1">
                <a:solidFill>
                  <a:srgbClr val="0070C0"/>
                </a:solidFill>
              </a:rPr>
              <a:t>유채방</a:t>
            </a:r>
            <a:r>
              <a:rPr lang="en-US" altLang="ko-KR" sz="1600" dirty="0">
                <a:solidFill>
                  <a:srgbClr val="0070C0"/>
                </a:solidFill>
              </a:rPr>
              <a:t>&lt;/</a:t>
            </a:r>
            <a:r>
              <a:rPr lang="en-US" altLang="ko-KR" sz="1600" dirty="0" err="1">
                <a:solidFill>
                  <a:srgbClr val="0070C0"/>
                </a:solidFill>
              </a:rPr>
              <a:t>th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&lt;td&gt;</a:t>
            </a:r>
            <a:r>
              <a:rPr lang="ko-KR" altLang="en-US" sz="1600" dirty="0">
                <a:solidFill>
                  <a:srgbClr val="0070C0"/>
                </a:solidFill>
              </a:rPr>
              <a:t>여성 </a:t>
            </a:r>
            <a:r>
              <a:rPr lang="ko-KR" altLang="en-US" sz="1600" dirty="0" err="1">
                <a:solidFill>
                  <a:srgbClr val="0070C0"/>
                </a:solidFill>
              </a:rPr>
              <a:t>도미토리</a:t>
            </a:r>
            <a:r>
              <a:rPr lang="en-US" altLang="ko-KR" sz="1600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</a:t>
            </a:r>
            <a:r>
              <a:rPr lang="en-US" altLang="ko-KR" sz="1600" dirty="0">
                <a:solidFill>
                  <a:srgbClr val="C00000"/>
                </a:solidFill>
              </a:rPr>
              <a:t>&lt;td </a:t>
            </a:r>
            <a:r>
              <a:rPr lang="en-US" altLang="ko-KR" sz="1600" dirty="0" err="1">
                <a:solidFill>
                  <a:srgbClr val="C00000"/>
                </a:solidFill>
              </a:rPr>
              <a:t>rowspan</a:t>
            </a:r>
            <a:r>
              <a:rPr lang="en-US" altLang="ko-KR" sz="1600" dirty="0">
                <a:solidFill>
                  <a:srgbClr val="C00000"/>
                </a:solidFill>
              </a:rPr>
              <a:t>="3"&gt;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>
                <a:solidFill>
                  <a:srgbClr val="0070C0"/>
                </a:solidFill>
              </a:rPr>
              <a:t>인실</a:t>
            </a:r>
            <a:r>
              <a:rPr lang="en-US" altLang="ko-KR" sz="1600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  </a:t>
            </a:r>
            <a:r>
              <a:rPr lang="en-US" altLang="ko-KR" sz="1600" dirty="0">
                <a:solidFill>
                  <a:srgbClr val="C00000"/>
                </a:solidFill>
              </a:rPr>
              <a:t>&lt;td </a:t>
            </a:r>
            <a:r>
              <a:rPr lang="en-US" altLang="ko-KR" sz="1600" dirty="0" err="1">
                <a:solidFill>
                  <a:srgbClr val="C00000"/>
                </a:solidFill>
              </a:rPr>
              <a:t>rowspan</a:t>
            </a:r>
            <a:r>
              <a:rPr lang="en-US" altLang="ko-KR" sz="1600" dirty="0">
                <a:solidFill>
                  <a:srgbClr val="C00000"/>
                </a:solidFill>
              </a:rPr>
              <a:t>="4"&gt;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인 </a:t>
            </a:r>
            <a:r>
              <a:rPr lang="en-US" altLang="ko-KR" sz="1600" dirty="0">
                <a:solidFill>
                  <a:srgbClr val="0070C0"/>
                </a:solidFill>
              </a:rPr>
              <a:t>20,000</a:t>
            </a:r>
            <a:r>
              <a:rPr lang="ko-KR" altLang="en-US" sz="1600" dirty="0">
                <a:solidFill>
                  <a:srgbClr val="0070C0"/>
                </a:solidFill>
              </a:rPr>
              <a:t>원</a:t>
            </a:r>
            <a:r>
              <a:rPr lang="en-US" altLang="ko-KR" sz="1600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&lt;/</a:t>
            </a:r>
            <a:r>
              <a:rPr lang="en-US" altLang="ko-KR" sz="1600" dirty="0" err="1">
                <a:solidFill>
                  <a:srgbClr val="0070C0"/>
                </a:solidFill>
              </a:rPr>
              <a:t>tr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2991" y="2194607"/>
            <a:ext cx="42856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en-US" altLang="ko-KR" sz="1600" smtClean="0">
                <a:solidFill>
                  <a:srgbClr val="0070C0"/>
                </a:solidFill>
              </a:rPr>
              <a:t>      &lt;</a:t>
            </a:r>
            <a:r>
              <a:rPr lang="en-US" altLang="ko-KR" sz="1600">
                <a:solidFill>
                  <a:srgbClr val="0070C0"/>
                </a:solidFill>
              </a:rPr>
              <a:t>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</a:t>
            </a:r>
            <a:r>
              <a:rPr lang="en-US" altLang="ko-KR" sz="1600" smtClean="0">
                <a:solidFill>
                  <a:srgbClr val="0070C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&lt;th rowspan="2"&gt;</a:t>
            </a:r>
            <a:r>
              <a:rPr lang="ko-KR" altLang="en-US" sz="1600">
                <a:solidFill>
                  <a:srgbClr val="0070C0"/>
                </a:solidFill>
              </a:rPr>
              <a:t>동백방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</a:t>
            </a:r>
            <a:r>
              <a:rPr lang="en-US" altLang="ko-KR" sz="1600" smtClean="0">
                <a:solidFill>
                  <a:srgbClr val="0070C0"/>
                </a:solidFill>
              </a:rPr>
              <a:t>   </a:t>
            </a:r>
            <a:r>
              <a:rPr lang="en-US" altLang="ko-KR" sz="1600">
                <a:solidFill>
                  <a:srgbClr val="0070C0"/>
                </a:solidFill>
              </a:rPr>
              <a:t>&lt;td&gt;</a:t>
            </a:r>
            <a:r>
              <a:rPr lang="ko-KR" altLang="en-US" sz="1600">
                <a:solidFill>
                  <a:srgbClr val="0070C0"/>
                </a:solidFill>
              </a:rPr>
              <a:t>동성 도미토리</a:t>
            </a:r>
            <a:r>
              <a:rPr lang="en-US" altLang="ko-KR" sz="1600">
                <a:solidFill>
                  <a:srgbClr val="0070C0"/>
                </a:solidFill>
              </a:rPr>
              <a:t>&lt;/td&gt;            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         </a:t>
            </a:r>
            <a:r>
              <a:rPr lang="en-US" altLang="ko-KR" sz="16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</a:t>
            </a:r>
            <a:r>
              <a:rPr lang="ko-KR" altLang="en-US" sz="1600">
                <a:solidFill>
                  <a:srgbClr val="0070C0"/>
                </a:solidFill>
              </a:rPr>
              <a:t>가족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팀</a:t>
            </a:r>
            <a:r>
              <a:rPr lang="en-US" altLang="ko-KR" sz="1600">
                <a:solidFill>
                  <a:srgbClr val="0070C0"/>
                </a:solidFill>
              </a:rPr>
              <a:t>&lt;/td&gt;       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천혜향방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&lt;td&gt;-&lt;/td&gt;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&lt;td&gt;2</a:t>
            </a:r>
            <a:r>
              <a:rPr lang="ko-KR" altLang="en-US" sz="1600">
                <a:solidFill>
                  <a:srgbClr val="0070C0"/>
                </a:solidFill>
              </a:rPr>
              <a:t>인실</a:t>
            </a:r>
            <a:r>
              <a:rPr lang="en-US" altLang="ko-KR" sz="1600">
                <a:solidFill>
                  <a:srgbClr val="0070C0"/>
                </a:solidFill>
              </a:rPr>
              <a:t>&lt;/td&gt;        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&lt;/table&gt;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97626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캡션 </a:t>
            </a:r>
            <a:r>
              <a:rPr lang="en-US" altLang="ko-KR" sz="2000" dirty="0"/>
              <a:t>: </a:t>
            </a:r>
            <a:r>
              <a:rPr lang="ko-KR" altLang="en-US" sz="2000" dirty="0"/>
              <a:t>테이블의 제목 역할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 </a:t>
            </a:r>
            <a:r>
              <a:rPr lang="ko-KR" altLang="en-US" sz="2000" dirty="0"/>
              <a:t>태그 바로 다음에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&lt;caption&gt;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&lt;/caption&gt; </a:t>
            </a:r>
            <a:r>
              <a:rPr lang="ko-KR" altLang="en-US" sz="2000" dirty="0"/>
              <a:t>사이에 원하는 내용 입력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</a:t>
            </a:r>
            <a:r>
              <a:rPr lang="en-US" altLang="ko-KR" sz="2000" dirty="0">
                <a:solidFill>
                  <a:srgbClr val="C00000"/>
                </a:solidFill>
              </a:rPr>
              <a:t>&lt;caption&gt; </a:t>
            </a:r>
            <a:r>
              <a:rPr lang="ko-KR" altLang="en-US" sz="2000" dirty="0">
                <a:solidFill>
                  <a:srgbClr val="0070C0"/>
                </a:solidFill>
              </a:rPr>
              <a:t>과목별 점수 </a:t>
            </a:r>
            <a:r>
              <a:rPr lang="en-US" altLang="ko-KR" sz="2000" dirty="0">
                <a:solidFill>
                  <a:srgbClr val="C00000"/>
                </a:solidFill>
              </a:rPr>
              <a:t>&lt;/caption&gt;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…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&lt;/table&gt;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96" t="19012" r="22114" b="6133"/>
          <a:stretch/>
        </p:blipFill>
        <p:spPr>
          <a:xfrm>
            <a:off x="7481866" y="2640374"/>
            <a:ext cx="3331029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5998" y="1958002"/>
            <a:ext cx="919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&lt;table summary="</a:t>
            </a:r>
            <a:r>
              <a:rPr lang="ko-KR" altLang="en-US">
                <a:solidFill>
                  <a:srgbClr val="0070C0"/>
                </a:solidFill>
              </a:rPr>
              <a:t>여성 도미토리용인 유채방은 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인용이며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인당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만원입니다</a:t>
            </a:r>
            <a:r>
              <a:rPr lang="en-US" altLang="ko-KR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&lt;caption&gt;</a:t>
            </a:r>
            <a:r>
              <a:rPr lang="ko-KR" altLang="en-US">
                <a:solidFill>
                  <a:srgbClr val="0070C0"/>
                </a:solidFill>
              </a:rPr>
              <a:t>여성 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C00000"/>
                </a:solidFill>
              </a:rPr>
              <a:t>&lt;/caption&gt;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&lt;th&gt;</a:t>
            </a:r>
            <a:r>
              <a:rPr lang="ko-KR" altLang="en-US">
                <a:solidFill>
                  <a:srgbClr val="0070C0"/>
                </a:solidFill>
              </a:rPr>
              <a:t>대상</a:t>
            </a:r>
            <a:r>
              <a:rPr lang="en-US" altLang="ko-KR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&lt;td&gt;</a:t>
            </a:r>
            <a:r>
              <a:rPr lang="ko-KR" altLang="en-US">
                <a:solidFill>
                  <a:srgbClr val="0070C0"/>
                </a:solidFill>
              </a:rPr>
              <a:t>여성 도미토리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&lt;/tr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  ……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table&gt;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99" y="3277545"/>
            <a:ext cx="41719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94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표와 배경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배경색과 배경 이미지 넣기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배경색을 지정하는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background-color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이미지를 지정하는 </a:t>
            </a:r>
            <a:r>
              <a:rPr lang="en-US" altLang="ko-KR" dirty="0"/>
              <a:t>CSS </a:t>
            </a:r>
            <a:r>
              <a:rPr lang="ko-KR" altLang="en-US" dirty="0"/>
              <a:t>속성 </a:t>
            </a:r>
            <a:r>
              <a:rPr lang="en-US" altLang="ko-KR" dirty="0"/>
              <a:t>: background-image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background-image: 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(bg.jpg) no-repeat left top</a:t>
            </a:r>
            <a:r>
              <a:rPr lang="en-US" altLang="ko-KR" dirty="0" smtClean="0">
                <a:solidFill>
                  <a:srgbClr val="0070C0"/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td, </a:t>
            </a:r>
            <a:r>
              <a:rPr lang="en-US" altLang="ko-KR" dirty="0" err="1">
                <a:solidFill>
                  <a:srgbClr val="0070C0"/>
                </a:solidFill>
              </a:rPr>
              <a:t>th</a:t>
            </a:r>
            <a:r>
              <a:rPr lang="en-US" altLang="ko-KR" dirty="0">
                <a:solidFill>
                  <a:srgbClr val="0070C0"/>
                </a:solidFill>
              </a:rPr>
              <a:t>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}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56182" y="4618182"/>
            <a:ext cx="8402218" cy="939404"/>
            <a:chOff x="1656182" y="4618182"/>
            <a:chExt cx="8402218" cy="939404"/>
          </a:xfrm>
        </p:grpSpPr>
        <p:sp>
          <p:nvSpPr>
            <p:cNvPr id="4" name="TextBox 3"/>
            <p:cNvSpPr txBox="1"/>
            <p:nvPr/>
          </p:nvSpPr>
          <p:spPr>
            <a:xfrm>
              <a:off x="1656182" y="5219032"/>
              <a:ext cx="840221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이렇게 하면 모든 셀에 다 배경색이 들어가서 </a:t>
              </a:r>
              <a:r>
                <a:rPr lang="en-US" altLang="ko-KR" sz="1600" smtClean="0"/>
                <a:t>table</a:t>
              </a:r>
              <a:r>
                <a:rPr lang="ko-KR" altLang="en-US" sz="1600" smtClean="0"/>
                <a:t>에 배경색을 지정한 것과 똑같아진다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8" name="꺾인 연결선 7"/>
            <p:cNvCxnSpPr>
              <a:stCxn id="4" idx="0"/>
            </p:cNvCxnSpPr>
            <p:nvPr/>
          </p:nvCxnSpPr>
          <p:spPr>
            <a:xfrm rot="16200000" flipV="1">
              <a:off x="5145130" y="4506870"/>
              <a:ext cx="600850" cy="8234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텍스트를 묶어서 처리하는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&lt;col&gt;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열에 있는 모든 셀을 </a:t>
            </a:r>
            <a:r>
              <a:rPr lang="ko-KR" altLang="en-US" dirty="0" smtClean="0"/>
              <a:t>묶는다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닫는 태그는 없다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/>
              <a:t>colgroup</a:t>
            </a:r>
            <a:r>
              <a:rPr lang="en-US" altLang="ko-KR" sz="2000" b="1" dirty="0"/>
              <a:t>&gt; 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/>
              <a:t>&lt;col&gt; </a:t>
            </a:r>
            <a:r>
              <a:rPr lang="ko-KR" altLang="en-US" dirty="0"/>
              <a:t>태그를 묶어 그룹으로 스타일을 적용하기도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/>
              <a:t>colgroup</a:t>
            </a:r>
            <a:r>
              <a:rPr lang="en-US" altLang="ko-KR" dirty="0"/>
              <a:t> span=“2”&gt;</a:t>
            </a:r>
            <a:r>
              <a:rPr lang="ko-KR" altLang="en-US" dirty="0"/>
              <a:t>처럼 </a:t>
            </a:r>
            <a:r>
              <a:rPr lang="en-US" altLang="ko-KR" dirty="0"/>
              <a:t>span </a:t>
            </a:r>
            <a:r>
              <a:rPr lang="ko-KR" altLang="en-US" dirty="0"/>
              <a:t>속성을 이용해 열을 </a:t>
            </a:r>
            <a:r>
              <a:rPr lang="ko-KR" altLang="en-US" dirty="0" smtClean="0"/>
              <a:t>묶기도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 style="</a:t>
            </a:r>
            <a:r>
              <a:rPr lang="en-US" altLang="ko-KR" dirty="0" err="1">
                <a:solidFill>
                  <a:srgbClr val="0070C0"/>
                </a:solidFill>
              </a:rPr>
              <a:t>background:blue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 err="1">
                <a:solidFill>
                  <a:srgbClr val="0070C0"/>
                </a:solidFill>
              </a:rPr>
              <a:t>colgroup</a:t>
            </a:r>
            <a:r>
              <a:rPr lang="en-US" altLang="ko-KR" dirty="0">
                <a:solidFill>
                  <a:srgbClr val="0070C0"/>
                </a:solidFill>
              </a:rPr>
              <a:t> span="2" style=“</a:t>
            </a:r>
            <a:r>
              <a:rPr lang="en-US" altLang="ko-KR" dirty="0" err="1">
                <a:solidFill>
                  <a:srgbClr val="0070C0"/>
                </a:solidFill>
              </a:rPr>
              <a:t>background:skyblue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col&gt;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….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2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5998" y="1958002"/>
            <a:ext cx="9199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&lt;table summary="4</a:t>
            </a:r>
            <a:r>
              <a:rPr lang="ko-KR" altLang="en-US">
                <a:solidFill>
                  <a:srgbClr val="0070C0"/>
                </a:solidFill>
              </a:rPr>
              <a:t>인실과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인실이 있으며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인당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만원입니다</a:t>
            </a:r>
            <a:r>
              <a:rPr lang="en-US" altLang="ko-KR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&lt;caption&gt;</a:t>
            </a:r>
            <a:r>
              <a:rPr lang="ko-KR" altLang="en-US">
                <a:solidFill>
                  <a:srgbClr val="0070C0"/>
                </a:solidFill>
              </a:rPr>
              <a:t>요안도라 객실</a:t>
            </a:r>
            <a:r>
              <a:rPr lang="en-US" altLang="ko-KR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&lt;col&gt;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       &lt;</a:t>
            </a:r>
            <a:r>
              <a:rPr lang="en-US" altLang="ko-KR">
                <a:solidFill>
                  <a:srgbClr val="C00000"/>
                </a:solidFill>
              </a:rPr>
              <a:t>col style="background:yellow"&gt;        </a:t>
            </a:r>
          </a:p>
          <a:p>
            <a:r>
              <a:rPr lang="en-US" altLang="ko-KR">
                <a:solidFill>
                  <a:srgbClr val="C00000"/>
                </a:solidFill>
              </a:rPr>
              <a:t>        &lt;colgroup span="2" style="background:#ffc;"&gt;&lt;/colgroup&gt;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</a:t>
            </a:r>
            <a:r>
              <a:rPr lang="en-US" altLang="ko-KR" smtClean="0">
                <a:solidFill>
                  <a:srgbClr val="0070C0"/>
                </a:solidFill>
              </a:rPr>
              <a:t>td&gt;……&lt;/td&gt;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    ……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 &lt;/tr&gt;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 …….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&lt;/table&gt;</a:t>
            </a:r>
            <a:endParaRPr lang="en-US" altLang="ko-KR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63" y="3556959"/>
            <a:ext cx="4765098" cy="290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57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745" y="1302294"/>
            <a:ext cx="9541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구조를 제목 </a:t>
            </a:r>
            <a:r>
              <a:rPr lang="ko-KR" altLang="en-US" sz="2000" dirty="0"/>
              <a:t>부분과 실제 </a:t>
            </a:r>
            <a:r>
              <a:rPr lang="ko-KR" altLang="en-US" sz="2000" dirty="0" smtClean="0"/>
              <a:t>본문 </a:t>
            </a:r>
            <a:r>
              <a:rPr lang="ko-KR" altLang="en-US" sz="2000" dirty="0"/>
              <a:t>그리고 요약 </a:t>
            </a:r>
            <a:r>
              <a:rPr lang="ko-KR" altLang="en-US" sz="2000" dirty="0" smtClean="0"/>
              <a:t>부분이 </a:t>
            </a:r>
            <a:r>
              <a:rPr lang="ko-KR" altLang="en-US" sz="2000" dirty="0"/>
              <a:t>있는 부분으로 </a:t>
            </a:r>
            <a:r>
              <a:rPr lang="ko-KR" altLang="en-US" sz="2000" dirty="0" smtClean="0"/>
              <a:t>나눈다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thead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tbody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tfoot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 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시각 장애인도 화면 판독기를 통해 표의 구조를 쉽게 이해할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본문이 길 경우 제목과 바닥 부분이 항상 고정되어 표시되거나 인쇄된다</a:t>
            </a:r>
            <a:r>
              <a:rPr lang="en-US" altLang="ko-KR" sz="20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2" y="3450648"/>
            <a:ext cx="7648576" cy="24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7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854" y="1671782"/>
            <a:ext cx="88853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&lt;table summary="4</a:t>
            </a:r>
            <a:r>
              <a:rPr lang="ko-KR" altLang="en-US" sz="1400" dirty="0">
                <a:solidFill>
                  <a:srgbClr val="0070C0"/>
                </a:solidFill>
              </a:rPr>
              <a:t>인실과 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ko-KR" altLang="en-US" sz="1400" dirty="0">
                <a:solidFill>
                  <a:srgbClr val="0070C0"/>
                </a:solidFill>
              </a:rPr>
              <a:t>인실이 있으며 </a:t>
            </a:r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>
                <a:solidFill>
                  <a:srgbClr val="0070C0"/>
                </a:solidFill>
              </a:rPr>
              <a:t>인당 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ko-KR" altLang="en-US" sz="1400" dirty="0">
                <a:solidFill>
                  <a:srgbClr val="0070C0"/>
                </a:solidFill>
              </a:rPr>
              <a:t>만원입니다</a:t>
            </a:r>
            <a:r>
              <a:rPr lang="en-US" altLang="ko-KR" sz="1400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&lt;caption&gt;</a:t>
            </a:r>
            <a:r>
              <a:rPr lang="ko-KR" altLang="en-US" sz="1400" dirty="0" err="1">
                <a:solidFill>
                  <a:srgbClr val="0070C0"/>
                </a:solidFill>
              </a:rPr>
              <a:t>요안도라</a:t>
            </a:r>
            <a:r>
              <a:rPr lang="ko-KR" altLang="en-US" sz="1400" dirty="0">
                <a:solidFill>
                  <a:srgbClr val="0070C0"/>
                </a:solidFill>
              </a:rPr>
              <a:t> 객실</a:t>
            </a:r>
            <a:r>
              <a:rPr lang="en-US" altLang="ko-KR" sz="1400" dirty="0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</a:rPr>
              <a:t>thead</a:t>
            </a:r>
            <a:r>
              <a:rPr lang="en-US" altLang="ko-KR" sz="14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 </a:t>
            </a:r>
            <a:r>
              <a:rPr lang="en-US" altLang="ko-KR" sz="1400" dirty="0">
                <a:solidFill>
                  <a:srgbClr val="0070C0"/>
                </a:solidFill>
              </a:rPr>
              <a:t>&lt;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  </a:t>
            </a:r>
            <a:r>
              <a:rPr lang="en-US" altLang="ko-KR" sz="1400" dirty="0">
                <a:solidFill>
                  <a:srgbClr val="0070C0"/>
                </a:solidFill>
              </a:rPr>
              <a:t>&lt;</a:t>
            </a:r>
            <a:r>
              <a:rPr lang="en-US" altLang="ko-KR" sz="1400" dirty="0" err="1">
                <a:solidFill>
                  <a:srgbClr val="0070C0"/>
                </a:solidFill>
              </a:rPr>
              <a:t>th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  <a:r>
              <a:rPr lang="ko-KR" altLang="en-US" sz="1400" dirty="0">
                <a:solidFill>
                  <a:srgbClr val="0070C0"/>
                </a:solidFill>
              </a:rPr>
              <a:t>방 이름</a:t>
            </a:r>
            <a:r>
              <a:rPr lang="en-US" altLang="ko-KR" sz="1400" dirty="0">
                <a:solidFill>
                  <a:srgbClr val="0070C0"/>
                </a:solidFill>
              </a:rPr>
              <a:t>&lt;/</a:t>
            </a:r>
            <a:r>
              <a:rPr lang="en-US" altLang="ko-KR" sz="1400" dirty="0" err="1">
                <a:solidFill>
                  <a:srgbClr val="0070C0"/>
                </a:solidFill>
              </a:rPr>
              <a:t>th</a:t>
            </a:r>
            <a:r>
              <a:rPr lang="en-US" altLang="ko-K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	      ......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</a:t>
            </a:r>
            <a:r>
              <a:rPr lang="en-US" altLang="ko-KR" sz="1400" dirty="0">
                <a:solidFill>
                  <a:srgbClr val="0070C0"/>
                </a:solidFill>
              </a:rPr>
              <a:t>&lt;/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</a:rPr>
              <a:t>thead</a:t>
            </a:r>
            <a:r>
              <a:rPr lang="en-US" altLang="ko-KR" sz="14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</a:rPr>
              <a:t>tfoot</a:t>
            </a:r>
            <a:r>
              <a:rPr lang="en-US" altLang="ko-KR" sz="14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</a:t>
            </a:r>
            <a:r>
              <a:rPr lang="en-US" altLang="ko-KR" sz="1400" dirty="0">
                <a:solidFill>
                  <a:srgbClr val="0070C0"/>
                </a:solidFill>
              </a:rPr>
              <a:t>&lt;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</a:rPr>
              <a:t>&lt;td </a:t>
            </a:r>
            <a:r>
              <a:rPr lang="en-US" altLang="ko-KR" sz="1400" dirty="0" err="1">
                <a:solidFill>
                  <a:srgbClr val="0070C0"/>
                </a:solidFill>
              </a:rPr>
              <a:t>colspan</a:t>
            </a:r>
            <a:r>
              <a:rPr lang="en-US" altLang="ko-KR" sz="1400" dirty="0">
                <a:solidFill>
                  <a:srgbClr val="0070C0"/>
                </a:solidFill>
              </a:rPr>
              <a:t>="4"&gt;</a:t>
            </a:r>
            <a:r>
              <a:rPr lang="ko-KR" altLang="en-US" sz="1400" dirty="0">
                <a:solidFill>
                  <a:srgbClr val="0070C0"/>
                </a:solidFill>
              </a:rPr>
              <a:t>바깥채 전체를 </a:t>
            </a:r>
            <a:r>
              <a:rPr lang="ko-KR" altLang="en-US" sz="1400" dirty="0" err="1">
                <a:solidFill>
                  <a:srgbClr val="0070C0"/>
                </a:solidFill>
              </a:rPr>
              <a:t>렌트합니다</a:t>
            </a:r>
            <a:r>
              <a:rPr lang="en-US" altLang="ko-KR" sz="1400" dirty="0">
                <a:solidFill>
                  <a:srgbClr val="0070C0"/>
                </a:solidFill>
              </a:rPr>
              <a:t>&lt;/td</a:t>
            </a:r>
            <a:r>
              <a:rPr lang="en-US" altLang="ko-K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</a:t>
            </a:r>
            <a:r>
              <a:rPr lang="en-US" altLang="ko-KR" sz="1400" dirty="0">
                <a:solidFill>
                  <a:srgbClr val="0070C0"/>
                </a:solidFill>
              </a:rPr>
              <a:t>&lt;/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</a:t>
            </a:r>
            <a:r>
              <a:rPr lang="en-US" altLang="ko-KR" sz="1400" dirty="0">
                <a:solidFill>
                  <a:srgbClr val="C00000"/>
                </a:solidFill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</a:rPr>
              <a:t>tfoot</a:t>
            </a:r>
            <a:r>
              <a:rPr lang="en-US" altLang="ko-KR" sz="1400" dirty="0">
                <a:solidFill>
                  <a:srgbClr val="C00000"/>
                </a:solidFill>
              </a:rPr>
              <a:t>&gt;          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</a:t>
            </a:r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>
                <a:solidFill>
                  <a:srgbClr val="C00000"/>
                </a:solidFill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</a:rPr>
              <a:t>tbody</a:t>
            </a:r>
            <a:r>
              <a:rPr lang="en-US" altLang="ko-KR" sz="14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&lt;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            </a:t>
            </a:r>
            <a:r>
              <a:rPr lang="en-US" altLang="ko-KR" sz="1400" dirty="0">
                <a:solidFill>
                  <a:srgbClr val="0070C0"/>
                </a:solidFill>
              </a:rPr>
              <a:t>&lt;</a:t>
            </a:r>
            <a:r>
              <a:rPr lang="en-US" altLang="ko-KR" sz="1400" dirty="0" err="1">
                <a:solidFill>
                  <a:srgbClr val="0070C0"/>
                </a:solidFill>
              </a:rPr>
              <a:t>th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  <a:r>
              <a:rPr lang="ko-KR" altLang="en-US" sz="1400" dirty="0" err="1">
                <a:solidFill>
                  <a:srgbClr val="0070C0"/>
                </a:solidFill>
              </a:rPr>
              <a:t>유채방</a:t>
            </a:r>
            <a:r>
              <a:rPr lang="en-US" altLang="ko-KR" sz="1400" dirty="0">
                <a:solidFill>
                  <a:srgbClr val="0070C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th</a:t>
            </a:r>
            <a:r>
              <a:rPr lang="en-US" altLang="ko-KR" sz="1400" dirty="0" smtClean="0">
                <a:solidFill>
                  <a:srgbClr val="0070C0"/>
                </a:solidFill>
              </a:rPr>
              <a:t>&gt;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	</a:t>
            </a:r>
            <a:r>
              <a:rPr lang="en-US" altLang="ko-KR" sz="1400" dirty="0" smtClean="0">
                <a:solidFill>
                  <a:srgbClr val="0070C0"/>
                </a:solidFill>
              </a:rPr>
              <a:t>   … 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</a:t>
            </a:r>
            <a:r>
              <a:rPr lang="en-US" altLang="ko-KR" sz="1400" dirty="0">
                <a:solidFill>
                  <a:srgbClr val="0070C0"/>
                </a:solidFill>
              </a:rPr>
              <a:t>&lt;/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&lt;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 ...  &lt;/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&lt;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 ...  &lt;/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&lt;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>
                <a:solidFill>
                  <a:srgbClr val="0070C0"/>
                </a:solidFill>
              </a:rPr>
              <a:t>&gt; ...  &lt;/</a:t>
            </a:r>
            <a:r>
              <a:rPr lang="en-US" altLang="ko-KR" sz="1400" dirty="0" err="1">
                <a:solidFill>
                  <a:srgbClr val="0070C0"/>
                </a:solidFill>
              </a:rPr>
              <a:t>tr</a:t>
            </a:r>
            <a:r>
              <a:rPr lang="en-US" altLang="ko-KR" sz="1400" dirty="0" smtClean="0">
                <a:solidFill>
                  <a:srgbClr val="0070C0"/>
                </a:solidFill>
              </a:rPr>
              <a:t>&gt;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</a:rPr>
              <a:t>tbody</a:t>
            </a:r>
            <a:r>
              <a:rPr lang="en-US" altLang="ko-KR" sz="14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&lt;/table&gt;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60" y="3859220"/>
            <a:ext cx="4410109" cy="25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56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하이퍼링크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다른 문서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다른 사이트로 바로 연결해 주는 기능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하이퍼링크를 이용하여 웹 페이지를 연결하면 하나의 웹 사이트가 완성된다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같은 사이트가 아니라 외부 사이트나 외부 페이지로도 연결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메뉴 부분 외에도 원하는 곳에 링크를 만들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링크가 사용된 부분을 확인하는 가장 쉬운 방법은 마우스 포인터를 올려놓았을 때 마우스 포인터 모양이      모양으로 바뀌는지 확인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4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23" y="3771088"/>
            <a:ext cx="382554" cy="4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링크를 만드는 태그는 </a:t>
            </a:r>
            <a:r>
              <a:rPr lang="en-US" altLang="ko-KR" sz="2000" dirty="0"/>
              <a:t>&lt;a&gt; </a:t>
            </a:r>
            <a:r>
              <a:rPr lang="ko-KR" altLang="en-US" sz="2000" dirty="0"/>
              <a:t>태그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반드시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함께 사용해서 어떤 대상으로 연결하는지 알려주어야 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/>
              <a:t>기본 형식</a:t>
            </a:r>
            <a:endParaRPr lang="ko-KR" altLang="en-US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</a:t>
            </a:r>
            <a:r>
              <a:rPr lang="ko-KR" altLang="en-US" sz="2000" dirty="0"/>
              <a:t>연결할 문서나 사이트 경로</a:t>
            </a:r>
            <a:r>
              <a:rPr lang="en-US" altLang="ko-KR" sz="2000" dirty="0"/>
              <a:t>"&gt;</a:t>
            </a:r>
            <a:r>
              <a:rPr lang="ko-KR" altLang="en-US" sz="2000" dirty="0"/>
              <a:t>텍스트</a:t>
            </a:r>
            <a:r>
              <a:rPr lang="en-US" altLang="ko-KR" sz="2000" dirty="0"/>
              <a:t>&lt;/a</a:t>
            </a:r>
            <a:r>
              <a:rPr lang="en-US" altLang="ko-KR" sz="2000" dirty="0" smtClean="0"/>
              <a:t>&gt;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=“index.html”&gt;&lt;</a:t>
            </a:r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src</a:t>
            </a:r>
            <a:r>
              <a:rPr lang="en-US" altLang="ko-KR" sz="2000" dirty="0">
                <a:solidFill>
                  <a:srgbClr val="0070C0"/>
                </a:solidFill>
              </a:rPr>
              <a:t>=“herblogo.jpg”&gt;&lt;/a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en-US" altLang="ko-KR" sz="2000" dirty="0" smtClean="0"/>
              <a:t>  (</a:t>
            </a:r>
            <a:r>
              <a:rPr lang="ko-KR" altLang="en-US" sz="2000" dirty="0" smtClean="0"/>
              <a:t>이미지 링크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=“herb1.html”&gt;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 링크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3342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670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href="kor.html"&gt;</a:t>
            </a:r>
            <a:r>
              <a:rPr lang="en-US" altLang="ko-KR">
                <a:solidFill>
                  <a:srgbClr val="0070C0"/>
                </a:solidFill>
              </a:rPr>
              <a:t>&lt;img src="kor.png</a:t>
            </a:r>
            <a:r>
              <a:rPr lang="en-US" altLang="ko-KR" smtClean="0">
                <a:solidFill>
                  <a:srgbClr val="0070C0"/>
                </a:solidFill>
              </a:rPr>
              <a:t>"&gt;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href="eng.html"&gt;</a:t>
            </a:r>
            <a:r>
              <a:rPr lang="en-US" altLang="ko-KR">
                <a:solidFill>
                  <a:srgbClr val="0070C0"/>
                </a:solidFill>
              </a:rPr>
              <a:t>&lt;img src="eng.png</a:t>
            </a:r>
            <a:r>
              <a:rPr lang="en-US" altLang="ko-KR" smtClean="0">
                <a:solidFill>
                  <a:srgbClr val="0070C0"/>
                </a:solidFill>
              </a:rPr>
              <a:t>"&gt;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href="kor.html"&gt;</a:t>
            </a:r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href="eng.html"&gt;</a:t>
            </a:r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81" y="3475761"/>
            <a:ext cx="2701636" cy="252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59" y="3466034"/>
            <a:ext cx="2822258" cy="26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18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style&gt;</a:t>
            </a:r>
          </a:p>
          <a:p>
            <a:r>
              <a:rPr lang="en-US" altLang="ko-KR">
                <a:solidFill>
                  <a:srgbClr val="C00000"/>
                </a:solidFill>
              </a:rPr>
              <a:t>	a {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	</a:t>
            </a:r>
            <a:r>
              <a:rPr lang="en-US" altLang="ko-KR">
                <a:solidFill>
                  <a:srgbClr val="C00000"/>
                </a:solidFill>
              </a:rPr>
              <a:t>	text-decoration:none;</a:t>
            </a:r>
          </a:p>
          <a:p>
            <a:r>
              <a:rPr lang="en-US" altLang="ko-KR">
                <a:solidFill>
                  <a:srgbClr val="C00000"/>
                </a:solidFill>
              </a:rPr>
              <a:t>		color:black;</a:t>
            </a:r>
          </a:p>
          <a:p>
            <a:r>
              <a:rPr lang="en-US" altLang="ko-KR">
                <a:solidFill>
                  <a:srgbClr val="C00000"/>
                </a:solidFill>
              </a:rPr>
              <a:t>	}</a:t>
            </a:r>
          </a:p>
          <a:p>
            <a:r>
              <a:rPr lang="en-US" altLang="ko-KR">
                <a:solidFill>
                  <a:srgbClr val="C00000"/>
                </a:solidFill>
              </a:rPr>
              <a:t>	img {</a:t>
            </a:r>
          </a:p>
          <a:p>
            <a:r>
              <a:rPr lang="en-US" altLang="ko-KR">
                <a:solidFill>
                  <a:srgbClr val="C00000"/>
                </a:solidFill>
              </a:rPr>
              <a:t>		border:0;</a:t>
            </a:r>
          </a:p>
          <a:p>
            <a:r>
              <a:rPr lang="en-US" altLang="ko-KR">
                <a:solidFill>
                  <a:srgbClr val="C00000"/>
                </a:solidFill>
              </a:rPr>
              <a:t>	}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style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href="kor.html"&gt;&lt;img src="kor.png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	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href="eng.html"&gt;&lt;img src="eng.png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href="kor.html"&gt;&lt;p&gt;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	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href="eng.html"&gt;&lt;p&gt;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82" y="1108480"/>
            <a:ext cx="2907418" cy="221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82" y="3559876"/>
            <a:ext cx="2942272" cy="227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149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 경로와 절대 경로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경로 </a:t>
            </a:r>
            <a:r>
              <a:rPr lang="en-US" altLang="ko-KR" sz="2000" dirty="0"/>
              <a:t>: </a:t>
            </a:r>
            <a:r>
              <a:rPr lang="ko-KR" altLang="en-US" sz="2000" dirty="0"/>
              <a:t>연결하려고 하는 웹 문서나 다른 사이트의 문서의 위치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절대 경로</a:t>
            </a:r>
            <a:r>
              <a:rPr lang="en-US" altLang="ko-KR" sz="2000" dirty="0"/>
              <a:t>(absolute path) : </a:t>
            </a:r>
            <a:r>
              <a:rPr lang="ko-KR" altLang="en-US" sz="2000" dirty="0"/>
              <a:t>시작 위치에서부터 웹 문서까지의 경로를 모두 나열한다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>
                <a:solidFill>
                  <a:srgbClr val="0070C0"/>
                </a:solidFill>
              </a:rPr>
              <a:t>)&lt;a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en-US" altLang="ko-KR" sz="2000" dirty="0">
                <a:solidFill>
                  <a:srgbClr val="0070C0"/>
                </a:solidFill>
                <a:hlinkClick r:id="rId2"/>
              </a:rPr>
              <a:t>http://www.webguru.pe.kr/abc.html</a:t>
            </a:r>
            <a:r>
              <a:rPr lang="en-US" altLang="ko-KR" sz="2000" dirty="0">
                <a:solidFill>
                  <a:srgbClr val="0070C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상대 경로</a:t>
            </a:r>
            <a:r>
              <a:rPr lang="en-US" altLang="ko-KR" sz="2000" dirty="0"/>
              <a:t>(relative path)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위치를 기준으로 다른 문서의 위치를 알려준다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=“abc.html”&gt;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278294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단락 만들기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텍스트 단락을 만든다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&lt;p&gt; </a:t>
            </a:r>
            <a:r>
              <a:rPr lang="ko-KR" altLang="en-US" sz="2000" dirty="0" smtClean="0"/>
              <a:t>태그로 표시하는 텍스트 앞뒤에서 </a:t>
            </a:r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일어난다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 &lt;p&gt;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br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</a:rPr>
              <a:t>태그를 이용해서 강제로 텍스트 </a:t>
            </a:r>
            <a:r>
              <a:rPr lang="ko-KR" altLang="en-US" dirty="0" err="1" smtClean="0">
                <a:solidFill>
                  <a:srgbClr val="C00000"/>
                </a:solidFill>
              </a:rPr>
              <a:t>줄바꿈을</a:t>
            </a:r>
            <a:r>
              <a:rPr lang="ko-KR" altLang="en-US" dirty="0" smtClean="0">
                <a:solidFill>
                  <a:srgbClr val="C00000"/>
                </a:solidFill>
              </a:rPr>
              <a:t> 할 수 있지만 실제로 웹 브라우저에서는 텍스트 단락으로 인식하지 않습니다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창에서 링크 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사이트로 링크하거나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페이지를 유지한 상태에서 링크 페이지를 표시할 </a:t>
            </a:r>
            <a:r>
              <a:rPr lang="ko-KR" altLang="en-US" sz="2000" dirty="0" smtClean="0"/>
              <a:t>때</a:t>
            </a:r>
            <a:endParaRPr lang="en-US" altLang="ko-KR" sz="2000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페이지는 그대로 유지하면서 새 창이나 새 탭에 표시</a:t>
            </a:r>
            <a:endParaRPr lang="ko-KR" altLang="en-US" sz="2000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&lt;a&gt; </a:t>
            </a:r>
            <a:r>
              <a:rPr lang="ko-KR" altLang="en-US" sz="2000" dirty="0"/>
              <a:t>태그의 </a:t>
            </a:r>
            <a:r>
              <a:rPr lang="en-US" altLang="ko-KR" sz="2000" dirty="0" smtClean="0"/>
              <a:t>target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경로“ </a:t>
            </a:r>
            <a:r>
              <a:rPr lang="en-US" altLang="ko-KR" sz="2000" dirty="0"/>
              <a:t>target=“_blank”&gt;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</a:t>
            </a:r>
            <a:r>
              <a:rPr lang="en-US" altLang="ko-KR" sz="2000" dirty="0" smtClean="0">
                <a:solidFill>
                  <a:srgbClr val="0070C0"/>
                </a:solidFill>
              </a:rPr>
              <a:t>”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target=“_blank”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?&lt;/a&gt; 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761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새 창에서 링크 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796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kor.html“ </a:t>
            </a:r>
            <a:r>
              <a:rPr lang="en-US" altLang="ko-KR" smtClean="0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img src="kor.png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eng.html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img src="eng.png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kor.html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r>
              <a:rPr lang="en-US" altLang="ko-KR">
                <a:solidFill>
                  <a:srgbClr val="0070C0"/>
                </a:solidFill>
              </a:rPr>
              <a:t>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</a:t>
            </a:r>
            <a:r>
              <a:rPr lang="en-US" altLang="ko-KR" smtClean="0">
                <a:solidFill>
                  <a:srgbClr val="0070C0"/>
                </a:solidFill>
              </a:rPr>
              <a:t>eng.html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9" y="3441506"/>
            <a:ext cx="6346681" cy="27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456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링크를 미리 알려주는 툴팁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툴팁은 </a:t>
            </a:r>
            <a:r>
              <a:rPr lang="ko-KR" altLang="en-US" sz="2000"/>
              <a:t>링크 위로 </a:t>
            </a:r>
            <a:r>
              <a:rPr lang="ko-KR" altLang="en-US" sz="2000" smtClean="0"/>
              <a:t>마우스 </a:t>
            </a:r>
            <a:r>
              <a:rPr lang="ko-KR" altLang="en-US" sz="2000"/>
              <a:t>포인터를 올려놓을 때 나타나는 작은 설명 </a:t>
            </a:r>
            <a:r>
              <a:rPr lang="ko-KR" altLang="en-US" sz="2000" smtClean="0"/>
              <a:t>박스</a:t>
            </a:r>
            <a:endParaRPr lang="en-US" altLang="ko-KR" sz="200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</a:t>
            </a:r>
            <a:r>
              <a:rPr lang="en-US" altLang="ko-KR" sz="2000" dirty="0"/>
              <a:t>a&gt; </a:t>
            </a:r>
            <a:r>
              <a:rPr lang="ko-KR" altLang="en-US" sz="2000"/>
              <a:t>태그의 </a:t>
            </a:r>
            <a:r>
              <a:rPr lang="en-US" altLang="ko-KR" sz="2000" smtClean="0"/>
              <a:t>title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</a:t>
            </a:r>
            <a:r>
              <a:rPr lang="ko-KR" altLang="en-US" sz="2000"/>
              <a:t>“ </a:t>
            </a:r>
            <a:r>
              <a:rPr lang="en-US" altLang="ko-KR" sz="2000" smtClean="0"/>
              <a:t>title=“</a:t>
            </a:r>
            <a:r>
              <a:rPr lang="ko-KR" altLang="en-US" sz="2000" smtClean="0"/>
              <a:t>링크 내용에 대한 요약 설명</a:t>
            </a:r>
            <a:r>
              <a:rPr lang="en-US" altLang="ko-KR" sz="2000" smtClean="0"/>
              <a:t>”&gt; </a:t>
            </a:r>
            <a:r>
              <a:rPr lang="ko-KR" altLang="en-US" sz="2000" smtClean="0"/>
              <a:t>텍스트</a:t>
            </a:r>
            <a:r>
              <a:rPr lang="en-US" altLang="ko-KR" sz="2000" smtClean="0"/>
              <a:t> &lt;/a&gt;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77455" y="4544291"/>
            <a:ext cx="918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&lt;a href="kor.html" </a:t>
            </a:r>
            <a:r>
              <a:rPr lang="en-US" altLang="ko-KR">
                <a:solidFill>
                  <a:srgbClr val="C00000"/>
                </a:solidFill>
              </a:rPr>
              <a:t>title="</a:t>
            </a:r>
            <a:r>
              <a:rPr lang="ko-KR" altLang="en-US">
                <a:solidFill>
                  <a:srgbClr val="C00000"/>
                </a:solidFill>
              </a:rPr>
              <a:t>클릭하면 한글 페이지로 연결됩니다</a:t>
            </a:r>
            <a:r>
              <a:rPr lang="en-US" altLang="ko-KR">
                <a:solidFill>
                  <a:srgbClr val="C00000"/>
                </a:solidFill>
              </a:rPr>
              <a:t>" </a:t>
            </a:r>
            <a:endParaRPr lang="en-US" altLang="ko-KR" smtClean="0">
              <a:solidFill>
                <a:srgbClr val="C0000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="_blank</a:t>
            </a:r>
            <a:r>
              <a:rPr lang="en-US" altLang="ko-KR" smtClean="0">
                <a:solidFill>
                  <a:srgbClr val="0070C0"/>
                </a:solidFill>
              </a:rPr>
              <a:t>"&gt;&lt;</a:t>
            </a:r>
            <a:r>
              <a:rPr lang="en-US" altLang="ko-KR">
                <a:solidFill>
                  <a:srgbClr val="0070C0"/>
                </a:solidFill>
              </a:rPr>
              <a:t>img src="kor.png"&gt;&lt;/</a:t>
            </a:r>
            <a:r>
              <a:rPr lang="en-US" altLang="ko-KR" smtClean="0">
                <a:solidFill>
                  <a:srgbClr val="0070C0"/>
                </a:solidFill>
              </a:rPr>
              <a:t>a</a:t>
            </a:r>
            <a:r>
              <a:rPr lang="en-US" altLang="ko-KR">
                <a:solidFill>
                  <a:srgbClr val="0070C0"/>
                </a:solidFill>
              </a:rPr>
              <a:t>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 </a:t>
            </a:r>
            <a:r>
              <a:rPr lang="en-US" altLang="ko-KR">
                <a:solidFill>
                  <a:srgbClr val="C00000"/>
                </a:solidFill>
              </a:rPr>
              <a:t>title="</a:t>
            </a:r>
            <a:r>
              <a:rPr lang="ko-KR" altLang="en-US">
                <a:solidFill>
                  <a:srgbClr val="C00000"/>
                </a:solidFill>
              </a:rPr>
              <a:t>클릭하면 영문 페이지로 </a:t>
            </a:r>
            <a:r>
              <a:rPr lang="ko-KR" altLang="en-US" smtClean="0">
                <a:solidFill>
                  <a:srgbClr val="C00000"/>
                </a:solidFill>
              </a:rPr>
              <a:t>연결됩니다</a:t>
            </a:r>
            <a:r>
              <a:rPr lang="en-US" altLang="ko-KR" smtClean="0">
                <a:solidFill>
                  <a:srgbClr val="C00000"/>
                </a:solidFill>
              </a:rPr>
              <a:t>”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="_blank</a:t>
            </a:r>
            <a:r>
              <a:rPr lang="en-US" altLang="ko-KR" smtClean="0">
                <a:solidFill>
                  <a:srgbClr val="0070C0"/>
                </a:solidFill>
              </a:rPr>
              <a:t>"&gt;&lt;</a:t>
            </a:r>
            <a:r>
              <a:rPr lang="en-US" altLang="ko-KR">
                <a:solidFill>
                  <a:srgbClr val="0070C0"/>
                </a:solidFill>
              </a:rPr>
              <a:t>img src="eng.png"&gt;&lt;/a&gt;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81" y="4202600"/>
            <a:ext cx="3264727" cy="208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21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122239"/>
            <a:ext cx="10462519" cy="517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앵커</a:t>
            </a:r>
            <a:r>
              <a:rPr lang="en-US" altLang="ko-KR" sz="2000" b="1" dirty="0" smtClean="0"/>
              <a:t>(anchor)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문서가 너무 길 경우 문서 안에 팻말을 달아놓고 그 위치로 한번에 이동하는 기능을 앵커</a:t>
            </a:r>
            <a:r>
              <a:rPr lang="en-US" altLang="ko-KR" dirty="0"/>
              <a:t>(anchor)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페이지의 내용이 너무 길 경우</a:t>
            </a:r>
            <a:r>
              <a:rPr lang="en-US" altLang="ko-KR" dirty="0"/>
              <a:t>, </a:t>
            </a:r>
            <a:r>
              <a:rPr lang="ko-KR" altLang="en-US" dirty="0"/>
              <a:t>그리고 서로 구분될 수 있는 내용으로 구성되어 있을 경우 사용하면 편리하다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앵커 </a:t>
            </a:r>
            <a:r>
              <a:rPr lang="ko-KR" altLang="en-US" b="1" dirty="0" smtClean="0"/>
              <a:t>만들기 기본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&lt;</a:t>
            </a:r>
            <a:r>
              <a:rPr lang="en-US" altLang="ko-KR" dirty="0"/>
              <a:t>a name="</a:t>
            </a:r>
            <a:r>
              <a:rPr lang="ko-KR" altLang="en-US" dirty="0"/>
              <a:t>앵커 이름</a:t>
            </a:r>
            <a:r>
              <a:rPr lang="en-US" altLang="ko-KR" dirty="0"/>
              <a:t>"&gt;</a:t>
            </a:r>
            <a:r>
              <a:rPr lang="ko-KR" altLang="en-US" dirty="0"/>
              <a:t>텍스트 또는 이미지</a:t>
            </a:r>
            <a:r>
              <a:rPr lang="en-US" altLang="ko-KR" dirty="0"/>
              <a:t>&lt;/a&gt;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앵커 링크하기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앵커 이름들은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사용하여 앵커 이름을 링크한다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 앵커 이름 앞에 </a:t>
            </a:r>
            <a:r>
              <a:rPr lang="en-US" altLang="ko-KR" dirty="0"/>
              <a:t>#</a:t>
            </a:r>
            <a:r>
              <a:rPr lang="ko-KR" altLang="en-US" dirty="0"/>
              <a:t>를 붙여 앵커라는 표시를 한다</a:t>
            </a:r>
            <a:r>
              <a:rPr lang="en-US" altLang="ko-KR" dirty="0" smtClean="0"/>
              <a:t>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2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218" y="2364386"/>
            <a:ext cx="7961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>
                <a:solidFill>
                  <a:srgbClr val="C00000"/>
                </a:solidFill>
              </a:rPr>
              <a:t>a name="top"&gt;&lt;/a&gt;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&lt;</a:t>
            </a:r>
            <a:r>
              <a:rPr lang="en-US" altLang="ko-KR" dirty="0" err="1">
                <a:solidFill>
                  <a:srgbClr val="0070C0"/>
                </a:solidFill>
              </a:rPr>
              <a:t>nav</a:t>
            </a:r>
            <a:r>
              <a:rPr lang="en-US" altLang="ko-KR" dirty="0" smtClean="0">
                <a:solidFill>
                  <a:srgbClr val="0070C0"/>
                </a:solidFill>
              </a:rPr>
              <a:t>&gt;…&lt;/</a:t>
            </a:r>
            <a:r>
              <a:rPr lang="en-US" altLang="ko-KR" dirty="0" err="1" smtClean="0">
                <a:solidFill>
                  <a:srgbClr val="0070C0"/>
                </a:solidFill>
              </a:rPr>
              <a:t>nav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section class="content"&gt; 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C00000"/>
                </a:solidFill>
              </a:rPr>
              <a:t>&lt;a name="usage</a:t>
            </a:r>
            <a:r>
              <a:rPr lang="en-US" altLang="ko-KR" dirty="0" smtClean="0">
                <a:solidFill>
                  <a:srgbClr val="C00000"/>
                </a:solidFill>
              </a:rPr>
              <a:t>"&gt;</a:t>
            </a:r>
            <a:r>
              <a:rPr lang="en-US" altLang="ko-KR" dirty="0">
                <a:solidFill>
                  <a:srgbClr val="C00000"/>
                </a:solidFill>
              </a:rPr>
              <a:t>&lt;/a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h3&gt;</a:t>
            </a:r>
            <a:r>
              <a:rPr lang="ko-KR" altLang="en-US" dirty="0">
                <a:solidFill>
                  <a:srgbClr val="0070C0"/>
                </a:solidFill>
              </a:rPr>
              <a:t>이용 안내</a:t>
            </a:r>
            <a:r>
              <a:rPr lang="en-US" altLang="ko-KR" dirty="0">
                <a:solidFill>
                  <a:srgbClr val="0070C0"/>
                </a:solidFill>
              </a:rPr>
              <a:t>&lt;/h3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	 </a:t>
            </a:r>
            <a:r>
              <a:rPr lang="en-US" altLang="ko-KR" dirty="0">
                <a:solidFill>
                  <a:srgbClr val="0070C0"/>
                </a:solidFill>
              </a:rPr>
              <a:t>.....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>
                <a:solidFill>
                  <a:srgbClr val="C00000"/>
                </a:solidFill>
              </a:rPr>
              <a:t>a name="reserve</a:t>
            </a:r>
            <a:r>
              <a:rPr lang="en-US" altLang="ko-KR" dirty="0" smtClean="0">
                <a:solidFill>
                  <a:srgbClr val="C00000"/>
                </a:solidFill>
              </a:rPr>
              <a:t>"&gt;</a:t>
            </a:r>
            <a:r>
              <a:rPr lang="en-US" altLang="ko-KR" dirty="0">
                <a:solidFill>
                  <a:srgbClr val="C00000"/>
                </a:solidFill>
              </a:rPr>
              <a:t>&lt;/a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h3&gt;</a:t>
            </a:r>
            <a:r>
              <a:rPr lang="ko-KR" altLang="en-US" dirty="0">
                <a:solidFill>
                  <a:srgbClr val="0070C0"/>
                </a:solidFill>
              </a:rPr>
              <a:t>예약 방법</a:t>
            </a:r>
            <a:r>
              <a:rPr lang="en-US" altLang="ko-KR" dirty="0">
                <a:solidFill>
                  <a:srgbClr val="0070C0"/>
                </a:solidFill>
              </a:rPr>
              <a:t>&lt;/h3</a:t>
            </a:r>
            <a:r>
              <a:rPr lang="en-US" altLang="ko-KR" dirty="0" smtClean="0">
                <a:solidFill>
                  <a:srgbClr val="0070C0"/>
                </a:solidFill>
              </a:rPr>
              <a:t>&gt;      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	....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>
                <a:solidFill>
                  <a:srgbClr val="C00000"/>
                </a:solidFill>
              </a:rPr>
              <a:t>a name="fee</a:t>
            </a:r>
            <a:r>
              <a:rPr lang="en-US" altLang="ko-KR" dirty="0" smtClean="0">
                <a:solidFill>
                  <a:srgbClr val="C00000"/>
                </a:solidFill>
              </a:rPr>
              <a:t>"&gt;</a:t>
            </a:r>
            <a:r>
              <a:rPr lang="en-US" altLang="ko-KR" dirty="0">
                <a:solidFill>
                  <a:srgbClr val="C00000"/>
                </a:solidFill>
              </a:rPr>
              <a:t>&lt;/a</a:t>
            </a:r>
            <a:r>
              <a:rPr lang="en-US" altLang="ko-KR" dirty="0" smtClean="0">
                <a:solidFill>
                  <a:srgbClr val="C00000"/>
                </a:solidFill>
              </a:rPr>
              <a:t>&gt;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h3&gt;</a:t>
            </a:r>
            <a:r>
              <a:rPr lang="ko-KR" altLang="en-US" dirty="0">
                <a:solidFill>
                  <a:srgbClr val="0070C0"/>
                </a:solidFill>
              </a:rPr>
              <a:t>이용 요금</a:t>
            </a:r>
            <a:r>
              <a:rPr lang="en-US" altLang="ko-KR" dirty="0">
                <a:solidFill>
                  <a:srgbClr val="0070C0"/>
                </a:solidFill>
              </a:rPr>
              <a:t>&lt;/h3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&lt;/section&gt;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94875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0070C0"/>
                </a:solidFill>
              </a:rPr>
              <a:t>1) </a:t>
            </a:r>
            <a:r>
              <a:rPr lang="ko-KR" altLang="en-US" b="1" smtClean="0">
                <a:solidFill>
                  <a:srgbClr val="0070C0"/>
                </a:solidFill>
              </a:rPr>
              <a:t>앵커 만들기</a:t>
            </a:r>
            <a:endParaRPr lang="ko-KR" alt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94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218" y="2133293"/>
            <a:ext cx="964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a name="top"&gt;&lt;/a&gt;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&lt;</a:t>
            </a:r>
            <a:r>
              <a:rPr lang="en-US" altLang="ko-KR" dirty="0" err="1" smtClean="0">
                <a:solidFill>
                  <a:srgbClr val="0070C0"/>
                </a:solidFill>
              </a:rPr>
              <a:t>nav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	&lt;</a:t>
            </a:r>
            <a:r>
              <a:rPr lang="en-US" altLang="ko-KR" dirty="0" err="1">
                <a:solidFill>
                  <a:srgbClr val="0070C0"/>
                </a:solidFill>
              </a:rPr>
              <a:t>ul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   &lt;</a:t>
            </a:r>
            <a:r>
              <a:rPr lang="en-US" altLang="ko-KR" dirty="0">
                <a:solidFill>
                  <a:srgbClr val="0070C0"/>
                </a:solidFill>
              </a:rPr>
              <a:t>li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>
                <a:solidFill>
                  <a:srgbClr val="C00000"/>
                </a:solidFill>
              </a:rPr>
              <a:t>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="#usage"&gt;</a:t>
            </a:r>
            <a:r>
              <a:rPr lang="ko-KR" altLang="en-US" dirty="0">
                <a:solidFill>
                  <a:srgbClr val="0070C0"/>
                </a:solidFill>
              </a:rPr>
              <a:t>이용 안내</a:t>
            </a:r>
            <a:r>
              <a:rPr lang="en-US" altLang="ko-KR" dirty="0">
                <a:solidFill>
                  <a:srgbClr val="C00000"/>
                </a:solidFill>
              </a:rPr>
              <a:t>&lt;/a&gt;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   &lt;</a:t>
            </a:r>
            <a:r>
              <a:rPr lang="en-US" altLang="ko-KR" dirty="0">
                <a:solidFill>
                  <a:srgbClr val="0070C0"/>
                </a:solidFill>
              </a:rPr>
              <a:t>li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>
                <a:solidFill>
                  <a:srgbClr val="C00000"/>
                </a:solidFill>
              </a:rPr>
              <a:t>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="#reserve"&gt;</a:t>
            </a:r>
            <a:r>
              <a:rPr lang="ko-KR" altLang="en-US" dirty="0">
                <a:solidFill>
                  <a:srgbClr val="0070C0"/>
                </a:solidFill>
              </a:rPr>
              <a:t>예약 방법</a:t>
            </a:r>
            <a:r>
              <a:rPr lang="en-US" altLang="ko-KR" dirty="0">
                <a:solidFill>
                  <a:srgbClr val="C00000"/>
                </a:solidFill>
              </a:rPr>
              <a:t>&lt;/a&gt;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   &lt;</a:t>
            </a:r>
            <a:r>
              <a:rPr lang="en-US" altLang="ko-KR" dirty="0">
                <a:solidFill>
                  <a:srgbClr val="0070C0"/>
                </a:solidFill>
              </a:rPr>
              <a:t>li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>
                <a:solidFill>
                  <a:srgbClr val="C00000"/>
                </a:solidFill>
              </a:rPr>
              <a:t>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="#fee"&gt;</a:t>
            </a:r>
            <a:r>
              <a:rPr lang="ko-KR" altLang="en-US" dirty="0">
                <a:solidFill>
                  <a:srgbClr val="0070C0"/>
                </a:solidFill>
              </a:rPr>
              <a:t>이용 요금</a:t>
            </a:r>
            <a:r>
              <a:rPr lang="en-US" altLang="ko-KR" dirty="0">
                <a:solidFill>
                  <a:srgbClr val="C00000"/>
                </a:solidFill>
              </a:rPr>
              <a:t>&lt;/a&gt;</a:t>
            </a:r>
            <a:r>
              <a:rPr lang="en-US" altLang="ko-KR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&lt;/</a:t>
            </a:r>
            <a:r>
              <a:rPr lang="en-US" altLang="ko-KR" dirty="0" err="1">
                <a:solidFill>
                  <a:srgbClr val="0070C0"/>
                </a:solidFill>
              </a:rPr>
              <a:t>ul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&lt;/</a:t>
            </a:r>
            <a:r>
              <a:rPr lang="en-US" altLang="ko-KR" dirty="0" err="1">
                <a:solidFill>
                  <a:srgbClr val="0070C0"/>
                </a:solidFill>
              </a:rPr>
              <a:t>nav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section class="content"&gt; 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&lt;a name="usage</a:t>
            </a:r>
            <a:r>
              <a:rPr lang="en-US" altLang="ko-KR" dirty="0" smtClean="0">
                <a:solidFill>
                  <a:srgbClr val="0070C0"/>
                </a:solidFill>
              </a:rPr>
              <a:t>"&gt;</a:t>
            </a:r>
            <a:r>
              <a:rPr lang="en-US" altLang="ko-KR" dirty="0">
                <a:solidFill>
                  <a:srgbClr val="0070C0"/>
                </a:solidFill>
              </a:rPr>
              <a:t>&lt;/a</a:t>
            </a:r>
            <a:r>
              <a:rPr lang="en-US" altLang="ko-KR" dirty="0" smtClean="0">
                <a:solidFill>
                  <a:srgbClr val="0070C0"/>
                </a:solidFill>
              </a:rPr>
              <a:t>&gt;&lt;</a:t>
            </a:r>
            <a:r>
              <a:rPr lang="en-US" altLang="ko-KR" dirty="0">
                <a:solidFill>
                  <a:srgbClr val="0070C0"/>
                </a:solidFill>
              </a:rPr>
              <a:t>h3&gt;</a:t>
            </a:r>
            <a:r>
              <a:rPr lang="ko-KR" altLang="en-US" dirty="0">
                <a:solidFill>
                  <a:srgbClr val="0070C0"/>
                </a:solidFill>
              </a:rPr>
              <a:t>이용 안내</a:t>
            </a:r>
            <a:r>
              <a:rPr lang="en-US" altLang="ko-KR" dirty="0">
                <a:solidFill>
                  <a:srgbClr val="0070C0"/>
                </a:solidFill>
              </a:rPr>
              <a:t>&lt;/h3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	 </a:t>
            </a:r>
            <a:r>
              <a:rPr lang="en-US" altLang="ko-KR" dirty="0">
                <a:solidFill>
                  <a:srgbClr val="0070C0"/>
                </a:solidFill>
              </a:rPr>
              <a:t>.....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="#top" </a:t>
            </a:r>
            <a:r>
              <a:rPr lang="en-US" altLang="ko-KR" dirty="0">
                <a:solidFill>
                  <a:srgbClr val="0070C0"/>
                </a:solidFill>
              </a:rPr>
              <a:t>class="link1"&gt;&lt;p&gt;[</a:t>
            </a:r>
            <a:r>
              <a:rPr lang="ko-KR" altLang="en-US" dirty="0">
                <a:solidFill>
                  <a:srgbClr val="0070C0"/>
                </a:solidFill>
              </a:rPr>
              <a:t>위로 가기</a:t>
            </a:r>
            <a:r>
              <a:rPr lang="en-US" altLang="ko-KR" dirty="0">
                <a:solidFill>
                  <a:srgbClr val="0070C0"/>
                </a:solidFill>
              </a:rPr>
              <a:t>]&lt;/p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en-US" altLang="ko-KR" dirty="0" smtClean="0">
                <a:solidFill>
                  <a:srgbClr val="C00000"/>
                </a:solidFill>
              </a:rPr>
              <a:t>&lt;/a&gt;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&lt;/section&gt;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7" y="1763961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2</a:t>
            </a:r>
            <a:r>
              <a:rPr lang="en-US" altLang="ko-KR" b="1" smtClean="0">
                <a:solidFill>
                  <a:srgbClr val="0070C0"/>
                </a:solidFill>
              </a:rPr>
              <a:t>) </a:t>
            </a:r>
            <a:r>
              <a:rPr lang="ko-KR" altLang="en-US" b="1" smtClean="0">
                <a:solidFill>
                  <a:srgbClr val="0070C0"/>
                </a:solidFill>
              </a:rPr>
              <a:t>앵커로 연결하는 링크 만들기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01" y="1477812"/>
            <a:ext cx="3318020" cy="220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3784021"/>
            <a:ext cx="3318020" cy="201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475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218" y="1019780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b="1" dirty="0" smtClean="0">
                <a:solidFill>
                  <a:srgbClr val="0070C0"/>
                </a:solidFill>
              </a:rPr>
              <a:t>) 1</a:t>
            </a:r>
            <a:r>
              <a:rPr lang="ko-KR" altLang="en-US" b="1" dirty="0" smtClean="0">
                <a:solidFill>
                  <a:srgbClr val="0070C0"/>
                </a:solidFill>
              </a:rPr>
              <a:t>번 문제 단락 및 링크 만들기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9" y="1478563"/>
            <a:ext cx="3714750" cy="21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6842" y="1478563"/>
            <a:ext cx="5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Hn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ko-KR" altLang="en-US" dirty="0">
                <a:solidFill>
                  <a:srgbClr val="0070C0"/>
                </a:solidFill>
              </a:rPr>
              <a:t>태</a:t>
            </a:r>
            <a:r>
              <a:rPr lang="ko-KR" altLang="en-US" dirty="0" smtClean="0">
                <a:solidFill>
                  <a:srgbClr val="0070C0"/>
                </a:solidFill>
              </a:rPr>
              <a:t>그를 이용하여 제목을 표시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Ul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ko-KR" altLang="en-US" dirty="0" smtClean="0">
                <a:solidFill>
                  <a:srgbClr val="0070C0"/>
                </a:solidFill>
              </a:rPr>
              <a:t>태그를 이용하여 단락 표시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70C0"/>
                </a:solidFill>
              </a:rPr>
              <a:t>&lt;a&gt; </a:t>
            </a:r>
            <a:r>
              <a:rPr lang="ko-KR" altLang="en-US" dirty="0" smtClean="0">
                <a:solidFill>
                  <a:srgbClr val="0070C0"/>
                </a:solidFill>
              </a:rPr>
              <a:t>태그를 이용하여 다음페이지로 이동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38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218" y="1019780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2) 2</a:t>
            </a:r>
            <a:r>
              <a:rPr lang="ko-KR" altLang="en-US" b="1" dirty="0" smtClean="0">
                <a:solidFill>
                  <a:srgbClr val="0070C0"/>
                </a:solidFill>
              </a:rPr>
              <a:t>번 문제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표만들기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" y="1631864"/>
            <a:ext cx="11229975" cy="245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201" y="4332066"/>
            <a:ext cx="548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70C0"/>
                </a:solidFill>
              </a:rPr>
              <a:t>표는 </a:t>
            </a:r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r>
              <a:rPr lang="ko-KR" altLang="en-US" dirty="0" smtClean="0">
                <a:solidFill>
                  <a:srgbClr val="0070C0"/>
                </a:solidFill>
              </a:rPr>
              <a:t>행 </a:t>
            </a:r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r>
              <a:rPr lang="ko-KR" altLang="en-US" dirty="0" smtClean="0">
                <a:solidFill>
                  <a:srgbClr val="0070C0"/>
                </a:solidFill>
              </a:rPr>
              <a:t>열이다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0070C0"/>
                </a:solidFill>
              </a:rPr>
              <a:t>웹활용</a:t>
            </a:r>
            <a:r>
              <a:rPr lang="ko-KR" altLang="en-US" dirty="0" smtClean="0">
                <a:solidFill>
                  <a:srgbClr val="0070C0"/>
                </a:solidFill>
              </a:rPr>
              <a:t> 및 실습 강의계획서는 캡션으로 지정한다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0070C0"/>
                </a:solidFill>
              </a:rPr>
              <a:t>Colspan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</a:rPr>
              <a:t>rowspan</a:t>
            </a:r>
            <a:r>
              <a:rPr lang="ko-KR" altLang="en-US" dirty="0" smtClean="0">
                <a:solidFill>
                  <a:srgbClr val="0070C0"/>
                </a:solidFill>
              </a:rPr>
              <a:t>을 활용하여 표를 합치도록 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70C0"/>
                </a:solidFill>
              </a:rPr>
              <a:t>표의 스타일은 다음과 같다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102" y="4101402"/>
            <a:ext cx="5821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            background-color:#4cff00;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font-weight:bold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text-align:center</a:t>
            </a:r>
            <a:r>
              <a:rPr lang="en-US" altLang="ko-KR" dirty="0" smtClean="0"/>
              <a:t>;}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td{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text-align:center</a:t>
            </a:r>
            <a:r>
              <a:rPr lang="en-US" altLang="ko-KR" dirty="0" smtClean="0"/>
              <a:t>;}</a:t>
            </a:r>
            <a:endParaRPr lang="en-US" altLang="ko-KR" dirty="0"/>
          </a:p>
          <a:p>
            <a:r>
              <a:rPr lang="en-US" altLang="ko-KR" dirty="0"/>
              <a:t>    &lt;/style&gt;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1416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&lt;section class="content"&gt;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&lt;h2&gt;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0070C0"/>
                </a:solidFill>
              </a:rPr>
              <a:t>&lt;/h2&gt;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&lt;article&gt;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h3&gt;¤ </a:t>
            </a:r>
            <a:r>
              <a:rPr lang="ko-KR" altLang="en-US">
                <a:solidFill>
                  <a:srgbClr val="0070C0"/>
                </a:solidFill>
              </a:rPr>
              <a:t>요안도라 올레로 들어서면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입실은 오후 </a:t>
            </a:r>
            <a:r>
              <a:rPr lang="en-US" altLang="ko-KR">
                <a:solidFill>
                  <a:srgbClr val="0070C0"/>
                </a:solidFill>
              </a:rPr>
              <a:t>3</a:t>
            </a:r>
            <a:r>
              <a:rPr lang="ko-KR" altLang="en-US">
                <a:solidFill>
                  <a:srgbClr val="0070C0"/>
                </a:solidFill>
              </a:rPr>
              <a:t>시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퇴실은 오전 </a:t>
            </a:r>
            <a:r>
              <a:rPr lang="en-US" altLang="ko-KR">
                <a:solidFill>
                  <a:srgbClr val="0070C0"/>
                </a:solidFill>
              </a:rPr>
              <a:t>11</a:t>
            </a:r>
            <a:r>
              <a:rPr lang="ko-KR" altLang="en-US">
                <a:solidFill>
                  <a:srgbClr val="0070C0"/>
                </a:solidFill>
              </a:rPr>
              <a:t>시입니다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 </a:t>
            </a:r>
            <a:r>
              <a:rPr lang="ko-KR" altLang="en-US" smtClean="0">
                <a:solidFill>
                  <a:srgbClr val="0070C0"/>
                </a:solidFill>
              </a:rPr>
              <a:t>이곳은 </a:t>
            </a:r>
            <a:r>
              <a:rPr lang="ko-KR" altLang="en-US">
                <a:solidFill>
                  <a:srgbClr val="0070C0"/>
                </a:solidFill>
              </a:rPr>
              <a:t>관광지가 아닌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귤농사를 짓는 중산간 마을입니다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</a:t>
            </a:r>
            <a:r>
              <a:rPr lang="en-US" altLang="ko-KR" smtClean="0">
                <a:solidFill>
                  <a:srgbClr val="FF0000"/>
                </a:solidFill>
              </a:rPr>
              <a:t>&lt;</a:t>
            </a:r>
            <a:r>
              <a:rPr lang="en-US" altLang="ko-KR">
                <a:solidFill>
                  <a:srgbClr val="FF0000"/>
                </a:solidFill>
              </a:rPr>
              <a:t>p&gt; </a:t>
            </a:r>
            <a:r>
              <a:rPr lang="ko-KR" altLang="en-US" smtClean="0">
                <a:solidFill>
                  <a:srgbClr val="0070C0"/>
                </a:solidFill>
              </a:rPr>
              <a:t>바베큐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야외식사 등 바깥채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외부 앞뜰에서의 활동은 밤 </a:t>
            </a:r>
            <a:r>
              <a:rPr lang="en-US" altLang="ko-KR">
                <a:solidFill>
                  <a:srgbClr val="0070C0"/>
                </a:solidFill>
              </a:rPr>
              <a:t>11</a:t>
            </a:r>
            <a:r>
              <a:rPr lang="ko-KR" altLang="en-US">
                <a:solidFill>
                  <a:srgbClr val="0070C0"/>
                </a:solidFill>
              </a:rPr>
              <a:t>시 이전까지 마쳐 주셔야 합니다</a:t>
            </a:r>
            <a:r>
              <a:rPr lang="en-US" altLang="ko-KR">
                <a:solidFill>
                  <a:srgbClr val="0070C0"/>
                </a:solidFill>
              </a:rPr>
              <a:t>.&lt;br&gt;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ko-KR" altLang="en-US">
                <a:solidFill>
                  <a:srgbClr val="0070C0"/>
                </a:solidFill>
              </a:rPr>
              <a:t>바깥채 내부의 소등은 자유롭게 하시되</a:t>
            </a:r>
            <a:r>
              <a:rPr lang="en-US" altLang="ko-KR">
                <a:solidFill>
                  <a:srgbClr val="0070C0"/>
                </a:solidFill>
              </a:rPr>
              <a:t>,&lt;br&gt;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ko-KR" altLang="en-US">
                <a:solidFill>
                  <a:srgbClr val="0070C0"/>
                </a:solidFill>
              </a:rPr>
              <a:t>자정 이후로 음주나 소란스러운 대화를 자제해 주시면 고맙겠습니다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우도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성산일출봉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섭지코지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김영갑 갤러리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용눈이 오름 등 </a:t>
            </a:r>
            <a:r>
              <a:rPr lang="en-US" altLang="ko-KR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ko-KR" altLang="en-US">
                <a:solidFill>
                  <a:srgbClr val="0070C0"/>
                </a:solidFill>
              </a:rPr>
              <a:t>주변 관광지와 한라산 동쪽 등산로로 오가실 경우</a:t>
            </a:r>
            <a:r>
              <a:rPr lang="en-US" altLang="ko-KR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ko-KR" altLang="en-US">
                <a:solidFill>
                  <a:srgbClr val="0070C0"/>
                </a:solidFill>
              </a:rPr>
              <a:t>요안도라에서 콜택시를 이용하실 수 있습니다</a:t>
            </a:r>
            <a:r>
              <a:rPr lang="en-US" altLang="ko-KR">
                <a:solidFill>
                  <a:srgbClr val="0070C0"/>
                </a:solidFill>
              </a:rPr>
              <a:t>.&lt;br</a:t>
            </a:r>
            <a:r>
              <a:rPr lang="en-US" altLang="ko-KR" smtClean="0">
                <a:solidFill>
                  <a:srgbClr val="0070C0"/>
                </a:solidFill>
              </a:rPr>
              <a:t>&gt;      </a:t>
            </a:r>
            <a:r>
              <a:rPr lang="en-US" altLang="ko-KR">
                <a:solidFill>
                  <a:srgbClr val="FF0000"/>
                </a:solidFill>
              </a:rPr>
              <a:t>&lt;/p&gt;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요안도라는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농사하시는 마을 삼춘들의 생활 환경과 제주의 자연 환경을 존중합니다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&lt;div class="banner"&gt;&lt;img src="banner3.jpg" width="700" height="233" alt="</a:t>
            </a:r>
            <a:r>
              <a:rPr lang="ko-KR" altLang="en-US">
                <a:solidFill>
                  <a:srgbClr val="0070C0"/>
                </a:solidFill>
              </a:rPr>
              <a:t>요안도라</a:t>
            </a:r>
            <a:r>
              <a:rPr lang="en-US" altLang="ko-KR">
                <a:solidFill>
                  <a:srgbClr val="0070C0"/>
                </a:solidFill>
              </a:rPr>
              <a:t>"&gt;&lt;/div&gt;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&lt;/article&gt;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&lt;/section&gt;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7" y="1939514"/>
            <a:ext cx="5557304" cy="41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1681" y="1312489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blockquote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인용문 넣기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블로그나</a:t>
            </a:r>
            <a:r>
              <a:rPr lang="ko-KR" altLang="en-US" sz="2000" dirty="0" smtClean="0"/>
              <a:t> 사이트에서 인용할 경우 인용 내용 표시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cite </a:t>
            </a:r>
            <a:r>
              <a:rPr lang="ko-KR" altLang="en-US" sz="2000" dirty="0" smtClean="0"/>
              <a:t>속성을 이용해 인용 사이트 주소를 표시할 수 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인용 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136" y="3759633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pre&gt;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입력하는 그대로 화면에 표시하기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&lt;pre&gt; </a:t>
            </a:r>
            <a:r>
              <a:rPr lang="ko-KR" altLang="en-US" sz="2000" dirty="0" smtClean="0"/>
              <a:t>태그를 사용할 경우 소스에 표시한 공백이 브라우저에 그대로 표시됩니다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주로 프로그램 소스를 표시할 때 사용합니다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&lt;pre&gt;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&lt;/pre&gt;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1416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blockquote</a:t>
            </a:r>
            <a:r>
              <a:rPr lang="en-US" altLang="ko-KR" dirty="0">
                <a:solidFill>
                  <a:srgbClr val="FF0000"/>
                </a:solidFill>
              </a:rPr>
              <a:t> cite="http://www.w3.org/TR/webstorage/#the-localstorage-attribute"&gt;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HTML</a:t>
            </a:r>
            <a:r>
              <a:rPr lang="ko-KR" altLang="en-US" dirty="0">
                <a:solidFill>
                  <a:srgbClr val="0070C0"/>
                </a:solidFill>
              </a:rPr>
              <a:t>은 하이퍼텍스트 </a:t>
            </a:r>
            <a:r>
              <a:rPr lang="ko-KR" altLang="en-US" dirty="0" err="1">
                <a:solidFill>
                  <a:srgbClr val="0070C0"/>
                </a:solidFill>
              </a:rPr>
              <a:t>마크업</a:t>
            </a:r>
            <a:r>
              <a:rPr lang="ko-KR" altLang="en-US" dirty="0">
                <a:solidFill>
                  <a:srgbClr val="0070C0"/>
                </a:solidFill>
              </a:rPr>
              <a:t> 언어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HyperText</a:t>
            </a:r>
            <a:r>
              <a:rPr lang="en-US" altLang="ko-KR" dirty="0">
                <a:solidFill>
                  <a:srgbClr val="0070C0"/>
                </a:solidFill>
              </a:rPr>
              <a:t> Markup Language)</a:t>
            </a:r>
            <a:r>
              <a:rPr lang="ko-KR" altLang="en-US" dirty="0">
                <a:solidFill>
                  <a:srgbClr val="0070C0"/>
                </a:solidFill>
              </a:rPr>
              <a:t>라는 의미의 웹 페이지를 위한 </a:t>
            </a:r>
            <a:r>
              <a:rPr lang="ko-KR" altLang="en-US" dirty="0" err="1">
                <a:solidFill>
                  <a:srgbClr val="0070C0"/>
                </a:solidFill>
              </a:rPr>
              <a:t>마크업</a:t>
            </a:r>
            <a:r>
              <a:rPr lang="ko-KR" altLang="en-US" dirty="0">
                <a:solidFill>
                  <a:srgbClr val="0070C0"/>
                </a:solidFill>
              </a:rPr>
              <a:t> 언어다</a:t>
            </a:r>
            <a:r>
              <a:rPr lang="en-US" altLang="ko-KR" dirty="0">
                <a:solidFill>
                  <a:srgbClr val="0070C0"/>
                </a:solidFill>
              </a:rPr>
              <a:t>. HTML</a:t>
            </a:r>
            <a:r>
              <a:rPr lang="ko-KR" altLang="en-US" dirty="0">
                <a:solidFill>
                  <a:srgbClr val="0070C0"/>
                </a:solidFill>
              </a:rPr>
              <a:t>은 웹 브라우저와 같은 </a:t>
            </a:r>
            <a:r>
              <a:rPr lang="en-US" altLang="ko-KR" dirty="0">
                <a:solidFill>
                  <a:srgbClr val="0070C0"/>
                </a:solidFill>
              </a:rPr>
              <a:t>HTML </a:t>
            </a:r>
            <a:r>
              <a:rPr lang="ko-KR" altLang="en-US" dirty="0">
                <a:solidFill>
                  <a:srgbClr val="0070C0"/>
                </a:solidFill>
              </a:rPr>
              <a:t>처리 장치의 행동에 영향을 주는 자바스크립트와 본문과 그 밖의 항목의 외관과 배치를 정의하는 </a:t>
            </a:r>
            <a:r>
              <a:rPr lang="en-US" altLang="ko-KR" dirty="0">
                <a:solidFill>
                  <a:srgbClr val="0070C0"/>
                </a:solidFill>
              </a:rPr>
              <a:t>CSS </a:t>
            </a:r>
            <a:r>
              <a:rPr lang="ko-KR" altLang="en-US" dirty="0">
                <a:solidFill>
                  <a:srgbClr val="0070C0"/>
                </a:solidFill>
              </a:rPr>
              <a:t>같은 스크립트를 포함하거나 불러올 수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blockquote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&lt;pre&gt;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&lt;h3&gt;    </a:t>
            </a:r>
            <a:r>
              <a:rPr lang="ko-KR" altLang="en-US" dirty="0">
                <a:solidFill>
                  <a:srgbClr val="0070C0"/>
                </a:solidFill>
              </a:rPr>
              <a:t>로컬 스토리지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</a:t>
            </a:r>
            <a:r>
              <a:rPr lang="en-US" altLang="ko-KR" dirty="0">
                <a:solidFill>
                  <a:srgbClr val="0070C0"/>
                </a:solidFill>
              </a:rPr>
              <a:t>(Local Storage)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저장하는 함수 </a:t>
            </a:r>
            <a:r>
              <a:rPr lang="en-US" altLang="ko-KR" dirty="0">
                <a:solidFill>
                  <a:srgbClr val="0070C0"/>
                </a:solidFill>
              </a:rPr>
              <a:t>:  &lt;/h3&gt;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  function </a:t>
            </a:r>
            <a:r>
              <a:rPr lang="en-US" altLang="ko-KR" dirty="0" err="1">
                <a:solidFill>
                  <a:srgbClr val="0070C0"/>
                </a:solidFill>
              </a:rPr>
              <a:t>savetheLocal</a:t>
            </a:r>
            <a:r>
              <a:rPr lang="en-US" altLang="ko-KR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second = </a:t>
            </a:r>
            <a:r>
              <a:rPr lang="en-US" altLang="ko-KR" dirty="0" err="1">
                <a:solidFill>
                  <a:srgbClr val="0070C0"/>
                </a:solidFill>
              </a:rPr>
              <a:t>document.getElementById</a:t>
            </a:r>
            <a:r>
              <a:rPr lang="en-US" altLang="ko-KR" dirty="0">
                <a:solidFill>
                  <a:srgbClr val="0070C0"/>
                </a:solidFill>
              </a:rPr>
              <a:t>("second");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thevalue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second.value</a:t>
            </a:r>
            <a:r>
              <a:rPr lang="en-US" altLang="ko-KR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localStorage.setItem</a:t>
            </a:r>
            <a:r>
              <a:rPr lang="en-US" altLang="ko-KR" dirty="0">
                <a:solidFill>
                  <a:srgbClr val="0070C0"/>
                </a:solidFill>
              </a:rPr>
              <a:t>(1, </a:t>
            </a:r>
            <a:r>
              <a:rPr lang="en-US" altLang="ko-KR" dirty="0" err="1">
                <a:solidFill>
                  <a:srgbClr val="0070C0"/>
                </a:solidFill>
              </a:rPr>
              <a:t>thevalue</a:t>
            </a:r>
            <a:r>
              <a:rPr lang="en-US" altLang="ko-KR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 </a:t>
            </a:r>
            <a:r>
              <a:rPr lang="en-US" altLang="ko-KR" dirty="0" err="1">
                <a:solidFill>
                  <a:srgbClr val="0070C0"/>
                </a:solidFill>
              </a:rPr>
              <a:t>gettheLocal</a:t>
            </a:r>
            <a:r>
              <a:rPr lang="en-US" altLang="ko-KR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</a:t>
            </a:r>
            <a:r>
              <a:rPr lang="en-US" altLang="ko-KR" dirty="0" smtClean="0">
                <a:solidFill>
                  <a:srgbClr val="0070C0"/>
                </a:solidFill>
              </a:rPr>
              <a:t>}   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&lt;/pre&gt;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65" y="1877436"/>
            <a:ext cx="6637337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1671</TotalTime>
  <Words>3068</Words>
  <Application>Microsoft Office PowerPoint</Application>
  <PresentationFormat>와이드스크린</PresentationFormat>
  <Paragraphs>512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HY견고딕</vt:lpstr>
      <vt:lpstr>맑은 고딕</vt:lpstr>
      <vt:lpstr>Arial</vt:lpstr>
      <vt:lpstr>Wingdings</vt:lpstr>
      <vt:lpstr>Office 테마</vt:lpstr>
      <vt:lpstr>텍스트와 하이퍼링크  관련 태그들</vt:lpstr>
      <vt:lpstr>PowerPoint 프레젠테이션</vt:lpstr>
      <vt:lpstr>텍스트를 묶어서 처리하는 태그들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목록을 만드는 태그들</vt:lpstr>
      <vt:lpstr>  목록을 만드는 태그들</vt:lpstr>
      <vt:lpstr>  목록을 만드는 태그들</vt:lpstr>
      <vt:lpstr>  목록을 만드는 태그들</vt:lpstr>
      <vt:lpstr>  목록을 만드는 태그들</vt:lpstr>
      <vt:lpstr>  목록을 만드는 태그들</vt:lpstr>
      <vt:lpstr>표 관련 태그들</vt:lpstr>
      <vt:lpstr>표 만들기</vt:lpstr>
      <vt:lpstr>표 만들기</vt:lpstr>
      <vt:lpstr>표 조절하기</vt:lpstr>
      <vt:lpstr>셀 합치기</vt:lpstr>
      <vt:lpstr>셀 합치기</vt:lpstr>
      <vt:lpstr>표에 캡션 넣기</vt:lpstr>
      <vt:lpstr>표에 캡션 넣기</vt:lpstr>
      <vt:lpstr>표와 배경</vt:lpstr>
      <vt:lpstr>여러 열 묶기</vt:lpstr>
      <vt:lpstr>여러 열 묶기</vt:lpstr>
      <vt:lpstr>표의 제목과 본문 구분해 주기</vt:lpstr>
      <vt:lpstr>표의 제목과 본문 구분해 주기</vt:lpstr>
      <vt:lpstr>하이퍼링크</vt:lpstr>
      <vt:lpstr>하이퍼링크란</vt:lpstr>
      <vt:lpstr>하이퍼링크 만들기</vt:lpstr>
      <vt:lpstr>하이퍼링크 만들기 </vt:lpstr>
      <vt:lpstr>하이퍼링크 만들기</vt:lpstr>
      <vt:lpstr>상대 경로와 절대 경로</vt:lpstr>
      <vt:lpstr>새 창에서 링크 열기</vt:lpstr>
      <vt:lpstr>새 창에서 링크 열기</vt:lpstr>
      <vt:lpstr>링크를 미리 알려주는 툴팁</vt:lpstr>
      <vt:lpstr>앵커 이용하기</vt:lpstr>
      <vt:lpstr>앵커 이용하기</vt:lpstr>
      <vt:lpstr>앵커 이용하기</vt:lpstr>
      <vt:lpstr>연습문제</vt:lpstr>
      <vt:lpstr>연습문제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KimWin7</cp:lastModifiedBy>
  <cp:revision>60</cp:revision>
  <dcterms:created xsi:type="dcterms:W3CDTF">2013-09-01T06:28:35Z</dcterms:created>
  <dcterms:modified xsi:type="dcterms:W3CDTF">2015-03-12T23:33:50Z</dcterms:modified>
</cp:coreProperties>
</file>