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05" r:id="rId3"/>
    <p:sldId id="306" r:id="rId4"/>
    <p:sldId id="258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8" r:id="rId18"/>
    <p:sldId id="286" r:id="rId19"/>
    <p:sldId id="287" r:id="rId20"/>
    <p:sldId id="307" r:id="rId21"/>
    <p:sldId id="289" r:id="rId22"/>
    <p:sldId id="317" r:id="rId23"/>
    <p:sldId id="295" r:id="rId24"/>
    <p:sldId id="296" r:id="rId25"/>
    <p:sldId id="318" r:id="rId26"/>
    <p:sldId id="298" r:id="rId27"/>
    <p:sldId id="301" r:id="rId28"/>
    <p:sldId id="292" r:id="rId29"/>
    <p:sldId id="300" r:id="rId30"/>
    <p:sldId id="308" r:id="rId31"/>
    <p:sldId id="299" r:id="rId32"/>
    <p:sldId id="319" r:id="rId33"/>
    <p:sldId id="302" r:id="rId34"/>
    <p:sldId id="320" r:id="rId35"/>
    <p:sldId id="293" r:id="rId36"/>
    <p:sldId id="303" r:id="rId37"/>
    <p:sldId id="304" r:id="rId38"/>
    <p:sldId id="294" r:id="rId39"/>
    <p:sldId id="309" r:id="rId40"/>
    <p:sldId id="310" r:id="rId41"/>
    <p:sldId id="311" r:id="rId42"/>
    <p:sldId id="314" r:id="rId43"/>
    <p:sldId id="321" r:id="rId44"/>
    <p:sldId id="322" r:id="rId45"/>
    <p:sldId id="312" r:id="rId46"/>
    <p:sldId id="313" r:id="rId47"/>
    <p:sldId id="315" r:id="rId48"/>
    <p:sldId id="323" r:id="rId49"/>
    <p:sldId id="324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329" y="139794"/>
            <a:ext cx="10251562" cy="100194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5B8-4800-4B6D-867E-C24AB26CA35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65DF-6250-4798-BC80-C5D226ACDF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갈매기형 수장 2"/>
          <p:cNvSpPr/>
          <p:nvPr userDrawn="1"/>
        </p:nvSpPr>
        <p:spPr>
          <a:xfrm flipH="1">
            <a:off x="26579" y="287080"/>
            <a:ext cx="444799" cy="637954"/>
          </a:xfrm>
          <a:prstGeom prst="chevr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갈매기형 수장 6"/>
          <p:cNvSpPr/>
          <p:nvPr userDrawn="1"/>
        </p:nvSpPr>
        <p:spPr>
          <a:xfrm flipH="1">
            <a:off x="322516" y="287080"/>
            <a:ext cx="444799" cy="63795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갈매기형 수장 7"/>
          <p:cNvSpPr/>
          <p:nvPr userDrawn="1"/>
        </p:nvSpPr>
        <p:spPr>
          <a:xfrm flipH="1">
            <a:off x="618454" y="287080"/>
            <a:ext cx="444799" cy="63795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71488" y="1520825"/>
            <a:ext cx="11117262" cy="43846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434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5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825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E7E6E6">
                    <a:lumMod val="10000"/>
                  </a:srgbClr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>
              <a:ln w="9525">
                <a:solidFill>
                  <a:prstClr val="white"/>
                </a:solidFill>
                <a:prstDash val="solid"/>
              </a:ln>
              <a:solidFill>
                <a:srgbClr val="E7E6E6">
                  <a:lumMod val="10000"/>
                </a:srgbClr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19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329" y="139794"/>
            <a:ext cx="10251562" cy="100194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5B8-4800-4B6D-867E-C24AB26CA355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65DF-6250-4798-BC80-C5D226ACDF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갈매기형 수장 2"/>
          <p:cNvSpPr/>
          <p:nvPr userDrawn="1"/>
        </p:nvSpPr>
        <p:spPr>
          <a:xfrm flipH="1">
            <a:off x="26579" y="287080"/>
            <a:ext cx="444799" cy="637954"/>
          </a:xfrm>
          <a:prstGeom prst="chevr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 userDrawn="1"/>
        </p:nvSpPr>
        <p:spPr>
          <a:xfrm flipH="1">
            <a:off x="322516" y="287080"/>
            <a:ext cx="444799" cy="63795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7"/>
          <p:cNvSpPr/>
          <p:nvPr userDrawn="1"/>
        </p:nvSpPr>
        <p:spPr>
          <a:xfrm flipH="1">
            <a:off x="618454" y="287080"/>
            <a:ext cx="444799" cy="63795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71488" y="1520825"/>
            <a:ext cx="11117262" cy="43846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4607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4031317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89" r:id="rId13"/>
    <p:sldLayoutId id="2147483676" r:id="rId14"/>
    <p:sldLayoutId id="2147483677" r:id="rId15"/>
    <p:sldLayoutId id="2147483687" r:id="rId16"/>
    <p:sldLayoutId id="2147483688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amples/font8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1329" y="1440245"/>
            <a:ext cx="7476231" cy="1288160"/>
          </a:xfrm>
        </p:spPr>
        <p:txBody>
          <a:bodyPr/>
          <a:lstStyle/>
          <a:p>
            <a:pPr algn="l"/>
            <a:r>
              <a:rPr lang="ko-KR" altLang="en-US" smtClean="0"/>
              <a:t>텍스트 관련 스타일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07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63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</a:t>
            </a:r>
            <a:r>
              <a:rPr lang="ko-KR" altLang="en-US" smtClean="0"/>
              <a:t>와 </a:t>
            </a:r>
            <a:r>
              <a:rPr lang="en-US" altLang="ko-KR" err="1" smtClean="0"/>
              <a:t>px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2" y="1350342"/>
            <a:ext cx="9850383" cy="52674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60000"/>
              </a:lnSpc>
            </a:pPr>
            <a:r>
              <a:rPr lang="en-US" altLang="ko-KR" sz="2800" err="1" smtClean="0"/>
              <a:t>px</a:t>
            </a:r>
            <a:r>
              <a:rPr lang="en-US" altLang="ko-KR" sz="2800" smtClean="0"/>
              <a:t> </a:t>
            </a:r>
            <a:r>
              <a:rPr lang="ko-KR" altLang="en-US" sz="2800"/>
              <a:t>단위를 이용해 직접 글꼴 크기를 지정한다</a:t>
            </a:r>
            <a:r>
              <a:rPr lang="en-US" altLang="ko-KR" sz="2800"/>
              <a:t>. </a:t>
            </a:r>
          </a:p>
          <a:p>
            <a:pPr lvl="1">
              <a:lnSpc>
                <a:spcPct val="160000"/>
              </a:lnSpc>
            </a:pPr>
            <a:r>
              <a:rPr lang="ko-KR" altLang="en-US" sz="2800"/>
              <a:t>기본 크기는 </a:t>
            </a:r>
            <a:r>
              <a:rPr lang="en-US" altLang="ko-KR" sz="2800"/>
              <a:t>16p</a:t>
            </a:r>
            <a:r>
              <a:rPr lang="en-US" altLang="ko-KR" sz="3500"/>
              <a:t>x</a:t>
            </a:r>
          </a:p>
          <a:p>
            <a:endParaRPr lang="en-US" altLang="ko-KR" sz="4600"/>
          </a:p>
          <a:p>
            <a:pPr marL="914400" lvl="2" indent="0">
              <a:buNone/>
            </a:pPr>
            <a:r>
              <a:rPr lang="ko-KR" altLang="en-US" sz="2600"/>
              <a:t>예</a:t>
            </a:r>
            <a:r>
              <a:rPr lang="en-US" altLang="ko-KR" sz="2600"/>
              <a:t>)</a:t>
            </a:r>
          </a:p>
          <a:p>
            <a:pPr marL="1371600" lvl="3" indent="0">
              <a:lnSpc>
                <a:spcPct val="160000"/>
              </a:lnSpc>
              <a:buNone/>
            </a:pPr>
            <a:r>
              <a:rPr lang="en-US" altLang="ko-KR" sz="2600">
                <a:solidFill>
                  <a:srgbClr val="0070C0"/>
                </a:solidFill>
              </a:rPr>
              <a:t>h1 { font-size:25px; </a:t>
            </a:r>
            <a:r>
              <a:rPr lang="en-US" altLang="ko-KR" sz="2600" smtClean="0">
                <a:solidFill>
                  <a:srgbClr val="0070C0"/>
                </a:solidFill>
              </a:rPr>
              <a:t>} </a:t>
            </a:r>
            <a:endParaRPr lang="en-US" altLang="ko-KR" sz="2600">
              <a:solidFill>
                <a:srgbClr val="0070C0"/>
              </a:solidFill>
            </a:endParaRPr>
          </a:p>
          <a:p>
            <a:pPr marL="1371600" lvl="3" indent="0">
              <a:lnSpc>
                <a:spcPct val="160000"/>
              </a:lnSpc>
              <a:buNone/>
            </a:pPr>
            <a:r>
              <a:rPr lang="en-US" altLang="ko-KR" sz="2600">
                <a:solidFill>
                  <a:srgbClr val="0070C0"/>
                </a:solidFill>
              </a:rPr>
              <a:t>p { font-size:14px; </a:t>
            </a:r>
            <a:r>
              <a:rPr lang="en-US" altLang="ko-KR" sz="2600" smtClean="0">
                <a:solidFill>
                  <a:srgbClr val="0070C0"/>
                </a:solidFill>
              </a:rPr>
              <a:t>}</a:t>
            </a:r>
            <a:endParaRPr lang="en-US" altLang="ko-KR" sz="2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 </a:t>
            </a:r>
            <a:r>
              <a:rPr lang="ko-KR" altLang="en-US" smtClean="0"/>
              <a:t>와 </a:t>
            </a:r>
            <a:r>
              <a:rPr lang="en-US" altLang="ko-KR" err="1" smtClean="0"/>
              <a:t>em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2" y="1350342"/>
            <a:ext cx="10144851" cy="526743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/>
              <a:t>글자 크기를 </a:t>
            </a:r>
            <a:r>
              <a:rPr lang="en-US" altLang="ko-KR" sz="2400" err="1"/>
              <a:t>px</a:t>
            </a:r>
            <a:r>
              <a:rPr lang="en-US" altLang="ko-KR" sz="2400"/>
              <a:t> </a:t>
            </a:r>
            <a:r>
              <a:rPr lang="ko-KR" altLang="en-US" sz="2400"/>
              <a:t>단위로 지정하면 글자 크기가 항상 일정</a:t>
            </a:r>
            <a:endParaRPr lang="en-US" altLang="ko-KR" sz="240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à"/>
            </a:pPr>
            <a:r>
              <a:rPr lang="en-US" altLang="ko-KR" sz="2400">
                <a:sym typeface="Wingdings" pitchFamily="2" charset="2"/>
              </a:rPr>
              <a:t>but,</a:t>
            </a:r>
            <a:r>
              <a:rPr lang="ko-KR" altLang="en-US" sz="2400"/>
              <a:t> </a:t>
            </a:r>
            <a:r>
              <a:rPr lang="en-US" altLang="ko-KR" sz="2400" err="1"/>
              <a:t>em</a:t>
            </a:r>
            <a:r>
              <a:rPr lang="en-US" altLang="ko-KR" sz="2400"/>
              <a:t> </a:t>
            </a:r>
            <a:r>
              <a:rPr lang="ko-KR" altLang="en-US" sz="2400"/>
              <a:t>단위를 사용하면 선택한 </a:t>
            </a:r>
            <a:r>
              <a:rPr lang="ko-KR" altLang="en-US" sz="2400" smtClean="0"/>
              <a:t>글꼴의</a:t>
            </a:r>
            <a:r>
              <a:rPr lang="en-US" altLang="ko-KR" sz="2400"/>
              <a:t/>
            </a:r>
            <a:br>
              <a:rPr lang="en-US" altLang="ko-KR" sz="2400"/>
            </a:br>
            <a:r>
              <a:rPr lang="ko-KR" altLang="en-US" sz="2400" smtClean="0"/>
              <a:t>대문자 </a:t>
            </a:r>
            <a:r>
              <a:rPr lang="en-US" altLang="ko-KR" sz="2400"/>
              <a:t>M</a:t>
            </a:r>
            <a:r>
              <a:rPr lang="ko-KR" altLang="en-US" sz="2400"/>
              <a:t>의 너비를 기준으로 한다</a:t>
            </a: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 marL="457200" indent="-457200"/>
            <a:r>
              <a:rPr lang="en-US" altLang="ko-KR" sz="2400" err="1"/>
              <a:t>em</a:t>
            </a:r>
            <a:r>
              <a:rPr lang="en-US" altLang="ko-KR" sz="2400"/>
              <a:t> </a:t>
            </a:r>
            <a:r>
              <a:rPr lang="ko-KR" altLang="en-US" sz="2400"/>
              <a:t>단위는 </a:t>
            </a:r>
            <a:r>
              <a:rPr lang="en-US" altLang="ko-KR" sz="2400"/>
              <a:t>W3C</a:t>
            </a:r>
            <a:r>
              <a:rPr lang="ko-KR" altLang="en-US" sz="2400"/>
              <a:t>에서 권장하는 단위</a:t>
            </a:r>
            <a:endParaRPr lang="en-US" altLang="ko-KR" sz="2400"/>
          </a:p>
          <a:p>
            <a:pPr marL="457200" indent="-457200"/>
            <a:r>
              <a:rPr lang="en-US" altLang="ko-KR" sz="2400"/>
              <a:t>1em = 16px</a:t>
            </a:r>
          </a:p>
          <a:p>
            <a:pPr marL="457200" indent="-457200"/>
            <a:r>
              <a:rPr lang="ko-KR" altLang="en-US" sz="2400"/>
              <a:t>픽셀을</a:t>
            </a:r>
            <a:r>
              <a:rPr lang="en-US" altLang="ko-KR" sz="2400"/>
              <a:t> </a:t>
            </a:r>
            <a:r>
              <a:rPr lang="en-US" altLang="ko-KR" sz="2400" err="1"/>
              <a:t>em</a:t>
            </a:r>
            <a:r>
              <a:rPr lang="ko-KR" altLang="en-US" sz="2400"/>
              <a:t>으로 바꾸려면 </a:t>
            </a:r>
            <a:r>
              <a:rPr lang="ko-KR" altLang="en-US" sz="2400" err="1" smtClean="0">
                <a:solidFill>
                  <a:srgbClr val="C00000"/>
                </a:solidFill>
              </a:rPr>
              <a:t>픽셀값</a:t>
            </a:r>
            <a:r>
              <a:rPr lang="en-US" altLang="ko-KR" sz="2400" smtClean="0">
                <a:solidFill>
                  <a:srgbClr val="C00000"/>
                </a:solidFill>
              </a:rPr>
              <a:t>/16 </a:t>
            </a:r>
            <a:endParaRPr lang="en-US" altLang="ko-KR" sz="2400"/>
          </a:p>
          <a:p>
            <a:endParaRPr lang="en-US" altLang="ko-KR" sz="24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ko-KR" altLang="en-US" sz="2400"/>
              <a:t>예</a:t>
            </a:r>
            <a:r>
              <a:rPr lang="en-US" altLang="ko-KR" sz="2400"/>
              <a:t>) </a:t>
            </a:r>
          </a:p>
          <a:p>
            <a:pPr marL="0" indent="0">
              <a:buNone/>
            </a:pPr>
            <a:r>
              <a:rPr lang="en-US" altLang="ko-KR" sz="2400">
                <a:solidFill>
                  <a:srgbClr val="0070C0"/>
                </a:solidFill>
              </a:rPr>
              <a:t>16px – </a:t>
            </a:r>
            <a:r>
              <a:rPr lang="en-US" altLang="ko-KR" sz="2400" smtClean="0">
                <a:solidFill>
                  <a:srgbClr val="0070C0"/>
                </a:solidFill>
              </a:rPr>
              <a:t>1em, 30px </a:t>
            </a:r>
            <a:r>
              <a:rPr lang="en-US" altLang="ko-KR" sz="2400">
                <a:solidFill>
                  <a:srgbClr val="0070C0"/>
                </a:solidFill>
              </a:rPr>
              <a:t>– 1.875em </a:t>
            </a: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243" y="2034535"/>
            <a:ext cx="5088989" cy="150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>
                <a:solidFill>
                  <a:srgbClr val="C00000"/>
                </a:solidFill>
              </a:rPr>
              <a:t>px</a:t>
            </a:r>
            <a:r>
              <a:rPr lang="ko-KR" altLang="en-US" smtClean="0"/>
              <a:t>로 지정했을 때 </a:t>
            </a:r>
            <a:r>
              <a:rPr lang="en-US" altLang="ko-KR" sz="2800" err="1" smtClean="0"/>
              <a:t>vs</a:t>
            </a:r>
            <a:r>
              <a:rPr lang="en-US" altLang="ko-KR" smtClean="0"/>
              <a:t> </a:t>
            </a:r>
            <a:r>
              <a:rPr lang="en-US" altLang="ko-KR" err="1" smtClean="0">
                <a:solidFill>
                  <a:srgbClr val="C00000"/>
                </a:solidFill>
              </a:rPr>
              <a:t>em</a:t>
            </a:r>
            <a:r>
              <a:rPr lang="ko-KR" altLang="en-US" smtClean="0"/>
              <a:t>으로 지정했을 때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1" y="1467260"/>
            <a:ext cx="7162800" cy="235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1" y="4270904"/>
            <a:ext cx="7162800" cy="235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7432766" y="2299063"/>
            <a:ext cx="4545874" cy="3017520"/>
          </a:xfrm>
          <a:prstGeom prst="wedgeEllipseCallout">
            <a:avLst>
              <a:gd name="adj1" fmla="val -64960"/>
              <a:gd name="adj2" fmla="val 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글꼴이 바뀌더라도 </a:t>
            </a:r>
            <a:endParaRPr lang="en-US" altLang="ko-KR" sz="280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글자 크기는 항상</a:t>
            </a:r>
            <a:endParaRPr lang="en-US" altLang="ko-KR" sz="280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똑같</a:t>
            </a:r>
            <a:r>
              <a:rPr lang="ko-KR" altLang="en-US" sz="2800">
                <a:solidFill>
                  <a:prstClr val="white"/>
                </a:solidFill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8018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>
                <a:solidFill>
                  <a:srgbClr val="C00000"/>
                </a:solidFill>
              </a:rPr>
              <a:t>px</a:t>
            </a:r>
            <a:r>
              <a:rPr lang="ko-KR" altLang="en-US" smtClean="0"/>
              <a:t>로 지정했을 때 </a:t>
            </a:r>
            <a:r>
              <a:rPr lang="en-US" altLang="ko-KR" sz="2400" err="1" smtClean="0"/>
              <a:t>vs</a:t>
            </a:r>
            <a:r>
              <a:rPr lang="en-US" altLang="ko-KR" smtClean="0"/>
              <a:t> </a:t>
            </a:r>
            <a:r>
              <a:rPr lang="en-US" altLang="ko-KR" err="1" smtClean="0">
                <a:solidFill>
                  <a:srgbClr val="C00000"/>
                </a:solidFill>
              </a:rPr>
              <a:t>em</a:t>
            </a:r>
            <a:r>
              <a:rPr lang="ko-KR" altLang="en-US" smtClean="0"/>
              <a:t>으로 지정했을 때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7432766" y="2299063"/>
            <a:ext cx="4545874" cy="3017520"/>
          </a:xfrm>
          <a:prstGeom prst="wedgeEllipseCallout">
            <a:avLst>
              <a:gd name="adj1" fmla="val -64960"/>
              <a:gd name="adj2" fmla="val 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글꼴이 바뀌면</a:t>
            </a:r>
            <a:r>
              <a:rPr lang="en-US" altLang="ko-KR" sz="2800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글자 크기가 </a:t>
            </a:r>
            <a:endParaRPr lang="en-US" altLang="ko-KR" sz="280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달라진다</a:t>
            </a:r>
            <a:endParaRPr lang="ko-KR" altLang="en-US" sz="2800">
              <a:solidFill>
                <a:prstClr val="white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" y="1502883"/>
            <a:ext cx="7006045" cy="23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" y="4164113"/>
            <a:ext cx="7006045" cy="23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7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 </a:t>
            </a:r>
            <a:r>
              <a:rPr lang="ko-KR" altLang="en-US" smtClean="0"/>
              <a:t>와 백분율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2" y="1350342"/>
            <a:ext cx="10144851" cy="52674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/>
              <a:t>부모 요소의 글꼴 크기를 기준으로 계산한다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부모 요소의 글꼴 크기가 </a:t>
            </a:r>
            <a:r>
              <a:rPr lang="en-US" altLang="ko-KR" sz="2400"/>
              <a:t>font-size:15px</a:t>
            </a:r>
            <a:r>
              <a:rPr lang="ko-KR" altLang="en-US" sz="2400"/>
              <a:t>처럼 크기 값으로 표현되어 있어야 한다</a:t>
            </a:r>
            <a:r>
              <a:rPr lang="en-US" altLang="ko-KR" sz="2400"/>
              <a:t>.</a:t>
            </a:r>
          </a:p>
          <a:p>
            <a:endParaRPr lang="en-US" altLang="ko-KR" sz="240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>
                <a:solidFill>
                  <a:prstClr val="black"/>
                </a:solidFill>
              </a:rPr>
              <a:t>예</a:t>
            </a:r>
            <a:r>
              <a:rPr lang="en-US" altLang="ko-KR" sz="2400">
                <a:solidFill>
                  <a:prstClr val="black"/>
                </a:solidFill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 body </a:t>
            </a:r>
            <a:r>
              <a:rPr lang="en-US" altLang="ko-KR" sz="2400">
                <a:solidFill>
                  <a:srgbClr val="0070C0"/>
                </a:solidFill>
              </a:rPr>
              <a:t>{ font-size:12px; } </a:t>
            </a:r>
            <a:endParaRPr lang="en-US" altLang="ko-KR" sz="240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 </a:t>
            </a:r>
            <a:r>
              <a:rPr lang="en-US" altLang="ko-KR" sz="2400">
                <a:solidFill>
                  <a:srgbClr val="0070C0"/>
                </a:solidFill>
              </a:rPr>
              <a:t>.</a:t>
            </a:r>
            <a:r>
              <a:rPr lang="en-US" altLang="ko-KR" sz="2400" err="1">
                <a:solidFill>
                  <a:srgbClr val="0070C0"/>
                </a:solidFill>
              </a:rPr>
              <a:t>smallTxt</a:t>
            </a:r>
            <a:r>
              <a:rPr lang="en-US" altLang="ko-KR" sz="2400">
                <a:solidFill>
                  <a:srgbClr val="0070C0"/>
                </a:solidFill>
              </a:rPr>
              <a:t> { font-size:80%; </a:t>
            </a:r>
            <a:r>
              <a:rPr lang="en-US" altLang="ko-KR" sz="2400" smtClean="0">
                <a:solidFill>
                  <a:srgbClr val="0070C0"/>
                </a:solidFill>
              </a:rPr>
              <a:t>}</a:t>
            </a:r>
            <a:endParaRPr lang="en-US" altLang="ko-KR" sz="24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rgbClr val="0070C0"/>
              </a:solidFill>
            </a:endParaRPr>
          </a:p>
        </p:txBody>
      </p:sp>
      <p:sp>
        <p:nvSpPr>
          <p:cNvPr id="4" name="설명선 2 3"/>
          <p:cNvSpPr/>
          <p:nvPr/>
        </p:nvSpPr>
        <p:spPr>
          <a:xfrm>
            <a:off x="6369801" y="3984058"/>
            <a:ext cx="3285641" cy="1751308"/>
          </a:xfrm>
          <a:prstGeom prst="borderCallout2">
            <a:avLst>
              <a:gd name="adj1" fmla="val 18750"/>
              <a:gd name="adj2" fmla="val 158"/>
              <a:gd name="adj3" fmla="val 18750"/>
              <a:gd name="adj4" fmla="val -16667"/>
              <a:gd name="adj5" fmla="val 65597"/>
              <a:gd name="adj6" fmla="val -570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prstClr val="black"/>
                </a:solidFill>
              </a:rPr>
              <a:t>부모 요소의 크기</a:t>
            </a:r>
            <a:r>
              <a:rPr lang="en-US" altLang="ko-KR" sz="2000">
                <a:solidFill>
                  <a:prstClr val="black"/>
                </a:solidFill>
              </a:rPr>
              <a:t>(12px)</a:t>
            </a:r>
            <a:r>
              <a:rPr lang="ko-KR" altLang="en-US" sz="2000">
                <a:solidFill>
                  <a:prstClr val="black"/>
                </a:solidFill>
              </a:rPr>
              <a:t>의 </a:t>
            </a:r>
            <a:r>
              <a:rPr lang="en-US" altLang="ko-KR" sz="2000">
                <a:solidFill>
                  <a:prstClr val="black"/>
                </a:solidFill>
              </a:rPr>
              <a:t>80%</a:t>
            </a:r>
            <a:r>
              <a:rPr lang="ko-KR" altLang="en-US" sz="2000">
                <a:solidFill>
                  <a:prstClr val="black"/>
                </a:solidFill>
              </a:rPr>
              <a:t>이므로 실제 표시되는 크기는 </a:t>
            </a:r>
            <a:r>
              <a:rPr lang="en-US" altLang="ko-KR" sz="2000">
                <a:solidFill>
                  <a:prstClr val="black"/>
                </a:solidFill>
              </a:rPr>
              <a:t>9.6px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0401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font-style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9715" y="2434120"/>
            <a:ext cx="86377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글자를 </a:t>
            </a:r>
            <a:r>
              <a:rPr lang="ko-KR" altLang="en-US" sz="2400" err="1"/>
              <a:t>이탤릭체로</a:t>
            </a:r>
            <a:r>
              <a:rPr lang="ko-KR" altLang="en-US" sz="2400"/>
              <a:t> 표현할 것인지의 여부를 </a:t>
            </a:r>
            <a:r>
              <a:rPr lang="ko-KR" altLang="en-US" sz="2400" smtClean="0"/>
              <a:t>결정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사용할 </a:t>
            </a:r>
            <a:r>
              <a:rPr lang="ko-KR" altLang="en-US" sz="2400"/>
              <a:t>수 있는 값은 </a:t>
            </a:r>
            <a:r>
              <a:rPr lang="en-US" altLang="ko-KR" sz="2400"/>
              <a:t>normal </a:t>
            </a:r>
            <a:r>
              <a:rPr lang="ko-KR" altLang="en-US" sz="2400"/>
              <a:t>과 </a:t>
            </a:r>
            <a:r>
              <a:rPr lang="en-US" altLang="ko-KR" sz="2400"/>
              <a:t>italic, oblique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italic</a:t>
            </a:r>
            <a:r>
              <a:rPr lang="ko-KR" altLang="en-US" sz="2400"/>
              <a:t>이나 </a:t>
            </a:r>
            <a:r>
              <a:rPr lang="en-US" altLang="ko-KR" sz="2400"/>
              <a:t>oblique</a:t>
            </a:r>
            <a:r>
              <a:rPr lang="ko-KR" altLang="en-US" sz="2400"/>
              <a:t>를 선택하면 글자가 </a:t>
            </a:r>
            <a:r>
              <a:rPr lang="ko-KR" altLang="en-US" sz="2400" err="1"/>
              <a:t>이탤릭체로</a:t>
            </a:r>
            <a:r>
              <a:rPr lang="ko-KR" altLang="en-US" sz="2400"/>
              <a:t> </a:t>
            </a:r>
            <a:r>
              <a:rPr lang="ko-KR" altLang="en-US" sz="2400" smtClean="0"/>
              <a:t>표시됨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0070C0"/>
                </a:solidFill>
              </a:rPr>
              <a:t>h2, h3 {</a:t>
            </a:r>
            <a:r>
              <a:rPr lang="en-US" altLang="ko-KR" sz="2400" err="1">
                <a:solidFill>
                  <a:srgbClr val="0070C0"/>
                </a:solidFill>
              </a:rPr>
              <a:t>font-style:italic</a:t>
            </a:r>
            <a:r>
              <a:rPr lang="en-US" altLang="ko-KR" sz="2400">
                <a:solidFill>
                  <a:srgbClr val="0070C0"/>
                </a:solidFill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0070C0"/>
                </a:solidFill>
              </a:rPr>
              <a:t>h2#txt1 {</a:t>
            </a:r>
            <a:r>
              <a:rPr lang="en-US" altLang="ko-KR" sz="2400" err="1">
                <a:solidFill>
                  <a:srgbClr val="0070C0"/>
                </a:solidFill>
              </a:rPr>
              <a:t>font-style:normal</a:t>
            </a:r>
            <a:r>
              <a:rPr lang="en-US" altLang="ko-KR" sz="2400" smtClean="0">
                <a:solidFill>
                  <a:srgbClr val="0070C0"/>
                </a:solidFill>
              </a:rPr>
              <a:t>}</a:t>
            </a:r>
            <a:endParaRPr lang="ko-KR" altLang="en-US" sz="240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1270" y="1332958"/>
            <a:ext cx="32775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font-style: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1433914" y="1425291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648773"/>
            <a:ext cx="4861819" cy="16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0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font-variant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84879" y="2164005"/>
            <a:ext cx="9841425" cy="4693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smtClean="0"/>
              <a:t>영문 소문자를 작은 대문자로 표시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작은 대문자는 원래 대문자와 비슷하게 보이지만</a:t>
            </a:r>
            <a:r>
              <a:rPr lang="en-US" altLang="ko-KR" sz="2400" smtClean="0"/>
              <a:t>, </a:t>
            </a:r>
            <a:r>
              <a:rPr lang="ko-KR" altLang="en-US" sz="2400" smtClean="0"/>
              <a:t>크기가 작고 글자의</a:t>
            </a:r>
            <a:r>
              <a:rPr lang="en-US" altLang="ko-KR" sz="2400" smtClean="0"/>
              <a:t> </a:t>
            </a:r>
            <a:r>
              <a:rPr lang="ko-KR" altLang="en-US" sz="2400" smtClean="0"/>
              <a:t>가로</a:t>
            </a:r>
            <a:r>
              <a:rPr lang="en-US" altLang="ko-KR" sz="2400" smtClean="0"/>
              <a:t>,</a:t>
            </a:r>
            <a:r>
              <a:rPr lang="ko-KR" altLang="en-US" sz="2400" smtClean="0"/>
              <a:t>세로 비율이 약간 다르다</a:t>
            </a:r>
            <a:r>
              <a:rPr lang="en-US" altLang="ko-KR" sz="2400" smtClean="0"/>
              <a:t>. 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사용할 수 있는 값은 </a:t>
            </a:r>
            <a:r>
              <a:rPr lang="en-US" altLang="ko-KR" sz="2400" smtClean="0"/>
              <a:t>normal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small-caps.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p { font-variant: small-caps; }</a:t>
            </a:r>
          </a:p>
          <a:p>
            <a:pPr>
              <a:lnSpc>
                <a:spcPct val="150000"/>
              </a:lnSpc>
            </a:pPr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2642791" y="1394949"/>
            <a:ext cx="32775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font-variant: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325435" y="1487282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728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font-variant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7061" y="1522623"/>
            <a:ext cx="7434017" cy="230832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C00000"/>
                </a:solidFill>
              </a:rPr>
              <a:t> h1 { font-variant: small-caps; }</a:t>
            </a:r>
          </a:p>
          <a:p>
            <a:pPr>
              <a:lnSpc>
                <a:spcPct val="150000"/>
              </a:lnSpc>
            </a:pP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en-US" altLang="ko-KR" sz="2400"/>
              <a:t>&lt;h1&gt; 1st level heading using h1 tag  &lt;/h1&gt;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&lt;h2&gt; 2nd level heading using h2 tag  &lt;/h2&gt;</a:t>
            </a:r>
            <a:endParaRPr lang="ko-KR" altLang="en-US" sz="2400"/>
          </a:p>
        </p:txBody>
      </p:sp>
      <p:pic>
        <p:nvPicPr>
          <p:cNvPr id="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" t="36369" r="2130" b="8694"/>
          <a:stretch/>
        </p:blipFill>
        <p:spPr bwMode="auto">
          <a:xfrm>
            <a:off x="1261116" y="4454095"/>
            <a:ext cx="6080250" cy="132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7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</a:t>
            </a:r>
            <a:r>
              <a:rPr lang="en-US" altLang="ko-KR" smtClean="0"/>
              <a:t>ont-weight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69379" y="2125258"/>
            <a:ext cx="10519367" cy="4384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글자의 굵기 지정</a:t>
            </a:r>
            <a:r>
              <a:rPr lang="en-US" altLang="ko-KR" sz="2400" smtClean="0"/>
              <a:t>. </a:t>
            </a:r>
            <a:r>
              <a:rPr lang="ko-KR" altLang="en-US" sz="2400" smtClean="0"/>
              <a:t>사용할</a:t>
            </a:r>
            <a:r>
              <a:rPr lang="en-US" altLang="ko-KR" sz="2400" smtClean="0"/>
              <a:t> </a:t>
            </a:r>
            <a:r>
              <a:rPr lang="ko-KR" altLang="en-US" sz="2400" smtClean="0"/>
              <a:t>수 있는 값은 키워드와 숫자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키워드 </a:t>
            </a:r>
            <a:r>
              <a:rPr lang="en-US" altLang="ko-KR" sz="2400" smtClean="0"/>
              <a:t>: normal, bold, lighter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숫자</a:t>
            </a:r>
            <a:r>
              <a:rPr lang="en-US" altLang="ko-KR" sz="2400" smtClean="0"/>
              <a:t>: 100~900 </a:t>
            </a:r>
            <a:r>
              <a:rPr lang="ko-KR" altLang="en-US" sz="2400" smtClean="0"/>
              <a:t>사이의</a:t>
            </a:r>
            <a:r>
              <a:rPr lang="en-US" altLang="ko-KR" sz="2400" smtClean="0"/>
              <a:t> </a:t>
            </a:r>
            <a:r>
              <a:rPr lang="ko-KR" altLang="en-US" sz="2400" smtClean="0"/>
              <a:t>값</a:t>
            </a:r>
            <a:r>
              <a:rPr lang="en-US" altLang="ko-KR" sz="2400" smtClean="0"/>
              <a:t>. </a:t>
            </a:r>
            <a:r>
              <a:rPr lang="ko-KR" altLang="en-US" sz="2400" smtClean="0"/>
              <a:t>숫자가 클수록 더 굵어진다</a:t>
            </a:r>
            <a:r>
              <a:rPr lang="en-US" altLang="ko-KR" sz="2400" smtClean="0"/>
              <a:t>. 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기본값</a:t>
            </a:r>
            <a:r>
              <a:rPr lang="en-US" altLang="ko-KR" sz="2400" smtClean="0"/>
              <a:t>: normal, 400</a:t>
            </a:r>
          </a:p>
          <a:p>
            <a:pPr marL="457200" indent="-457200">
              <a:lnSpc>
                <a:spcPct val="110000"/>
              </a:lnSpc>
            </a:pPr>
            <a:endParaRPr lang="en-US" altLang="ko-KR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  <a:br>
              <a:rPr lang="en-US" altLang="ko-KR" sz="2400" smtClean="0"/>
            </a:br>
            <a:r>
              <a:rPr lang="en-US" altLang="ko-KR" sz="2400" smtClean="0">
                <a:solidFill>
                  <a:srgbClr val="0070C0"/>
                </a:solidFill>
              </a:rPr>
              <a:t>.accent { font-wieght:bold; }</a:t>
            </a:r>
            <a:endParaRPr lang="en-US" altLang="ko-KR" sz="240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1270" y="1332958"/>
            <a:ext cx="32775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font-weight: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433914" y="1425291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6919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font-weight</a:t>
            </a:r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92" b="3946"/>
          <a:stretch/>
        </p:blipFill>
        <p:spPr bwMode="auto">
          <a:xfrm>
            <a:off x="7542734" y="3106688"/>
            <a:ext cx="3461063" cy="336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443" y="1706565"/>
            <a:ext cx="6855252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/>
              <a:t>&lt;p&gt; </a:t>
            </a:r>
            <a:r>
              <a:rPr lang="ko-KR" altLang="en-US" sz="2400"/>
              <a:t>일반적인 텍스트 단락  </a:t>
            </a:r>
            <a:r>
              <a:rPr lang="en-US" altLang="ko-KR" sz="2400"/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C00000"/>
                </a:solidFill>
              </a:rPr>
              <a:t>&lt;p class="font1"&gt; </a:t>
            </a:r>
            <a:r>
              <a:rPr lang="en-US" altLang="ko-KR" sz="2400"/>
              <a:t>bold</a:t>
            </a:r>
            <a:r>
              <a:rPr lang="ko-KR" altLang="en-US" sz="2400"/>
              <a:t>로 지정했을 때  </a:t>
            </a:r>
            <a:r>
              <a:rPr lang="en-US" altLang="ko-KR" sz="2400"/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C00000"/>
                </a:solidFill>
              </a:rPr>
              <a:t>&lt;p class="font2"&gt; </a:t>
            </a:r>
            <a:r>
              <a:rPr lang="en-US" altLang="ko-KR" sz="2400"/>
              <a:t>500</a:t>
            </a:r>
            <a:r>
              <a:rPr lang="ko-KR" altLang="en-US" sz="2400"/>
              <a:t>으로 지정했을 때  </a:t>
            </a:r>
            <a:r>
              <a:rPr lang="en-US" altLang="ko-KR" sz="2400"/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C00000"/>
                </a:solidFill>
              </a:rPr>
              <a:t>&lt;p class="font3"&gt; </a:t>
            </a:r>
            <a:r>
              <a:rPr lang="en-US" altLang="ko-KR" sz="2400"/>
              <a:t>900</a:t>
            </a:r>
            <a:r>
              <a:rPr lang="ko-KR" altLang="en-US" sz="2400"/>
              <a:t>으로 지정했을 때   </a:t>
            </a:r>
            <a:r>
              <a:rPr lang="en-US" altLang="ko-KR" sz="2400"/>
              <a:t>&lt;/p&gt;	</a:t>
            </a:r>
          </a:p>
          <a:p>
            <a:pPr>
              <a:lnSpc>
                <a:spcPct val="150000"/>
              </a:lnSpc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913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33869" y="1716831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글꼴과 관련된 스타일</a:t>
            </a:r>
            <a:endParaRPr lang="ko-KR" altLang="en-US" sz="2000" b="1"/>
          </a:p>
        </p:txBody>
      </p:sp>
      <p:sp>
        <p:nvSpPr>
          <p:cNvPr id="4" name="TextBox 3"/>
          <p:cNvSpPr txBox="1"/>
          <p:nvPr/>
        </p:nvSpPr>
        <p:spPr>
          <a:xfrm>
            <a:off x="2733869" y="2556586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텍스트와 관련된 스타일</a:t>
            </a:r>
            <a:endParaRPr lang="ko-KR" altLang="en-US" sz="2000" b="1"/>
          </a:p>
        </p:txBody>
      </p:sp>
      <p:sp>
        <p:nvSpPr>
          <p:cNvPr id="5" name="TextBox 4"/>
          <p:cNvSpPr txBox="1"/>
          <p:nvPr/>
        </p:nvSpPr>
        <p:spPr>
          <a:xfrm>
            <a:off x="2733869" y="3293705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텍스트 간격을 조절하는 스타일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07-1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9592" y="2556586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07-2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2448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07-3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3869" y="4092380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목록과 관련된 스타일</a:t>
            </a:r>
            <a:endParaRPr lang="ko-KR" alt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1399592" y="412315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07-4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2771775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텍스트와 관련된 스타일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5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text-align</a:t>
            </a:r>
            <a:endParaRPr lang="ko-KR" altLang="en-US"/>
          </a:p>
        </p:txBody>
      </p:sp>
      <p:sp>
        <p:nvSpPr>
          <p:cNvPr id="3" name="내용 개체 틀 3"/>
          <p:cNvSpPr txBox="1">
            <a:spLocks/>
          </p:cNvSpPr>
          <p:nvPr/>
        </p:nvSpPr>
        <p:spPr>
          <a:xfrm>
            <a:off x="991891" y="1507318"/>
            <a:ext cx="10240397" cy="1674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문단의 텍스트 정렬 방법 지정</a:t>
            </a:r>
            <a:endParaRPr lang="en-US" altLang="ko-KR" sz="2400" smtClean="0"/>
          </a:p>
          <a:p>
            <a:r>
              <a:rPr lang="ko-KR" altLang="en-US" sz="2400" smtClean="0"/>
              <a:t>사용할 수 있는 속성값은 </a:t>
            </a:r>
            <a:r>
              <a:rPr lang="en-US" altLang="ko-KR" sz="2400" smtClean="0"/>
              <a:t>left 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right, center, justify</a:t>
            </a:r>
          </a:p>
          <a:p>
            <a:r>
              <a:rPr lang="ko-KR" altLang="en-US" sz="2400" smtClean="0"/>
              <a:t>기본값은 브라우저에 따라 달라지며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부모 요소의 값을 상속한다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text-align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63" y="991031"/>
            <a:ext cx="6365173" cy="544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34"/>
          <a:stretch/>
        </p:blipFill>
        <p:spPr bwMode="auto">
          <a:xfrm>
            <a:off x="7730836" y="3448345"/>
            <a:ext cx="3859481" cy="288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5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text-shadow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91892" y="1520825"/>
            <a:ext cx="10337369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텍스트에 그림자 효과를 추가해서 </a:t>
            </a:r>
            <a:r>
              <a:rPr lang="ko-KR" altLang="en-US" sz="2400" u="sng" smtClean="0"/>
              <a:t>텍스트를 좀더 입체적</a:t>
            </a:r>
            <a:r>
              <a:rPr lang="ko-KR" altLang="en-US" sz="2400" smtClean="0"/>
              <a:t>으로 보이게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속성 값을 조절하면서 글자가 </a:t>
            </a:r>
            <a:r>
              <a:rPr lang="ko-KR" altLang="en-US" sz="2400" u="sng" smtClean="0"/>
              <a:t>더욱 선명하게 보이도록 </a:t>
            </a:r>
            <a:r>
              <a:rPr lang="ko-KR" altLang="en-US" sz="2400" smtClean="0"/>
              <a:t>할 수도 있다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마치 </a:t>
            </a:r>
            <a:r>
              <a:rPr lang="ko-KR" altLang="en-US" sz="2400" u="sng" smtClean="0"/>
              <a:t>그래픽으로 처리한 듯한 텍스트</a:t>
            </a:r>
            <a:r>
              <a:rPr lang="ko-KR" altLang="en-US" sz="2400" smtClean="0"/>
              <a:t>를 만들 수도 있다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본문 내용에서 텍스트 그림자 효과를 자주 사용하면 너무 지저분해 보이지만 사이트 제목이나 강조해야 할 글자에는 그림자를 추가함으로써 </a:t>
            </a:r>
            <a:r>
              <a:rPr lang="ko-KR" altLang="en-US" sz="2400" u="sng" smtClean="0"/>
              <a:t>눈에 띄게 </a:t>
            </a:r>
            <a:r>
              <a:rPr lang="ko-KR" altLang="en-US" sz="2400" smtClean="0"/>
              <a:t>만들 수 있다</a:t>
            </a:r>
            <a:r>
              <a:rPr lang="en-US" altLang="ko-KR" sz="2400" smtClean="0"/>
              <a:t>. 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9679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text-shadow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51269" y="1332958"/>
            <a:ext cx="853149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/>
              <a:t>text-shadow: h-shadow v-shadow blur </a:t>
            </a:r>
            <a:r>
              <a:rPr lang="en-US" altLang="ko-KR" sz="2400" b="1" smtClean="0"/>
              <a:t>color;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433914" y="1425291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83401" y="1179860"/>
            <a:ext cx="10705347" cy="49452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b="1" smtClean="0"/>
          </a:p>
          <a:p>
            <a:endParaRPr lang="en-US" altLang="ko-KR" sz="2200" smtClean="0"/>
          </a:p>
          <a:p>
            <a:pPr marL="457200" indent="-457200">
              <a:lnSpc>
                <a:spcPct val="170000"/>
              </a:lnSpc>
            </a:pPr>
            <a:r>
              <a:rPr lang="en-US" altLang="ko-KR" sz="2200" smtClean="0"/>
              <a:t>h-shadow : </a:t>
            </a:r>
            <a:r>
              <a:rPr lang="ko-KR" altLang="en-US" sz="2200" smtClean="0"/>
              <a:t>그림자의 가로 옵셋 거리</a:t>
            </a:r>
            <a:r>
              <a:rPr lang="en-US" altLang="ko-KR" sz="2200" smtClean="0"/>
              <a:t>. </a:t>
            </a:r>
            <a:br>
              <a:rPr lang="en-US" altLang="ko-KR" sz="2200" smtClean="0"/>
            </a:br>
            <a:r>
              <a:rPr lang="en-US" altLang="ko-KR" sz="2200" smtClean="0"/>
              <a:t> (+) </a:t>
            </a:r>
            <a:r>
              <a:rPr lang="ko-KR" altLang="en-US" sz="2200" smtClean="0"/>
              <a:t>값은 글자의 오른쪽에</a:t>
            </a:r>
            <a:r>
              <a:rPr lang="en-US" altLang="ko-KR" sz="2200" smtClean="0"/>
              <a:t>, (-) </a:t>
            </a:r>
            <a:r>
              <a:rPr lang="ko-KR" altLang="en-US" sz="2200" smtClean="0"/>
              <a:t>값은 글자의 왼쪽에 그림자를 만든다</a:t>
            </a:r>
            <a:r>
              <a:rPr lang="en-US" altLang="ko-KR" sz="2200" smtClean="0"/>
              <a:t>.	</a:t>
            </a:r>
          </a:p>
          <a:p>
            <a:pPr marL="457200" indent="-457200">
              <a:lnSpc>
                <a:spcPct val="170000"/>
              </a:lnSpc>
            </a:pPr>
            <a:r>
              <a:rPr lang="en-US" altLang="ko-KR" sz="2200" smtClean="0"/>
              <a:t>v-shadow : </a:t>
            </a:r>
            <a:r>
              <a:rPr lang="ko-KR" altLang="en-US" sz="2200" smtClean="0"/>
              <a:t>그림자의 세로 옵셋 거리</a:t>
            </a:r>
            <a:r>
              <a:rPr lang="en-US" altLang="ko-KR" sz="2200" smtClean="0"/>
              <a:t>. </a:t>
            </a:r>
            <a:br>
              <a:rPr lang="en-US" altLang="ko-KR" sz="2200" smtClean="0"/>
            </a:br>
            <a:r>
              <a:rPr lang="en-US" altLang="ko-KR" sz="2200" smtClean="0"/>
              <a:t> (+) </a:t>
            </a:r>
            <a:r>
              <a:rPr lang="ko-KR" altLang="en-US" sz="2200" smtClean="0"/>
              <a:t>값은 글자의 아래쪽에</a:t>
            </a:r>
            <a:r>
              <a:rPr lang="en-US" altLang="ko-KR" sz="2200" smtClean="0"/>
              <a:t>, (-) </a:t>
            </a:r>
            <a:r>
              <a:rPr lang="ko-KR" altLang="en-US" sz="2200" smtClean="0"/>
              <a:t>값은 글자의 위쪽에 그림자를 만든다</a:t>
            </a:r>
            <a:r>
              <a:rPr lang="en-US" altLang="ko-KR" sz="2200" smtClean="0"/>
              <a:t>.	</a:t>
            </a:r>
          </a:p>
          <a:p>
            <a:pPr marL="457200" indent="-457200">
              <a:lnSpc>
                <a:spcPct val="170000"/>
              </a:lnSpc>
            </a:pPr>
            <a:r>
              <a:rPr lang="en-US" altLang="ko-KR" sz="2200" smtClean="0"/>
              <a:t>blur : </a:t>
            </a:r>
            <a:r>
              <a:rPr lang="ko-KR" altLang="en-US" sz="2200" smtClean="0"/>
              <a:t>그림자의 번지는 정도를 지정</a:t>
            </a:r>
            <a:r>
              <a:rPr lang="en-US" altLang="ko-KR" sz="2200" smtClean="0"/>
              <a:t>. </a:t>
            </a:r>
            <a:br>
              <a:rPr lang="en-US" altLang="ko-KR" sz="2200" smtClean="0"/>
            </a:br>
            <a:r>
              <a:rPr lang="en-US" altLang="ko-KR" sz="2200" smtClean="0"/>
              <a:t>  </a:t>
            </a:r>
            <a:r>
              <a:rPr lang="ko-KR" altLang="en-US" sz="2200" smtClean="0"/>
              <a:t>숫자가 커질수록 그림자 영역이 넓어지면서 희미해진다</a:t>
            </a:r>
            <a:r>
              <a:rPr lang="en-US" altLang="ko-KR" sz="2200" smtClean="0"/>
              <a:t>.	</a:t>
            </a:r>
          </a:p>
          <a:p>
            <a:pPr marL="457200" indent="-457200">
              <a:lnSpc>
                <a:spcPct val="170000"/>
              </a:lnSpc>
            </a:pPr>
            <a:r>
              <a:rPr lang="en-US" altLang="ko-KR" sz="2200" smtClean="0"/>
              <a:t>color : </a:t>
            </a:r>
            <a:r>
              <a:rPr lang="ko-KR" altLang="en-US" sz="2200" smtClean="0"/>
              <a:t>그림자 색상을 지정합니다	</a:t>
            </a:r>
          </a:p>
          <a:p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17563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text-shadow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93" y="1322430"/>
            <a:ext cx="6222838" cy="284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756" y="4047640"/>
            <a:ext cx="6133481" cy="236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3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웹에서의 좌표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1805" y="2120949"/>
            <a:ext cx="4646486" cy="3060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브라우저 화면</a:t>
            </a: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736366" y="1442808"/>
            <a:ext cx="27992" cy="410164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788314" y="2095959"/>
            <a:ext cx="121297" cy="121297"/>
          </a:xfrm>
          <a:prstGeom prst="ellipse">
            <a:avLst/>
          </a:prstGeom>
          <a:ln>
            <a:solidFill>
              <a:srgbClr val="CC33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0809" y="1651518"/>
            <a:ext cx="1189363" cy="38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원점</a:t>
            </a:r>
            <a:r>
              <a:rPr lang="en-US" altLang="ko-KR" b="1" smtClean="0"/>
              <a:t>(0,0)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5934111" y="1530220"/>
            <a:ext cx="1026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accent2"/>
                </a:solidFill>
              </a:rPr>
              <a:t>+</a:t>
            </a:r>
            <a:endParaRPr lang="ko-KR" altLang="en-US" sz="3200" b="1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0329" y="4692826"/>
            <a:ext cx="1026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accent2"/>
                </a:solidFill>
              </a:rPr>
              <a:t>+</a:t>
            </a:r>
            <a:endParaRPr lang="ko-KR" altLang="en-US" sz="3200" b="1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3586" y="2034071"/>
            <a:ext cx="19837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mtClean="0">
                <a:solidFill>
                  <a:srgbClr val="FF0000"/>
                </a:solidFill>
                <a:effectLst>
                  <a:outerShdw blurRad="50800" dist="88900" dir="18900000" algn="b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11500">
              <a:solidFill>
                <a:srgbClr val="FF0000"/>
              </a:solidFill>
              <a:effectLst>
                <a:outerShdw blurRad="50800" dist="88900" dir="18900000" algn="b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4101" y="4154997"/>
            <a:ext cx="3285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위의</a:t>
            </a:r>
            <a:r>
              <a:rPr lang="en-US" altLang="ko-KR" smtClean="0"/>
              <a:t> </a:t>
            </a:r>
            <a:r>
              <a:rPr lang="ko-KR" altLang="en-US" smtClean="0"/>
              <a:t>경우 그림자가 오른쪽 위에 있으므로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가로</a:t>
            </a:r>
            <a:r>
              <a:rPr lang="en-US" altLang="ko-KR" smtClean="0"/>
              <a:t> </a:t>
            </a:r>
            <a:r>
              <a:rPr lang="ko-KR" altLang="en-US" smtClean="0"/>
              <a:t>오프셋은 양수</a:t>
            </a:r>
            <a:r>
              <a:rPr lang="en-US" altLang="ko-KR" smtClean="0"/>
              <a:t>(+)</a:t>
            </a:r>
          </a:p>
          <a:p>
            <a:r>
              <a:rPr lang="ko-KR" altLang="en-US" smtClean="0"/>
              <a:t>세로 오프셋은 음수</a:t>
            </a:r>
            <a:r>
              <a:rPr lang="en-US" altLang="ko-KR" smtClean="0"/>
              <a:t>(-)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453368" y="2034071"/>
            <a:ext cx="52884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텍스트 그림자 효과 응용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71488" y="1520826"/>
            <a:ext cx="11117262" cy="474934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b="1" smtClean="0"/>
              <a:t>선명한 글자</a:t>
            </a:r>
            <a:endParaRPr lang="en-US" altLang="ko-KR" sz="2800" b="1" smtClean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ko-KR" altLang="en-US" sz="2400"/>
              <a:t>배경보다 짙은 글자색과 흰색이나 밝은 회색의 그림자색</a:t>
            </a:r>
            <a:endParaRPr lang="en-US" altLang="ko-KR" sz="240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ko-KR" altLang="en-US" sz="2400"/>
              <a:t>가로 오프셋은 </a:t>
            </a:r>
            <a:r>
              <a:rPr lang="en-US" altLang="ko-KR" sz="2400"/>
              <a:t>0, </a:t>
            </a:r>
            <a:r>
              <a:rPr lang="ko-KR" altLang="en-US" sz="2400"/>
              <a:t>세로 오프셋은 </a:t>
            </a:r>
            <a:r>
              <a:rPr lang="en-US" altLang="ko-KR" sz="2400"/>
              <a:t>1px </a:t>
            </a:r>
            <a:r>
              <a:rPr lang="ko-KR" altLang="en-US" sz="2400"/>
              <a:t>정도로 작게</a:t>
            </a:r>
            <a:endParaRPr lang="en-US" altLang="ko-KR" sz="240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ko-KR" altLang="en-US" sz="2400"/>
              <a:t>영문 글자에 어울림</a:t>
            </a:r>
          </a:p>
          <a:p>
            <a:endParaRPr lang="en-US" altLang="ko-KR" sz="2400" smtClean="0"/>
          </a:p>
          <a:p>
            <a:r>
              <a:rPr lang="ko-KR" altLang="en-US" sz="2800" b="1" smtClean="0"/>
              <a:t>그래픽 효과</a:t>
            </a:r>
            <a:endParaRPr lang="en-US" altLang="ko-KR" sz="2800" b="1" smtClean="0"/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둘 이상의 </a:t>
            </a:r>
            <a:r>
              <a:rPr lang="ko-KR" altLang="en-US" sz="2400"/>
              <a:t>그림자 </a:t>
            </a:r>
            <a:r>
              <a:rPr lang="ko-KR" altLang="en-US" sz="2400" smtClean="0"/>
              <a:t>색상 사용</a:t>
            </a:r>
            <a:endParaRPr lang="en-US" altLang="ko-KR" sz="2400" smtClean="0"/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그림자 </a:t>
            </a:r>
            <a:r>
              <a:rPr lang="ko-KR" altLang="en-US" sz="2400"/>
              <a:t>영역을 여러 개 지정하여 두 가지 이상의 색을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가진 그림자로 표현</a:t>
            </a:r>
            <a:endParaRPr lang="ko-KR" altLang="en-US" sz="240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2"/>
          <a:srcRect l="726" t="47948" r="25909" b="5978"/>
          <a:stretch/>
        </p:blipFill>
        <p:spPr>
          <a:xfrm>
            <a:off x="8761445" y="2705879"/>
            <a:ext cx="2700446" cy="1502228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t="44018" r="34483" b="20191"/>
          <a:stretch/>
        </p:blipFill>
        <p:spPr bwMode="auto">
          <a:xfrm>
            <a:off x="7216462" y="5663682"/>
            <a:ext cx="4245429" cy="87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4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text-decoration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100380" y="1520826"/>
            <a:ext cx="10488370" cy="1392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mtClean="0"/>
              <a:t>텍스트에 밑줄을 긋거나 가로지르는 줄 같은</a:t>
            </a:r>
            <a:r>
              <a:rPr lang="en-US" altLang="ko-KR" smtClean="0"/>
              <a:t> </a:t>
            </a:r>
            <a:r>
              <a:rPr lang="ko-KR" altLang="en-US" smtClean="0"/>
              <a:t>것을 표시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사용할 수 있는 속성 값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23709"/>
              </p:ext>
            </p:extLst>
          </p:nvPr>
        </p:nvGraphicFramePr>
        <p:xfrm>
          <a:off x="1574136" y="3152236"/>
          <a:ext cx="9136743" cy="3505835"/>
        </p:xfrm>
        <a:graphic>
          <a:graphicData uri="http://schemas.openxmlformats.org/drawingml/2006/table">
            <a:tbl>
              <a:tblPr firstRow="1" bandRow="1"/>
              <a:tblGrid>
                <a:gridCol w="2004422"/>
                <a:gridCol w="4086740"/>
                <a:gridCol w="3045581"/>
              </a:tblGrid>
              <a:tr h="80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none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아무것도</a:t>
                      </a:r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표시하지 않음</a:t>
                      </a:r>
                      <a:r>
                        <a:rPr lang="en-US" altLang="ko-KR" smtClean="0"/>
                        <a:t>.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기본값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/>
                        <a:t>HTML5</a:t>
                      </a:r>
                      <a:r>
                        <a:rPr lang="ko-KR" altLang="en-US" sz="2000" smtClean="0"/>
                        <a:t>와 </a:t>
                      </a:r>
                      <a:r>
                        <a:rPr lang="en-US" altLang="ko-KR" sz="2000" smtClean="0"/>
                        <a:t>CSS3</a:t>
                      </a:r>
                      <a:endParaRPr lang="ko-KR" altLang="en-US" sz="200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underline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밑줄</a:t>
                      </a:r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표시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overline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글자 위로 지나는 선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1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line-through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글자를 가로지르는 선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99" y="4096471"/>
            <a:ext cx="1893430" cy="42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99" y="4857666"/>
            <a:ext cx="1879192" cy="5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99" y="5682845"/>
            <a:ext cx="1890230" cy="51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7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text-decoration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413" y="1319457"/>
            <a:ext cx="7275368" cy="277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668" y="3960432"/>
            <a:ext cx="4855540" cy="25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글꼴과 관련된 스타일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5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2771775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텍스트 간격을 조절하는 스타일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2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text-indent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40073" y="2086646"/>
            <a:ext cx="9977534" cy="36661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ko-KR" altLang="en-US" sz="2400" smtClean="0"/>
              <a:t>텍스트가 많은 문서일 경우 여러 문단으로 이루어지는데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문단의 첫 글자를 얼마나 들여쓸지 지정</a:t>
            </a:r>
          </a:p>
          <a:p>
            <a:pPr marL="457200" indent="-457200"/>
            <a:r>
              <a:rPr lang="ko-KR" altLang="en-US" sz="2400" smtClean="0"/>
              <a:t>사용할 수 있는 값은 크기 값이나 백분율</a:t>
            </a:r>
            <a:r>
              <a:rPr lang="en-US" altLang="ko-KR" sz="2400" smtClean="0"/>
              <a:t>. </a:t>
            </a:r>
          </a:p>
          <a:p>
            <a:pPr marL="457200" indent="-457200"/>
            <a:endParaRPr lang="en-US" altLang="ko-KR" sz="2400"/>
          </a:p>
          <a:p>
            <a:pPr marL="0" indent="0">
              <a:buNone/>
            </a:pPr>
            <a:r>
              <a:rPr lang="ko-KR" altLang="en-US" sz="2400" smtClean="0"/>
              <a:t>예</a:t>
            </a:r>
            <a:r>
              <a:rPr lang="en-US" altLang="ko-KR" sz="2400"/>
              <a:t>) </a:t>
            </a:r>
            <a:r>
              <a:rPr lang="en-US" altLang="ko-KR" sz="2400" b="1">
                <a:solidFill>
                  <a:srgbClr val="0070C0"/>
                </a:solidFill>
              </a:rPr>
              <a:t>p { text-indent:10px; }</a:t>
            </a:r>
          </a:p>
          <a:p>
            <a:pPr marL="457200" indent="-457200"/>
            <a:endParaRPr lang="en-US" altLang="ko-KR" sz="2400" smtClean="0"/>
          </a:p>
          <a:p>
            <a:pPr marL="457200" indent="-457200"/>
            <a:endParaRPr lang="en-US" altLang="ko-KR" sz="2400"/>
          </a:p>
          <a:p>
            <a:pPr marL="457200" indent="-457200"/>
            <a:endParaRPr lang="en-US" altLang="ko-KR" sz="2400" smtClean="0"/>
          </a:p>
          <a:p>
            <a:pPr marL="457200" indent="-457200"/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51270" y="1205742"/>
            <a:ext cx="32775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text-indent: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433914" y="1298075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2021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text-indent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33761"/>
          <a:stretch/>
        </p:blipFill>
        <p:spPr>
          <a:xfrm>
            <a:off x="6874116" y="3410557"/>
            <a:ext cx="4253063" cy="2722967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60" y="1176718"/>
            <a:ext cx="4932713" cy="173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89" y="2922297"/>
            <a:ext cx="5387378" cy="184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0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text-transform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255680"/>
            <a:ext cx="11117262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텍스트들을 대문자 혹은 소문자로 변환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한글에는 영향을 주지 않고 영문자에만 적용</a:t>
            </a:r>
            <a:endParaRPr lang="en-US" altLang="ko-KR" sz="24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smtClean="0"/>
              <a:t>- captialize : </a:t>
            </a:r>
            <a:r>
              <a:rPr lang="ko-KR" altLang="en-US" sz="2000" smtClean="0"/>
              <a:t>각 단어의 첫 번째 글자를 대문자로 변환하고</a:t>
            </a:r>
            <a:endParaRPr lang="en-US" altLang="ko-KR" sz="20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smtClean="0"/>
              <a:t>- uppercase : </a:t>
            </a:r>
            <a:r>
              <a:rPr lang="ko-KR" altLang="en-US" sz="2000" smtClean="0"/>
              <a:t>단어의 모든 글자를 대문자로 변환</a:t>
            </a:r>
            <a:endParaRPr lang="en-US" altLang="ko-KR" sz="20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smtClean="0"/>
              <a:t>- lowercase : </a:t>
            </a:r>
            <a:r>
              <a:rPr lang="ko-KR" altLang="en-US" sz="2000" smtClean="0"/>
              <a:t>단어의 모든 글자를 소문자로 변환</a:t>
            </a:r>
            <a:endParaRPr lang="en-US" altLang="ko-KR" sz="20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smtClean="0"/>
              <a:t>- none: </a:t>
            </a:r>
            <a:r>
              <a:rPr lang="ko-KR" altLang="en-US" sz="2000" smtClean="0"/>
              <a:t>변환하지</a:t>
            </a:r>
            <a:r>
              <a:rPr lang="en-US" altLang="ko-KR" sz="2000" smtClean="0"/>
              <a:t> </a:t>
            </a:r>
            <a:r>
              <a:rPr lang="ko-KR" altLang="en-US" sz="2000" smtClean="0"/>
              <a:t>않음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404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text-transform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92" y="1200175"/>
            <a:ext cx="7120928" cy="468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144" y="4139035"/>
            <a:ext cx="3196380" cy="193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6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letter-spacing &amp; word-spacing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03701" y="1458026"/>
            <a:ext cx="104510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mtClean="0"/>
              <a:t>letter-spacing</a:t>
            </a:r>
          </a:p>
          <a:p>
            <a:pPr>
              <a:lnSpc>
                <a:spcPct val="150000"/>
              </a:lnSpc>
            </a:pPr>
            <a:endParaRPr lang="en-US" altLang="ko-KR" sz="2800" b="1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글자와 글자 사이의 간격 조절 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강조하고 </a:t>
            </a:r>
            <a:r>
              <a:rPr lang="ko-KR" altLang="en-US" sz="2400"/>
              <a:t>싶은 글자나 </a:t>
            </a:r>
            <a:r>
              <a:rPr lang="en-US" altLang="ko-KR" sz="2400"/>
              <a:t>&lt;h</a:t>
            </a:r>
            <a:r>
              <a:rPr lang="en-US" altLang="ko-KR" sz="2400" i="1"/>
              <a:t>n</a:t>
            </a:r>
            <a:r>
              <a:rPr lang="en-US" altLang="ko-KR" sz="2400"/>
              <a:t>&gt; </a:t>
            </a:r>
            <a:r>
              <a:rPr lang="ko-KR" altLang="en-US" sz="2400"/>
              <a:t>태그를 이용해 크게 표시한 글자들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>
                <a:sym typeface="Wingdings" panose="05000000000000000000" pitchFamily="2" charset="2"/>
              </a:rPr>
              <a:t> </a:t>
            </a:r>
            <a:r>
              <a:rPr lang="ko-KR" altLang="en-US" sz="2400"/>
              <a:t>글자 사이의 간격을 조절해서 좀더 여유 있게 표시하면 읽기 편하다</a:t>
            </a:r>
            <a:r>
              <a:rPr lang="en-US" altLang="ko-KR" sz="2400" smtClean="0"/>
              <a:t>.</a:t>
            </a:r>
            <a:endParaRPr lang="en-US" altLang="ko-KR" sz="2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05" y="5388820"/>
            <a:ext cx="4210050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725" y="5388820"/>
            <a:ext cx="4257675" cy="80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4905" y="4926562"/>
            <a:ext cx="403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0070C0"/>
                </a:solidFill>
              </a:rPr>
              <a:t>h1 { letter-spacing:0.1em; }</a:t>
            </a:r>
            <a:endParaRPr lang="ko-KR" altLang="en-US" sz="240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7725" y="4926562"/>
            <a:ext cx="403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0070C0"/>
                </a:solidFill>
              </a:rPr>
              <a:t>h1 { letter-spacing:0.3em; }</a:t>
            </a:r>
            <a:endParaRPr lang="ko-KR" altLang="en-US" sz="240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3196" y="2159040"/>
            <a:ext cx="3798820" cy="4944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/>
              <a:t>letter-spacing: </a:t>
            </a:r>
            <a:r>
              <a:rPr lang="ko-KR" altLang="en-US" sz="2000" b="1" smtClean="0"/>
              <a:t>속성 값</a:t>
            </a:r>
            <a:endParaRPr lang="ko-KR" alt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1685840" y="2209063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104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letter-spacing &amp; word-spacing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15670" y="1518958"/>
            <a:ext cx="93196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mtClean="0"/>
              <a:t>word-spacing</a:t>
            </a:r>
          </a:p>
          <a:p>
            <a:pPr>
              <a:lnSpc>
                <a:spcPct val="150000"/>
              </a:lnSpc>
            </a:pPr>
            <a:endParaRPr lang="en-US" altLang="ko-KR" sz="2800" b="1" smtClean="0"/>
          </a:p>
          <a:p>
            <a:pPr>
              <a:lnSpc>
                <a:spcPct val="150000"/>
              </a:lnSpc>
            </a:pPr>
            <a:r>
              <a:rPr lang="ko-KR" altLang="en-US" sz="2400"/>
              <a:t>글자</a:t>
            </a:r>
            <a:r>
              <a:rPr lang="en-US" altLang="ko-KR" sz="2400"/>
              <a:t> </a:t>
            </a:r>
            <a:r>
              <a:rPr lang="ko-KR" altLang="en-US" sz="2400"/>
              <a:t>간격이 아니라 단어 사이의 간격 조절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/>
              <a:t>사용할 수 있는 값은 크기 값이나 </a:t>
            </a:r>
            <a:r>
              <a:rPr lang="en-US" altLang="ko-KR" sz="2400"/>
              <a:t>normal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3196" y="2159040"/>
            <a:ext cx="379882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/>
              <a:t>word-spacing: </a:t>
            </a:r>
            <a:r>
              <a:rPr lang="ko-KR" altLang="en-US" sz="2000" b="1" smtClean="0"/>
              <a:t>속성 값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1685840" y="2209063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8459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line-height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6367" y="2024678"/>
            <a:ext cx="9858214" cy="43846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smtClean="0"/>
              <a:t>여러 줄로 구성된 텍스트 단락에서 줄간격 조절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숫자나 크기 값</a:t>
            </a:r>
            <a:r>
              <a:rPr lang="en-US" altLang="ko-KR" sz="2400" smtClean="0"/>
              <a:t>, </a:t>
            </a:r>
            <a:r>
              <a:rPr lang="ko-KR" altLang="en-US" sz="2400" smtClean="0"/>
              <a:t>백분율 사용 가능</a:t>
            </a:r>
            <a:r>
              <a:rPr lang="en-US" altLang="ko-KR" sz="24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숫자나 크기 값을 지정하면 글자 크기를 기준으로 계산함</a:t>
            </a:r>
            <a:r>
              <a:rPr lang="en-US" altLang="ko-KR" sz="2400" smtClean="0"/>
              <a:t>.</a:t>
            </a:r>
          </a:p>
          <a:p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p { font-size:10pt; line-height:1.2;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p { font-size:10pt; line-height:120%;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p { font-size:10pt; line-height:12pt; }</a:t>
            </a:r>
            <a:endParaRPr lang="ko-KR" altLang="en-US" sz="240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9220" y="1237145"/>
            <a:ext cx="3798820" cy="574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line-height: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601864" y="1287168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556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white-space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67904" y="1520825"/>
            <a:ext cx="10720845" cy="49844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mtClean="0"/>
              <a:t>텍스트에 함께 입력된 공백을 어떻게 처리할 것인지 지정</a:t>
            </a:r>
            <a:endParaRPr lang="en-US" altLang="ko-KR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mtClean="0"/>
              <a:t>사용할 수 있는 값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normal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하나로 처리</a:t>
            </a:r>
            <a:r>
              <a:rPr lang="en-US" altLang="ko-KR" smtClean="0"/>
              <a:t>. </a:t>
            </a:r>
            <a:r>
              <a:rPr lang="ko-KR" altLang="en-US" smtClean="0"/>
              <a:t>기본값</a:t>
            </a:r>
            <a:r>
              <a:rPr lang="en-US" altLang="ko-KR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nowrap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하나로 처리하고 줄바꿈을 하지 않는다</a:t>
            </a:r>
            <a:r>
              <a:rPr lang="en-US" altLang="ko-KR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pre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원본 그대로 표시하고 줄바꿈하지 않는다</a:t>
            </a:r>
            <a:r>
              <a:rPr lang="en-US" altLang="ko-KR" smtClean="0"/>
              <a:t>.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pre-line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하나로 취급하고 줄바꿈을 한다</a:t>
            </a:r>
            <a:r>
              <a:rPr lang="en-US" altLang="ko-KR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pre-wrap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원본 그대로 표시하고 줄바꿈을 한다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2771775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목록 스타일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1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/>
          <a:lstStyle/>
          <a:p>
            <a:r>
              <a:rPr lang="en-US" altLang="ko-KR" smtClean="0"/>
              <a:t> font-family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1676" y="2388270"/>
            <a:ext cx="10133046" cy="17543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/>
              <a:t>웹 문서에서 사용할 글꼴 </a:t>
            </a:r>
            <a:r>
              <a:rPr lang="ko-KR" altLang="en-US" sz="2400"/>
              <a:t>지정</a:t>
            </a:r>
            <a:endParaRPr lang="en-US" altLang="ko-KR" sz="240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/>
              <a:t>body 태그를 비롯해 p 태그나 h</a:t>
            </a:r>
            <a:r>
              <a:rPr lang="en-US" altLang="ko-KR" sz="2400" i="1"/>
              <a:t>n</a:t>
            </a:r>
            <a:r>
              <a:rPr lang="en-US" altLang="ko-KR" sz="2400"/>
              <a:t> 태그처럼 텍스트를 사용하는 요소들에서 사용</a:t>
            </a:r>
            <a:endParaRPr lang="en-US" altLang="ko-K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69167" y="4445128"/>
            <a:ext cx="8377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/>
              <a:t>예</a:t>
            </a:r>
            <a:r>
              <a:rPr lang="en-US" altLang="ko-KR" sz="2400"/>
              <a:t>) </a:t>
            </a:r>
            <a:endParaRPr lang="en-US" altLang="ko-KR" sz="2400" smtClean="0">
              <a:solidFill>
                <a:srgbClr val="0070C0"/>
              </a:solidFill>
            </a:endParaRPr>
          </a:p>
          <a:p>
            <a:pPr fontAlgn="base"/>
            <a:r>
              <a:rPr lang="en-US" altLang="ko-KR" sz="2400" smtClean="0"/>
              <a:t>/* </a:t>
            </a:r>
            <a:r>
              <a:rPr lang="ko-KR" altLang="en-US" sz="2400"/>
              <a:t>텍스트 단락의 글꼴을 ‘굴림’ 글꼴로 하고 </a:t>
            </a:r>
            <a:r>
              <a:rPr lang="ko-KR" altLang="en-US" sz="2400" smtClean="0"/>
              <a:t>싶다면 </a:t>
            </a:r>
            <a:r>
              <a:rPr lang="en-US" altLang="ko-KR" sz="2400" smtClean="0"/>
              <a:t>*/</a:t>
            </a:r>
            <a:endParaRPr lang="en-US" altLang="ko-KR" sz="2400"/>
          </a:p>
          <a:p>
            <a:pPr fontAlgn="base"/>
            <a:r>
              <a:rPr lang="en-US" altLang="ko-KR" sz="2400" smtClean="0">
                <a:solidFill>
                  <a:srgbClr val="0070C0"/>
                </a:solidFill>
              </a:rPr>
              <a:t>p </a:t>
            </a:r>
            <a:r>
              <a:rPr lang="en-US" altLang="ko-KR" sz="2400">
                <a:solidFill>
                  <a:srgbClr val="0070C0"/>
                </a:solidFill>
              </a:rPr>
              <a:t>{ font-family: </a:t>
            </a:r>
            <a:r>
              <a:rPr lang="ko-KR" altLang="en-US" sz="2400">
                <a:solidFill>
                  <a:srgbClr val="0070C0"/>
                </a:solidFill>
              </a:rPr>
              <a:t>굴림</a:t>
            </a:r>
            <a:r>
              <a:rPr lang="en-US" altLang="ko-KR" sz="2400">
                <a:solidFill>
                  <a:srgbClr val="0070C0"/>
                </a:solidFill>
              </a:rPr>
              <a:t>; </a:t>
            </a:r>
            <a:r>
              <a:rPr lang="en-US" altLang="ko-KR" sz="2400" smtClean="0">
                <a:solidFill>
                  <a:srgbClr val="0070C0"/>
                </a:solidFill>
              </a:rPr>
              <a:t>}</a:t>
            </a:r>
          </a:p>
          <a:p>
            <a:pPr fontAlgn="base"/>
            <a:endParaRPr lang="en-US" altLang="ko-KR" sz="2400">
              <a:solidFill>
                <a:srgbClr val="0070C0"/>
              </a:solidFill>
            </a:endParaRPr>
          </a:p>
          <a:p>
            <a:endParaRPr lang="ko-KR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2409037" y="1448809"/>
            <a:ext cx="719991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font-family:"</a:t>
            </a:r>
            <a:r>
              <a:rPr lang="ko-KR" altLang="en-US" sz="2000" b="1"/>
              <a:t>글꼴 이름</a:t>
            </a:r>
            <a:r>
              <a:rPr lang="en-US" altLang="ko-KR" sz="2000" b="1"/>
              <a:t>"[,"</a:t>
            </a:r>
            <a:r>
              <a:rPr lang="ko-KR" altLang="en-US" sz="2000" b="1"/>
              <a:t>글꼴 이름</a:t>
            </a:r>
            <a:r>
              <a:rPr lang="en-US" altLang="ko-KR" sz="2000" b="1"/>
              <a:t>", "</a:t>
            </a:r>
            <a:r>
              <a:rPr lang="ko-KR" altLang="en-US" sz="2000" b="1"/>
              <a:t>글꼴 이름</a:t>
            </a:r>
            <a:r>
              <a:rPr lang="en-US" altLang="ko-KR" sz="2000" b="1"/>
              <a:t>"</a:t>
            </a:r>
            <a:endParaRPr lang="ko-KR" alt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1091681" y="1541142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기본형</a:t>
            </a:r>
            <a:r>
              <a:rPr lang="en-US" altLang="ko-KR" smtClean="0"/>
              <a:t> :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표준과 목록</a:t>
            </a:r>
            <a:endParaRPr lang="ko-KR" altLang="en-US"/>
          </a:p>
        </p:txBody>
      </p:sp>
      <p:sp>
        <p:nvSpPr>
          <p:cNvPr id="3" name="내용 개체 틀 3"/>
          <p:cNvSpPr txBox="1">
            <a:spLocks/>
          </p:cNvSpPr>
          <p:nvPr/>
        </p:nvSpPr>
        <p:spPr>
          <a:xfrm>
            <a:off x="1035698" y="1520825"/>
            <a:ext cx="10553052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목록의 용도</a:t>
            </a:r>
            <a:endParaRPr lang="en-US" altLang="ko-KR" sz="2400" smtClean="0"/>
          </a:p>
          <a:p>
            <a:pPr marL="914400" lvl="1" indent="-457200"/>
            <a:r>
              <a:rPr lang="ko-KR" altLang="en-US" sz="1800" smtClean="0"/>
              <a:t>텍스트 나열 </a:t>
            </a:r>
            <a:endParaRPr lang="en-US" altLang="ko-KR" sz="1800" smtClean="0"/>
          </a:p>
          <a:p>
            <a:pPr marL="914400" lvl="1" indent="-457200"/>
            <a:r>
              <a:rPr lang="ko-KR" altLang="en-US" sz="1800" smtClean="0"/>
              <a:t>사이트 내비게이션</a:t>
            </a:r>
            <a:endParaRPr lang="en-US" altLang="ko-KR" sz="1800" smtClean="0"/>
          </a:p>
          <a:p>
            <a:pPr marL="914400" lvl="1" indent="-457200"/>
            <a:r>
              <a:rPr lang="ko-KR" altLang="en-US" sz="1800" smtClean="0"/>
              <a:t>문서 레이아웃 </a:t>
            </a:r>
            <a:endParaRPr lang="en-US" altLang="ko-KR" sz="1800" smtClean="0"/>
          </a:p>
          <a:p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>
                <a:sym typeface="Wingdings" pitchFamily="2" charset="2"/>
              </a:rPr>
              <a:t> </a:t>
            </a:r>
            <a:r>
              <a:rPr lang="ko-KR" altLang="en-US" sz="2400" smtClean="0"/>
              <a:t>목록 스타일을 잘 이용하는 것이 중요</a:t>
            </a:r>
            <a:r>
              <a:rPr lang="en-US" altLang="ko-KR" sz="2400" smtClean="0"/>
              <a:t> </a:t>
            </a:r>
            <a:endParaRPr lang="ko-KR" altLang="en-US" sz="2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71" y="1147665"/>
            <a:ext cx="4249626" cy="4690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설명선 1 4"/>
          <p:cNvSpPr/>
          <p:nvPr/>
        </p:nvSpPr>
        <p:spPr>
          <a:xfrm flipH="1">
            <a:off x="2183364" y="4404048"/>
            <a:ext cx="2920482" cy="1632858"/>
          </a:xfrm>
          <a:prstGeom prst="borderCallout1">
            <a:avLst>
              <a:gd name="adj1" fmla="val 53607"/>
              <a:gd name="adj2" fmla="val 1252"/>
              <a:gd name="adj3" fmla="val -3388"/>
              <a:gd name="adj4" fmla="val -661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solidFill>
                  <a:srgbClr val="0070C0"/>
                </a:solidFill>
              </a:rPr>
              <a:t>사이트에서 </a:t>
            </a:r>
            <a:r>
              <a:rPr lang="en-US" altLang="ko-KR" smtClean="0">
                <a:solidFill>
                  <a:srgbClr val="0070C0"/>
                </a:solidFill>
              </a:rPr>
              <a:t>CSS</a:t>
            </a:r>
            <a:r>
              <a:rPr lang="ko-KR" altLang="en-US" smtClean="0">
                <a:solidFill>
                  <a:srgbClr val="0070C0"/>
                </a:solidFill>
              </a:rPr>
              <a:t>를 제거하면 나열 항목은 목록으로 구성되어 있다 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list-style-type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6"/>
            <a:ext cx="9251010" cy="2976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순서 없는 목록의 불릿 모양 </a:t>
            </a:r>
            <a:r>
              <a:rPr lang="en-US" altLang="ko-KR" sz="2400" smtClean="0"/>
              <a:t>&amp; </a:t>
            </a:r>
            <a:r>
              <a:rPr lang="ko-KR" altLang="en-US" sz="2400" smtClean="0"/>
              <a:t>순서 목록의 번호 유형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순서 없는 목록과 순서 목록을 통틀어 지정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사용할 수 있는 값들이 무척 많다</a:t>
            </a:r>
            <a:r>
              <a:rPr lang="en-US" altLang="ko-KR" sz="2400" smtClean="0"/>
              <a:t>. </a:t>
            </a:r>
            <a:endParaRPr lang="ko-KR" altLang="en-US" sz="240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656476" y="3788165"/>
            <a:ext cx="3288748" cy="2696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smtClean="0"/>
              <a:t>순서</a:t>
            </a:r>
            <a:r>
              <a:rPr lang="en-US" altLang="ko-KR" sz="2000" smtClean="0"/>
              <a:t> </a:t>
            </a:r>
            <a:r>
              <a:rPr lang="ko-KR" altLang="en-US" sz="2000" smtClean="0"/>
              <a:t>없는 목록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disc </a:t>
            </a:r>
            <a:r>
              <a:rPr lang="en-US" altLang="ko-KR" sz="1600" smtClean="0"/>
              <a:t>( ∙ ) : </a:t>
            </a:r>
            <a:r>
              <a:rPr lang="ko-KR" altLang="en-US" sz="1600" smtClean="0"/>
              <a:t>속이 찬 원</a:t>
            </a:r>
          </a:p>
          <a:p>
            <a:pPr marL="0" indent="0">
              <a:buNone/>
            </a:pPr>
            <a:r>
              <a:rPr lang="en-US" altLang="ko-KR" sz="1600" b="1" smtClean="0"/>
              <a:t>circle</a:t>
            </a:r>
            <a:r>
              <a:rPr lang="en-US" altLang="ko-KR" sz="1600" smtClean="0"/>
              <a:t> (○) : </a:t>
            </a:r>
            <a:r>
              <a:rPr lang="ko-KR" altLang="en-US" sz="1600" smtClean="0"/>
              <a:t>속이 빈 원</a:t>
            </a:r>
          </a:p>
          <a:p>
            <a:pPr marL="0" indent="0">
              <a:buNone/>
            </a:pPr>
            <a:r>
              <a:rPr lang="en-US" altLang="ko-KR" sz="1600" b="1" smtClean="0"/>
              <a:t>square </a:t>
            </a:r>
            <a:r>
              <a:rPr lang="en-US" altLang="ko-KR" sz="1600" smtClean="0"/>
              <a:t>(■) : </a:t>
            </a:r>
            <a:r>
              <a:rPr lang="ko-KR" altLang="en-US" sz="1600" smtClean="0"/>
              <a:t>속이 찬 사각형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none</a:t>
            </a:r>
            <a:r>
              <a:rPr lang="en-US" altLang="ko-KR" sz="1600" smtClean="0"/>
              <a:t> : </a:t>
            </a:r>
            <a:r>
              <a:rPr lang="ko-KR" altLang="en-US" sz="1600" smtClean="0"/>
              <a:t>불릿을</a:t>
            </a:r>
            <a:r>
              <a:rPr lang="en-US" altLang="ko-KR" sz="1600" smtClean="0"/>
              <a:t> </a:t>
            </a:r>
            <a:r>
              <a:rPr lang="ko-KR" altLang="en-US" sz="1600" smtClean="0"/>
              <a:t>감춘다</a:t>
            </a:r>
          </a:p>
          <a:p>
            <a:endParaRPr lang="en-US" altLang="ko-KR" sz="160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23407" y="3788165"/>
            <a:ext cx="6106594" cy="32284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smtClean="0"/>
              <a:t>순서</a:t>
            </a:r>
            <a:r>
              <a:rPr lang="en-US" altLang="ko-KR" sz="2000" smtClean="0"/>
              <a:t> </a:t>
            </a:r>
            <a:r>
              <a:rPr lang="ko-KR" altLang="en-US" sz="2000" smtClean="0"/>
              <a:t>목록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1600" b="1" smtClean="0"/>
              <a:t>decimal</a:t>
            </a:r>
            <a:r>
              <a:rPr lang="en-US" altLang="ko-KR" sz="1600" smtClean="0"/>
              <a:t>     1</a:t>
            </a:r>
            <a:r>
              <a:rPr lang="ko-KR" altLang="en-US" sz="1600" smtClean="0"/>
              <a:t>로 시작하는 십진수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decimal-leading-zero    </a:t>
            </a:r>
            <a:r>
              <a:rPr lang="en-US" altLang="ko-KR" sz="1600" smtClean="0"/>
              <a:t> 0</a:t>
            </a:r>
            <a:r>
              <a:rPr lang="ko-KR" altLang="en-US" sz="1600" smtClean="0"/>
              <a:t>이 앞에 붙는 십진수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lower-roman</a:t>
            </a:r>
            <a:r>
              <a:rPr lang="en-US" altLang="ko-KR" sz="1600" smtClean="0"/>
              <a:t>    </a:t>
            </a:r>
            <a:r>
              <a:rPr lang="ko-KR" altLang="en-US" sz="1600" smtClean="0"/>
              <a:t>소문자 로마 숫자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upper-roman   </a:t>
            </a:r>
            <a:r>
              <a:rPr lang="en-US" altLang="ko-KR" sz="1600" smtClean="0"/>
              <a:t> </a:t>
            </a:r>
            <a:r>
              <a:rPr lang="ko-KR" altLang="en-US" sz="1600" smtClean="0"/>
              <a:t>대문자 로마 숫자 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lower-greek      </a:t>
            </a:r>
            <a:r>
              <a:rPr lang="ko-KR" altLang="en-US" sz="1600" smtClean="0"/>
              <a:t>소문자 그리스 문자 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lower-alpha</a:t>
            </a:r>
            <a:r>
              <a:rPr lang="en-US" altLang="ko-KR" sz="1600" smtClean="0"/>
              <a:t> </a:t>
            </a:r>
            <a:r>
              <a:rPr lang="ko-KR" altLang="en-US" sz="1600" smtClean="0"/>
              <a:t>또는</a:t>
            </a:r>
            <a:r>
              <a:rPr lang="ko-KR" altLang="en-US" sz="1600" b="1" smtClean="0"/>
              <a:t> </a:t>
            </a:r>
            <a:r>
              <a:rPr lang="en-US" altLang="ko-KR" sz="1600" b="1" smtClean="0"/>
              <a:t>lower-latin  </a:t>
            </a:r>
            <a:r>
              <a:rPr lang="ko-KR" altLang="en-US" sz="1600" smtClean="0"/>
              <a:t>소문자 알파벳 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upper-alpha</a:t>
            </a:r>
            <a:r>
              <a:rPr lang="en-US" altLang="ko-KR" sz="1600" smtClean="0"/>
              <a:t> </a:t>
            </a:r>
            <a:r>
              <a:rPr lang="ko-KR" altLang="en-US" sz="1600" smtClean="0"/>
              <a:t>또는 </a:t>
            </a:r>
            <a:r>
              <a:rPr lang="en-US" altLang="ko-KR" sz="1600" b="1" smtClean="0"/>
              <a:t>upper-latin</a:t>
            </a:r>
            <a:r>
              <a:rPr lang="en-US" altLang="ko-KR" sz="1600" smtClean="0"/>
              <a:t> </a:t>
            </a:r>
            <a:r>
              <a:rPr lang="ko-KR" altLang="en-US" sz="1600" smtClean="0"/>
              <a:t>대문자 알파벳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smtClean="0"/>
              <a:t>(</a:t>
            </a:r>
            <a:r>
              <a:rPr lang="ko-KR" altLang="en-US" sz="1600" smtClean="0"/>
              <a:t>이외의 속성값은 책 참고</a:t>
            </a:r>
            <a:r>
              <a:rPr lang="en-US" altLang="ko-KR" sz="1600" smtClean="0"/>
              <a:t>)</a:t>
            </a:r>
            <a:r>
              <a:rPr lang="ko-KR" altLang="en-US" sz="1600" smtClean="0"/>
              <a:t> 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20516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list-style-type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20" y="3802682"/>
            <a:ext cx="2355883" cy="2324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1054359" y="1688841"/>
            <a:ext cx="9694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&lt;style&gt;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article ul li{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    list-style-type:square</a:t>
            </a:r>
            <a:r>
              <a:rPr lang="en-US" altLang="ko-KR" sz="2400"/>
              <a:t>; /* </a:t>
            </a:r>
            <a:r>
              <a:rPr lang="ko-KR" altLang="en-US" sz="2400"/>
              <a:t>목록의 불릿을 속이 찬 사각형으로 *</a:t>
            </a:r>
            <a:r>
              <a:rPr lang="en-US" altLang="ko-KR" sz="2400"/>
              <a:t>/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&lt;/style&gt;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848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list-style-type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61" y="1800265"/>
            <a:ext cx="5686178" cy="3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79" y="1187147"/>
            <a:ext cx="4738256" cy="205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13" y="3579814"/>
            <a:ext cx="4235130" cy="290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8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list-style-type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90" y="1586408"/>
            <a:ext cx="4927950" cy="351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7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list-style-position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6366" y="1147665"/>
            <a:ext cx="10562383" cy="57103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smtClean="0"/>
              <a:t>목록의</a:t>
            </a:r>
            <a:r>
              <a:rPr lang="en-US" altLang="ko-KR" sz="2600" smtClean="0"/>
              <a:t> </a:t>
            </a:r>
            <a:r>
              <a:rPr lang="ko-KR" altLang="en-US" sz="2600" smtClean="0"/>
              <a:t>불릿이나 번호는 실제 내용 바깥쪽에 표시됨</a:t>
            </a:r>
            <a:r>
              <a:rPr lang="en-US" altLang="ko-KR" sz="2600" smtClean="0"/>
              <a:t>.</a:t>
            </a:r>
          </a:p>
          <a:p>
            <a:r>
              <a:rPr lang="en-US" altLang="ko-KR" sz="2600" smtClean="0"/>
              <a:t>list-style-position</a:t>
            </a:r>
            <a:r>
              <a:rPr lang="ko-KR" altLang="en-US" sz="2600" smtClean="0"/>
              <a:t>을 이용하면 내용이 있는 부분에 표시</a:t>
            </a:r>
            <a:endParaRPr lang="en-US" altLang="ko-KR" sz="2600" smtClean="0"/>
          </a:p>
          <a:p>
            <a:r>
              <a:rPr lang="ko-KR" altLang="en-US" sz="2600" smtClean="0"/>
              <a:t>사용할 수 있는 값 </a:t>
            </a:r>
            <a:r>
              <a:rPr lang="en-US" altLang="ko-KR" sz="2600" smtClean="0"/>
              <a:t>: inside, outside(</a:t>
            </a:r>
            <a:r>
              <a:rPr lang="ko-KR" altLang="en-US" sz="2600" smtClean="0"/>
              <a:t>기본값</a:t>
            </a:r>
            <a:r>
              <a:rPr lang="en-US" altLang="ko-KR" sz="2600" smtClean="0"/>
              <a:t>)</a:t>
            </a:r>
          </a:p>
          <a:p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buNone/>
            </a:pPr>
            <a:r>
              <a:rPr lang="en-US" altLang="ko-KR" sz="2100"/>
              <a:t>&lt;style&gt;</a:t>
            </a:r>
          </a:p>
          <a:p>
            <a:pPr marL="0" indent="0">
              <a:buNone/>
            </a:pPr>
            <a:r>
              <a:rPr lang="en-US" altLang="ko-KR" sz="2100"/>
              <a:t> </a:t>
            </a:r>
            <a:r>
              <a:rPr lang="en-US" altLang="ko-KR" sz="2100" smtClean="0"/>
              <a:t>  .</a:t>
            </a:r>
            <a:r>
              <a:rPr lang="en-US" altLang="ko-KR" sz="2100"/>
              <a:t>out{</a:t>
            </a:r>
          </a:p>
          <a:p>
            <a:pPr marL="0" indent="0">
              <a:buNone/>
            </a:pPr>
            <a:r>
              <a:rPr lang="en-US" altLang="ko-KR" sz="2100" smtClean="0"/>
              <a:t>         list-style-type:square</a:t>
            </a:r>
            <a:r>
              <a:rPr lang="en-US" altLang="ko-KR" sz="2100"/>
              <a:t>; /* </a:t>
            </a:r>
            <a:r>
              <a:rPr lang="ko-KR" altLang="en-US" sz="2100"/>
              <a:t>불릿을 사각형으로 *</a:t>
            </a:r>
            <a:r>
              <a:rPr lang="en-US" altLang="ko-KR" sz="2100"/>
              <a:t>/</a:t>
            </a:r>
          </a:p>
          <a:p>
            <a:pPr marL="0" indent="0">
              <a:buNone/>
            </a:pPr>
            <a:r>
              <a:rPr lang="en-US" altLang="ko-KR" sz="2100" smtClean="0"/>
              <a:t>         list-style-position:outside</a:t>
            </a:r>
            <a:r>
              <a:rPr lang="en-US" altLang="ko-KR" sz="2100"/>
              <a:t>; /* </a:t>
            </a:r>
            <a:r>
              <a:rPr lang="ko-KR" altLang="en-US" sz="2100"/>
              <a:t>불릿을 밖으로 내어쓰기 *</a:t>
            </a:r>
            <a:r>
              <a:rPr lang="en-US" altLang="ko-KR" sz="2100"/>
              <a:t>/</a:t>
            </a:r>
          </a:p>
          <a:p>
            <a:pPr marL="0" indent="0">
              <a:buNone/>
            </a:pPr>
            <a:r>
              <a:rPr lang="en-US" altLang="ko-KR" sz="2100"/>
              <a:t> </a:t>
            </a:r>
            <a:r>
              <a:rPr lang="en-US" altLang="ko-KR" sz="2100" smtClean="0"/>
              <a:t>   }</a:t>
            </a:r>
            <a:endParaRPr lang="en-US" altLang="ko-KR" sz="2100"/>
          </a:p>
          <a:p>
            <a:pPr marL="0" indent="0">
              <a:buNone/>
            </a:pPr>
            <a:r>
              <a:rPr lang="en-US" altLang="ko-KR" sz="2100" smtClean="0"/>
              <a:t>   .</a:t>
            </a:r>
            <a:r>
              <a:rPr lang="en-US" altLang="ko-KR" sz="2100"/>
              <a:t>in{</a:t>
            </a:r>
          </a:p>
          <a:p>
            <a:pPr marL="0" indent="0">
              <a:buNone/>
            </a:pPr>
            <a:r>
              <a:rPr lang="en-US" altLang="ko-KR" sz="2100" smtClean="0"/>
              <a:t>         list-style-type:square</a:t>
            </a:r>
            <a:r>
              <a:rPr lang="en-US" altLang="ko-KR" sz="2100"/>
              <a:t>; /* </a:t>
            </a:r>
            <a:r>
              <a:rPr lang="ko-KR" altLang="en-US" sz="2100"/>
              <a:t>불릿을 사각형으로 *</a:t>
            </a:r>
            <a:r>
              <a:rPr lang="en-US" altLang="ko-KR" sz="2100"/>
              <a:t>/</a:t>
            </a:r>
          </a:p>
          <a:p>
            <a:pPr marL="0" indent="0">
              <a:buNone/>
            </a:pPr>
            <a:r>
              <a:rPr lang="en-US" altLang="ko-KR" sz="2100" smtClean="0"/>
              <a:t>         list-style-position:inside</a:t>
            </a:r>
            <a:r>
              <a:rPr lang="en-US" altLang="ko-KR" sz="2100"/>
              <a:t>; /* </a:t>
            </a:r>
            <a:r>
              <a:rPr lang="ko-KR" altLang="en-US" sz="2100"/>
              <a:t>불릿을 안으로 *</a:t>
            </a:r>
            <a:r>
              <a:rPr lang="en-US" altLang="ko-KR" sz="2100"/>
              <a:t>/</a:t>
            </a:r>
          </a:p>
          <a:p>
            <a:pPr marL="0" indent="0">
              <a:buNone/>
            </a:pPr>
            <a:r>
              <a:rPr lang="en-US" altLang="ko-KR" sz="2100" smtClean="0"/>
              <a:t>   }</a:t>
            </a:r>
            <a:endParaRPr lang="en-US" altLang="ko-KR" sz="2100"/>
          </a:p>
          <a:p>
            <a:pPr marL="0" indent="0">
              <a:buNone/>
            </a:pPr>
            <a:r>
              <a:rPr lang="en-US" altLang="ko-KR" sz="2100"/>
              <a:t>&lt;/style&gt;</a:t>
            </a:r>
            <a:r>
              <a:rPr lang="en-US" altLang="ko-KR" sz="2100" smtClean="0"/>
              <a:t> </a:t>
            </a:r>
            <a:endParaRPr lang="ko-KR" altLang="en-US" sz="21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258" y="3465157"/>
            <a:ext cx="2433930" cy="2364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83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list-style-image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95737" y="1427519"/>
            <a:ext cx="10441085" cy="4384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불릿 기호 대신 원하는 이미지로 삽입하는</a:t>
            </a:r>
            <a:r>
              <a:rPr lang="en-US" altLang="ko-KR" sz="2400" smtClean="0"/>
              <a:t> </a:t>
            </a:r>
            <a:r>
              <a:rPr lang="ko-KR" altLang="en-US" sz="2400" smtClean="0"/>
              <a:t>속성</a:t>
            </a:r>
            <a:endParaRPr lang="en-US" altLang="ko-KR" sz="2400" smtClean="0"/>
          </a:p>
          <a:p>
            <a:r>
              <a:rPr lang="ko-KR" altLang="en-US" sz="2400" smtClean="0"/>
              <a:t>사용할 수 있는 값은 불릿 이미지 파일 경로</a:t>
            </a:r>
            <a:endParaRPr lang="en-US" altLang="ko-KR" sz="2400" smtClean="0"/>
          </a:p>
          <a:p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buNone/>
            </a:pPr>
            <a:r>
              <a:rPr lang="en-US" altLang="ko-KR" sz="2400"/>
              <a:t>li { list-style-images:url(dot.gif); }</a:t>
            </a:r>
            <a:endParaRPr lang="ko-KR" altLang="en-US" sz="2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94" y="3282529"/>
            <a:ext cx="3286125" cy="2009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89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1682" y="1428600"/>
            <a:ext cx="993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list-style-type</a:t>
            </a:r>
            <a:r>
              <a:rPr lang="ko-KR" altLang="en-US" sz="2400"/>
              <a:t>과 </a:t>
            </a:r>
            <a:r>
              <a:rPr lang="en-US" altLang="ko-KR" sz="2400"/>
              <a:t>list-style-position, list-style-image </a:t>
            </a:r>
            <a:r>
              <a:rPr lang="ko-KR" altLang="en-US" sz="2400"/>
              <a:t>속성을 </a:t>
            </a:r>
            <a:r>
              <a:rPr lang="ko-KR" altLang="en-US" sz="2400" smtClean="0"/>
              <a:t>한꺼번에 </a:t>
            </a:r>
            <a:r>
              <a:rPr lang="ko-KR" altLang="en-US" sz="2400"/>
              <a:t>표시하는 </a:t>
            </a:r>
            <a:r>
              <a:rPr lang="ko-KR" altLang="en-US" sz="2400" smtClean="0"/>
              <a:t>속성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각</a:t>
            </a:r>
            <a:r>
              <a:rPr lang="en-US" altLang="ko-KR" sz="2400" smtClean="0"/>
              <a:t> </a:t>
            </a:r>
            <a:r>
              <a:rPr lang="ko-KR" altLang="en-US" sz="2400" smtClean="0"/>
              <a:t>속성의 순서는 중요하지 않다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970384" y="3662866"/>
            <a:ext cx="651276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/>
              <a:t>article ol li {</a:t>
            </a:r>
          </a:p>
          <a:p>
            <a:r>
              <a:rPr lang="en-US" altLang="ko-KR" sz="2000" smtClean="0"/>
              <a:t>   list-style-type:upper-alpha</a:t>
            </a:r>
            <a:r>
              <a:rPr lang="en-US" altLang="ko-KR" sz="2000"/>
              <a:t>; /* </a:t>
            </a:r>
            <a:r>
              <a:rPr lang="ko-KR" altLang="en-US" sz="2000"/>
              <a:t>알파벳 대문자 사용 *</a:t>
            </a:r>
            <a:r>
              <a:rPr lang="en-US" altLang="ko-KR" sz="2000"/>
              <a:t>/</a:t>
            </a:r>
          </a:p>
          <a:p>
            <a:r>
              <a:rPr lang="en-US" altLang="ko-KR" sz="2000" smtClean="0"/>
              <a:t>   list-style-position:inside </a:t>
            </a:r>
            <a:r>
              <a:rPr lang="en-US" altLang="ko-KR" sz="2000"/>
              <a:t>/* </a:t>
            </a:r>
            <a:r>
              <a:rPr lang="ko-KR" altLang="en-US" sz="2000"/>
              <a:t>안으로 들여쓰기 사용 *</a:t>
            </a:r>
            <a:r>
              <a:rPr lang="en-US" altLang="ko-KR" sz="2000"/>
              <a:t>/</a:t>
            </a:r>
          </a:p>
          <a:p>
            <a:r>
              <a:rPr lang="en-US" altLang="ko-KR" sz="2000"/>
              <a:t>}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970384" y="5691673"/>
            <a:ext cx="982513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/>
              <a:t>article ol li {</a:t>
            </a:r>
          </a:p>
          <a:p>
            <a:r>
              <a:rPr lang="en-US" altLang="ko-KR" sz="2000" smtClean="0"/>
              <a:t>   list-style:upper-alpha </a:t>
            </a:r>
            <a:r>
              <a:rPr lang="en-US" altLang="ko-KR" sz="2000"/>
              <a:t>inside; /* </a:t>
            </a:r>
            <a:r>
              <a:rPr lang="ko-KR" altLang="en-US" sz="2000"/>
              <a:t>알파벳 대문자 사용</a:t>
            </a:r>
            <a:r>
              <a:rPr lang="en-US" altLang="ko-KR" sz="2000"/>
              <a:t>, </a:t>
            </a:r>
            <a:r>
              <a:rPr lang="ko-KR" altLang="en-US" sz="2000"/>
              <a:t>안으로 들여쓰기 적용 *</a:t>
            </a:r>
            <a:r>
              <a:rPr lang="en-US" altLang="ko-KR" sz="2000"/>
              <a:t>/</a:t>
            </a:r>
          </a:p>
          <a:p>
            <a:r>
              <a:rPr lang="en-US" altLang="ko-KR" sz="2000"/>
              <a:t>}</a:t>
            </a:r>
            <a:endParaRPr lang="ko-KR" altLang="en-US" sz="2000"/>
          </a:p>
        </p:txBody>
      </p:sp>
      <p:sp>
        <p:nvSpPr>
          <p:cNvPr id="6" name="위쪽/아래쪽 화살표 5"/>
          <p:cNvSpPr/>
          <p:nvPr/>
        </p:nvSpPr>
        <p:spPr>
          <a:xfrm>
            <a:off x="3312367" y="4767943"/>
            <a:ext cx="699796" cy="1194318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63033" y="51741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같은 소스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809" y="3460969"/>
            <a:ext cx="2152650" cy="2009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73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58" y="1281369"/>
            <a:ext cx="4524375" cy="2219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74" y="3940131"/>
            <a:ext cx="5010150" cy="2371725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2529016" y="3377514"/>
            <a:ext cx="568411" cy="562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19849" y="3500694"/>
            <a:ext cx="189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바꾸시오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6958" y="1281369"/>
            <a:ext cx="2814123" cy="374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6958" y="1967367"/>
            <a:ext cx="4524375" cy="1397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10350" y="552450"/>
            <a:ext cx="2676525" cy="7289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H2 </a:t>
            </a:r>
            <a:r>
              <a:rPr lang="ko-KR" altLang="en-US" dirty="0" smtClean="0">
                <a:solidFill>
                  <a:schemeClr val="tx1"/>
                </a:solidFill>
              </a:rPr>
              <a:t>태그를 이용하시오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7" idx="3"/>
            <a:endCxn id="9" idx="1"/>
          </p:cNvCxnSpPr>
          <p:nvPr/>
        </p:nvCxnSpPr>
        <p:spPr>
          <a:xfrm flipV="1">
            <a:off x="3501081" y="916910"/>
            <a:ext cx="3109269" cy="55167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610350" y="2301503"/>
            <a:ext cx="2676525" cy="7289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태그를 이용하시오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endCxn id="12" idx="1"/>
          </p:cNvCxnSpPr>
          <p:nvPr/>
        </p:nvCxnSpPr>
        <p:spPr>
          <a:xfrm flipV="1">
            <a:off x="5211333" y="2665963"/>
            <a:ext cx="1399017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62773" y="3940131"/>
            <a:ext cx="2814123" cy="374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43994" y="4561935"/>
            <a:ext cx="5032931" cy="1905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10350" y="3657310"/>
            <a:ext cx="4010025" cy="7289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글꼴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이탈릭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텍스트옵션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시작글자를 대문자로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10350" y="4696323"/>
            <a:ext cx="4010025" cy="20378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문장 주변 테두리 삽입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border : 1px solid black;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마진 </a:t>
            </a:r>
            <a:r>
              <a:rPr lang="en-US" altLang="ko-KR" dirty="0" smtClean="0">
                <a:solidFill>
                  <a:schemeClr val="tx1"/>
                </a:solidFill>
              </a:rPr>
              <a:t>x : 10px, y : 20px;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</a:rPr>
              <a:t>패딩크기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10px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</a:rPr>
              <a:t>글자색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보라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글자크기 </a:t>
            </a:r>
            <a:r>
              <a:rPr lang="en-US" altLang="ko-KR" dirty="0" smtClean="0">
                <a:solidFill>
                  <a:schemeClr val="tx1"/>
                </a:solidFill>
              </a:rPr>
              <a:t>: 15px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</a:rPr>
              <a:t>줄간격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20px</a:t>
            </a:r>
          </a:p>
        </p:txBody>
      </p:sp>
      <p:cxnSp>
        <p:nvCxnSpPr>
          <p:cNvPr id="20" name="꺾인 연결선 19"/>
          <p:cNvCxnSpPr>
            <a:stCxn id="16" idx="3"/>
            <a:endCxn id="18" idx="1"/>
          </p:cNvCxnSpPr>
          <p:nvPr/>
        </p:nvCxnSpPr>
        <p:spPr>
          <a:xfrm flipV="1">
            <a:off x="3576896" y="4021770"/>
            <a:ext cx="3033454" cy="10557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7" idx="3"/>
            <a:endCxn id="19" idx="1"/>
          </p:cNvCxnSpPr>
          <p:nvPr/>
        </p:nvCxnSpPr>
        <p:spPr>
          <a:xfrm>
            <a:off x="5876925" y="5514705"/>
            <a:ext cx="733425" cy="2005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51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7" y="1003611"/>
            <a:ext cx="4010025" cy="4533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003611"/>
            <a:ext cx="3981450" cy="3305175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3267075" y="2971800"/>
            <a:ext cx="11430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8650" y="1003611"/>
            <a:ext cx="3981450" cy="374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3349" y="4376744"/>
            <a:ext cx="3786775" cy="3381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H1 </a:t>
            </a:r>
            <a:r>
              <a:rPr lang="ko-KR" altLang="en-US" dirty="0" smtClean="0">
                <a:solidFill>
                  <a:schemeClr val="tx1"/>
                </a:solidFill>
              </a:rPr>
              <a:t>태그를 이용하시오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22" idx="1"/>
            <a:endCxn id="23" idx="1"/>
          </p:cNvCxnSpPr>
          <p:nvPr/>
        </p:nvCxnSpPr>
        <p:spPr>
          <a:xfrm rot="10800000" flipV="1">
            <a:off x="533350" y="1190828"/>
            <a:ext cx="95301" cy="3354981"/>
          </a:xfrm>
          <a:prstGeom prst="bentConnector3">
            <a:avLst>
              <a:gd name="adj1" fmla="val 3398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33349" y="1446006"/>
            <a:ext cx="2505126" cy="2862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419" y="1577059"/>
            <a:ext cx="1821656" cy="251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83418" y="3018819"/>
            <a:ext cx="1907381" cy="251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33349" y="4892929"/>
            <a:ext cx="3786775" cy="3381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H3 </a:t>
            </a:r>
            <a:r>
              <a:rPr lang="ko-KR" altLang="en-US" dirty="0" smtClean="0">
                <a:solidFill>
                  <a:schemeClr val="tx1"/>
                </a:solidFill>
              </a:rPr>
              <a:t>태그를 이용하시오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30" idx="1"/>
            <a:endCxn id="32" idx="1"/>
          </p:cNvCxnSpPr>
          <p:nvPr/>
        </p:nvCxnSpPr>
        <p:spPr>
          <a:xfrm rot="10800000" flipV="1">
            <a:off x="533349" y="1702929"/>
            <a:ext cx="150070" cy="3359065"/>
          </a:xfrm>
          <a:prstGeom prst="bentConnector3">
            <a:avLst>
              <a:gd name="adj1" fmla="val 34753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1" idx="1"/>
            <a:endCxn id="32" idx="1"/>
          </p:cNvCxnSpPr>
          <p:nvPr/>
        </p:nvCxnSpPr>
        <p:spPr>
          <a:xfrm rot="10800000" flipV="1">
            <a:off x="533350" y="3144689"/>
            <a:ext cx="150069" cy="1917305"/>
          </a:xfrm>
          <a:prstGeom prst="bentConnector3">
            <a:avLst>
              <a:gd name="adj1" fmla="val 34753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33348" y="5436023"/>
            <a:ext cx="3786775" cy="3381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Ol</a:t>
            </a:r>
            <a:r>
              <a:rPr lang="en-US" altLang="ko-KR" dirty="0" smtClean="0">
                <a:solidFill>
                  <a:schemeClr val="tx1"/>
                </a:solidFill>
              </a:rPr>
              <a:t>, li, </a:t>
            </a:r>
            <a:r>
              <a:rPr lang="en-US" altLang="ko-KR" dirty="0" err="1" smtClean="0">
                <a:solidFill>
                  <a:schemeClr val="tx1"/>
                </a:solidFill>
              </a:rPr>
              <a:t>ul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태그를 이용하시오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29" idx="3"/>
            <a:endCxn id="40" idx="3"/>
          </p:cNvCxnSpPr>
          <p:nvPr/>
        </p:nvCxnSpPr>
        <p:spPr>
          <a:xfrm>
            <a:off x="3038475" y="2877396"/>
            <a:ext cx="1281648" cy="2727693"/>
          </a:xfrm>
          <a:prstGeom prst="bentConnector3">
            <a:avLst>
              <a:gd name="adj1" fmla="val 11783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701174" y="1003611"/>
            <a:ext cx="4028488" cy="4432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820736" y="982766"/>
            <a:ext cx="2924175" cy="522753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문서 전체 글꼴은 </a:t>
            </a:r>
            <a:r>
              <a:rPr lang="ko-KR" altLang="en-US" dirty="0" err="1" smtClean="0">
                <a:solidFill>
                  <a:schemeClr val="tx1"/>
                </a:solidFill>
              </a:rPr>
              <a:t>궁서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가장 큰 제목의 </a:t>
            </a:r>
            <a:r>
              <a:rPr lang="ko-KR" altLang="en-US" dirty="0" err="1" smtClean="0">
                <a:solidFill>
                  <a:schemeClr val="tx1"/>
                </a:solidFill>
              </a:rPr>
              <a:t>글자색은</a:t>
            </a:r>
            <a:r>
              <a:rPr lang="ko-KR" altLang="en-US" dirty="0" smtClean="0">
                <a:solidFill>
                  <a:schemeClr val="tx1"/>
                </a:solidFill>
              </a:rPr>
              <a:t> 파랑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순서 목록에서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를 삭제 </a:t>
            </a:r>
            <a:r>
              <a:rPr lang="en-US" altLang="ko-KR" dirty="0" smtClean="0">
                <a:solidFill>
                  <a:schemeClr val="tx1"/>
                </a:solidFill>
              </a:rPr>
              <a:t>[list-style-type </a:t>
            </a:r>
            <a:r>
              <a:rPr lang="ko-KR" altLang="en-US" dirty="0" smtClean="0">
                <a:solidFill>
                  <a:schemeClr val="tx1"/>
                </a:solidFill>
              </a:rPr>
              <a:t>속성 사용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순서 목록의 글자크기는 </a:t>
            </a:r>
            <a:r>
              <a:rPr lang="en-US" altLang="ko-KR" dirty="0" smtClean="0">
                <a:solidFill>
                  <a:schemeClr val="tx1"/>
                </a:solidFill>
              </a:rPr>
              <a:t>20px</a:t>
            </a:r>
            <a:r>
              <a:rPr lang="ko-KR" altLang="en-US" dirty="0" smtClean="0">
                <a:solidFill>
                  <a:schemeClr val="tx1"/>
                </a:solidFill>
              </a:rPr>
              <a:t>이며 글자를 진하게 표시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순서 없는 목록부분의 </a:t>
            </a:r>
            <a:r>
              <a:rPr lang="ko-KR" altLang="en-US" dirty="0" err="1" smtClean="0">
                <a:solidFill>
                  <a:schemeClr val="tx1"/>
                </a:solidFill>
              </a:rPr>
              <a:t>불릿을</a:t>
            </a:r>
            <a:r>
              <a:rPr lang="ko-KR" altLang="en-US" dirty="0" smtClean="0">
                <a:solidFill>
                  <a:schemeClr val="tx1"/>
                </a:solidFill>
              </a:rPr>
              <a:t> 사각형으로 변경</a:t>
            </a:r>
            <a:r>
              <a:rPr lang="en-US" altLang="ko-KR" dirty="0">
                <a:solidFill>
                  <a:schemeClr val="tx1"/>
                </a:solidFill>
              </a:rPr>
              <a:t> [list-style-type </a:t>
            </a:r>
            <a:r>
              <a:rPr lang="ko-KR" altLang="en-US" dirty="0">
                <a:solidFill>
                  <a:schemeClr val="tx1"/>
                </a:solidFill>
              </a:rPr>
              <a:t>속성 사용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6 </a:t>
            </a:r>
            <a:r>
              <a:rPr lang="ko-KR" altLang="en-US" dirty="0" smtClean="0">
                <a:solidFill>
                  <a:schemeClr val="tx1"/>
                </a:solidFill>
              </a:rPr>
              <a:t>순서 없는 목록부분의 글자 크기는 </a:t>
            </a:r>
            <a:r>
              <a:rPr lang="en-US" altLang="ko-KR" dirty="0" smtClean="0">
                <a:solidFill>
                  <a:schemeClr val="tx1"/>
                </a:solidFill>
              </a:rPr>
              <a:t>15px</a:t>
            </a:r>
            <a:r>
              <a:rPr lang="ko-KR" altLang="en-US" dirty="0" smtClean="0">
                <a:solidFill>
                  <a:schemeClr val="tx1"/>
                </a:solidFill>
              </a:rPr>
              <a:t>이며 </a:t>
            </a:r>
            <a:r>
              <a:rPr lang="ko-KR" altLang="en-US" dirty="0" err="1" smtClean="0">
                <a:solidFill>
                  <a:schemeClr val="tx1"/>
                </a:solidFill>
              </a:rPr>
              <a:t>줄간격은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25px, </a:t>
            </a:r>
            <a:r>
              <a:rPr lang="ko-KR" altLang="en-US" dirty="0" smtClean="0">
                <a:solidFill>
                  <a:schemeClr val="tx1"/>
                </a:solidFill>
              </a:rPr>
              <a:t>그리고 글자는 진하게 표시하지 않음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1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/>
          <a:lstStyle/>
          <a:p>
            <a:r>
              <a:rPr lang="en-US" altLang="ko-KR" smtClean="0"/>
              <a:t> font-family</a:t>
            </a:r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35" y="1323256"/>
            <a:ext cx="6248856" cy="49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856395" y="2116490"/>
            <a:ext cx="3004457" cy="60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기본 글꼴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288853" y="2416936"/>
            <a:ext cx="1567542" cy="16981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856395" y="3697096"/>
            <a:ext cx="3004457" cy="60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MD</a:t>
            </a:r>
            <a:r>
              <a:rPr lang="ko-KR" altLang="en-US" sz="2000" err="1" smtClean="0">
                <a:solidFill>
                  <a:schemeClr val="tx1"/>
                </a:solidFill>
              </a:rPr>
              <a:t>아트체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7288853" y="3997542"/>
            <a:ext cx="1567542" cy="16981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856395" y="5094822"/>
            <a:ext cx="3004457" cy="60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바탕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7288853" y="5395268"/>
            <a:ext cx="1567542" cy="16981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기본 글꼴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8201" y="1472864"/>
            <a:ext cx="99860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/>
              <a:t>스타일에서 아무리 여러 가지 글꼴을 지정하더라도 사용자의 시스템에 설치되어 있지 않다면 화면에 표시할 수 없다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/>
              <a:t>대부분 사용자 시스템에 설치되어 있어서 웬만한 경우에는 제대로 표시 할 수 있는 글꼴을 </a:t>
            </a:r>
            <a:r>
              <a:rPr lang="ko-KR" altLang="en-US" sz="2400" b="1">
                <a:solidFill>
                  <a:srgbClr val="C00000"/>
                </a:solidFill>
              </a:rPr>
              <a:t>기본 글꼴</a:t>
            </a:r>
            <a:r>
              <a:rPr lang="en-US" altLang="ko-KR" sz="2400" b="1">
                <a:solidFill>
                  <a:srgbClr val="C00000"/>
                </a:solidFill>
              </a:rPr>
              <a:t>(web-safe font)</a:t>
            </a:r>
            <a:r>
              <a:rPr lang="ko-KR" altLang="en-US" sz="2400"/>
              <a:t>이라고 한다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/>
          </a:p>
          <a:p>
            <a:pPr lvl="1">
              <a:lnSpc>
                <a:spcPct val="150000"/>
              </a:lnSpc>
            </a:pPr>
            <a:r>
              <a:rPr lang="en-US" altLang="ko-KR" sz="2400"/>
              <a:t>- </a:t>
            </a:r>
            <a:r>
              <a:rPr lang="ko-KR" altLang="en-US" sz="2400"/>
              <a:t>영문 글꼴의 경우 </a:t>
            </a:r>
            <a:r>
              <a:rPr lang="en-US" altLang="ko-KR" sz="2400"/>
              <a:t>sans-serif</a:t>
            </a:r>
            <a:r>
              <a:rPr lang="ko-KR" altLang="en-US" sz="2400"/>
              <a:t>체와 </a:t>
            </a:r>
            <a:r>
              <a:rPr lang="en-US" altLang="ko-KR" sz="2400"/>
              <a:t>serif</a:t>
            </a:r>
            <a:r>
              <a:rPr lang="ko-KR" altLang="en-US" sz="2400"/>
              <a:t>체 </a:t>
            </a:r>
            <a:r>
              <a:rPr lang="en-US" altLang="ko-KR" sz="2400"/>
              <a:t/>
            </a:r>
            <a:br>
              <a:rPr lang="en-US" altLang="ko-KR" sz="2400"/>
            </a:br>
            <a:r>
              <a:rPr lang="en-US" altLang="ko-KR" sz="2400"/>
              <a:t>- </a:t>
            </a:r>
            <a:r>
              <a:rPr lang="ko-KR" altLang="en-US" sz="2400"/>
              <a:t>한글의 경우 굴림</a:t>
            </a:r>
            <a:r>
              <a:rPr lang="en-US" altLang="ko-KR" sz="2400"/>
              <a:t>(</a:t>
            </a:r>
            <a:r>
              <a:rPr lang="ko-KR" altLang="en-US" sz="2400"/>
              <a:t>체</a:t>
            </a:r>
            <a:r>
              <a:rPr lang="en-US" altLang="ko-KR" sz="2400"/>
              <a:t>), </a:t>
            </a:r>
            <a:r>
              <a:rPr lang="ko-KR" altLang="en-US" sz="2400" err="1"/>
              <a:t>궁서</a:t>
            </a:r>
            <a:r>
              <a:rPr lang="en-US" altLang="ko-KR" sz="2400"/>
              <a:t>(</a:t>
            </a:r>
            <a:r>
              <a:rPr lang="ko-KR" altLang="en-US" sz="2400"/>
              <a:t>체</a:t>
            </a:r>
            <a:r>
              <a:rPr lang="en-US" altLang="ko-KR" sz="2400"/>
              <a:t>), </a:t>
            </a:r>
            <a:r>
              <a:rPr lang="ko-KR" altLang="en-US" sz="2400"/>
              <a:t>돋움</a:t>
            </a:r>
            <a:r>
              <a:rPr lang="en-US" altLang="ko-KR" sz="2400"/>
              <a:t>(</a:t>
            </a:r>
            <a:r>
              <a:rPr lang="ko-KR" altLang="en-US" sz="2400"/>
              <a:t>체</a:t>
            </a:r>
            <a:r>
              <a:rPr lang="en-US" altLang="ko-KR" sz="2400"/>
              <a:t>), </a:t>
            </a:r>
            <a:r>
              <a:rPr lang="ko-KR" altLang="en-US" sz="2400"/>
              <a:t>바탕</a:t>
            </a:r>
            <a:r>
              <a:rPr lang="en-US" altLang="ko-KR" sz="2400"/>
              <a:t>(</a:t>
            </a:r>
            <a:r>
              <a:rPr lang="ko-KR" altLang="en-US" sz="2400"/>
              <a:t>체</a:t>
            </a:r>
            <a:r>
              <a:rPr lang="en-US" altLang="ko-KR" sz="240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010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기본 글꼴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8201" y="1472864"/>
            <a:ext cx="99860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/>
              <a:t>지정한 글꼴이 없을 경우를 대비해 두 번째</a:t>
            </a:r>
            <a:r>
              <a:rPr lang="en-US" altLang="ko-KR" sz="2400"/>
              <a:t>, </a:t>
            </a:r>
            <a:r>
              <a:rPr lang="ko-KR" altLang="en-US" sz="2400"/>
              <a:t>세 번째 글꼴까지 지정할 수 있다</a:t>
            </a:r>
            <a:r>
              <a:rPr lang="en-US" altLang="ko-KR" sz="2400"/>
              <a:t>. </a:t>
            </a:r>
            <a:r>
              <a:rPr lang="en-US" altLang="ko-KR" sz="2400">
                <a:sym typeface="Wingdings" pitchFamily="2" charset="2"/>
              </a:rPr>
              <a:t> </a:t>
            </a:r>
            <a:r>
              <a:rPr lang="ko-KR" altLang="en-US" sz="2400">
                <a:sym typeface="Wingdings" pitchFamily="2" charset="2"/>
              </a:rPr>
              <a:t>글꼴 셋</a:t>
            </a:r>
            <a:r>
              <a:rPr lang="en-US" altLang="ko-KR" sz="2400">
                <a:sym typeface="Wingdings" pitchFamily="2" charset="2"/>
              </a:rPr>
              <a:t>(font set)</a:t>
            </a:r>
            <a:r>
              <a:rPr lang="ko-KR" altLang="en-US" sz="2400">
                <a:sym typeface="Wingdings" pitchFamily="2" charset="2"/>
              </a:rPr>
              <a:t>이라고 </a:t>
            </a:r>
            <a:r>
              <a:rPr lang="ko-KR" altLang="en-US" sz="2400" smtClean="0">
                <a:sym typeface="Wingdings" pitchFamily="2" charset="2"/>
              </a:rPr>
              <a:t>부름</a:t>
            </a:r>
            <a:endParaRPr lang="en-US" altLang="ko-KR" sz="2400" smtClean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/>
              <a:t>둘 이상의 글꼴 이름을 지정할 때는 글꼴 이름과 글꼴 이름 사이에 쉼표</a:t>
            </a:r>
            <a:r>
              <a:rPr lang="en-US" altLang="ko-KR" sz="2400"/>
              <a:t>(,)</a:t>
            </a:r>
            <a:r>
              <a:rPr lang="ko-KR" altLang="en-US" sz="2400"/>
              <a:t>로 구분한다</a:t>
            </a:r>
            <a:r>
              <a:rPr lang="en-US" altLang="ko-KR" sz="2400"/>
              <a:t>. </a:t>
            </a:r>
            <a:r>
              <a:rPr lang="ko-KR" altLang="en-US" sz="2400"/>
              <a:t> </a:t>
            </a:r>
            <a:endParaRPr lang="en-US" altLang="ko-KR" sz="2400"/>
          </a:p>
        </p:txBody>
      </p:sp>
      <p:sp>
        <p:nvSpPr>
          <p:cNvPr id="4" name="TextBox 3"/>
          <p:cNvSpPr txBox="1"/>
          <p:nvPr/>
        </p:nvSpPr>
        <p:spPr>
          <a:xfrm>
            <a:off x="1188201" y="3936569"/>
            <a:ext cx="9283484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예</a:t>
            </a:r>
            <a:r>
              <a:rPr lang="en-US" altLang="ko-KR" sz="2000" smtClean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/>
              <a:t>/* </a:t>
            </a:r>
            <a:r>
              <a:rPr lang="ko-KR" altLang="en-US" sz="2000"/>
              <a:t>“맑은 고딕”이라는 글꼴을 적용하는데 만일 “맑은 고딕” 글꼴이 없다면 “돋움” 글꼴로</a:t>
            </a:r>
            <a:r>
              <a:rPr lang="en-US" altLang="ko-KR" sz="2000"/>
              <a:t>, </a:t>
            </a:r>
            <a:r>
              <a:rPr lang="ko-KR" altLang="en-US" sz="2000"/>
              <a:t>그 글꼴도 없다면 “굴림” 글꼴로 적용 </a:t>
            </a:r>
            <a:r>
              <a:rPr lang="en-US" altLang="ko-KR" sz="2000"/>
              <a:t>*/</a:t>
            </a:r>
            <a:r>
              <a:rPr lang="ko-KR" altLang="en-US" sz="200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0070C0"/>
                </a:solidFill>
              </a:rPr>
              <a:t>body { font-family:"</a:t>
            </a:r>
            <a:r>
              <a:rPr lang="ko-KR" altLang="en-US" sz="2000">
                <a:solidFill>
                  <a:srgbClr val="0070C0"/>
                </a:solidFill>
              </a:rPr>
              <a:t>맑은 고딕</a:t>
            </a:r>
            <a:r>
              <a:rPr lang="en-US" altLang="ko-KR" sz="2000">
                <a:solidFill>
                  <a:srgbClr val="0070C0"/>
                </a:solidFill>
              </a:rPr>
              <a:t>", "</a:t>
            </a:r>
            <a:r>
              <a:rPr lang="ko-KR" altLang="en-US" sz="2000">
                <a:solidFill>
                  <a:srgbClr val="0070C0"/>
                </a:solidFill>
              </a:rPr>
              <a:t>돋움</a:t>
            </a:r>
            <a:r>
              <a:rPr lang="en-US" altLang="ko-KR" sz="2000">
                <a:solidFill>
                  <a:srgbClr val="0070C0"/>
                </a:solidFill>
              </a:rPr>
              <a:t>", "</a:t>
            </a:r>
            <a:r>
              <a:rPr lang="ko-KR" altLang="en-US" sz="2000">
                <a:solidFill>
                  <a:srgbClr val="0070C0"/>
                </a:solidFill>
              </a:rPr>
              <a:t>굴림</a:t>
            </a:r>
            <a:r>
              <a:rPr lang="en-US" altLang="ko-KR" sz="2000">
                <a:solidFill>
                  <a:srgbClr val="0070C0"/>
                </a:solidFill>
              </a:rPr>
              <a:t>" }</a:t>
            </a:r>
          </a:p>
          <a:p>
            <a:pPr>
              <a:lnSpc>
                <a:spcPct val="150000"/>
              </a:lnSpc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9262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3" y="2109760"/>
            <a:ext cx="11117262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mtClean="0"/>
              <a:t>글자 크기를 조절하는</a:t>
            </a:r>
            <a:r>
              <a:rPr lang="en-US" altLang="ko-KR" smtClean="0"/>
              <a:t> </a:t>
            </a:r>
            <a:r>
              <a:rPr lang="ko-KR" altLang="en-US" smtClean="0"/>
              <a:t>속성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사용할 수 있는 값</a:t>
            </a:r>
            <a:r>
              <a:rPr lang="en-US" altLang="ko-KR" smtClean="0"/>
              <a:t>: </a:t>
            </a:r>
            <a:r>
              <a:rPr lang="ko-KR" altLang="en-US" smtClean="0"/>
              <a:t>절대 크기</a:t>
            </a:r>
            <a:r>
              <a:rPr lang="en-US" altLang="ko-KR" smtClean="0"/>
              <a:t>, </a:t>
            </a:r>
            <a:r>
              <a:rPr lang="ko-KR" altLang="en-US" smtClean="0"/>
              <a:t>상대 크기</a:t>
            </a:r>
            <a:r>
              <a:rPr lang="en-US" altLang="ko-KR" smtClean="0"/>
              <a:t>, </a:t>
            </a:r>
            <a:r>
              <a:rPr lang="ko-KR" altLang="en-US" smtClean="0"/>
              <a:t>숫자</a:t>
            </a:r>
            <a:r>
              <a:rPr lang="en-US" altLang="ko-KR" smtClean="0"/>
              <a:t>, </a:t>
            </a:r>
            <a:r>
              <a:rPr lang="ko-KR" altLang="en-US" smtClean="0"/>
              <a:t>백분율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기본 값은 상대 크기인 </a:t>
            </a:r>
            <a:r>
              <a:rPr lang="en-US" altLang="ko-KR" smtClean="0"/>
              <a:t>medium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font-size </a:t>
            </a:r>
            <a:r>
              <a:rPr lang="ko-KR" altLang="en-US" smtClean="0"/>
              <a:t>속성은 상속된다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24329" y="1384839"/>
            <a:ext cx="332406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font-size: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906973" y="1477172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8290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 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3" y="1350343"/>
            <a:ext cx="10935264" cy="45080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smtClean="0"/>
              <a:t>상대 크기 </a:t>
            </a:r>
            <a:endParaRPr lang="en-US" altLang="ko-KR" b="1" smtClean="0"/>
          </a:p>
          <a:p>
            <a:pPr marL="914400" lvl="1" indent="-457200"/>
            <a:r>
              <a:rPr lang="ko-KR" altLang="en-US" smtClean="0"/>
              <a:t>미리 </a:t>
            </a:r>
            <a:r>
              <a:rPr lang="ko-KR" altLang="en-US"/>
              <a:t>약속해 놓은 키워드 중에서 하나를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marL="914400" lvl="1" indent="-457200"/>
            <a:endParaRPr lang="en-US" altLang="ko-KR"/>
          </a:p>
          <a:p>
            <a:pPr marL="457200" lvl="1" indent="0">
              <a:buNone/>
            </a:pPr>
            <a:r>
              <a:rPr lang="en-US" altLang="ko-KR" b="1" smtClean="0"/>
              <a:t>xx-small </a:t>
            </a:r>
            <a:r>
              <a:rPr lang="en-US" altLang="ko-KR" b="1"/>
              <a:t>&lt; x-small &lt; small &lt; medium &lt; large &lt; x-large &lt; xx-large</a:t>
            </a:r>
          </a:p>
          <a:p>
            <a:pPr lvl="1"/>
            <a:endParaRPr lang="en-US" altLang="ko-KR"/>
          </a:p>
          <a:p>
            <a:pPr marL="914400" lvl="1" indent="-457200"/>
            <a:r>
              <a:rPr lang="en-US" altLang="ko-KR"/>
              <a:t>medium : </a:t>
            </a:r>
            <a:r>
              <a:rPr lang="ko-KR" altLang="en-US"/>
              <a:t>크기를 지정하지 않았을 때 화면에 표시되는 크기 </a:t>
            </a:r>
            <a:r>
              <a:rPr lang="en-US" altLang="ko-KR"/>
              <a:t>(16</a:t>
            </a:r>
            <a:r>
              <a:rPr lang="ko-KR" altLang="en-US"/>
              <a:t>픽셀 정도</a:t>
            </a:r>
            <a:r>
              <a:rPr lang="en-US" altLang="ko-KR"/>
              <a:t>)</a:t>
            </a:r>
          </a:p>
          <a:p>
            <a:pPr marL="914400" lvl="1" indent="-457200"/>
            <a:r>
              <a:rPr lang="ko-KR" altLang="en-US"/>
              <a:t>각 단계 사이의 글꼴 크기 확대 비율은 </a:t>
            </a:r>
            <a:r>
              <a:rPr lang="en-US" altLang="ko-KR"/>
              <a:t>1.2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1501</Words>
  <Application>Microsoft Office PowerPoint</Application>
  <PresentationFormat>와이드스크린</PresentationFormat>
  <Paragraphs>318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HY견고딕</vt:lpstr>
      <vt:lpstr>맑은 고딕</vt:lpstr>
      <vt:lpstr>Arial</vt:lpstr>
      <vt:lpstr>Wingdings</vt:lpstr>
      <vt:lpstr>Office 테마</vt:lpstr>
      <vt:lpstr>텍스트 관련 스타일</vt:lpstr>
      <vt:lpstr>PowerPoint 프레젠테이션</vt:lpstr>
      <vt:lpstr>글꼴과 관련된 스타일</vt:lpstr>
      <vt:lpstr> font-family</vt:lpstr>
      <vt:lpstr> font-family</vt:lpstr>
      <vt:lpstr>윈도우 기본 글꼴</vt:lpstr>
      <vt:lpstr>윈도우 기본 글꼴</vt:lpstr>
      <vt:lpstr>font-size</vt:lpstr>
      <vt:lpstr>font-size </vt:lpstr>
      <vt:lpstr>font-size와 px </vt:lpstr>
      <vt:lpstr>font-size 와 em</vt:lpstr>
      <vt:lpstr>px로 지정했을 때 vs em으로 지정했을 때 </vt:lpstr>
      <vt:lpstr>px로 지정했을 때 vs em으로 지정했을 때 </vt:lpstr>
      <vt:lpstr>font-size 와 백분율</vt:lpstr>
      <vt:lpstr>font-style</vt:lpstr>
      <vt:lpstr>font-variant</vt:lpstr>
      <vt:lpstr>font-variant</vt:lpstr>
      <vt:lpstr>font-weight</vt:lpstr>
      <vt:lpstr>font-weight</vt:lpstr>
      <vt:lpstr>텍스트와 관련된 스타일</vt:lpstr>
      <vt:lpstr>text-align</vt:lpstr>
      <vt:lpstr>text-align</vt:lpstr>
      <vt:lpstr>text-shadow</vt:lpstr>
      <vt:lpstr>text-shadow</vt:lpstr>
      <vt:lpstr>text-shadow</vt:lpstr>
      <vt:lpstr>웹에서의 좌표 </vt:lpstr>
      <vt:lpstr>텍스트 그림자 효과 응용</vt:lpstr>
      <vt:lpstr>text-decoration</vt:lpstr>
      <vt:lpstr>text-decoration</vt:lpstr>
      <vt:lpstr>텍스트 간격을 조절하는 스타일</vt:lpstr>
      <vt:lpstr>text-indent</vt:lpstr>
      <vt:lpstr>text-indent</vt:lpstr>
      <vt:lpstr>text-transform</vt:lpstr>
      <vt:lpstr>text-transform</vt:lpstr>
      <vt:lpstr>letter-spacing &amp; word-spacing</vt:lpstr>
      <vt:lpstr>letter-spacing &amp; word-spacing</vt:lpstr>
      <vt:lpstr>line-height</vt:lpstr>
      <vt:lpstr>white-space</vt:lpstr>
      <vt:lpstr>목록 스타일</vt:lpstr>
      <vt:lpstr>웹 표준과 목록</vt:lpstr>
      <vt:lpstr>list-style-type</vt:lpstr>
      <vt:lpstr>list-style-type</vt:lpstr>
      <vt:lpstr>list-style-type</vt:lpstr>
      <vt:lpstr>list-style-type</vt:lpstr>
      <vt:lpstr>list-style-position</vt:lpstr>
      <vt:lpstr>list-style-image</vt:lpstr>
      <vt:lpstr>list-style</vt:lpstr>
      <vt:lpstr>연습문제 - 1</vt:lpstr>
      <vt:lpstr>연습문제 - 2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KimWin7</cp:lastModifiedBy>
  <cp:revision>39</cp:revision>
  <dcterms:created xsi:type="dcterms:W3CDTF">2013-09-01T06:28:35Z</dcterms:created>
  <dcterms:modified xsi:type="dcterms:W3CDTF">2015-05-07T16:25:50Z</dcterms:modified>
</cp:coreProperties>
</file>