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58" r:id="rId5"/>
    <p:sldId id="259" r:id="rId6"/>
    <p:sldId id="260" r:id="rId7"/>
    <p:sldId id="261" r:id="rId8"/>
    <p:sldId id="263"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1" d="100"/>
          <a:sy n="71" d="100"/>
        </p:scale>
        <p:origin x="690" y="7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p:cNvPicPr preferRelativeResize="0"/>
          <p:nvPr/>
        </p:nvPicPr>
        <p:blipFill rotWithShape="1">
          <a:blip r:embed="rId5"/>
          <a:srcRect/>
          <a:stretch>
            <a:fillRect/>
          </a:stretch>
        </p:blipFill>
        <p:spPr>
          <a:xfrm>
            <a:off x="10072688" y="78002"/>
            <a:ext cx="1800225" cy="575514"/>
          </a:xfrm>
          <a:prstGeom prst="rect">
            <a:avLst/>
          </a:prstGeom>
          <a:noFill/>
          <a:ln>
            <a:noFill/>
          </a:ln>
        </p:spPr>
      </p:pic>
      <p:sp>
        <p:nvSpPr>
          <p:cNvPr id="15" name="Rectangle 14"/>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p:cNvPicPr>
            <a:picLocks noChangeAspect="1"/>
          </p:cNvPicPr>
          <p:nvPr/>
        </p:nvPicPr>
        <p:blipFill rotWithShape="1">
          <a:blip r:embed="rId6">
            <a:alphaModFix amt="16000"/>
          </a:blip>
          <a:srcRect t="24724" r="1619" b="63695"/>
          <a:stretch>
            <a:fillRect/>
          </a:stretch>
        </p:blipFill>
        <p:spPr>
          <a:xfrm>
            <a:off x="0" y="-1"/>
            <a:ext cx="9839325" cy="723901"/>
          </a:xfrm>
          <a:prstGeom prst="rect">
            <a:avLst/>
          </a:prstGeom>
        </p:spPr>
      </p:pic>
      <p:sp>
        <p:nvSpPr>
          <p:cNvPr id="2" name="Rectangle 1"/>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https://www.freepi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p:cNvPicPr>
            <a:picLocks noChangeAspect="1"/>
          </p:cNvPicPr>
          <p:nvPr/>
        </p:nvPicPr>
        <p:blipFill>
          <a:blip r:embed="rId1"/>
          <a:stretch>
            <a:fillRect/>
          </a:stretch>
        </p:blipFill>
        <p:spPr>
          <a:xfrm>
            <a:off x="0" y="0"/>
            <a:ext cx="12192000" cy="6858000"/>
          </a:xfrm>
          <a:prstGeom prst="rect">
            <a:avLst/>
          </a:prstGeom>
        </p:spPr>
      </p:pic>
      <p:sp>
        <p:nvSpPr>
          <p:cNvPr id="4" name="Rectangle: Rounded Corners 3"/>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151586" y="3429000"/>
            <a:ext cx="6870861" cy="1198880"/>
          </a:xfrm>
          <a:prstGeom prst="rect">
            <a:avLst/>
          </a:prstGeom>
          <a:noFill/>
        </p:spPr>
        <p:txBody>
          <a:bodyPr wrap="square" rtlCol="0">
            <a:spAutoFit/>
          </a:bodyPr>
          <a:lstStyle/>
          <a:p>
            <a:pPr algn="r"/>
            <a:r>
              <a:rPr lang="en-US" altLang="en-US" sz="3600" b="1" dirty="0">
                <a:solidFill>
                  <a:schemeClr val="bg1"/>
                </a:solidFill>
                <a:latin typeface="Arial" panose="020B0604020202020204" pitchFamily="34" charset="0"/>
                <a:cs typeface="Arial" panose="020B0604020202020204" pitchFamily="34" charset="0"/>
              </a:rPr>
              <a:t>Deforestation Detection Using U-Net on Sentinel-2 Imagery</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p:cNvGrpSpPr/>
          <p:nvPr/>
        </p:nvGrpSpPr>
        <p:grpSpPr>
          <a:xfrm>
            <a:off x="6890523" y="742091"/>
            <a:ext cx="2640053" cy="664378"/>
            <a:chOff x="2375536" y="1112060"/>
            <a:chExt cx="3292636" cy="828603"/>
          </a:xfrm>
        </p:grpSpPr>
        <p:pic>
          <p:nvPicPr>
            <p:cNvPr id="7" name="Picture 6"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p:cNvPicPr>
              <a:picLocks noChangeAspect="1"/>
            </p:cNvPicPr>
            <p:nvPr/>
          </p:nvPicPr>
          <p:blipFill>
            <a:blip r:embed="rId3"/>
            <a:stretch>
              <a:fillRect/>
            </a:stretch>
          </p:blipFill>
          <p:spPr>
            <a:xfrm>
              <a:off x="2375536" y="1112060"/>
              <a:ext cx="985475" cy="828603"/>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endParaRPr lang="en-IN" sz="1200" b="1" dirty="0">
              <a:latin typeface="+mn-lt"/>
            </a:endParaRPr>
          </a:p>
        </p:txBody>
      </p:sp>
      <p:sp>
        <p:nvSpPr>
          <p:cNvPr id="4" name="TextBox 3"/>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1"/>
              </a:rPr>
              <a:t>www.freepik.com/</a:t>
            </a:r>
            <a:endParaRPr lang="en-IN" sz="1200" dirty="0">
              <a:solidFill>
                <a:srgbClr val="0000FF"/>
              </a:solidFill>
              <a:latin typeface="+mn-lt"/>
            </a:endParaRPr>
          </a:p>
        </p:txBody>
      </p:sp>
      <p:cxnSp>
        <p:nvCxnSpPr>
          <p:cNvPr id="5" name="Straight Connector 4"/>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p:cNvPicPr>
            <a:picLocks noChangeAspect="1"/>
          </p:cNvPicPr>
          <p:nvPr/>
        </p:nvPicPr>
        <p:blipFill rotWithShape="1">
          <a:blip r:embed="rId2">
            <a:alphaModFix amt="85000"/>
          </a:blip>
          <a:srcRect l="13763" t="6135" r="13650"/>
          <a:stretch>
            <a:fillRect/>
          </a:stretch>
        </p:blipFill>
        <p:spPr>
          <a:xfrm>
            <a:off x="7345680" y="1442720"/>
            <a:ext cx="4500880" cy="4632960"/>
          </a:xfrm>
          <a:prstGeom prst="rect">
            <a:avLst/>
          </a:prstGeom>
        </p:spPr>
      </p:pic>
      <p:sp>
        <p:nvSpPr>
          <p:cNvPr id="7" name="TextBox 6"/>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endParaRPr lang="en-IN" sz="3500" b="1" dirty="0">
              <a:solidFill>
                <a:schemeClr val="tx1"/>
              </a:solidFill>
              <a:latin typeface="+mn-lt"/>
            </a:endParaRPr>
          </a:p>
        </p:txBody>
      </p:sp>
      <p:sp>
        <p:nvSpPr>
          <p:cNvPr id="9" name="Text Box 8"/>
          <p:cNvSpPr txBox="1"/>
          <p:nvPr/>
        </p:nvSpPr>
        <p:spPr>
          <a:xfrm>
            <a:off x="382905" y="1443355"/>
            <a:ext cx="8253095" cy="6463030"/>
          </a:xfrm>
          <a:prstGeom prst="rect">
            <a:avLst/>
          </a:prstGeom>
        </p:spPr>
        <p:txBody>
          <a:bodyPr>
            <a:noAutofit/>
          </a:bodyPr>
          <a:p>
            <a:pPr>
              <a:buFont typeface="Arial" panose="020B0604020202020204"/>
              <a:buChar char="•"/>
            </a:pPr>
            <a:r>
              <a:rPr lang="en-US" altLang="zh-CN" sz="1600"/>
              <a:t>Build an automated system to detect deforestation using deep learning and satellite imagery.</a:t>
            </a:r>
            <a:endParaRPr lang="en-US" altLang="zh-CN" sz="1600"/>
          </a:p>
          <a:p>
            <a:pPr>
              <a:buFont typeface="Arial" panose="020B0604020202020204"/>
              <a:buChar char="•"/>
            </a:pPr>
            <a:endParaRPr lang="en-US" altLang="zh-CN" sz="1600"/>
          </a:p>
          <a:p>
            <a:pPr>
              <a:buFont typeface="Arial" panose="020B0604020202020204"/>
              <a:buChar char="•"/>
            </a:pPr>
            <a:r>
              <a:rPr lang="en-US" altLang="zh-CN" sz="1600"/>
              <a:t>Use Sentinel-2 (RGB) cloud-free satellite images to train a U-Net-based segmentation model.</a:t>
            </a:r>
            <a:endParaRPr lang="en-US" altLang="zh-CN" sz="1600"/>
          </a:p>
          <a:p>
            <a:pPr>
              <a:buFont typeface="Arial" panose="020B0604020202020204"/>
              <a:buChar char="•"/>
            </a:pPr>
            <a:endParaRPr lang="en-US" altLang="zh-CN" sz="1600"/>
          </a:p>
          <a:p>
            <a:pPr>
              <a:buFont typeface="Arial" panose="020B0604020202020204"/>
              <a:buChar char="•"/>
            </a:pPr>
            <a:r>
              <a:rPr lang="en-US" altLang="zh-CN" sz="1600"/>
              <a:t>Accurately classify and segment deforested regions at a pixel level from high-resolution remote sensing data.</a:t>
            </a:r>
            <a:endParaRPr lang="en-US" altLang="zh-CN" sz="1600"/>
          </a:p>
          <a:p>
            <a:pPr>
              <a:buFont typeface="Arial" panose="020B0604020202020204"/>
              <a:buChar char="•"/>
            </a:pPr>
            <a:endParaRPr lang="en-US" altLang="zh-CN" sz="1600"/>
          </a:p>
          <a:p>
            <a:pPr>
              <a:buFont typeface="Arial" panose="020B0604020202020204"/>
              <a:buChar char="•"/>
            </a:pPr>
            <a:r>
              <a:rPr lang="en-US" altLang="zh-CN" sz="1600"/>
              <a:t>Focus on clean and cloud-free inputs to improve model accuracy and reduce noise.</a:t>
            </a:r>
            <a:endParaRPr lang="en-US" altLang="zh-CN" sz="1600"/>
          </a:p>
          <a:p>
            <a:pPr>
              <a:buFont typeface="Arial" panose="020B0604020202020204"/>
              <a:buChar char="•"/>
            </a:pPr>
            <a:endParaRPr lang="en-US" altLang="zh-CN" sz="1600"/>
          </a:p>
          <a:p>
            <a:pPr>
              <a:buFont typeface="Arial" panose="020B0604020202020204"/>
              <a:buChar char="•"/>
            </a:pPr>
            <a:r>
              <a:rPr lang="en-US" altLang="zh-CN" sz="1600"/>
              <a:t>Address the need for efficient monitoring of forest degradation, especially in large, remote regions.</a:t>
            </a:r>
            <a:endParaRPr lang="en-US" altLang="zh-CN" sz="1600"/>
          </a:p>
          <a:p>
            <a:pPr>
              <a:buFont typeface="Arial" panose="020B0604020202020204"/>
              <a:buChar char="•"/>
            </a:pPr>
            <a:endParaRPr lang="en-US" altLang="zh-CN" sz="1600"/>
          </a:p>
          <a:p>
            <a:pPr>
              <a:buFont typeface="Arial" panose="020B0604020202020204"/>
              <a:buChar char="•"/>
            </a:pPr>
            <a:r>
              <a:rPr lang="en-US" altLang="zh-CN" sz="1600"/>
              <a:t>Provide actionable insights to support environmental policy, conservation, and early intervention efforts.</a:t>
            </a:r>
            <a:endParaRPr lang="en-US" altLang="zh-CN" sz="1600"/>
          </a:p>
          <a:p>
            <a:pPr>
              <a:buFont typeface="Arial" panose="020B0604020202020204"/>
              <a:buChar char="•"/>
            </a:pPr>
            <a:endParaRPr lang="en-US" altLang="zh-CN" sz="1600"/>
          </a:p>
          <a:p>
            <a:pPr>
              <a:buFont typeface="Arial" panose="020B0604020202020204"/>
              <a:buChar char="•"/>
            </a:pPr>
            <a:r>
              <a:rPr lang="en-US" altLang="zh-CN" sz="1600"/>
              <a:t>Leverage semantic segmentation for precise mapping of deforestation areas for visual and statistical analysis</a:t>
            </a:r>
            <a:endParaRPr lang="en-US" altLang="zh-CN" sz="1600"/>
          </a:p>
          <a:p>
            <a:pPr>
              <a:buFont typeface="Arial" panose="020B0604020202020204"/>
              <a:buChar char="•"/>
            </a:pPr>
            <a:endParaRPr lang="en-US" altLang="zh-CN" sz="1600"/>
          </a:p>
          <a:p>
            <a:pPr indent="0">
              <a:buFont typeface="Arial" panose="020B0604020202020204"/>
              <a:buNone/>
            </a:pPr>
            <a:endParaRPr lang="en-US" altLang="zh-CN"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endParaRPr lang="en-IN" sz="2000" b="1" dirty="0">
              <a:solidFill>
                <a:srgbClr val="213163"/>
              </a:solidFill>
            </a:endParaRPr>
          </a:p>
        </p:txBody>
      </p:sp>
      <p:sp>
        <p:nvSpPr>
          <p:cNvPr id="4" name="Text Box 3"/>
          <p:cNvSpPr txBox="1"/>
          <p:nvPr/>
        </p:nvSpPr>
        <p:spPr>
          <a:xfrm>
            <a:off x="0" y="1467485"/>
            <a:ext cx="12264390" cy="9115425"/>
          </a:xfrm>
          <a:prstGeom prst="rect">
            <a:avLst/>
          </a:prstGeom>
          <a:solidFill>
            <a:schemeClr val="bg1"/>
          </a:solidFill>
        </p:spPr>
        <p:style>
          <a:lnRef idx="2">
            <a:schemeClr val="lt1"/>
          </a:lnRef>
          <a:fillRef idx="1">
            <a:schemeClr val="accent1"/>
          </a:fillRef>
          <a:effectRef idx="1">
            <a:schemeClr val="accent1"/>
          </a:effectRef>
          <a:fontRef idx="minor">
            <a:schemeClr val="dk1"/>
          </a:fontRef>
        </p:style>
        <p:txBody>
          <a:bodyPr>
            <a:noAutofit/>
          </a:bodyPr>
          <a:p>
            <a:pPr>
              <a:spcAft>
                <a:spcPct val="60000"/>
              </a:spcAft>
            </a:pPr>
            <a:r>
              <a:rPr lang="en-US" altLang="en-US" sz="1600"/>
              <a:t># Python – Core programming language</a:t>
            </a:r>
            <a:endParaRPr lang="en-US" altLang="en-US" sz="1600"/>
          </a:p>
          <a:p>
            <a:pPr>
              <a:spcAft>
                <a:spcPct val="60000"/>
              </a:spcAft>
            </a:pPr>
            <a:endParaRPr lang="en-US" altLang="en-US" sz="1600"/>
          </a:p>
          <a:p>
            <a:pPr>
              <a:spcAft>
                <a:spcPct val="60000"/>
              </a:spcAft>
            </a:pPr>
            <a:r>
              <a:rPr lang="en-US" altLang="en-US" sz="1600"/>
              <a:t># TensorFlow/Keras – U-Net model development</a:t>
            </a:r>
            <a:endParaRPr lang="en-US" altLang="en-US" sz="1600"/>
          </a:p>
          <a:p>
            <a:pPr>
              <a:spcAft>
                <a:spcPct val="60000"/>
              </a:spcAft>
            </a:pPr>
            <a:endParaRPr lang="en-US" altLang="en-US" sz="1600"/>
          </a:p>
          <a:p>
            <a:pPr>
              <a:spcAft>
                <a:spcPct val="60000"/>
              </a:spcAft>
            </a:pPr>
            <a:r>
              <a:rPr lang="en-US" altLang="en-US" sz="1600"/>
              <a:t># NumPy &amp; Scikit-learn – Data handling and splitting</a:t>
            </a:r>
            <a:endParaRPr lang="en-US" altLang="en-US" sz="1600"/>
          </a:p>
          <a:p>
            <a:pPr>
              <a:spcAft>
                <a:spcPct val="60000"/>
              </a:spcAft>
            </a:pPr>
            <a:endParaRPr lang="en-US" altLang="en-US" sz="1600"/>
          </a:p>
          <a:p>
            <a:pPr>
              <a:spcAft>
                <a:spcPct val="60000"/>
              </a:spcAft>
            </a:pPr>
            <a:r>
              <a:rPr lang="en-US" altLang="en-US" sz="1600"/>
              <a:t># ImageDataGenerator – Data augmentation</a:t>
            </a:r>
            <a:endParaRPr lang="en-US" altLang="en-US" sz="1600"/>
          </a:p>
          <a:p>
            <a:pPr>
              <a:spcAft>
                <a:spcPct val="60000"/>
              </a:spcAft>
            </a:pPr>
            <a:endParaRPr lang="en-US" altLang="en-US" sz="1600"/>
          </a:p>
          <a:p>
            <a:pPr>
              <a:spcAft>
                <a:spcPct val="60000"/>
              </a:spcAft>
            </a:pPr>
            <a:r>
              <a:rPr lang="en-US" altLang="en-US" sz="1600"/>
              <a:t># Tifffile – Reading .tif satellite images</a:t>
            </a:r>
            <a:endParaRPr lang="en-US" altLang="en-US" sz="1600"/>
          </a:p>
          <a:p>
            <a:pPr>
              <a:spcAft>
                <a:spcPct val="60000"/>
              </a:spcAft>
            </a:pPr>
            <a:endParaRPr lang="en-US" altLang="en-US" sz="1600"/>
          </a:p>
          <a:p>
            <a:pPr>
              <a:spcAft>
                <a:spcPct val="60000"/>
              </a:spcAft>
            </a:pPr>
            <a:r>
              <a:rPr lang="en-US" altLang="en-US" sz="1600"/>
              <a:t># Sentinel-2 (Cloud-Free) – Source of satellite imagery</a:t>
            </a:r>
            <a:endParaRPr lang="en-US" altLang="en-US" sz="1600"/>
          </a:p>
          <a:p>
            <a:pPr>
              <a:spcAft>
                <a:spcPct val="60000"/>
              </a:spcAft>
            </a:pPr>
            <a:endParaRPr lang="en-US" altLang="en-US" sz="1600"/>
          </a:p>
          <a:p>
            <a:pPr>
              <a:spcAft>
                <a:spcPct val="60000"/>
              </a:spcAft>
            </a:pPr>
            <a:r>
              <a:rPr lang="en-US" altLang="en-US" sz="1600"/>
              <a:t># Jupyter Notebook – Model training environment</a:t>
            </a:r>
            <a:endParaRPr lang="en-US"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 Box 1"/>
          <p:cNvSpPr txBox="1"/>
          <p:nvPr/>
        </p:nvSpPr>
        <p:spPr>
          <a:xfrm>
            <a:off x="0" y="1414780"/>
            <a:ext cx="12192635" cy="5443220"/>
          </a:xfrm>
          <a:prstGeom prst="rect">
            <a:avLst/>
          </a:prstGeom>
        </p:spPr>
        <p:txBody>
          <a:bodyPr>
            <a:noAutofit/>
          </a:bodyPr>
          <a:p>
            <a:pPr>
              <a:spcAft>
                <a:spcPct val="60000"/>
              </a:spcAft>
            </a:pPr>
            <a:r>
              <a:rPr lang="en-US" altLang="en-US" sz="1600"/>
              <a:t>1 .Collected cloud-free Sentinel-2 satellite images and corresponding deforestation masks.</a:t>
            </a:r>
            <a:endParaRPr lang="en-US" altLang="en-US" sz="1600"/>
          </a:p>
          <a:p>
            <a:pPr>
              <a:spcAft>
                <a:spcPct val="60000"/>
              </a:spcAft>
            </a:pPr>
            <a:r>
              <a:rPr lang="en-US" altLang="en-US" sz="1600"/>
              <a:t>2. Preprocessed the data by normalizing image pixel values and removing blank or low-information masks.</a:t>
            </a:r>
            <a:endParaRPr lang="en-US" altLang="en-US" sz="1600"/>
          </a:p>
          <a:p>
            <a:pPr>
              <a:spcAft>
                <a:spcPct val="60000"/>
              </a:spcAft>
            </a:pPr>
            <a:r>
              <a:rPr lang="en-US" altLang="en-US" sz="1600"/>
              <a:t>3. Extracted 128×128 patches from large satellite images to create a focused training dataset.</a:t>
            </a:r>
            <a:endParaRPr lang="en-US" altLang="en-US" sz="1600"/>
          </a:p>
          <a:p>
            <a:pPr>
              <a:spcAft>
                <a:spcPct val="60000"/>
              </a:spcAft>
            </a:pPr>
            <a:endParaRPr lang="en-US" altLang="en-US" sz="1600"/>
          </a:p>
          <a:p>
            <a:pPr>
              <a:spcAft>
                <a:spcPct val="60000"/>
              </a:spcAft>
            </a:pPr>
            <a:r>
              <a:rPr lang="en-US" altLang="en-US" sz="1600"/>
              <a:t>4. Applied image augmentation techniques (rotation, flipping, zooming, shifting) to improve generalization.</a:t>
            </a:r>
            <a:endParaRPr lang="en-US" altLang="en-US" sz="1600"/>
          </a:p>
          <a:p>
            <a:pPr>
              <a:spcAft>
                <a:spcPct val="60000"/>
              </a:spcAft>
            </a:pPr>
            <a:endParaRPr lang="en-US" altLang="en-US" sz="1600"/>
          </a:p>
          <a:p>
            <a:pPr>
              <a:spcAft>
                <a:spcPct val="60000"/>
              </a:spcAft>
            </a:pPr>
            <a:r>
              <a:rPr lang="en-US" altLang="en-US" sz="1600"/>
              <a:t>5. Built a U-Net Convolutional Neural Network model for semantic segmentation of deforested regions.</a:t>
            </a:r>
            <a:endParaRPr lang="en-US" altLang="en-US" sz="1600"/>
          </a:p>
          <a:p>
            <a:pPr>
              <a:spcAft>
                <a:spcPct val="60000"/>
              </a:spcAft>
            </a:pPr>
            <a:endParaRPr lang="en-US" altLang="en-US" sz="1600"/>
          </a:p>
          <a:p>
            <a:pPr>
              <a:spcAft>
                <a:spcPct val="60000"/>
              </a:spcAft>
            </a:pPr>
            <a:r>
              <a:rPr lang="en-US" altLang="en-US" sz="1600"/>
              <a:t>6. Trained the model using a combination of Dice Loss and Binary Crossentropy to improve accuracy.</a:t>
            </a:r>
            <a:endParaRPr lang="en-US" altLang="en-US" sz="1600"/>
          </a:p>
          <a:p>
            <a:pPr>
              <a:spcAft>
                <a:spcPct val="60000"/>
              </a:spcAft>
            </a:pPr>
            <a:endParaRPr lang="en-US" altLang="en-US" sz="1600"/>
          </a:p>
          <a:p>
            <a:pPr>
              <a:spcAft>
                <a:spcPct val="60000"/>
              </a:spcAft>
            </a:pPr>
            <a:r>
              <a:rPr lang="en-US" altLang="en-US" sz="1600"/>
              <a:t>7. Validated model performance using Dice Coefficient and Accuracy on unseen image patches.</a:t>
            </a:r>
            <a:endParaRPr lang="en-US" altLang="en-US" sz="1600"/>
          </a:p>
          <a:p>
            <a:pPr>
              <a:spcAft>
                <a:spcPct val="60000"/>
              </a:spcAft>
            </a:pPr>
            <a:endParaRPr lang="en-US" altLang="en-US" sz="1600"/>
          </a:p>
          <a:p>
            <a:pPr>
              <a:spcAft>
                <a:spcPct val="60000"/>
              </a:spcAft>
            </a:pPr>
            <a:r>
              <a:rPr lang="en-US" altLang="en-US" sz="1600"/>
              <a:t>8 .Visualized predictions to assess the quality and reliability of segmentation results.</a:t>
            </a:r>
            <a:endParaRPr lang="en-US"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 Box 1"/>
          <p:cNvSpPr txBox="1"/>
          <p:nvPr/>
        </p:nvSpPr>
        <p:spPr>
          <a:xfrm>
            <a:off x="127635" y="1657350"/>
            <a:ext cx="11936730" cy="4732020"/>
          </a:xfrm>
          <a:prstGeom prst="rect">
            <a:avLst/>
          </a:prstGeom>
        </p:spPr>
        <p:txBody>
          <a:bodyPr>
            <a:noAutofit/>
          </a:bodyPr>
          <a:p>
            <a:r>
              <a:rPr lang="en-US" altLang="en-US" sz="2000"/>
              <a:t>Deforestation is a pressing global issue that significantly contributes to climate change, ecosystem degradation, and loss of biodiversity. Timely and accurate monitoring of deforested areas is crucial for environmental conservation, but conventional ground-based techniques are often expensive, labor-intensive, and slow.</a:t>
            </a:r>
            <a:endParaRPr lang="en-US" altLang="en-US" sz="2000"/>
          </a:p>
          <a:p>
            <a:endParaRPr lang="en-US" altLang="en-US" sz="2000"/>
          </a:p>
          <a:p>
            <a:r>
              <a:rPr lang="en-US" altLang="en-US" sz="2000"/>
              <a:t>With the increasing availability of high-resolution satellite imagery like Sentinel-2, there is a growing opportunity to use Artificial Intelligence (AI) and Deep Learning to automate the detection of forest loss. However, developing accurate segmentation models remains challenging due to variability in terrain, image quality, and deforestation patterns.</a:t>
            </a:r>
            <a:endParaRPr lang="en-US" altLang="en-US" sz="2000"/>
          </a:p>
          <a:p>
            <a:endParaRPr lang="en-US" altLang="en-US" sz="2000"/>
          </a:p>
          <a:p>
            <a:r>
              <a:rPr lang="en-US" altLang="en-US" sz="2000"/>
              <a:t>This project addresses the problem by building a U-Net based deep learning model trained on cloud-free Sentinel-2 imagery and corresponding deforestation masks. The goal is to segment and highlight regions of deforestation with high precision, providing a scalable and efficient tool for environmental monitoring and policy support.</a:t>
            </a:r>
            <a:endParaRPr lang="en-US"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 Box 1"/>
          <p:cNvSpPr txBox="1"/>
          <p:nvPr/>
        </p:nvSpPr>
        <p:spPr>
          <a:xfrm>
            <a:off x="73660" y="1522095"/>
            <a:ext cx="12118340" cy="5336540"/>
          </a:xfrm>
          <a:prstGeom prst="rect">
            <a:avLst/>
          </a:prstGeom>
        </p:spPr>
        <p:txBody>
          <a:bodyPr>
            <a:noAutofit/>
          </a:bodyPr>
          <a:p>
            <a:r>
              <a:rPr lang="en-US" altLang="zh-CN" sz="2800"/>
              <a:t>This project proposes a deep learning-based approach to automate the detection of deforestation from satellite imagery. A U-Net Convolutional Neural Network (CNN) was trained on preprocessed, cloud-free Sentinel-2 images and corresponding binary deforestation masks. By extracting image patches, applying data augmentation, and using a custom Dice + Binary Crossentropy loss function, the model effectively learns to segment deforested areas. The trained model can then be used to predict deforestation zones on unseen satellite images, enabling scalable, fast, and cost-effective environmental monitoring without relying on manual ground surveys.Where in the predicted mask the white parts are trees and black parts are land/ deforested part.</a:t>
            </a:r>
            <a:endParaRPr lang="en-US" altLang="zh-CN"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descr="Screenshot 2025-09-13 002602"/>
          <p:cNvPicPr>
            <a:picLocks noChangeAspect="1"/>
          </p:cNvPicPr>
          <p:nvPr/>
        </p:nvPicPr>
        <p:blipFill>
          <a:blip r:embed="rId1"/>
          <a:stretch>
            <a:fillRect/>
          </a:stretch>
        </p:blipFill>
        <p:spPr>
          <a:xfrm>
            <a:off x="4243070" y="1356360"/>
            <a:ext cx="3545840" cy="5501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 Box 1"/>
          <p:cNvSpPr txBox="1"/>
          <p:nvPr/>
        </p:nvSpPr>
        <p:spPr>
          <a:xfrm>
            <a:off x="836930" y="1388745"/>
            <a:ext cx="9900920" cy="4973955"/>
          </a:xfrm>
          <a:prstGeom prst="rect">
            <a:avLst/>
          </a:prstGeom>
        </p:spPr>
        <p:txBody>
          <a:bodyPr>
            <a:noAutofit/>
          </a:bodyPr>
          <a:p>
            <a:r>
              <a:rPr lang="en-US" altLang="zh-CN" sz="2800"/>
              <a:t>This project successfully demonstrates the potential of deep learning, particularly the U-Net architecture, in detecting deforestation from high-resolution Sentinel-2 satellite imagery. By preprocessing the data, filtering relevant image patches, and training a U-Net model with Dice-based loss, we achieved accurate segmentation of deforested regions. The model was able to generalize reasonably well on validation data, even under limited patch size and data constraints. This system can serve as a foundational tool for environmental monitoring and decision-making in forest conservation efforts, and can be further enhanced by incorporating multi-source satellite data or expanding to temporal change detection.</a:t>
            </a:r>
            <a:endParaRPr lang="en-US" altLang="zh-CN" sz="2800"/>
          </a:p>
        </p:txBody>
      </p:sp>
    </p:spTree>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0</TotalTime>
  <Words>4453</Words>
  <Application>WPS Presentation</Application>
  <PresentationFormat>Widescreen</PresentationFormat>
  <Paragraphs>76</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Arial</vt:lpstr>
      <vt:lpstr>Microsoft YaHei</vt:lpstr>
      <vt:lpstr>Arial Unicode MS</vt:lpstr>
      <vt:lpstr>Calibri</vt:lpstr>
      <vt:lpstr>Session 01 Design Thinking &amp; Critical Thinking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MANISHA ACHARYA</cp:lastModifiedBy>
  <cp:revision>6</cp:revision>
  <dcterms:created xsi:type="dcterms:W3CDTF">2024-12-31T09:40:00Z</dcterms:created>
  <dcterms:modified xsi:type="dcterms:W3CDTF">2025-09-14T06:49:11Z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2EB341BCD9C342F9B649A74820FAD0F8_13</vt:lpwstr>
  </property>
  <property fmtid="{D5CDD505-2E9C-101B-9397-08002B2CF9AE}" pid="3" name="KSOProductBuildVer">
    <vt:lpwstr>1033-12.2.0.22549</vt:lpwstr>
  </property>
</Properties>
</file>