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6EBF34-5B60-4F92-A0D6-C6D66E08B8C6}">
  <a:tblStyle styleId="{0C6EBF34-5B60-4F92-A0D6-C6D66E08B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Lato-bold.fntdata"/><Relationship Id="rId10" Type="http://schemas.openxmlformats.org/officeDocument/2006/relationships/slide" Target="slides/slide4.xml"/><Relationship Id="rId32" Type="http://schemas.openxmlformats.org/officeDocument/2006/relationships/font" Target="fonts/Lato-regular.fntdata"/><Relationship Id="rId13" Type="http://schemas.openxmlformats.org/officeDocument/2006/relationships/slide" Target="slides/slide7.xml"/><Relationship Id="rId35" Type="http://schemas.openxmlformats.org/officeDocument/2006/relationships/font" Target="fonts/Lato-boldItalic.fntdata"/><Relationship Id="rId12" Type="http://schemas.openxmlformats.org/officeDocument/2006/relationships/slide" Target="slides/slide6.xml"/><Relationship Id="rId34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6ba416f1b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6ba416f1b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6ba416f1b_2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6ba416f1b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6ba416f1b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6ba416f1b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6ba416f1b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6ba416f1b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6ba416f1b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6ba416f1b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4d7dc025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4d7dc025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4d7dc025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4d7dc025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96292651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96292651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869fb23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869fb23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4e8526020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4e8526020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6ba416f1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6ba416f1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e852602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e852602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4e8526020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4e8526020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6ba416f1b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6ba416f1b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6ba416f1b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6ba416f1b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6ba416f1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6ba416f1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6ba416f1b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6ba416f1b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6ba416f1b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6ba416f1b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6ba416f1b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6ba416f1b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6ba416f1b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6ba416f1b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drive/folders/12TU89Zxt66jH21iPia38DogVux0LmUf9?usp=drive_link" TargetMode="External"/><Relationship Id="rId4" Type="http://schemas.openxmlformats.org/officeDocument/2006/relationships/hyperlink" Target="https://youtu.be/A50yzZxUDr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15224" y="902200"/>
            <a:ext cx="68100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行銷4P架構下的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購物籃分析應用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042925" y="3077125"/>
            <a:ext cx="28209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第21組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柯宥圻 B10703049 財金二 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曾繁宸 B10703022 財金二 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林品柔 B09303130 經濟三 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陳柏宇 B07302249 政治五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7F7F8"/>
                </a:solidFill>
                <a:latin typeface="Arial"/>
                <a:ea typeface="Arial"/>
                <a:cs typeface="Arial"/>
                <a:sym typeface="Arial"/>
              </a:rPr>
              <a:t>陳瑄 B08208045 地理四</a:t>
            </a:r>
            <a:endParaRPr b="1" sz="1800">
              <a:solidFill>
                <a:srgbClr val="F7F7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36500" y="3620625"/>
            <a:ext cx="443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影片、程式碼與簡報連結: 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u="sng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https://drive.google.com/drive/folders/12TU89Zxt66jH21iPia38DogVux0LmUf9?usp=drive_link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highlight>
                  <a:schemeClr val="dk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https://youtu.be/A50yzZxUDrk</a:t>
            </a:r>
            <a:endParaRPr sz="15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行銷4P之二：Price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409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年輕族群消費總額高、使用折扣的情形也較多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結合會員等級資料後仍為相同結果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中高齡會員人數較多，折扣策略主推中高年齡族群</a:t>
            </a:r>
            <a:endParaRPr sz="18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25" y="2510825"/>
            <a:ext cx="4278175" cy="255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00" y="2510825"/>
            <a:ext cx="4260385" cy="255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行銷4P之三：Promotion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分析折扣使用的熱門時段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在最合適的時段寄出線上折扣</a:t>
            </a:r>
            <a:endParaRPr sz="1800"/>
          </a:p>
        </p:txBody>
      </p: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00" y="2631813"/>
            <a:ext cx="87249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行銷4P之三：Promotion</a:t>
            </a:r>
            <a:endParaRPr/>
          </a:p>
        </p:txBody>
      </p:sp>
      <p:sp>
        <p:nvSpPr>
          <p:cNvPr id="216" name="Google Shape;21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100" y="1190700"/>
            <a:ext cx="4994174" cy="3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/>
          <p:nvPr/>
        </p:nvSpPr>
        <p:spPr>
          <a:xfrm>
            <a:off x="4291675" y="3811200"/>
            <a:ext cx="1403700" cy="13323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行銷4P之四：Product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以上述通路、時間和折扣策略為基礎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根據購物籃分析，找出最適合用來推播的產品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購物籃分析系統：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 u="sng"/>
              <a:t>輸入目標受眾</a:t>
            </a:r>
            <a:r>
              <a:rPr lang="zh-TW" sz="1800"/>
              <a:t> → </a:t>
            </a:r>
            <a:r>
              <a:rPr lang="zh-TW" sz="1800" u="sng"/>
              <a:t>計算關聯規則</a:t>
            </a:r>
            <a:r>
              <a:rPr lang="zh-TW" sz="1800"/>
              <a:t> → </a:t>
            </a:r>
            <a:r>
              <a:rPr lang="zh-TW" sz="1800" u="sng"/>
              <a:t>獲得購物籃推薦</a:t>
            </a:r>
            <a:endParaRPr sz="18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行銷4P之四：Product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20歲以下推薦：印花、logo、白、有機棉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20-30歲推薦：全粒面、皮革、防水、黃、小麥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30-40歲推薦：磨砂革、防水、logo、有機棉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40-50歲推薦：皮革、全粒面、防水、磨沙革、休閒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50歲以上推薦：有機棉、磨沙革、logo、休閒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購物籃分析：介紹</a:t>
            </a:r>
            <a:endParaRPr b="1" sz="5000"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5345875" y="1307850"/>
            <a:ext cx="36180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購物籃分析藉由指標</a:t>
            </a:r>
            <a:r>
              <a:rPr b="1" lang="zh-TW" sz="2000"/>
              <a:t>找到高關聯性的商品組合</a:t>
            </a:r>
            <a:r>
              <a:rPr lang="zh-TW" sz="2000"/>
              <a:t>，找出不同的會員分群中，不一樣的關聯性組合。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/>
              <a:t>我們可以</a:t>
            </a:r>
            <a:r>
              <a:rPr b="1" lang="zh-TW" sz="2000"/>
              <a:t>針對消費者性質以及購物資料進行推薦</a:t>
            </a:r>
            <a:r>
              <a:rPr lang="zh-TW" sz="2000"/>
              <a:t>，當進行瀏覽活動時，針對不同、潛在的需求，給予折扣券，或聯合促銷，拉高單筆消費金額。</a:t>
            </a:r>
            <a:endParaRPr sz="20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25" y="1606488"/>
            <a:ext cx="4905175" cy="29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4364375" y="1457875"/>
            <a:ext cx="43875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利用商品品項進行購物籃分析已屢見不鮮，我們想要創造</a:t>
            </a:r>
            <a:r>
              <a:rPr b="1" lang="zh-TW" sz="1800"/>
              <a:t>新的潛在需求規則</a:t>
            </a:r>
            <a:r>
              <a:rPr lang="zh-TW" sz="1800"/>
              <a:t>：產品的不同特性，是不是會員購買的依據？</a:t>
            </a:r>
            <a:r>
              <a:rPr b="1" lang="zh-TW" sz="1800">
                <a:solidFill>
                  <a:srgbClr val="F4CCCC"/>
                </a:solidFill>
              </a:rPr>
              <a:t>當客人購買某特性的物品時，是否會有潛在需求？</a:t>
            </a:r>
            <a:r>
              <a:rPr lang="zh-TW" sz="1800"/>
              <a:t>我們藉此將每個商品貼多個標籤。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800"/>
              <a:t>舉例來說，如果發現，當人們購買「抗UV」商品時，也對「防水」有顯著需求，則可以推測說該使用者族群可能喜愛進行戶外親水活動。</a:t>
            </a:r>
            <a:endParaRPr sz="1800"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前處理</a:t>
            </a:r>
            <a:endParaRPr b="1" sz="5000"/>
          </a:p>
        </p:txBody>
      </p:sp>
      <p:graphicFrame>
        <p:nvGraphicFramePr>
          <p:cNvPr id="245" name="Google Shape;245;p28"/>
          <p:cNvGraphicFramePr/>
          <p:nvPr/>
        </p:nvGraphicFramePr>
        <p:xfrm>
          <a:off x="763500" y="145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{0C6EBF34-5B60-4F92-A0D6-C6D66E08B8C6}</a:tableStyleId>
              </a:tblPr>
              <a:tblGrid>
                <a:gridCol w="1595500"/>
                <a:gridCol w="1595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關鍵字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出現次數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休閒 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2392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防水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 2000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有機棉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1975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磨砂革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1854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logo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1439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連帽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1293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chemeClr val="lt1"/>
                          </a:solidFill>
                        </a:rPr>
                        <a:t>…120個形容詞，各出現至少45次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5336375" y="1307850"/>
            <a:ext cx="34020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我們以2022年的消費資料創造規則：年齡5組，等級3組，以及交感項15組，並針對符合條件會員的購物籃進行</a:t>
            </a:r>
            <a:r>
              <a:rPr b="1" lang="zh-TW" sz="1700">
                <a:solidFill>
                  <a:srgbClr val="F4CCCC"/>
                </a:solidFill>
              </a:rPr>
              <a:t>Apriori演算法</a:t>
            </a:r>
            <a:r>
              <a:rPr lang="zh-TW" sz="1700"/>
              <a:t>。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700"/>
              <a:t>此處的篩選條件是：support 0.015, confidence 0.2-0.9, lift 1.5以上。support篩選出現次數太少的組合，而confidence</a:t>
            </a:r>
            <a:r>
              <a:rPr b="1" lang="zh-TW" sz="1700"/>
              <a:t>設定不大於0.9</a:t>
            </a:r>
            <a:r>
              <a:rPr lang="zh-TW" sz="1700"/>
              <a:t>，是透過觀察發現，若大於0.9，則一定是商品名稱的重複，而非消費者主要的需求。</a:t>
            </a:r>
            <a:endParaRPr sz="1700"/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規則創造</a:t>
            </a:r>
            <a:endParaRPr b="1" sz="5000"/>
          </a:p>
        </p:txBody>
      </p:sp>
      <p:pic>
        <p:nvPicPr>
          <p:cNvPr id="253" name="Google Shape;2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50" y="1411650"/>
            <a:ext cx="4843975" cy="35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1297500" y="393750"/>
            <a:ext cx="3733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4335000" y="1487250"/>
            <a:ext cx="46059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Step1: 針對</a:t>
            </a:r>
            <a:r>
              <a:rPr b="1" lang="zh-TW" sz="1900">
                <a:solidFill>
                  <a:srgbClr val="FFF2CC"/>
                </a:solidFill>
              </a:rPr>
              <a:t>商品資料</a:t>
            </a:r>
            <a:r>
              <a:rPr lang="zh-TW" sz="1900"/>
              <a:t>，建立商品名稱-標籤dict，以及特徵名稱-編號系統。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Step2: 輸入消費者ID，</a:t>
            </a:r>
            <a:r>
              <a:rPr b="1" lang="zh-TW" sz="1900">
                <a:solidFill>
                  <a:srgbClr val="FFF2CC"/>
                </a:solidFill>
              </a:rPr>
              <a:t>尋找他2022年的購物資料</a:t>
            </a:r>
            <a:r>
              <a:rPr lang="zh-TW" sz="1900"/>
              <a:t>，轉換成編號並裝入一個list中。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Step3: 利用會員資料</a:t>
            </a:r>
            <a:r>
              <a:rPr b="1" lang="zh-TW" sz="1900">
                <a:solidFill>
                  <a:srgbClr val="FFF2CC"/>
                </a:solidFill>
              </a:rPr>
              <a:t>分入不同群組</a:t>
            </a:r>
            <a:r>
              <a:rPr lang="zh-TW" sz="1900"/>
              <a:t>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900"/>
              <a:t>Step4: 遍歷年齡規則表、等級規則表，以及年齡-等級會員表，</a:t>
            </a:r>
            <a:r>
              <a:rPr b="1" lang="zh-TW" sz="1900">
                <a:solidFill>
                  <a:srgbClr val="FFF2CC"/>
                </a:solidFill>
              </a:rPr>
              <a:t>尋找購買紀錄中，和關聯規則有關的規則，並加權。</a:t>
            </a:r>
            <a:endParaRPr b="1" sz="1900">
              <a:solidFill>
                <a:srgbClr val="FFF2CC"/>
              </a:solidFill>
            </a:endParaRPr>
          </a:p>
        </p:txBody>
      </p:sp>
      <p:sp>
        <p:nvSpPr>
          <p:cNvPr id="260" name="Google Shape;26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個別分析</a:t>
            </a:r>
            <a:endParaRPr b="1" sz="5000"/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00" y="1487250"/>
            <a:ext cx="37147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規則介紹</a:t>
            </a:r>
            <a:endParaRPr b="1" sz="5000"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445950" y="1367100"/>
            <a:ext cx="87420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加權方式：</a:t>
            </a:r>
            <a:r>
              <a:rPr b="1" lang="zh-TW" sz="1900">
                <a:solidFill>
                  <a:srgbClr val="F4CCCC"/>
                </a:solidFill>
              </a:rPr>
              <a:t>Confidence*Lift</a:t>
            </a:r>
            <a:r>
              <a:rPr lang="zh-TW" sz="1900"/>
              <a:t>，為了展現該商品組合的正相關強度(lift)，以及不同方向之間的貝式機率。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同時，如果</a:t>
            </a:r>
            <a:r>
              <a:rPr b="1" lang="zh-TW" sz="1900">
                <a:solidFill>
                  <a:srgbClr val="F4CCCC"/>
                </a:solidFill>
              </a:rPr>
              <a:t>潛在購物籃中的商品有n個</a:t>
            </a:r>
            <a:r>
              <a:rPr lang="zh-TW" sz="1900"/>
              <a:t>，則每個商品的權重降低1/n，以修正偏誤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此外，如果</a:t>
            </a:r>
            <a:r>
              <a:rPr b="1" lang="zh-TW" sz="1900">
                <a:solidFill>
                  <a:srgbClr val="F4CCCC"/>
                </a:solidFill>
              </a:rPr>
              <a:t>客戶個別購買list</a:t>
            </a:r>
            <a:r>
              <a:rPr lang="zh-TW" sz="1900"/>
              <a:t>內某商品出現過n次，也會直接將權重提高n倍。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900"/>
              <a:t>最後，</a:t>
            </a:r>
            <a:r>
              <a:rPr b="1" lang="zh-TW" sz="1900">
                <a:solidFill>
                  <a:srgbClr val="F4CCCC"/>
                </a:solidFill>
              </a:rPr>
              <a:t>年齡-等級交叉</a:t>
            </a:r>
            <a:endParaRPr b="1" sz="1900">
              <a:solidFill>
                <a:srgbClr val="F4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900">
                <a:solidFill>
                  <a:srgbClr val="F4CCCC"/>
                </a:solidFill>
              </a:rPr>
              <a:t>購物籃權重*3</a:t>
            </a:r>
            <a:endParaRPr b="1" sz="1900">
              <a:solidFill>
                <a:srgbClr val="F4CCCC"/>
              </a:solidFill>
            </a:endParaRPr>
          </a:p>
        </p:txBody>
      </p:sp>
      <p:pic>
        <p:nvPicPr>
          <p:cNvPr id="270" name="Google Shape;270;p31"/>
          <p:cNvPicPr preferRelativeResize="0"/>
          <p:nvPr/>
        </p:nvPicPr>
        <p:blipFill rotWithShape="1">
          <a:blip r:embed="rId3">
            <a:alphaModFix/>
          </a:blip>
          <a:srcRect b="0" l="0" r="0" t="22154"/>
          <a:stretch/>
        </p:blipFill>
        <p:spPr>
          <a:xfrm>
            <a:off x="3356975" y="3153150"/>
            <a:ext cx="5700999" cy="18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影片大綱</a:t>
            </a:r>
            <a:endParaRPr b="1" sz="5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專案結合行銷4P架構策略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行銷4P之一：Place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行銷4P之二：Price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行銷4P之三：Promotion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行銷4P之四：Product</a:t>
            </a:r>
            <a:endParaRPr sz="1800"/>
          </a:p>
        </p:txBody>
      </p:sp>
      <p:sp>
        <p:nvSpPr>
          <p:cNvPr id="143" name="Google Shape;143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購物籃分析：介紹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購物籃分析：前處理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購物籃分析：規則創造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購物籃分析：個別分析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購物籃分析：規則介紹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購物籃分析：輸出解釋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購物籃分析：未來展望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輸出解釋</a:t>
            </a:r>
            <a:endParaRPr b="1" sz="5000"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0" y="1415851"/>
            <a:ext cx="4099050" cy="36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2"/>
          <p:cNvSpPr txBox="1"/>
          <p:nvPr>
            <p:ph idx="1" type="body"/>
          </p:nvPr>
        </p:nvSpPr>
        <p:spPr>
          <a:xfrm>
            <a:off x="4335000" y="1487250"/>
            <a:ext cx="46059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/>
              <a:t>將前頁輸出結果除以log(特徵總體出現次數)以</a:t>
            </a:r>
            <a:r>
              <a:rPr b="1" lang="zh-TW" sz="1900">
                <a:solidFill>
                  <a:srgbClr val="FFF2CC"/>
                </a:solidFill>
              </a:rPr>
              <a:t>平衡母體特徵出現次數</a:t>
            </a:r>
            <a:r>
              <a:rPr lang="zh-TW" sz="1900"/>
              <a:t>帶來的影響。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900">
                <a:solidFill>
                  <a:srgbClr val="F4CCCC"/>
                </a:solidFill>
              </a:rPr>
              <a:t>顯性需求</a:t>
            </a:r>
            <a:r>
              <a:rPr lang="zh-TW" sz="1900"/>
              <a:t>：已經重複購買許多次的特徵，如logo、胸紋，而Logo也在推薦系統中以第二順位被推薦。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900">
                <a:solidFill>
                  <a:srgbClr val="F4CCCC"/>
                </a:solidFill>
              </a:rPr>
              <a:t>隱性需求</a:t>
            </a:r>
            <a:r>
              <a:rPr lang="zh-TW" sz="1900"/>
              <a:t>：藉由個人購買資料與群體進行對比，</a:t>
            </a:r>
            <a:r>
              <a:rPr b="1" lang="zh-TW" sz="1900">
                <a:solidFill>
                  <a:srgbClr val="FFF2CC"/>
                </a:solidFill>
              </a:rPr>
              <a:t>尋找新的潛在需求，如「有機棉」</a:t>
            </a:r>
            <a:r>
              <a:rPr lang="zh-TW" sz="1900"/>
              <a:t>是他最有可能有潛在需求的商品，可以進行強力推薦。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/>
              <a:t>購物籃分析：</a:t>
            </a:r>
            <a:r>
              <a:rPr b="1" lang="zh-TW" sz="5000"/>
              <a:t>未來展望</a:t>
            </a:r>
            <a:endParaRPr b="1" sz="5000"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4380600" y="1390500"/>
            <a:ext cx="4700400" cy="3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zh-TW" sz="1900">
                <a:solidFill>
                  <a:srgbClr val="FFF2CC"/>
                </a:solidFill>
              </a:rPr>
              <a:t>冷啟動</a:t>
            </a:r>
            <a:r>
              <a:rPr lang="zh-TW" sz="1900"/>
              <a:t>：目前至少要一筆購物資料才能分析，同時無法分析它需要的品項。藉由拆字和HW1學到的</a:t>
            </a:r>
            <a:r>
              <a:rPr b="1" lang="zh-TW" sz="1900">
                <a:solidFill>
                  <a:srgbClr val="FFF2CC"/>
                </a:solidFill>
              </a:rPr>
              <a:t>TF-IDF等技術</a:t>
            </a:r>
            <a:r>
              <a:rPr lang="zh-TW" sz="1900"/>
              <a:t>，可以尋找某特定群組和其他群組之間的差異，預先推薦某個客戶所在的群組，他們的群體需求。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zh-TW" sz="1900">
                <a:solidFill>
                  <a:srgbClr val="FCE5CD"/>
                </a:solidFill>
              </a:rPr>
              <a:t>協同過濾</a:t>
            </a:r>
            <a:r>
              <a:rPr lang="zh-TW" sz="1900"/>
              <a:t>：此報告並未使用到協同過濾，未來可加入並和此方法加權。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zh-TW" sz="1900">
                <a:solidFill>
                  <a:srgbClr val="FFF2CC"/>
                </a:solidFill>
              </a:rPr>
              <a:t>尋找更好的估算方式</a:t>
            </a:r>
            <a:r>
              <a:rPr lang="zh-TW" sz="1900"/>
              <a:t>，並且消除掉關聯性出在商品名稱的問題。</a:t>
            </a:r>
            <a:endParaRPr sz="1900"/>
          </a:p>
        </p:txBody>
      </p:sp>
      <p:pic>
        <p:nvPicPr>
          <p:cNvPr id="288" name="Google Shape;288;p33"/>
          <p:cNvPicPr preferRelativeResize="0"/>
          <p:nvPr/>
        </p:nvPicPr>
        <p:blipFill rotWithShape="1">
          <a:blip r:embed="rId3">
            <a:alphaModFix/>
          </a:blip>
          <a:srcRect b="19011" l="0" r="70429" t="35055"/>
          <a:stretch/>
        </p:blipFill>
        <p:spPr>
          <a:xfrm>
            <a:off x="256500" y="1390500"/>
            <a:ext cx="4040376" cy="35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4000">
                <a:latin typeface="Lato"/>
                <a:ea typeface="Lato"/>
                <a:cs typeface="Lato"/>
                <a:sym typeface="Lato"/>
              </a:rPr>
              <a:t>專案結合行銷4P架構策略</a:t>
            </a:r>
            <a:endParaRPr b="1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第一步：資料分析找出通路、價格和促銷方式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第二步：購物車分析找出要推播的產品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/>
              <a:t>以人事時地物等面向發展，最終收斂成一個可行的商業提案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800" y="645650"/>
            <a:ext cx="3742800" cy="37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行銷4P之一：Place</a:t>
            </a:r>
            <a:endParaRPr b="1" sz="5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分析會員資料、主單資料和行為資料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依照不同廣告來源，進行年齡與會員等級的次數加總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最終取得容易促使不同年齡層、會員等級的會員完成購買的廣告通路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行銷4P之一：Place</a:t>
            </a:r>
            <a:endParaRPr b="1" sz="5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50" y="1491599"/>
            <a:ext cx="8276900" cy="32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行銷4P之一：Place</a:t>
            </a:r>
            <a:endParaRPr b="1" sz="50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5" y="1579225"/>
            <a:ext cx="8215050" cy="28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6762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行銷4P之一：Place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針對年輕族群：app_sharing和LINE廣告通路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FB和affiliate廣告通路利用：網紅行銷作為一種管道的可能性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200" y="1429800"/>
            <a:ext cx="1575174" cy="15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088" y="3236550"/>
            <a:ext cx="1549400" cy="15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行銷4P之二：Price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489625"/>
            <a:ext cx="87439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000">
                <a:latin typeface="Lato"/>
                <a:ea typeface="Lato"/>
                <a:cs typeface="Lato"/>
                <a:sym typeface="Lato"/>
              </a:rPr>
              <a:t>行銷4P之二：Price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490850" y="1567550"/>
            <a:ext cx="42099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年齡層越高，每筆訂單消費總金額越低</a:t>
            </a:r>
            <a:endParaRPr sz="1800"/>
          </a:p>
        </p:txBody>
      </p:sp>
      <p:sp>
        <p:nvSpPr>
          <p:cNvPr id="192" name="Google Shape;192;p21"/>
          <p:cNvSpPr txBox="1"/>
          <p:nvPr>
            <p:ph idx="2" type="body"/>
          </p:nvPr>
        </p:nvSpPr>
        <p:spPr>
          <a:xfrm>
            <a:off x="4933225" y="1567550"/>
            <a:ext cx="40041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折扣使用情形之比較</a:t>
            </a:r>
            <a:endParaRPr sz="18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5" y="1482225"/>
            <a:ext cx="3899550" cy="241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213" y="1477413"/>
            <a:ext cx="3915124" cy="24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/>
          <p:nvPr/>
        </p:nvSpPr>
        <p:spPr>
          <a:xfrm>
            <a:off x="5987825" y="1676450"/>
            <a:ext cx="963000" cy="9141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