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handoutMasterIdLst>
    <p:handoutMasterId r:id="rId16"/>
  </p:handoutMasterIdLst>
  <p:sldIdLst>
    <p:sldId id="408" r:id="rId2"/>
    <p:sldId id="409" r:id="rId3"/>
    <p:sldId id="420" r:id="rId4"/>
    <p:sldId id="417" r:id="rId5"/>
    <p:sldId id="410" r:id="rId6"/>
    <p:sldId id="406" r:id="rId7"/>
    <p:sldId id="415" r:id="rId8"/>
    <p:sldId id="407" r:id="rId9"/>
    <p:sldId id="412" r:id="rId10"/>
    <p:sldId id="418" r:id="rId11"/>
    <p:sldId id="419" r:id="rId12"/>
    <p:sldId id="411" r:id="rId13"/>
    <p:sldId id="414" r:id="rId1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7FF9D"/>
    <a:srgbClr val="3333CC"/>
    <a:srgbClr val="0000FF"/>
    <a:srgbClr val="CC00FF"/>
    <a:srgbClr val="CCFFFF"/>
    <a:srgbClr val="FFFF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82" autoAdjust="0"/>
  </p:normalViewPr>
  <p:slideViewPr>
    <p:cSldViewPr>
      <p:cViewPr varScale="1">
        <p:scale>
          <a:sx n="74" d="100"/>
          <a:sy n="74" d="100"/>
        </p:scale>
        <p:origin x="9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&#1065;\&#1051;&#1072;&#1073;&#1072;\&#1075;&#1080;&#1089;&#1090;&#1086;&#1075;&#1088;&#1072;&#1084;&#1084;&#1099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14-4FDD-A4F9-BCF4735BFA8E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14-4FDD-A4F9-BCF4735BFA8E}"/>
              </c:ext>
            </c:extLst>
          </c:dPt>
          <c:dPt>
            <c:idx val="2"/>
            <c:invertIfNegative val="0"/>
            <c:bubble3D val="0"/>
            <c:spPr>
              <a:solidFill>
                <a:srgbClr val="3333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14-4FDD-A4F9-BCF4735BFA8E}"/>
              </c:ext>
            </c:extLst>
          </c:dPt>
          <c:cat>
            <c:strRef>
              <c:f>Лист1!$A$12:$A$14</c:f>
              <c:strCache>
                <c:ptCount val="3"/>
                <c:pt idx="0">
                  <c:v>Ar</c:v>
                </c:pt>
                <c:pt idx="1">
                  <c:v>Kr</c:v>
                </c:pt>
                <c:pt idx="2">
                  <c:v>Xe</c:v>
                </c:pt>
              </c:strCache>
            </c:strRef>
          </c:cat>
          <c:val>
            <c:numRef>
              <c:f>Лист1!$B$12:$B$14</c:f>
              <c:numCache>
                <c:formatCode>General</c:formatCode>
                <c:ptCount val="3"/>
                <c:pt idx="0">
                  <c:v>2.7142900000000001</c:v>
                </c:pt>
                <c:pt idx="1">
                  <c:v>4.1666699999999999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8-49D6-B9CD-89C21C4B0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741016"/>
        <c:axId val="387739840"/>
      </c:barChart>
      <c:catAx>
        <c:axId val="38774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739840"/>
        <c:crosses val="autoZero"/>
        <c:auto val="1"/>
        <c:lblAlgn val="ctr"/>
        <c:lblOffset val="100"/>
        <c:noMultiLvlLbl val="0"/>
      </c:catAx>
      <c:valAx>
        <c:axId val="387739840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accent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G(C</a:t>
                </a:r>
                <a:r>
                  <a:rPr lang="en-US" sz="1600" b="1" i="0" baseline="-25000" dirty="0">
                    <a:solidFill>
                      <a:sysClr val="windowText" lastClr="000000"/>
                    </a:solidFill>
                  </a:rPr>
                  <a:t>6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H</a:t>
                </a:r>
                <a:r>
                  <a:rPr lang="en-US" sz="1600" b="1" i="0" baseline="-25000" dirty="0">
                    <a:solidFill>
                      <a:sysClr val="windowText" lastClr="000000"/>
                    </a:solidFill>
                  </a:rPr>
                  <a:t>5</a:t>
                </a:r>
                <a:r>
                  <a:rPr lang="en-US" sz="1600" b="1" i="0" baseline="0" dirty="0">
                    <a:solidFill>
                      <a:sysClr val="windowText" lastClr="000000"/>
                    </a:solidFill>
                  </a:rPr>
                  <a:t>)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/G(</a:t>
                </a:r>
                <a:r>
                  <a:rPr lang="ru-RU" sz="1600" b="1" i="0" dirty="0" err="1">
                    <a:solidFill>
                      <a:sysClr val="windowText" lastClr="000000"/>
                    </a:solidFill>
                  </a:rPr>
                  <a:t>фульвен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)</a:t>
                </a:r>
                <a:endParaRPr lang="ru-RU" sz="1600" b="1" i="0" dirty="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741016"/>
        <c:crosses val="autoZero"/>
        <c:crossBetween val="between"/>
      </c:valAx>
      <c:spPr>
        <a:noFill/>
        <a:ln w="25400">
          <a:solidFill>
            <a:schemeClr val="accent6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9FFDC-0C9A-4BB8-BDD8-FD9E4A04DD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FEC8FF1-E473-4A15-906B-B3F8E22D6A5F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/>
            <a:t>Приготовление газовой смеси*</a:t>
          </a:r>
        </a:p>
        <a:p>
          <a:r>
            <a:rPr lang="ru-RU" b="1" dirty="0"/>
            <a:t>бензол/</a:t>
          </a:r>
          <a:r>
            <a:rPr lang="ru-RU" b="1" dirty="0" err="1"/>
            <a:t>Ng</a:t>
          </a:r>
          <a:r>
            <a:rPr lang="ru-RU" b="1" dirty="0"/>
            <a:t> 1:1000</a:t>
          </a:r>
          <a:endParaRPr lang="ru-RU" dirty="0"/>
        </a:p>
      </dgm:t>
    </dgm:pt>
    <dgm:pt modelId="{19715263-591D-46AC-8327-F60ED1563B14}" type="parTrans" cxnId="{CDCCEA69-5F88-48DF-A3EA-8264111BBE6B}">
      <dgm:prSet/>
      <dgm:spPr/>
      <dgm:t>
        <a:bodyPr/>
        <a:lstStyle/>
        <a:p>
          <a:endParaRPr lang="ru-RU"/>
        </a:p>
      </dgm:t>
    </dgm:pt>
    <dgm:pt modelId="{63EAE61F-1AA7-4794-A238-1141C6B19AD9}" type="sibTrans" cxnId="{CDCCEA69-5F88-48DF-A3EA-8264111BBE6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71EABB73-E98F-4D3D-A9B2-B70170C5D099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>
              <a:solidFill>
                <a:schemeClr val="bg1"/>
              </a:solidFill>
            </a:rPr>
            <a:t>Осаждение смеси на охлаждаемую </a:t>
          </a:r>
          <a:r>
            <a:rPr lang="en-US" b="1" dirty="0" err="1">
              <a:solidFill>
                <a:schemeClr val="bg1"/>
              </a:solidFill>
            </a:rPr>
            <a:t>KBr</a:t>
          </a:r>
          <a:r>
            <a:rPr lang="ru-RU" b="1" dirty="0">
              <a:solidFill>
                <a:schemeClr val="bg1"/>
              </a:solidFill>
            </a:rPr>
            <a:t> подложку</a:t>
          </a:r>
          <a:endParaRPr lang="ru-RU" dirty="0">
            <a:solidFill>
              <a:schemeClr val="bg1"/>
            </a:solidFill>
          </a:endParaRPr>
        </a:p>
      </dgm:t>
    </dgm:pt>
    <dgm:pt modelId="{DB49D392-BCA4-4939-89D2-4CD212E482D7}" type="parTrans" cxnId="{7AE96D1C-FE4E-4F9A-BEB2-3A128B3BFD46}">
      <dgm:prSet/>
      <dgm:spPr/>
      <dgm:t>
        <a:bodyPr/>
        <a:lstStyle/>
        <a:p>
          <a:endParaRPr lang="ru-RU"/>
        </a:p>
      </dgm:t>
    </dgm:pt>
    <dgm:pt modelId="{10CE1E26-C183-4FFE-8913-01F81D81EE21}" type="sibTrans" cxnId="{7AE96D1C-FE4E-4F9A-BEB2-3A128B3BFD4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53094E7-9EFF-4575-960B-B43518EC858E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/>
            <a:t>Регистрация ИК спектров при 6</a:t>
          </a:r>
          <a:r>
            <a:rPr lang="en-US" b="1" dirty="0"/>
            <a:t> K</a:t>
          </a:r>
          <a:endParaRPr lang="ru-RU" dirty="0"/>
        </a:p>
      </dgm:t>
    </dgm:pt>
    <dgm:pt modelId="{D3D0C0C4-3E75-4801-B2CD-1777C2B0D1B9}" type="parTrans" cxnId="{7A6423CB-42B4-4A7A-AC94-925ED8BC1EF9}">
      <dgm:prSet/>
      <dgm:spPr/>
      <dgm:t>
        <a:bodyPr/>
        <a:lstStyle/>
        <a:p>
          <a:endParaRPr lang="ru-RU"/>
        </a:p>
      </dgm:t>
    </dgm:pt>
    <dgm:pt modelId="{FEBBF279-8683-476C-8B7F-C7CED7D23DA4}" type="sibTrans" cxnId="{7A6423CB-42B4-4A7A-AC94-925ED8BC1EF9}">
      <dgm:prSet/>
      <dgm:spPr/>
      <dgm:t>
        <a:bodyPr/>
        <a:lstStyle/>
        <a:p>
          <a:endParaRPr lang="ru-RU"/>
        </a:p>
      </dgm:t>
    </dgm:pt>
    <dgm:pt modelId="{C45B8941-D4C1-4D93-8ADA-A093A09C981A}">
      <dgm:prSet/>
      <dgm:spPr>
        <a:solidFill>
          <a:srgbClr val="008000"/>
        </a:solidFill>
      </dgm:spPr>
      <dgm:t>
        <a:bodyPr/>
        <a:lstStyle/>
        <a:p>
          <a:r>
            <a:rPr lang="ru-RU" b="1" dirty="0"/>
            <a:t>Облучение рентгеновским излучением при 6</a:t>
          </a:r>
          <a:r>
            <a:rPr lang="en-US" b="1" dirty="0"/>
            <a:t> K</a:t>
          </a:r>
          <a:endParaRPr lang="ru-RU" b="1" dirty="0"/>
        </a:p>
      </dgm:t>
    </dgm:pt>
    <dgm:pt modelId="{4FFA5972-A550-42C4-9B72-948B25BF8405}" type="parTrans" cxnId="{780A6A0C-AA34-411F-B3C6-1994C4564B4C}">
      <dgm:prSet/>
      <dgm:spPr/>
      <dgm:t>
        <a:bodyPr/>
        <a:lstStyle/>
        <a:p>
          <a:endParaRPr lang="ru-RU"/>
        </a:p>
      </dgm:t>
    </dgm:pt>
    <dgm:pt modelId="{F6B57873-B0ED-4A04-B530-502B637E22D6}" type="sibTrans" cxnId="{780A6A0C-AA34-411F-B3C6-1994C4564B4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37E0962-76A0-44C6-88B8-B1E5191EDD90}" type="pres">
      <dgm:prSet presAssocID="{2469FFDC-0C9A-4BB8-BDD8-FD9E4A04DDF2}" presName="linearFlow" presStyleCnt="0">
        <dgm:presLayoutVars>
          <dgm:resizeHandles val="exact"/>
        </dgm:presLayoutVars>
      </dgm:prSet>
      <dgm:spPr/>
    </dgm:pt>
    <dgm:pt modelId="{7FDB2993-E66A-4F4B-8BD2-69A921277BEB}" type="pres">
      <dgm:prSet presAssocID="{4FEC8FF1-E473-4A15-906B-B3F8E22D6A5F}" presName="node" presStyleLbl="node1" presStyleIdx="0" presStyleCnt="4">
        <dgm:presLayoutVars>
          <dgm:bulletEnabled val="1"/>
        </dgm:presLayoutVars>
      </dgm:prSet>
      <dgm:spPr/>
    </dgm:pt>
    <dgm:pt modelId="{A92C2459-0365-4E90-BDEF-EBAD91B07A74}" type="pres">
      <dgm:prSet presAssocID="{63EAE61F-1AA7-4794-A238-1141C6B19AD9}" presName="sibTrans" presStyleLbl="sibTrans2D1" presStyleIdx="0" presStyleCnt="3"/>
      <dgm:spPr/>
    </dgm:pt>
    <dgm:pt modelId="{03D3E65B-AAA3-4558-8BFA-816D18CDB13D}" type="pres">
      <dgm:prSet presAssocID="{63EAE61F-1AA7-4794-A238-1141C6B19AD9}" presName="connectorText" presStyleLbl="sibTrans2D1" presStyleIdx="0" presStyleCnt="3"/>
      <dgm:spPr/>
    </dgm:pt>
    <dgm:pt modelId="{EDFA97A9-E8CB-498A-80A0-FB2732EE1C36}" type="pres">
      <dgm:prSet presAssocID="{71EABB73-E98F-4D3D-A9B2-B70170C5D099}" presName="node" presStyleLbl="node1" presStyleIdx="1" presStyleCnt="4">
        <dgm:presLayoutVars>
          <dgm:bulletEnabled val="1"/>
        </dgm:presLayoutVars>
      </dgm:prSet>
      <dgm:spPr/>
    </dgm:pt>
    <dgm:pt modelId="{CB5A9EBE-8C9D-48B9-A794-A777C447029F}" type="pres">
      <dgm:prSet presAssocID="{10CE1E26-C183-4FFE-8913-01F81D81EE21}" presName="sibTrans" presStyleLbl="sibTrans2D1" presStyleIdx="1" presStyleCnt="3"/>
      <dgm:spPr/>
    </dgm:pt>
    <dgm:pt modelId="{7EFB1109-F6EE-40F2-9498-1036ECEEA147}" type="pres">
      <dgm:prSet presAssocID="{10CE1E26-C183-4FFE-8913-01F81D81EE21}" presName="connectorText" presStyleLbl="sibTrans2D1" presStyleIdx="1" presStyleCnt="3"/>
      <dgm:spPr/>
    </dgm:pt>
    <dgm:pt modelId="{FB5050C1-305E-464E-9A7D-5AE66EA40D0A}" type="pres">
      <dgm:prSet presAssocID="{C45B8941-D4C1-4D93-8ADA-A093A09C981A}" presName="node" presStyleLbl="node1" presStyleIdx="2" presStyleCnt="4">
        <dgm:presLayoutVars>
          <dgm:bulletEnabled val="1"/>
        </dgm:presLayoutVars>
      </dgm:prSet>
      <dgm:spPr/>
    </dgm:pt>
    <dgm:pt modelId="{3BBAA6B2-2FCE-4A89-9E85-AF4BDD7304A8}" type="pres">
      <dgm:prSet presAssocID="{F6B57873-B0ED-4A04-B530-502B637E22D6}" presName="sibTrans" presStyleLbl="sibTrans2D1" presStyleIdx="2" presStyleCnt="3"/>
      <dgm:spPr/>
    </dgm:pt>
    <dgm:pt modelId="{7C37EA44-5458-4AED-AE93-7C3ECAC3B6D1}" type="pres">
      <dgm:prSet presAssocID="{F6B57873-B0ED-4A04-B530-502B637E22D6}" presName="connectorText" presStyleLbl="sibTrans2D1" presStyleIdx="2" presStyleCnt="3"/>
      <dgm:spPr/>
    </dgm:pt>
    <dgm:pt modelId="{9E2E4547-FF7E-4171-9B8E-0F3DA42D54BF}" type="pres">
      <dgm:prSet presAssocID="{F53094E7-9EFF-4575-960B-B43518EC858E}" presName="node" presStyleLbl="node1" presStyleIdx="3" presStyleCnt="4">
        <dgm:presLayoutVars>
          <dgm:bulletEnabled val="1"/>
        </dgm:presLayoutVars>
      </dgm:prSet>
      <dgm:spPr/>
    </dgm:pt>
  </dgm:ptLst>
  <dgm:cxnLst>
    <dgm:cxn modelId="{780A6A0C-AA34-411F-B3C6-1994C4564B4C}" srcId="{2469FFDC-0C9A-4BB8-BDD8-FD9E4A04DDF2}" destId="{C45B8941-D4C1-4D93-8ADA-A093A09C981A}" srcOrd="2" destOrd="0" parTransId="{4FFA5972-A550-42C4-9B72-948B25BF8405}" sibTransId="{F6B57873-B0ED-4A04-B530-502B637E22D6}"/>
    <dgm:cxn modelId="{7AE96D1C-FE4E-4F9A-BEB2-3A128B3BFD46}" srcId="{2469FFDC-0C9A-4BB8-BDD8-FD9E4A04DDF2}" destId="{71EABB73-E98F-4D3D-A9B2-B70170C5D099}" srcOrd="1" destOrd="0" parTransId="{DB49D392-BCA4-4939-89D2-4CD212E482D7}" sibTransId="{10CE1E26-C183-4FFE-8913-01F81D81EE21}"/>
    <dgm:cxn modelId="{85A09523-7DB1-4B70-ACFD-62CF1EAD8F11}" type="presOf" srcId="{C45B8941-D4C1-4D93-8ADA-A093A09C981A}" destId="{FB5050C1-305E-464E-9A7D-5AE66EA40D0A}" srcOrd="0" destOrd="0" presId="urn:microsoft.com/office/officeart/2005/8/layout/process2"/>
    <dgm:cxn modelId="{DE357D32-C2FC-4C79-8EA9-24192E42226C}" type="presOf" srcId="{F53094E7-9EFF-4575-960B-B43518EC858E}" destId="{9E2E4547-FF7E-4171-9B8E-0F3DA42D54BF}" srcOrd="0" destOrd="0" presId="urn:microsoft.com/office/officeart/2005/8/layout/process2"/>
    <dgm:cxn modelId="{3CB1DF3C-2CEA-4B59-8557-95E531CCF75C}" type="presOf" srcId="{10CE1E26-C183-4FFE-8913-01F81D81EE21}" destId="{CB5A9EBE-8C9D-48B9-A794-A777C447029F}" srcOrd="0" destOrd="0" presId="urn:microsoft.com/office/officeart/2005/8/layout/process2"/>
    <dgm:cxn modelId="{CDCCEA69-5F88-48DF-A3EA-8264111BBE6B}" srcId="{2469FFDC-0C9A-4BB8-BDD8-FD9E4A04DDF2}" destId="{4FEC8FF1-E473-4A15-906B-B3F8E22D6A5F}" srcOrd="0" destOrd="0" parTransId="{19715263-591D-46AC-8327-F60ED1563B14}" sibTransId="{63EAE61F-1AA7-4794-A238-1141C6B19AD9}"/>
    <dgm:cxn modelId="{FBD4F250-2CF4-45D2-9C67-D1E038A14B20}" type="presOf" srcId="{10CE1E26-C183-4FFE-8913-01F81D81EE21}" destId="{7EFB1109-F6EE-40F2-9498-1036ECEEA147}" srcOrd="1" destOrd="0" presId="urn:microsoft.com/office/officeart/2005/8/layout/process2"/>
    <dgm:cxn modelId="{0CDC7AB2-AD88-478D-AFB7-EA61E8FA7154}" type="presOf" srcId="{71EABB73-E98F-4D3D-A9B2-B70170C5D099}" destId="{EDFA97A9-E8CB-498A-80A0-FB2732EE1C36}" srcOrd="0" destOrd="0" presId="urn:microsoft.com/office/officeart/2005/8/layout/process2"/>
    <dgm:cxn modelId="{6E3E05BA-06E0-4957-9217-F89FECC6F0DF}" type="presOf" srcId="{63EAE61F-1AA7-4794-A238-1141C6B19AD9}" destId="{A92C2459-0365-4E90-BDEF-EBAD91B07A74}" srcOrd="0" destOrd="0" presId="urn:microsoft.com/office/officeart/2005/8/layout/process2"/>
    <dgm:cxn modelId="{3C4943BC-32BA-4C2F-B4D1-D20F44720612}" type="presOf" srcId="{F6B57873-B0ED-4A04-B530-502B637E22D6}" destId="{3BBAA6B2-2FCE-4A89-9E85-AF4BDD7304A8}" srcOrd="0" destOrd="0" presId="urn:microsoft.com/office/officeart/2005/8/layout/process2"/>
    <dgm:cxn modelId="{2F7E9CBE-0F54-44A0-9512-951BB2E78ECF}" type="presOf" srcId="{4FEC8FF1-E473-4A15-906B-B3F8E22D6A5F}" destId="{7FDB2993-E66A-4F4B-8BD2-69A921277BEB}" srcOrd="0" destOrd="0" presId="urn:microsoft.com/office/officeart/2005/8/layout/process2"/>
    <dgm:cxn modelId="{3AF19CC1-EB38-4EA1-A898-0A11B68F7421}" type="presOf" srcId="{63EAE61F-1AA7-4794-A238-1141C6B19AD9}" destId="{03D3E65B-AAA3-4558-8BFA-816D18CDB13D}" srcOrd="1" destOrd="0" presId="urn:microsoft.com/office/officeart/2005/8/layout/process2"/>
    <dgm:cxn modelId="{7A6423CB-42B4-4A7A-AC94-925ED8BC1EF9}" srcId="{2469FFDC-0C9A-4BB8-BDD8-FD9E4A04DDF2}" destId="{F53094E7-9EFF-4575-960B-B43518EC858E}" srcOrd="3" destOrd="0" parTransId="{D3D0C0C4-3E75-4801-B2CD-1777C2B0D1B9}" sibTransId="{FEBBF279-8683-476C-8B7F-C7CED7D23DA4}"/>
    <dgm:cxn modelId="{0E65E8D7-0B70-46B5-BAB8-2F715BA0E2BF}" type="presOf" srcId="{F6B57873-B0ED-4A04-B530-502B637E22D6}" destId="{7C37EA44-5458-4AED-AE93-7C3ECAC3B6D1}" srcOrd="1" destOrd="0" presId="urn:microsoft.com/office/officeart/2005/8/layout/process2"/>
    <dgm:cxn modelId="{17BB0DE9-9F2C-42F3-B7BD-E21855543275}" type="presOf" srcId="{2469FFDC-0C9A-4BB8-BDD8-FD9E4A04DDF2}" destId="{F37E0962-76A0-44C6-88B8-B1E5191EDD90}" srcOrd="0" destOrd="0" presId="urn:microsoft.com/office/officeart/2005/8/layout/process2"/>
    <dgm:cxn modelId="{7FC88F43-41AB-45DB-BCEA-4585D0855EDA}" type="presParOf" srcId="{F37E0962-76A0-44C6-88B8-B1E5191EDD90}" destId="{7FDB2993-E66A-4F4B-8BD2-69A921277BEB}" srcOrd="0" destOrd="0" presId="urn:microsoft.com/office/officeart/2005/8/layout/process2"/>
    <dgm:cxn modelId="{DCCE1254-FFDB-4024-95F2-07DA418C8F58}" type="presParOf" srcId="{F37E0962-76A0-44C6-88B8-B1E5191EDD90}" destId="{A92C2459-0365-4E90-BDEF-EBAD91B07A74}" srcOrd="1" destOrd="0" presId="urn:microsoft.com/office/officeart/2005/8/layout/process2"/>
    <dgm:cxn modelId="{B628ABB7-F0DB-42E3-82A4-379FD18DE0F4}" type="presParOf" srcId="{A92C2459-0365-4E90-BDEF-EBAD91B07A74}" destId="{03D3E65B-AAA3-4558-8BFA-816D18CDB13D}" srcOrd="0" destOrd="0" presId="urn:microsoft.com/office/officeart/2005/8/layout/process2"/>
    <dgm:cxn modelId="{E1E0B053-0170-4BBD-B537-F863E5BC6EE6}" type="presParOf" srcId="{F37E0962-76A0-44C6-88B8-B1E5191EDD90}" destId="{EDFA97A9-E8CB-498A-80A0-FB2732EE1C36}" srcOrd="2" destOrd="0" presId="urn:microsoft.com/office/officeart/2005/8/layout/process2"/>
    <dgm:cxn modelId="{E86C908B-C8CA-43A7-80BB-D3A457C67F4F}" type="presParOf" srcId="{F37E0962-76A0-44C6-88B8-B1E5191EDD90}" destId="{CB5A9EBE-8C9D-48B9-A794-A777C447029F}" srcOrd="3" destOrd="0" presId="urn:microsoft.com/office/officeart/2005/8/layout/process2"/>
    <dgm:cxn modelId="{EF80D89E-2D51-48B7-804B-662B3D117FD8}" type="presParOf" srcId="{CB5A9EBE-8C9D-48B9-A794-A777C447029F}" destId="{7EFB1109-F6EE-40F2-9498-1036ECEEA147}" srcOrd="0" destOrd="0" presId="urn:microsoft.com/office/officeart/2005/8/layout/process2"/>
    <dgm:cxn modelId="{BF2BFFE9-F5FE-472D-855D-543CE0C45119}" type="presParOf" srcId="{F37E0962-76A0-44C6-88B8-B1E5191EDD90}" destId="{FB5050C1-305E-464E-9A7D-5AE66EA40D0A}" srcOrd="4" destOrd="0" presId="urn:microsoft.com/office/officeart/2005/8/layout/process2"/>
    <dgm:cxn modelId="{23CA6F3D-7AA5-4762-84DA-474B0199A6D3}" type="presParOf" srcId="{F37E0962-76A0-44C6-88B8-B1E5191EDD90}" destId="{3BBAA6B2-2FCE-4A89-9E85-AF4BDD7304A8}" srcOrd="5" destOrd="0" presId="urn:microsoft.com/office/officeart/2005/8/layout/process2"/>
    <dgm:cxn modelId="{703F8764-E7A3-49AC-AC5C-2FBE336BC4BB}" type="presParOf" srcId="{3BBAA6B2-2FCE-4A89-9E85-AF4BDD7304A8}" destId="{7C37EA44-5458-4AED-AE93-7C3ECAC3B6D1}" srcOrd="0" destOrd="0" presId="urn:microsoft.com/office/officeart/2005/8/layout/process2"/>
    <dgm:cxn modelId="{E2A40AD1-1655-4818-8B6E-8C34FDD47DAF}" type="presParOf" srcId="{F37E0962-76A0-44C6-88B8-B1E5191EDD90}" destId="{9E2E4547-FF7E-4171-9B8E-0F3DA42D54B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B2993-E66A-4F4B-8BD2-69A921277BEB}">
      <dsp:nvSpPr>
        <dsp:cNvPr id="0" name=""/>
        <dsp:cNvSpPr/>
      </dsp:nvSpPr>
      <dsp:spPr>
        <a:xfrm>
          <a:off x="1270163" y="2474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Приготовление газовой смеси*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бензол/</a:t>
          </a:r>
          <a:r>
            <a:rPr lang="ru-RU" sz="1700" b="1" kern="1200" dirty="0" err="1"/>
            <a:t>Ng</a:t>
          </a:r>
          <a:r>
            <a:rPr lang="ru-RU" sz="1700" b="1" kern="1200" dirty="0"/>
            <a:t> 1:1000</a:t>
          </a:r>
          <a:endParaRPr lang="ru-RU" sz="1700" kern="1200" dirty="0"/>
        </a:p>
      </dsp:txBody>
      <dsp:txXfrm>
        <a:off x="1297125" y="29436"/>
        <a:ext cx="3501748" cy="866638"/>
      </dsp:txXfrm>
    </dsp:sp>
    <dsp:sp modelId="{A92C2459-0365-4E90-BDEF-EBAD91B07A74}">
      <dsp:nvSpPr>
        <dsp:cNvPr id="0" name=""/>
        <dsp:cNvSpPr/>
      </dsp:nvSpPr>
      <dsp:spPr>
        <a:xfrm rot="5400000">
          <a:off x="2875394" y="946051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980573"/>
        <a:ext cx="248551" cy="241647"/>
      </dsp:txXfrm>
    </dsp:sp>
    <dsp:sp modelId="{EDFA97A9-E8CB-498A-80A0-FB2732EE1C36}">
      <dsp:nvSpPr>
        <dsp:cNvPr id="0" name=""/>
        <dsp:cNvSpPr/>
      </dsp:nvSpPr>
      <dsp:spPr>
        <a:xfrm>
          <a:off x="1270163" y="1383318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chemeClr val="bg1"/>
              </a:solidFill>
            </a:rPr>
            <a:t>Осаждение смеси на охлаждаемую </a:t>
          </a:r>
          <a:r>
            <a:rPr lang="en-US" sz="1700" b="1" kern="1200" dirty="0" err="1">
              <a:solidFill>
                <a:schemeClr val="bg1"/>
              </a:solidFill>
            </a:rPr>
            <a:t>KBr</a:t>
          </a:r>
          <a:r>
            <a:rPr lang="ru-RU" sz="1700" b="1" kern="1200" dirty="0">
              <a:solidFill>
                <a:schemeClr val="bg1"/>
              </a:solidFill>
            </a:rPr>
            <a:t> подложку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1297125" y="1410280"/>
        <a:ext cx="3501748" cy="866638"/>
      </dsp:txXfrm>
    </dsp:sp>
    <dsp:sp modelId="{CB5A9EBE-8C9D-48B9-A794-A777C447029F}">
      <dsp:nvSpPr>
        <dsp:cNvPr id="0" name=""/>
        <dsp:cNvSpPr/>
      </dsp:nvSpPr>
      <dsp:spPr>
        <a:xfrm rot="5400000">
          <a:off x="2875394" y="2326894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2361416"/>
        <a:ext cx="248551" cy="241647"/>
      </dsp:txXfrm>
    </dsp:sp>
    <dsp:sp modelId="{FB5050C1-305E-464E-9A7D-5AE66EA40D0A}">
      <dsp:nvSpPr>
        <dsp:cNvPr id="0" name=""/>
        <dsp:cNvSpPr/>
      </dsp:nvSpPr>
      <dsp:spPr>
        <a:xfrm>
          <a:off x="1270163" y="2764162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Облучение рентгеновским излучением при 6</a:t>
          </a:r>
          <a:r>
            <a:rPr lang="en-US" sz="1700" b="1" kern="1200" dirty="0"/>
            <a:t> K</a:t>
          </a:r>
          <a:endParaRPr lang="ru-RU" sz="1700" b="1" kern="1200" dirty="0"/>
        </a:p>
      </dsp:txBody>
      <dsp:txXfrm>
        <a:off x="1297125" y="2791124"/>
        <a:ext cx="3501748" cy="866638"/>
      </dsp:txXfrm>
    </dsp:sp>
    <dsp:sp modelId="{3BBAA6B2-2FCE-4A89-9E85-AF4BDD7304A8}">
      <dsp:nvSpPr>
        <dsp:cNvPr id="0" name=""/>
        <dsp:cNvSpPr/>
      </dsp:nvSpPr>
      <dsp:spPr>
        <a:xfrm rot="5400000">
          <a:off x="2875394" y="3707738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3742260"/>
        <a:ext cx="248551" cy="241647"/>
      </dsp:txXfrm>
    </dsp:sp>
    <dsp:sp modelId="{9E2E4547-FF7E-4171-9B8E-0F3DA42D54BF}">
      <dsp:nvSpPr>
        <dsp:cNvPr id="0" name=""/>
        <dsp:cNvSpPr/>
      </dsp:nvSpPr>
      <dsp:spPr>
        <a:xfrm>
          <a:off x="1270163" y="4145005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Регистрация ИК спектров при 6</a:t>
          </a:r>
          <a:r>
            <a:rPr lang="en-US" sz="1700" b="1" kern="1200" dirty="0"/>
            <a:t> K</a:t>
          </a:r>
          <a:endParaRPr lang="ru-RU" sz="1700" kern="1200" dirty="0"/>
        </a:p>
      </dsp:txBody>
      <dsp:txXfrm>
        <a:off x="1297125" y="4171967"/>
        <a:ext cx="3501748" cy="86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0BFF0D0-0F04-447B-91DB-015DC08122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A3BF2CC-D6D3-4B04-BC69-6E59C10D11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8F56F9A-E640-4D53-98AA-8C75A7BD7E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23A6134-1104-437C-8C12-2E9D526C7C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fld id="{B311FF51-507A-4017-AA91-47BCF8BFF4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45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59D2F2F-CCC8-4F75-9344-A04613AF35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8A35B48-F16C-4F04-BD6B-9C15E28646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9F6C85B-8C33-4CD5-A86B-1D2D5CA76A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796363-1A8C-4DAB-83AD-BF40C5F4F8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D5369ED-C147-4BCD-B161-DD960851D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fld id="{16FB7396-A86C-46EC-911F-E77968461CE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4716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Заметки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altLang="ru-RU"/>
          </a:p>
        </p:txBody>
      </p:sp>
      <p:sp>
        <p:nvSpPr>
          <p:cNvPr id="15364" name="Номер слайда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11B3B-656E-423D-9E0E-3B8B8446E310}" type="slidenum">
              <a:rPr lang="ru-RU" altLang="ru-RU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300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2E170-7ADF-45DC-BCE7-8389DE08660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1005D-DDCE-4C75-A4D5-96BA6F4E4E3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3ED08-072B-459C-BCAC-038A0E36F0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7265C-C438-4AF0-B0CC-7DD81CADC0E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8B410-5777-48F1-A0B2-F4BE6D1F2C4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B9343-05C7-40DE-98C9-034616A9E0A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51822-AE2E-4833-B608-1A5AC6D926E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00371-5147-4E82-A0E5-8C6C39AC7A9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55BB4-3A03-42A8-842F-5DC4F696977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4D934-5B57-4314-9619-B364DE08F1F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A50F3-19DF-4F74-A862-44D028DCD69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507AC-58CC-44AE-8652-932A73B0D7D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F4D09-7DA1-4EF1-BACE-591758BE7D4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7103E-9D21-4143-A4D2-0D4310BA8D9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fld id="{E5FECB5B-E34F-4D9F-8B96-383D226A238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457200" y="1465263"/>
            <a:ext cx="8229600" cy="3384550"/>
          </a:xfrm>
        </p:spPr>
        <p:txBody>
          <a:bodyPr/>
          <a:lstStyle/>
          <a:p>
            <a:r>
              <a:rPr lang="ru-RU" altLang="ru-RU" sz="3200" b="1" dirty="0">
                <a:solidFill>
                  <a:srgbClr val="008000"/>
                </a:solidFill>
              </a:rPr>
              <a:t>Радиационно-индуцированные превращения изолированных молекул бензола в матрицах твёрдых благородных газов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150938" y="1627188"/>
            <a:ext cx="684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 baseline="0"/>
              <a:t>Лукьянова М. А.</a:t>
            </a:r>
            <a:endParaRPr lang="ru-RU" altLang="ru-RU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-576263" y="11113"/>
            <a:ext cx="10296526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/>
              <a:t>Московский государственный университет имени М.В. Ломоносова</a:t>
            </a:r>
          </a:p>
          <a:p>
            <a:pPr algn="ctr"/>
            <a:r>
              <a:rPr lang="ru-RU" altLang="ru-RU" sz="2800"/>
              <a:t>Химический факультет</a:t>
            </a:r>
          </a:p>
          <a:p>
            <a:pPr algn="ctr"/>
            <a:r>
              <a:rPr lang="ru-RU" altLang="ru-RU" sz="2800"/>
              <a:t>Кафедра электрохимии</a:t>
            </a:r>
          </a:p>
          <a:p>
            <a:pPr algn="ctr"/>
            <a:r>
              <a:rPr lang="ru-RU" altLang="ru-RU" sz="2800"/>
              <a:t>Лаборатория химии высоких энергий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987675" y="6330950"/>
            <a:ext cx="31686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/>
              <a:t>Москва, 2018</a:t>
            </a: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3167063" y="4005263"/>
            <a:ext cx="28098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/>
              <a:t>Дипломная работа</a:t>
            </a:r>
          </a:p>
        </p:txBody>
      </p:sp>
      <p:sp>
        <p:nvSpPr>
          <p:cNvPr id="4103" name="TextBox 2"/>
          <p:cNvSpPr txBox="1">
            <a:spLocks noChangeArrowheads="1"/>
          </p:cNvSpPr>
          <p:nvPr/>
        </p:nvSpPr>
        <p:spPr bwMode="auto">
          <a:xfrm>
            <a:off x="4149725" y="4924425"/>
            <a:ext cx="4537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800" b="1" dirty="0"/>
              <a:t>Научный руководитель:</a:t>
            </a:r>
          </a:p>
          <a:p>
            <a:pPr algn="r"/>
            <a:r>
              <a:rPr lang="ru-RU" sz="2800" b="1" dirty="0"/>
              <a:t>к.х.н., </a:t>
            </a:r>
            <a:r>
              <a:rPr lang="ru-RU" sz="2800" b="1" dirty="0" err="1"/>
              <a:t>с.н.с</a:t>
            </a:r>
            <a:r>
              <a:rPr lang="ru-RU" sz="2800" b="1" dirty="0"/>
              <a:t>. </a:t>
            </a:r>
            <a:r>
              <a:rPr lang="ru-RU" sz="2800" b="1" dirty="0" err="1"/>
              <a:t>Саночкина</a:t>
            </a:r>
            <a:r>
              <a:rPr lang="ru-RU" sz="2800" b="1" dirty="0"/>
              <a:t> Е. 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Объект 3"/>
          <p:cNvGraphicFramePr>
            <a:graphicFrameLocks noChangeAspect="1"/>
          </p:cNvGraphicFramePr>
          <p:nvPr/>
        </p:nvGraphicFramePr>
        <p:xfrm>
          <a:off x="842963" y="255588"/>
          <a:ext cx="7416800" cy="524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55588"/>
                        <a:ext cx="7416800" cy="524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Расходование </a:t>
            </a:r>
            <a:r>
              <a:rPr lang="en-US" altLang="ru-RU" sz="3000" b="1" baseline="0">
                <a:solidFill>
                  <a:srgbClr val="008000"/>
                </a:solidFill>
              </a:rPr>
              <a:t>C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D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 </a:t>
            </a:r>
            <a:r>
              <a:rPr lang="ru-RU" altLang="ru-RU" sz="3000" b="1" baseline="0">
                <a:solidFill>
                  <a:srgbClr val="008000"/>
                </a:solidFill>
              </a:rPr>
              <a:t>при радиолизе</a:t>
            </a:r>
          </a:p>
        </p:txBody>
      </p:sp>
      <p:sp>
        <p:nvSpPr>
          <p:cNvPr id="12292" name="Прямоугольник 5"/>
          <p:cNvSpPr>
            <a:spLocks noChangeArrowheads="1"/>
          </p:cNvSpPr>
          <p:nvPr/>
        </p:nvSpPr>
        <p:spPr bwMode="auto">
          <a:xfrm>
            <a:off x="1881188" y="5472113"/>
            <a:ext cx="5381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b="1" baseline="0"/>
              <a:t>Ar G(-C</a:t>
            </a:r>
            <a:r>
              <a:rPr lang="en-US" altLang="ru-RU" b="1"/>
              <a:t>6</a:t>
            </a:r>
            <a:r>
              <a:rPr lang="en-US" altLang="ru-RU" b="1" baseline="0"/>
              <a:t>D</a:t>
            </a:r>
            <a:r>
              <a:rPr lang="en-US" altLang="ru-RU" b="1"/>
              <a:t>6</a:t>
            </a:r>
            <a:r>
              <a:rPr lang="en-US" altLang="ru-RU" b="1" baseline="0"/>
              <a:t>) = 1.5 </a:t>
            </a:r>
            <a:r>
              <a:rPr lang="ru-RU" altLang="ru-RU" b="1" baseline="0"/>
              <a:t>молек.</a:t>
            </a:r>
            <a:r>
              <a:rPr lang="en-US" altLang="ru-RU" b="1" baseline="0"/>
              <a:t> </a:t>
            </a:r>
            <a:r>
              <a:rPr lang="ru-RU" altLang="ru-RU" b="1" baseline="0"/>
              <a:t>/</a:t>
            </a:r>
            <a:r>
              <a:rPr lang="en-US" altLang="ru-RU" b="1" baseline="0"/>
              <a:t> </a:t>
            </a:r>
            <a:r>
              <a:rPr lang="ru-RU" altLang="ru-RU" b="1" baseline="0"/>
              <a:t>100</a:t>
            </a:r>
            <a:r>
              <a:rPr lang="en-US" altLang="ru-RU" b="1" baseline="0"/>
              <a:t> </a:t>
            </a:r>
            <a:r>
              <a:rPr lang="ru-RU" altLang="ru-RU" b="1" baseline="0"/>
              <a:t>эВ</a:t>
            </a:r>
          </a:p>
          <a:p>
            <a:pPr algn="ctr"/>
            <a:r>
              <a:rPr lang="en-US" altLang="ru-RU" b="1" baseline="0">
                <a:solidFill>
                  <a:srgbClr val="FF0000"/>
                </a:solidFill>
              </a:rPr>
              <a:t>Kr G(-C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D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) = </a:t>
            </a:r>
            <a:r>
              <a:rPr lang="ru-RU" altLang="ru-RU" b="1" baseline="0">
                <a:solidFill>
                  <a:srgbClr val="FF0000"/>
                </a:solidFill>
              </a:rPr>
              <a:t>0.</a:t>
            </a:r>
            <a:r>
              <a:rPr lang="en-US" altLang="ru-RU" b="1" baseline="0">
                <a:solidFill>
                  <a:srgbClr val="FF0000"/>
                </a:solidFill>
              </a:rPr>
              <a:t>3</a:t>
            </a:r>
            <a:r>
              <a:rPr lang="ru-RU" altLang="ru-RU" b="1" baseline="0">
                <a:solidFill>
                  <a:srgbClr val="FF0000"/>
                </a:solidFill>
              </a:rPr>
              <a:t> молек.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/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100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эВ</a:t>
            </a:r>
          </a:p>
          <a:p>
            <a:pPr algn="ctr"/>
            <a:r>
              <a:rPr lang="en-US" altLang="ru-RU" b="1" baseline="0">
                <a:solidFill>
                  <a:srgbClr val="0000FF"/>
                </a:solidFill>
              </a:rPr>
              <a:t>Xe G(-C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D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) = 0</a:t>
            </a:r>
            <a:r>
              <a:rPr lang="ru-RU" altLang="ru-RU" b="1" baseline="0">
                <a:solidFill>
                  <a:srgbClr val="0000FF"/>
                </a:solidFill>
              </a:rPr>
              <a:t>.</a:t>
            </a:r>
            <a:r>
              <a:rPr lang="en-US" altLang="ru-RU" b="1" baseline="0">
                <a:solidFill>
                  <a:srgbClr val="0000FF"/>
                </a:solidFill>
              </a:rPr>
              <a:t>3</a:t>
            </a:r>
            <a:r>
              <a:rPr lang="ru-RU" altLang="ru-RU" b="1" baseline="0">
                <a:solidFill>
                  <a:srgbClr val="0000FF"/>
                </a:solidFill>
              </a:rPr>
              <a:t> молек.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/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100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эВ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FF30756-09B1-43AB-BC8D-A35AC10C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005" y="6368893"/>
            <a:ext cx="6629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b="1" baseline="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Фотолиз системы </a:t>
            </a:r>
            <a:r>
              <a:rPr lang="en-US" altLang="ru-RU" sz="3000" b="1" baseline="0">
                <a:solidFill>
                  <a:srgbClr val="008000"/>
                </a:solidFill>
              </a:rPr>
              <a:t>C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D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ru-RU" altLang="ru-RU" sz="3000" b="1" baseline="0">
                <a:solidFill>
                  <a:srgbClr val="008000"/>
                </a:solidFill>
              </a:rPr>
              <a:t>/</a:t>
            </a:r>
            <a:r>
              <a:rPr lang="en-US" altLang="ru-RU" sz="3000" b="1" baseline="0">
                <a:solidFill>
                  <a:srgbClr val="008000"/>
                </a:solidFill>
              </a:rPr>
              <a:t>Ar</a:t>
            </a:r>
            <a:endParaRPr lang="ru-RU" altLang="ru-RU" sz="3000" b="1" baseline="0">
              <a:solidFill>
                <a:srgbClr val="008000"/>
              </a:solidFill>
            </a:endParaRPr>
          </a:p>
        </p:txBody>
      </p:sp>
      <p:graphicFrame>
        <p:nvGraphicFramePr>
          <p:cNvPr id="13316" name="Объект 5"/>
          <p:cNvGraphicFramePr>
            <a:graphicFrameLocks noChangeAspect="1"/>
          </p:cNvGraphicFramePr>
          <p:nvPr/>
        </p:nvGraphicFramePr>
        <p:xfrm>
          <a:off x="6516688" y="5278438"/>
          <a:ext cx="10080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CS ChemDraw Drawing" r:id="rId3" imgW="817921" imgH="717483" progId="ChemDraw.Document.6.0">
                  <p:embed/>
                </p:oleObj>
              </mc:Choice>
              <mc:Fallback>
                <p:oleObj name="CS ChemDraw Drawing" r:id="rId3" imgW="817921" imgH="717483" progId="ChemDraw.Document.6.0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278438"/>
                        <a:ext cx="100806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Объект 6"/>
          <p:cNvGraphicFramePr>
            <a:graphicFrameLocks noChangeAspect="1"/>
          </p:cNvGraphicFramePr>
          <p:nvPr/>
        </p:nvGraphicFramePr>
        <p:xfrm>
          <a:off x="4162425" y="5278438"/>
          <a:ext cx="10223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CS ChemDraw Drawing" r:id="rId5" imgW="819540" imgH="714244" progId="ChemDraw.Document.6.0">
                  <p:embed/>
                </p:oleObj>
              </mc:Choice>
              <mc:Fallback>
                <p:oleObj name="CS ChemDraw Drawing" r:id="rId5" imgW="819540" imgH="714244" progId="ChemDraw.Document.6.0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5278438"/>
                        <a:ext cx="102235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Объект 7"/>
          <p:cNvGraphicFramePr>
            <a:graphicFrameLocks noChangeAspect="1"/>
          </p:cNvGraphicFramePr>
          <p:nvPr/>
        </p:nvGraphicFramePr>
        <p:xfrm>
          <a:off x="2157413" y="5167313"/>
          <a:ext cx="6731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CS ChemDraw Drawing" r:id="rId7" imgW="673233" imgH="1017650" progId="ChemDraw.Document.6.0">
                  <p:embed/>
                </p:oleObj>
              </mc:Choice>
              <mc:Fallback>
                <p:oleObj name="CS ChemDraw Drawing" r:id="rId7" imgW="673233" imgH="1017650" progId="ChemDraw.Document.6.0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5167313"/>
                        <a:ext cx="67310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1989138" y="6188075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Фульвен</a:t>
            </a:r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3838575" y="6188075"/>
            <a:ext cx="1668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Бензол Дьюара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6415088" y="6188075"/>
            <a:ext cx="1209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err="1"/>
              <a:t>Бензвален</a:t>
            </a:r>
            <a:endParaRPr lang="ru-RU" dirty="0"/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187624" y="548680"/>
          <a:ext cx="6401148" cy="452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Graph" r:id="rId9" imgW="4276800" imgH="3022200" progId="Origin50.Graph">
                  <p:embed/>
                </p:oleObj>
              </mc:Choice>
              <mc:Fallback>
                <p:oleObj name="Graph" r:id="rId9" imgW="4276800" imgH="3022200" progId="Origin50.Grap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8680"/>
                        <a:ext cx="6401148" cy="452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FCB010CF-F3A8-4DCD-9964-CF7E5A61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4" y="6362700"/>
            <a:ext cx="590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b="1" baseline="0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Содержимое 3"/>
          <p:cNvSpPr txBox="1">
            <a:spLocks noChangeArrowheads="1"/>
          </p:cNvSpPr>
          <p:nvPr/>
        </p:nvSpPr>
        <p:spPr bwMode="auto">
          <a:xfrm>
            <a:off x="338138" y="439738"/>
            <a:ext cx="8424862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Ng ⇝ Ng</a:t>
            </a:r>
            <a:r>
              <a:rPr lang="en-US" altLang="ru-RU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, 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e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-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, Ng*</a:t>
            </a: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Ng</a:t>
            </a:r>
            <a:r>
              <a:rPr lang="en-US" altLang="ru-RU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→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Ng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Ng* + 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 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→ 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* + Ng</a:t>
            </a:r>
            <a:endParaRPr lang="en-US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+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+ e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-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→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* (S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, T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)</a:t>
            </a: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 b="1" baseline="0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Аргон</a:t>
            </a:r>
            <a:r>
              <a:rPr lang="en-US" altLang="ru-RU" sz="1800" b="1" baseline="0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: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G(-C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 = 2.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800" b="1" baseline="0" dirty="0" err="1">
                <a:ea typeface="Calibri" pitchFamily="34" charset="0"/>
                <a:cs typeface="Times New Roman" pitchFamily="18" charset="0"/>
              </a:rPr>
              <a:t>молек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.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/100 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эВ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(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сравнимо с </a:t>
            </a:r>
            <a:r>
              <a:rPr lang="ru-RU" altLang="ru-RU" sz="1800" b="1" baseline="0" dirty="0" err="1">
                <a:ea typeface="Calibri" pitchFamily="34" charset="0"/>
                <a:cs typeface="Times New Roman" pitchFamily="18" charset="0"/>
              </a:rPr>
              <a:t>алканами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* (S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1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, S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?) →	 (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+другие изомеры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?)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С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* (T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 →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5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H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endParaRPr lang="en-US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0EC02E-3970-416E-99D8-2972AB533818}"/>
              </a:ext>
            </a:extLst>
          </p:cNvPr>
          <p:cNvSpPr/>
          <p:nvPr/>
        </p:nvSpPr>
        <p:spPr>
          <a:xfrm>
            <a:off x="601663" y="3284538"/>
            <a:ext cx="6192837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ru-RU" sz="1800" b="1" kern="0" baseline="0" dirty="0">
              <a:solidFill>
                <a:srgbClr val="FF0000"/>
              </a:solidFill>
              <a:latin typeface="Arial"/>
            </a:endParaRPr>
          </a:p>
        </p:txBody>
      </p:sp>
      <p:graphicFrame>
        <p:nvGraphicFramePr>
          <p:cNvPr id="14340" name="Объект 3"/>
          <p:cNvGraphicFramePr>
            <a:graphicFrameLocks noChangeAspect="1"/>
          </p:cNvGraphicFramePr>
          <p:nvPr/>
        </p:nvGraphicFramePr>
        <p:xfrm>
          <a:off x="4094163" y="2684463"/>
          <a:ext cx="4937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CS ChemDraw Drawing" r:id="rId4" imgW="674852" imgH="1017650" progId="ChemDraw.Document.6.0">
                  <p:embed/>
                </p:oleObj>
              </mc:Choice>
              <mc:Fallback>
                <p:oleObj name="CS ChemDraw Drawing" r:id="rId4" imgW="674852" imgH="1017650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684463"/>
                        <a:ext cx="493712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241B7C-103E-41F8-A7B2-1A0B446A9E02}"/>
              </a:ext>
            </a:extLst>
          </p:cNvPr>
          <p:cNvSpPr txBox="1"/>
          <p:nvPr/>
        </p:nvSpPr>
        <p:spPr>
          <a:xfrm>
            <a:off x="3848100" y="3398838"/>
            <a:ext cx="9858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400" b="1" kern="0" baseline="0" dirty="0" err="1">
                <a:latin typeface="Arial"/>
              </a:rPr>
              <a:t>фульвен</a:t>
            </a:r>
            <a:endParaRPr lang="en-US" sz="1400" b="1" kern="0" baseline="0" dirty="0">
              <a:latin typeface="Arial"/>
            </a:endParaRPr>
          </a:p>
        </p:txBody>
      </p:sp>
      <p:sp>
        <p:nvSpPr>
          <p:cNvPr id="8" name="Содержимое 3">
            <a:extLst>
              <a:ext uri="{FF2B5EF4-FFF2-40B4-BE49-F238E27FC236}">
                <a16:creationId xmlns:a16="http://schemas.microsoft.com/office/drawing/2014/main" id="{86B74CE6-7691-4FCB-BAB3-1B7C4F7E6868}"/>
              </a:ext>
            </a:extLst>
          </p:cNvPr>
          <p:cNvSpPr txBox="1">
            <a:spLocks/>
          </p:cNvSpPr>
          <p:nvPr/>
        </p:nvSpPr>
        <p:spPr>
          <a:xfrm>
            <a:off x="15875" y="4138613"/>
            <a:ext cx="9144000" cy="30130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800" b="1" baseline="0" dirty="0">
                <a:solidFill>
                  <a:srgbClr val="3333CC"/>
                </a:solidFill>
                <a:latin typeface="+mn-lt"/>
                <a:ea typeface="Calibri"/>
                <a:cs typeface="Times New Roman"/>
              </a:rPr>
              <a:t>Ксенон</a:t>
            </a:r>
            <a:r>
              <a:rPr lang="en-US" sz="1800" b="1" baseline="0" dirty="0">
                <a:solidFill>
                  <a:srgbClr val="3333CC"/>
                </a:solidFill>
                <a:latin typeface="+mn-lt"/>
                <a:ea typeface="Calibri"/>
                <a:cs typeface="Times New Roman"/>
              </a:rPr>
              <a:t>: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G(-C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= 0.4 </a:t>
            </a:r>
            <a:r>
              <a:rPr lang="ru-RU" sz="1800" b="1" baseline="0" dirty="0" err="1">
                <a:latin typeface="+mn-lt"/>
                <a:ea typeface="Calibri"/>
                <a:cs typeface="Times New Roman"/>
              </a:rPr>
              <a:t>молек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.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/ 100 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эВ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ru-RU" sz="1800" b="1" baseline="0" dirty="0" err="1">
                <a:latin typeface="+mn-lt"/>
                <a:ea typeface="Calibri"/>
                <a:cs typeface="Times New Roman"/>
              </a:rPr>
              <a:t>фульвен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+другие изомеры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0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+ h</a:t>
            </a:r>
            <a:r>
              <a:rPr lang="el-GR" sz="1800" b="1" baseline="0" dirty="0">
                <a:latin typeface="Bodoni Bd BT" panose="02070803080706020303" pitchFamily="18" charset="0"/>
                <a:ea typeface="Calibri"/>
                <a:cs typeface="Times New Roman"/>
              </a:rPr>
              <a:t>ν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kT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 (</a:t>
            </a:r>
            <a:r>
              <a:rPr lang="ru-RU" sz="1800" i="1" baseline="0" dirty="0">
                <a:latin typeface="+mn-lt"/>
                <a:ea typeface="Calibri"/>
                <a:cs typeface="Times New Roman"/>
              </a:rPr>
              <a:t>эффективная электронная релаксация вследствие высокой поляризуемости окружения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)</a:t>
            </a:r>
            <a:endParaRPr lang="en-US" sz="1800" b="1" baseline="0" dirty="0">
              <a:latin typeface="+mn-lt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T</a:t>
            </a:r>
            <a:r>
              <a:rPr lang="en-US" sz="1800" b="1" dirty="0" err="1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 (</a:t>
            </a:r>
            <a:r>
              <a:rPr lang="ru-RU" sz="1800" i="1" baseline="0" dirty="0">
                <a:latin typeface="+mn-lt"/>
                <a:ea typeface="Calibri"/>
                <a:cs typeface="Times New Roman"/>
              </a:rPr>
              <a:t>эффективная ИКК из-за эффекта тяжёлого атома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800" b="1" baseline="0" dirty="0">
                <a:latin typeface="+mn-lt"/>
                <a:ea typeface="Calibri"/>
                <a:cs typeface="Times New Roman"/>
              </a:rPr>
              <a:t>С</a:t>
            </a:r>
            <a:r>
              <a:rPr lang="ru-RU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T</a:t>
            </a:r>
            <a:r>
              <a:rPr lang="en-US" sz="1800" b="1" dirty="0" err="1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5</a:t>
            </a:r>
            <a:r>
              <a:rPr lang="en-US" sz="2800" b="1" baseline="30000" dirty="0">
                <a:latin typeface="Arial" panose="020B0604020202020204" pitchFamily="34" charset="0"/>
                <a:ea typeface="Calibri"/>
                <a:cs typeface="Times New Roman"/>
              </a:rPr>
              <a:t>·</a:t>
            </a:r>
            <a:r>
              <a:rPr lang="en-US" sz="1800" b="1" kern="0" baseline="0" dirty="0">
                <a:latin typeface="Arial"/>
              </a:rPr>
              <a:t> + H</a:t>
            </a:r>
            <a:r>
              <a:rPr lang="en-US" sz="2800" b="1" baseline="30000" dirty="0">
                <a:latin typeface="Arial" panose="020B0604020202020204" pitchFamily="34" charset="0"/>
                <a:ea typeface="Calibri"/>
                <a:cs typeface="Times New Roman"/>
              </a:rPr>
              <a:t>·</a:t>
            </a:r>
            <a:endParaRPr lang="en-US" sz="1800" b="1" kern="0" baseline="0" dirty="0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endParaRPr lang="en-US" sz="1600" kern="0" baseline="0" dirty="0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endParaRPr lang="en-US" sz="1600" kern="0" baseline="0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Возможный механизм радиолиза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8460432" y="6362700"/>
            <a:ext cx="6629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b="1" baseline="0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2"/>
          <p:cNvSpPr>
            <a:spLocks noGrp="1" noChangeArrowheads="1"/>
          </p:cNvSpPr>
          <p:nvPr>
            <p:ph idx="1"/>
          </p:nvPr>
        </p:nvSpPr>
        <p:spPr>
          <a:xfrm>
            <a:off x="250825" y="404813"/>
            <a:ext cx="8872538" cy="3759200"/>
          </a:xfrm>
        </p:spPr>
        <p:txBody>
          <a:bodyPr/>
          <a:lstStyle/>
          <a:p>
            <a:r>
              <a:rPr lang="ru-RU" sz="1800"/>
              <a:t>Показано, что бензол и бензол-𝑑</a:t>
            </a:r>
            <a:r>
              <a:rPr lang="ru-RU" sz="1800" baseline="-25000"/>
              <a:t>6</a:t>
            </a:r>
            <a:r>
              <a:rPr lang="ru-RU" sz="1800"/>
              <a:t> эффективно разлагаются в матрицах твёрдых благородных газовпри температуре 6 К</a:t>
            </a:r>
            <a:r>
              <a:rPr lang="en-US" sz="1800"/>
              <a:t>.  </a:t>
            </a:r>
            <a:r>
              <a:rPr lang="ru-RU" sz="1800"/>
              <a:t>При этом радиационно-химический выход разложения бензола в матрице аргона значительно выше, чем в матрицах криптона и ксенона.</a:t>
            </a:r>
          </a:p>
          <a:p>
            <a:r>
              <a:rPr lang="ru-RU" sz="1800"/>
              <a:t>Определён состав основных первичных продуктов радиолиза бензола и бензола-𝑑</a:t>
            </a:r>
            <a:r>
              <a:rPr lang="ru-RU" sz="1800" baseline="-25000"/>
              <a:t>6</a:t>
            </a:r>
            <a:r>
              <a:rPr lang="ru-RU" sz="1800"/>
              <a:t> (фульвен и фенильный радикал) в матрицах благородных газов, предложена схема их образования. Состав продуктов принципиально отличается от состава продуктов, образующихся при фотолизе бензола.</a:t>
            </a:r>
          </a:p>
          <a:p>
            <a:r>
              <a:rPr lang="ru-RU" sz="1800"/>
              <a:t>Установлено, что дейтерирование не оказывает существенного влияния на соотношение основных каналов радиолиза бензола. Впервые получены ИК-спектроскопические характеристики дейтерированных изомеров бензола (фульвена-𝑑</a:t>
            </a:r>
            <a:r>
              <a:rPr lang="ru-RU" sz="1800" baseline="-25000"/>
              <a:t>6</a:t>
            </a:r>
            <a:r>
              <a:rPr lang="ru-RU" sz="1800"/>
              <a:t>, бензвалена-𝑑</a:t>
            </a:r>
            <a:r>
              <a:rPr lang="ru-RU" sz="1800" baseline="-25000"/>
              <a:t>6</a:t>
            </a:r>
            <a:r>
              <a:rPr lang="ru-RU" sz="1800"/>
              <a:t>, бензола Дьюара-𝑑</a:t>
            </a:r>
            <a:r>
              <a:rPr lang="ru-RU" sz="1800" baseline="-25000"/>
              <a:t>6</a:t>
            </a:r>
            <a:r>
              <a:rPr lang="ru-RU" sz="1800"/>
              <a:t>).</a:t>
            </a:r>
          </a:p>
          <a:p>
            <a:r>
              <a:rPr lang="ru-RU" sz="1800"/>
              <a:t>Показано, что матрица оказывает сильное влияние на соотношение каналов радиолиза изолированных молекул бензола: при переходе от матрицы аргона к матрице ксенона резко увеличивается относительный  вклад канала радиационно-индуцированного распада бензола на атом водорода и фенильный радикал.</a:t>
            </a:r>
          </a:p>
          <a:p>
            <a:r>
              <a:rPr lang="ru-RU" sz="1800"/>
              <a:t>Зафиксировано образование молекул с открытой цепью (</a:t>
            </a:r>
            <a:r>
              <a:rPr lang="ru-RU" sz="1800" i="1"/>
              <a:t>цис</a:t>
            </a:r>
            <a:r>
              <a:rPr lang="ru-RU" sz="1800"/>
              <a:t>- и </a:t>
            </a:r>
            <a:r>
              <a:rPr lang="ru-RU" sz="1800" i="1"/>
              <a:t>транс</a:t>
            </a:r>
            <a:r>
              <a:rPr lang="ru-RU" sz="1800"/>
              <a:t>-гексадиен-1,3-ина-5) непосредственно при радиолизе бензола в матрицах твердых инертных газов. Предложены возможные механизмы их образования.</a:t>
            </a:r>
            <a:r>
              <a:rPr lang="ru-RU" altLang="ru-RU" sz="1800">
                <a:solidFill>
                  <a:srgbClr val="FF0000"/>
                </a:solidFill>
              </a:rPr>
              <a:t> </a:t>
            </a:r>
          </a:p>
          <a:p>
            <a:endParaRPr lang="ru-RU" altLang="ru-RU" sz="1800">
              <a:solidFill>
                <a:srgbClr val="FF0000"/>
              </a:solidFill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Результаты и выводы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8532813" y="6381750"/>
            <a:ext cx="590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 dirty="0"/>
              <a:t>1</a:t>
            </a:r>
            <a:r>
              <a:rPr lang="ru-RU" altLang="ru-RU" b="1" baseline="0" dirty="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112" y="4166220"/>
            <a:ext cx="3544590" cy="265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-20638" y="-20638"/>
            <a:ext cx="914400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 dirty="0">
                <a:solidFill>
                  <a:srgbClr val="008000"/>
                </a:solidFill>
              </a:rPr>
              <a:t>Полициклические ароматические углеводороды</a:t>
            </a:r>
          </a:p>
        </p:txBody>
      </p:sp>
      <p:pic>
        <p:nvPicPr>
          <p:cNvPr id="5124" name="Рисунок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171738">
            <a:off x="4498704" y="5290905"/>
            <a:ext cx="1752816" cy="116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Рисунок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402953">
            <a:off x="7496660" y="4188440"/>
            <a:ext cx="1032145" cy="72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 dirty="0"/>
              <a:t>2</a:t>
            </a:r>
            <a:endParaRPr lang="ru-RU" altLang="ru-RU" b="1" baseline="0" dirty="0"/>
          </a:p>
        </p:txBody>
      </p:sp>
      <p:pic>
        <p:nvPicPr>
          <p:cNvPr id="5127" name="Рисунок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697955"/>
            <a:ext cx="3274457" cy="32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Рисунок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8229" y="1073559"/>
            <a:ext cx="3450117" cy="25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4DEE72-D2BE-409F-8CA8-FD07988B65A2}"/>
              </a:ext>
            </a:extLst>
          </p:cNvPr>
          <p:cNvSpPr txBox="1"/>
          <p:nvPr/>
        </p:nvSpPr>
        <p:spPr>
          <a:xfrm>
            <a:off x="245025" y="1051362"/>
            <a:ext cx="5184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ПАУ обнаружены в межзвёздном пространстве. Вероятно, что ключевыми интермедиатами в их образовании являются </a:t>
            </a:r>
            <a:r>
              <a:rPr lang="en-US" sz="2000" baseline="0" dirty="0"/>
              <a:t>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5</a:t>
            </a:r>
            <a:r>
              <a:rPr lang="en-US" sz="2000" baseline="0" dirty="0"/>
              <a:t>, 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5</a:t>
            </a:r>
            <a:r>
              <a:rPr lang="en-US" sz="2000" baseline="30000" dirty="0"/>
              <a:t>+</a:t>
            </a:r>
            <a:r>
              <a:rPr lang="en-US" sz="2000" baseline="0" dirty="0"/>
              <a:t>, 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7</a:t>
            </a:r>
            <a:r>
              <a:rPr lang="en-US" sz="2000" baseline="30000" dirty="0"/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При фотолизе бензола происходит изомеризация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Бензол считается радиационно-стойким (</a:t>
            </a:r>
            <a:r>
              <a:rPr lang="en-US" sz="2000" baseline="0" dirty="0"/>
              <a:t>G(H</a:t>
            </a:r>
            <a:r>
              <a:rPr lang="en-US" sz="2000" dirty="0"/>
              <a:t>2</a:t>
            </a:r>
            <a:r>
              <a:rPr lang="en-US" sz="2000" baseline="0" dirty="0"/>
              <a:t>) = 0.04 </a:t>
            </a:r>
            <a:r>
              <a:rPr lang="ru-RU" sz="2000" baseline="0" dirty="0" err="1"/>
              <a:t>молек</a:t>
            </a:r>
            <a:r>
              <a:rPr lang="ru-RU" sz="2000" baseline="0" dirty="0"/>
              <a:t>. / 100 эВ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10B8FF-AB21-48D1-9B1A-9A074DD5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652956"/>
            <a:ext cx="8229600" cy="6016404"/>
          </a:xfrm>
        </p:spPr>
        <p:txBody>
          <a:bodyPr/>
          <a:lstStyle/>
          <a:p>
            <a:r>
              <a:rPr lang="ru-RU" sz="2400" dirty="0"/>
              <a:t>определение состава радикальных и молекулярных продуктов радиолиза бензола в матрицах твёрдых благородных газов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установление основных каналов радиационно-химических превращений молекул бензола в матрицах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выявление влияния характеристик инертной матрицы на эффективность и механизм радиолиза бензола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установление влияния </a:t>
            </a:r>
            <a:r>
              <a:rPr lang="ru-RU" sz="2400" dirty="0" err="1"/>
              <a:t>изотопозамещения</a:t>
            </a:r>
            <a:r>
              <a:rPr lang="ru-RU" sz="2400" dirty="0"/>
              <a:t> на основные каналы радиационно-химических превращений бензола в условиях матричной изоляции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3CAB-43AF-4087-B48C-56003937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-20638"/>
            <a:ext cx="9144001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b="1" baseline="0" dirty="0">
                <a:solidFill>
                  <a:srgbClr val="008000"/>
                </a:solidFill>
              </a:rPr>
              <a:t>Основные задачи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2C459D8-4CCE-49F8-95CF-B04FABE1C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70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813" y="828675"/>
            <a:ext cx="30638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-20638" y="-20638"/>
            <a:ext cx="9144001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>
                <a:solidFill>
                  <a:srgbClr val="008000"/>
                </a:solidFill>
              </a:rPr>
              <a:t>Методика эксперимента</a:t>
            </a:r>
          </a:p>
        </p:txBody>
      </p:sp>
      <p:sp>
        <p:nvSpPr>
          <p:cNvPr id="6148" name="Прямоугольник 10"/>
          <p:cNvSpPr>
            <a:spLocks noChangeArrowheads="1"/>
          </p:cNvSpPr>
          <p:nvPr/>
        </p:nvSpPr>
        <p:spPr bwMode="auto">
          <a:xfrm>
            <a:off x="250825" y="6237288"/>
            <a:ext cx="2901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ru-RU" b="1"/>
              <a:t>* Вед. инж. И.В. Тюльпина </a:t>
            </a:r>
          </a:p>
        </p:txBody>
      </p:sp>
      <p:sp>
        <p:nvSpPr>
          <p:cNvPr id="6149" name="TextBox 13"/>
          <p:cNvSpPr txBox="1">
            <a:spLocks noChangeArrowheads="1"/>
          </p:cNvSpPr>
          <p:nvPr/>
        </p:nvSpPr>
        <p:spPr bwMode="auto">
          <a:xfrm>
            <a:off x="5292725" y="5581650"/>
            <a:ext cx="42481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3200" baseline="0"/>
              <a:t>бензол </a:t>
            </a:r>
            <a:r>
              <a:rPr lang="en-US" altLang="ru-RU" sz="3200" baseline="0"/>
              <a:t>C</a:t>
            </a:r>
            <a:r>
              <a:rPr lang="en-US" altLang="ru-RU" sz="4000"/>
              <a:t>6</a:t>
            </a:r>
            <a:r>
              <a:rPr lang="en-US" altLang="ru-RU" sz="3200" baseline="0"/>
              <a:t>H</a:t>
            </a:r>
            <a:r>
              <a:rPr lang="en-US" altLang="ru-RU" sz="4000"/>
              <a:t>6</a:t>
            </a:r>
            <a:r>
              <a:rPr lang="ru-RU" altLang="ru-RU" sz="3200" baseline="0"/>
              <a:t>, </a:t>
            </a:r>
            <a:r>
              <a:rPr lang="en-US" altLang="ru-RU" sz="3200" baseline="0"/>
              <a:t>C</a:t>
            </a:r>
            <a:r>
              <a:rPr lang="en-US" altLang="ru-RU" sz="3200"/>
              <a:t>6</a:t>
            </a:r>
            <a:r>
              <a:rPr lang="en-US" altLang="ru-RU" sz="3200" baseline="0"/>
              <a:t>D</a:t>
            </a:r>
            <a:r>
              <a:rPr lang="en-US" altLang="ru-RU" sz="3200"/>
              <a:t>6</a:t>
            </a:r>
            <a:r>
              <a:rPr lang="ru-RU" altLang="ru-RU" sz="4000"/>
              <a:t> </a:t>
            </a:r>
            <a:endParaRPr lang="en-US" altLang="ru-RU" sz="4000"/>
          </a:p>
          <a:p>
            <a:r>
              <a:rPr lang="en-US" altLang="ru-RU" sz="3200" baseline="0"/>
              <a:t>Ng: Ar, Kr, Xe</a:t>
            </a:r>
            <a:endParaRPr lang="ru-RU" altLang="ru-RU" sz="320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A2E4C00B-E3C9-4A50-AA62-3A9F2074C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795883"/>
              </p:ext>
            </p:extLst>
          </p:nvPr>
        </p:nvGraphicFramePr>
        <p:xfrm>
          <a:off x="-556419" y="737221"/>
          <a:ext cx="6096000" cy="506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Объект 3"/>
          <p:cNvGraphicFramePr>
            <a:graphicFrameLocks noChangeAspect="1"/>
          </p:cNvGraphicFramePr>
          <p:nvPr/>
        </p:nvGraphicFramePr>
        <p:xfrm>
          <a:off x="-22225" y="908050"/>
          <a:ext cx="8405813" cy="594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Graph" r:id="rId3" imgW="4276954" imgH="3022397" progId="Origin50.Graph">
                  <p:embed/>
                </p:oleObj>
              </mc:Choice>
              <mc:Fallback>
                <p:oleObj name="Graph" r:id="rId3" imgW="4276954" imgH="3022397" progId="Origin50.Graph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225" y="908050"/>
                        <a:ext cx="8405813" cy="594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0" y="4445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ИК-спектр осаждённого образца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1476375" y="1268413"/>
            <a:ext cx="30956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800" b="1" baseline="0"/>
              <a:t>C</a:t>
            </a:r>
            <a:r>
              <a:rPr lang="en-US" altLang="ru-RU" sz="2800" b="1"/>
              <a:t>6</a:t>
            </a:r>
            <a:r>
              <a:rPr lang="en-US" altLang="ru-RU" sz="2800" b="1" baseline="0"/>
              <a:t>H</a:t>
            </a:r>
            <a:r>
              <a:rPr lang="en-US" altLang="ru-RU" sz="2800" b="1"/>
              <a:t>6</a:t>
            </a:r>
            <a:r>
              <a:rPr lang="en-US" altLang="ru-RU" sz="2800" b="1" baseline="0"/>
              <a:t>/Ar 1:1000</a:t>
            </a:r>
            <a:endParaRPr lang="ru-RU" altLang="ru-RU" sz="2800" b="1" baseline="0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83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8195" name="Прямоугольник 5"/>
          <p:cNvSpPr>
            <a:spLocks noChangeArrowheads="1"/>
          </p:cNvSpPr>
          <p:nvPr/>
        </p:nvSpPr>
        <p:spPr bwMode="auto">
          <a:xfrm>
            <a:off x="1881188" y="5472113"/>
            <a:ext cx="5381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b="1" baseline="0"/>
              <a:t>Ar G(-C</a:t>
            </a:r>
            <a:r>
              <a:rPr lang="en-US" altLang="ru-RU" b="1"/>
              <a:t>6</a:t>
            </a:r>
            <a:r>
              <a:rPr lang="en-US" altLang="ru-RU" b="1" baseline="0"/>
              <a:t>H</a:t>
            </a:r>
            <a:r>
              <a:rPr lang="en-US" altLang="ru-RU" b="1"/>
              <a:t>6</a:t>
            </a:r>
            <a:r>
              <a:rPr lang="en-US" altLang="ru-RU" b="1" baseline="0"/>
              <a:t>) = </a:t>
            </a:r>
            <a:r>
              <a:rPr lang="ru-RU" altLang="ru-RU" b="1" baseline="0"/>
              <a:t>2.6</a:t>
            </a:r>
            <a:r>
              <a:rPr lang="en-US" altLang="ru-RU" b="1" baseline="0"/>
              <a:t> </a:t>
            </a:r>
            <a:r>
              <a:rPr lang="ru-RU" altLang="ru-RU" b="1" baseline="0"/>
              <a:t>молек.</a:t>
            </a:r>
            <a:r>
              <a:rPr lang="en-US" altLang="ru-RU" b="1" baseline="0"/>
              <a:t> </a:t>
            </a:r>
            <a:r>
              <a:rPr lang="ru-RU" altLang="ru-RU" b="1" baseline="0"/>
              <a:t>/</a:t>
            </a:r>
            <a:r>
              <a:rPr lang="en-US" altLang="ru-RU" b="1" baseline="0"/>
              <a:t> </a:t>
            </a:r>
            <a:r>
              <a:rPr lang="ru-RU" altLang="ru-RU" b="1" baseline="0"/>
              <a:t>100</a:t>
            </a:r>
            <a:r>
              <a:rPr lang="en-US" altLang="ru-RU" b="1" baseline="0"/>
              <a:t> </a:t>
            </a:r>
            <a:r>
              <a:rPr lang="ru-RU" altLang="ru-RU" b="1" baseline="0"/>
              <a:t>эВ</a:t>
            </a:r>
          </a:p>
          <a:p>
            <a:pPr algn="ctr"/>
            <a:r>
              <a:rPr lang="en-US" altLang="ru-RU" b="1" baseline="0">
                <a:solidFill>
                  <a:srgbClr val="FF0000"/>
                </a:solidFill>
              </a:rPr>
              <a:t>Kr G(-C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H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) = </a:t>
            </a:r>
            <a:r>
              <a:rPr lang="ru-RU" altLang="ru-RU" b="1" baseline="0">
                <a:solidFill>
                  <a:srgbClr val="FF0000"/>
                </a:solidFill>
              </a:rPr>
              <a:t>0.</a:t>
            </a:r>
            <a:r>
              <a:rPr lang="en-US" altLang="ru-RU" b="1" baseline="0">
                <a:solidFill>
                  <a:srgbClr val="FF0000"/>
                </a:solidFill>
              </a:rPr>
              <a:t>4</a:t>
            </a:r>
            <a:r>
              <a:rPr lang="ru-RU" altLang="ru-RU" b="1" baseline="0">
                <a:solidFill>
                  <a:srgbClr val="FF0000"/>
                </a:solidFill>
              </a:rPr>
              <a:t> молек.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/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100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эВ</a:t>
            </a:r>
          </a:p>
          <a:p>
            <a:pPr algn="ctr"/>
            <a:r>
              <a:rPr lang="en-US" altLang="ru-RU" b="1" baseline="0">
                <a:solidFill>
                  <a:srgbClr val="0000FF"/>
                </a:solidFill>
              </a:rPr>
              <a:t>Xe G(-C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H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) = 0</a:t>
            </a:r>
            <a:r>
              <a:rPr lang="ru-RU" altLang="ru-RU" b="1" baseline="0">
                <a:solidFill>
                  <a:srgbClr val="0000FF"/>
                </a:solidFill>
              </a:rPr>
              <a:t>.4 молек.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/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100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эВ</a:t>
            </a:r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161925" y="0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>
                <a:solidFill>
                  <a:srgbClr val="008000"/>
                </a:solidFill>
              </a:rPr>
              <a:t>Расходование бензола при радиолизе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6</a:t>
            </a:r>
          </a:p>
        </p:txBody>
      </p:sp>
      <p:graphicFrame>
        <p:nvGraphicFramePr>
          <p:cNvPr id="8198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282220"/>
              </p:ext>
            </p:extLst>
          </p:nvPr>
        </p:nvGraphicFramePr>
        <p:xfrm>
          <a:off x="827088" y="533400"/>
          <a:ext cx="6988175" cy="493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3400"/>
                        <a:ext cx="6988175" cy="493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Основные продукты радиолиза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7</a:t>
            </a:r>
          </a:p>
        </p:txBody>
      </p:sp>
      <p:graphicFrame>
        <p:nvGraphicFramePr>
          <p:cNvPr id="9221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136747"/>
              </p:ext>
            </p:extLst>
          </p:nvPr>
        </p:nvGraphicFramePr>
        <p:xfrm>
          <a:off x="1377510" y="1740818"/>
          <a:ext cx="492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CS ChemDraw Drawing" r:id="rId3" imgW="674852" imgH="1017650" progId="ChemDraw.Document.6.0">
                  <p:embed/>
                </p:oleObj>
              </mc:Choice>
              <mc:Fallback>
                <p:oleObj name="CS ChemDraw Drawing" r:id="rId3" imgW="674852" imgH="1017650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510" y="1740818"/>
                        <a:ext cx="4921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48467"/>
              </p:ext>
            </p:extLst>
          </p:nvPr>
        </p:nvGraphicFramePr>
        <p:xfrm>
          <a:off x="0" y="533400"/>
          <a:ext cx="475297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4752975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224443"/>
              </p:ext>
            </p:extLst>
          </p:nvPr>
        </p:nvGraphicFramePr>
        <p:xfrm>
          <a:off x="4572000" y="533399"/>
          <a:ext cx="4752528" cy="36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Graph" r:id="rId7" imgW="3920760" imgH="3000960" progId="Origin50.Graph">
                  <p:embed/>
                </p:oleObj>
              </mc:Choice>
              <mc:Fallback>
                <p:oleObj name="Graph" r:id="rId7" imgW="3920760" imgH="3000960" progId="Origin50.Grap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399"/>
                        <a:ext cx="4752528" cy="3636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23528" y="134076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932040" y="1412776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FF0000"/>
                </a:solidFill>
              </a:rPr>
              <a:t>C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H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/Kr 1:1000</a:t>
            </a:r>
            <a:endParaRPr lang="ru-RU" altLang="ru-RU" sz="2000" b="1" baseline="0" dirty="0">
              <a:solidFill>
                <a:srgbClr val="FF0000"/>
              </a:solidFill>
            </a:endParaRPr>
          </a:p>
        </p:txBody>
      </p:sp>
      <p:graphicFrame>
        <p:nvGraphicFramePr>
          <p:cNvPr id="10" name="Объект 3">
            <a:extLst>
              <a:ext uri="{FF2B5EF4-FFF2-40B4-BE49-F238E27FC236}">
                <a16:creationId xmlns:a16="http://schemas.microsoft.com/office/drawing/2014/main" id="{66C8C5C7-7EEF-4DDB-A0BC-63E53D5C2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374119"/>
              </p:ext>
            </p:extLst>
          </p:nvPr>
        </p:nvGraphicFramePr>
        <p:xfrm>
          <a:off x="5967227" y="1947665"/>
          <a:ext cx="492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CS ChemDraw Drawing" r:id="rId9" imgW="674852" imgH="1017650" progId="ChemDraw.Document.6.0">
                  <p:embed/>
                </p:oleObj>
              </mc:Choice>
              <mc:Fallback>
                <p:oleObj name="CS ChemDraw Drawing" r:id="rId9" imgW="674852" imgH="1017650" progId="ChemDraw.Document.6.0">
                  <p:embed/>
                  <p:pic>
                    <p:nvPicPr>
                      <p:cNvPr id="922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227" y="1947665"/>
                        <a:ext cx="4921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BA43A3-631C-48D9-8F2B-1D8588E5849F}"/>
              </a:ext>
            </a:extLst>
          </p:cNvPr>
          <p:cNvSpPr txBox="1"/>
          <p:nvPr/>
        </p:nvSpPr>
        <p:spPr>
          <a:xfrm>
            <a:off x="539552" y="4593927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baseline="0" dirty="0"/>
              <a:t>В результате радиолиза образцов </a:t>
            </a:r>
            <a:r>
              <a:rPr lang="en-US" sz="2000" b="1" baseline="0" dirty="0"/>
              <a:t>C</a:t>
            </a:r>
            <a:r>
              <a:rPr lang="en-US" sz="2000" b="1" dirty="0"/>
              <a:t>6</a:t>
            </a:r>
            <a:r>
              <a:rPr lang="en-US" sz="2000" b="1" baseline="0" dirty="0"/>
              <a:t>H</a:t>
            </a:r>
            <a:r>
              <a:rPr lang="en-US" sz="2000" b="1" dirty="0"/>
              <a:t>6</a:t>
            </a:r>
            <a:r>
              <a:rPr lang="en-US" sz="2000" b="1" baseline="0" dirty="0"/>
              <a:t>/Ng </a:t>
            </a:r>
            <a:r>
              <a:rPr lang="ru-RU" sz="2000" b="1" baseline="0" dirty="0"/>
              <a:t>в ИК-спектрах появляются новые полосы поглощения</a:t>
            </a:r>
          </a:p>
          <a:p>
            <a:endParaRPr lang="ru-RU" sz="2000" b="1" baseline="0" dirty="0"/>
          </a:p>
          <a:p>
            <a:r>
              <a:rPr lang="ru-RU" sz="2000" b="1" baseline="0" dirty="0"/>
              <a:t>Основными продуктами являются </a:t>
            </a:r>
            <a:r>
              <a:rPr lang="ru-RU" sz="2000" b="1" baseline="0" dirty="0" err="1">
                <a:solidFill>
                  <a:srgbClr val="008000"/>
                </a:solidFill>
              </a:rPr>
              <a:t>фульвен</a:t>
            </a:r>
            <a:r>
              <a:rPr lang="ru-RU" sz="2000" b="1" baseline="0" dirty="0"/>
              <a:t> и </a:t>
            </a:r>
            <a:r>
              <a:rPr lang="ru-RU" sz="2000" b="1" baseline="0" dirty="0" err="1">
                <a:solidFill>
                  <a:srgbClr val="008000"/>
                </a:solidFill>
              </a:rPr>
              <a:t>фенильный</a:t>
            </a:r>
            <a:r>
              <a:rPr lang="ru-RU" sz="2000" b="1" baseline="0" dirty="0"/>
              <a:t> </a:t>
            </a:r>
            <a:r>
              <a:rPr lang="ru-RU" sz="2000" b="1" baseline="0" dirty="0">
                <a:solidFill>
                  <a:srgbClr val="008000"/>
                </a:solidFill>
              </a:rPr>
              <a:t>радикал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7950" y="90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3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46145"/>
              </p:ext>
            </p:extLst>
          </p:nvPr>
        </p:nvGraphicFramePr>
        <p:xfrm>
          <a:off x="187325" y="536575"/>
          <a:ext cx="387985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36575"/>
                        <a:ext cx="3879850" cy="274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067175" y="69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5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4309"/>
              </p:ext>
            </p:extLst>
          </p:nvPr>
        </p:nvGraphicFramePr>
        <p:xfrm>
          <a:off x="4930775" y="534988"/>
          <a:ext cx="3881438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Graph" r:id="rId5" imgW="4276800" imgH="3022200" progId="Origin50.Graph">
                  <p:embed/>
                </p:oleObj>
              </mc:Choice>
              <mc:Fallback>
                <p:oleObj name="Graph" r:id="rId5" imgW="4276800" imgH="3022200" progId="Origin50.Graph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534988"/>
                        <a:ext cx="3881438" cy="273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433638" y="3548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7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84387"/>
              </p:ext>
            </p:extLst>
          </p:nvPr>
        </p:nvGraphicFramePr>
        <p:xfrm>
          <a:off x="319088" y="3498850"/>
          <a:ext cx="4016375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Graph" r:id="rId7" imgW="4276800" imgH="3022200" progId="Origin50.Graph">
                  <p:embed/>
                </p:oleObj>
              </mc:Choice>
              <mc:Fallback>
                <p:oleObj name="Graph" r:id="rId7" imgW="4276800" imgH="3022200" progId="Origin50.Graph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98850"/>
                        <a:ext cx="4016375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Накопление основных продуктов радиолиза</a:t>
            </a: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779463" y="318928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5572125" y="3241675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FF0000"/>
                </a:solidFill>
              </a:rPr>
              <a:t>C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H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/Kr 1:1000</a:t>
            </a:r>
            <a:endParaRPr lang="ru-RU" altLang="ru-RU" sz="2000" b="1" baseline="0" dirty="0">
              <a:solidFill>
                <a:srgbClr val="FF0000"/>
              </a:solidFill>
            </a:endParaRP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946150" y="6321425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>
                <a:solidFill>
                  <a:srgbClr val="0000FF"/>
                </a:solidFill>
              </a:rPr>
              <a:t>C</a:t>
            </a:r>
            <a:r>
              <a:rPr lang="en-US" altLang="ru-RU" sz="2000" b="1">
                <a:solidFill>
                  <a:srgbClr val="0000FF"/>
                </a:solidFill>
              </a:rPr>
              <a:t>6</a:t>
            </a:r>
            <a:r>
              <a:rPr lang="en-US" altLang="ru-RU" sz="2000" b="1" baseline="0">
                <a:solidFill>
                  <a:srgbClr val="0000FF"/>
                </a:solidFill>
              </a:rPr>
              <a:t>H</a:t>
            </a:r>
            <a:r>
              <a:rPr lang="en-US" altLang="ru-RU" sz="2000" b="1">
                <a:solidFill>
                  <a:srgbClr val="0000FF"/>
                </a:solidFill>
              </a:rPr>
              <a:t>6</a:t>
            </a:r>
            <a:r>
              <a:rPr lang="en-US" altLang="ru-RU" sz="2000" b="1" baseline="0">
                <a:solidFill>
                  <a:srgbClr val="0000FF"/>
                </a:solidFill>
              </a:rPr>
              <a:t>/Xe 1:1000</a:t>
            </a:r>
            <a:endParaRPr lang="ru-RU" altLang="ru-RU" sz="2000" b="1" baseline="0">
              <a:solidFill>
                <a:srgbClr val="0000FF"/>
              </a:solidFill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2E40283-002A-4F76-B5B8-C5AD3B1F80F3}"/>
              </a:ext>
            </a:extLst>
          </p:cNvPr>
          <p:cNvGraphicFramePr>
            <a:graphicFrameLocks/>
          </p:cNvGraphicFramePr>
          <p:nvPr/>
        </p:nvGraphicFramePr>
        <p:xfrm>
          <a:off x="5075635" y="3630614"/>
          <a:ext cx="3591718" cy="322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253" name="TextBox 12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Вторичные продукты радиолиза</a:t>
            </a:r>
          </a:p>
        </p:txBody>
      </p:sp>
      <p:graphicFrame>
        <p:nvGraphicFramePr>
          <p:cNvPr id="11267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84022"/>
              </p:ext>
            </p:extLst>
          </p:nvPr>
        </p:nvGraphicFramePr>
        <p:xfrm>
          <a:off x="2843808" y="5589240"/>
          <a:ext cx="28305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CS ChemDraw Drawing" r:id="rId3" imgW="1392625" imgH="543646" progId="ChemDraw.Document.6.0">
                  <p:embed/>
                </p:oleObj>
              </mc:Choice>
              <mc:Fallback>
                <p:oleObj name="CS ChemDraw Drawing" r:id="rId3" imgW="1392625" imgH="543646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589240"/>
                        <a:ext cx="2830512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9</a:t>
            </a:r>
          </a:p>
        </p:txBody>
      </p:sp>
      <p:graphicFrame>
        <p:nvGraphicFramePr>
          <p:cNvPr id="11269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14533"/>
              </p:ext>
            </p:extLst>
          </p:nvPr>
        </p:nvGraphicFramePr>
        <p:xfrm>
          <a:off x="-169354" y="533400"/>
          <a:ext cx="5485143" cy="361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Graph" r:id="rId5" imgW="4276800" imgH="3022200" progId="Origin50.Graph">
                  <p:embed/>
                </p:oleObj>
              </mc:Choice>
              <mc:Fallback>
                <p:oleObj name="Graph" r:id="rId5" imgW="4276800" imgH="3022200" progId="Origin50.Graph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54" y="533400"/>
                        <a:ext cx="5485143" cy="3615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B5476372-DC14-4D56-ACF7-CC4F476CF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0633"/>
              </p:ext>
            </p:extLst>
          </p:nvPr>
        </p:nvGraphicFramePr>
        <p:xfrm>
          <a:off x="5151438" y="836613"/>
          <a:ext cx="3885058" cy="265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CS ChemDraw Drawing" r:id="rId7" imgW="4542835" imgH="3106935" progId="ChemDraw.Document.6.0">
                  <p:embed/>
                </p:oleObj>
              </mc:Choice>
              <mc:Fallback>
                <p:oleObj name="CS ChemDraw Drawing" r:id="rId7" imgW="4542835" imgH="31069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1438" y="836613"/>
                        <a:ext cx="3885058" cy="2656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78FA73-AADF-40BD-9D15-282AD74C75A4}"/>
              </a:ext>
            </a:extLst>
          </p:cNvPr>
          <p:cNvSpPr txBox="1"/>
          <p:nvPr/>
        </p:nvSpPr>
        <p:spPr>
          <a:xfrm>
            <a:off x="179512" y="4509120"/>
            <a:ext cx="858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baseline="0" dirty="0"/>
              <a:t>В результате облучения образцов </a:t>
            </a:r>
            <a:r>
              <a:rPr lang="en-US" sz="2000" b="1" baseline="0" dirty="0"/>
              <a:t>C</a:t>
            </a:r>
            <a:r>
              <a:rPr lang="en-US" sz="2000" b="1" dirty="0"/>
              <a:t>6</a:t>
            </a:r>
            <a:r>
              <a:rPr lang="en-US" sz="2000" b="1" baseline="0" dirty="0"/>
              <a:t>H</a:t>
            </a:r>
            <a:r>
              <a:rPr lang="en-US" sz="2000" b="1" dirty="0"/>
              <a:t>6</a:t>
            </a:r>
            <a:r>
              <a:rPr lang="en-US" sz="2000" b="1" baseline="0" dirty="0"/>
              <a:t>/Ng</a:t>
            </a:r>
            <a:r>
              <a:rPr lang="ru-RU" sz="2000" b="1" baseline="0" dirty="0"/>
              <a:t> в ИК-спектрах появляются полосы поглощения (наиболее интенсивные около 3300 см</a:t>
            </a:r>
            <a:r>
              <a:rPr lang="ru-RU" sz="2000" b="1" baseline="30000" dirty="0"/>
              <a:t>-1</a:t>
            </a:r>
            <a:r>
              <a:rPr lang="ru-RU" sz="2000" b="1" baseline="0" dirty="0"/>
              <a:t>),  соответствующие </a:t>
            </a:r>
            <a:r>
              <a:rPr lang="ru-RU" sz="2000" b="1" baseline="0" dirty="0">
                <a:solidFill>
                  <a:srgbClr val="008000"/>
                </a:solidFill>
              </a:rPr>
              <a:t>гексадиен-1,3-ину-5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Оформление по умолчанию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89281</TotalTime>
  <Words>729</Words>
  <Application>Microsoft Office PowerPoint</Application>
  <PresentationFormat>Экран (4:3)</PresentationFormat>
  <Paragraphs>93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Bodoni Bd BT</vt:lpstr>
      <vt:lpstr>Calibri</vt:lpstr>
      <vt:lpstr>Times New Roman</vt:lpstr>
      <vt:lpstr>Оформление по умолчанию</vt:lpstr>
      <vt:lpstr>Graph</vt:lpstr>
      <vt:lpstr>Origin Graph</vt:lpstr>
      <vt:lpstr>CS ChemDraw Drawing</vt:lpstr>
      <vt:lpstr>Радиационно-индуцированные превращения изолированных молекул бензола в матрицах твёрдых благородных газов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KIPC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Isolation EPR Studies of Organic Radical Cations: from Basic Spectroscopy to Matrix-Controlled Chemistry</dc:title>
  <dc:creator>Vladimir Feldman</dc:creator>
  <cp:lastModifiedBy>Lukianova</cp:lastModifiedBy>
  <cp:revision>374</cp:revision>
  <dcterms:created xsi:type="dcterms:W3CDTF">2002-07-19T07:58:42Z</dcterms:created>
  <dcterms:modified xsi:type="dcterms:W3CDTF">2018-05-25T08:57:54Z</dcterms:modified>
</cp:coreProperties>
</file>