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19"/>
  </p:notesMasterIdLst>
  <p:handoutMasterIdLst>
    <p:handoutMasterId r:id="rId20"/>
  </p:handoutMasterIdLst>
  <p:sldIdLst>
    <p:sldId id="408" r:id="rId2"/>
    <p:sldId id="409" r:id="rId3"/>
    <p:sldId id="420" r:id="rId4"/>
    <p:sldId id="417" r:id="rId5"/>
    <p:sldId id="410" r:id="rId6"/>
    <p:sldId id="406" r:id="rId7"/>
    <p:sldId id="421" r:id="rId8"/>
    <p:sldId id="415" r:id="rId9"/>
    <p:sldId id="407" r:id="rId10"/>
    <p:sldId id="412" r:id="rId11"/>
    <p:sldId id="418" r:id="rId12"/>
    <p:sldId id="419" r:id="rId13"/>
    <p:sldId id="411" r:id="rId14"/>
    <p:sldId id="414" r:id="rId15"/>
    <p:sldId id="423" r:id="rId16"/>
    <p:sldId id="422" r:id="rId17"/>
    <p:sldId id="424" r:id="rId1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ianova" initials="M.A." lastIdx="1" clrIdx="0">
    <p:extLst>
      <p:ext uri="{19B8F6BF-5375-455C-9EA6-DF929625EA0E}">
        <p15:presenceInfo xmlns:p15="http://schemas.microsoft.com/office/powerpoint/2012/main" userId="Luki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B7FF9D"/>
    <a:srgbClr val="3333CC"/>
    <a:srgbClr val="CC00FF"/>
    <a:srgbClr val="CCFFFF"/>
    <a:srgbClr val="FFFF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82" autoAdjust="0"/>
  </p:normalViewPr>
  <p:slideViewPr>
    <p:cSldViewPr>
      <p:cViewPr varScale="1">
        <p:scale>
          <a:sx n="78" d="100"/>
          <a:sy n="78" d="100"/>
        </p:scale>
        <p:origin x="8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8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&#1065;\&#1051;&#1072;&#1073;&#1072;\&#1075;&#1080;&#1089;&#1090;&#1086;&#1075;&#1088;&#1072;&#1084;&#1084;&#1099;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DC14-4FDD-A4F9-BCF4735BFA8E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C14-4FDD-A4F9-BCF4735BFA8E}"/>
              </c:ext>
            </c:extLst>
          </c:dPt>
          <c:dPt>
            <c:idx val="2"/>
            <c:invertIfNegative val="0"/>
            <c:bubble3D val="0"/>
            <c:spPr>
              <a:solidFill>
                <a:srgbClr val="3333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C14-4FDD-A4F9-BCF4735BFA8E}"/>
              </c:ext>
            </c:extLst>
          </c:dPt>
          <c:cat>
            <c:strRef>
              <c:f>Лист1!$A$12:$A$14</c:f>
              <c:strCache>
                <c:ptCount val="3"/>
                <c:pt idx="0">
                  <c:v>Ar</c:v>
                </c:pt>
                <c:pt idx="1">
                  <c:v>Kr</c:v>
                </c:pt>
                <c:pt idx="2">
                  <c:v>Xe</c:v>
                </c:pt>
              </c:strCache>
            </c:strRef>
          </c:cat>
          <c:val>
            <c:numRef>
              <c:f>Лист1!$B$12:$B$14</c:f>
              <c:numCache>
                <c:formatCode>General</c:formatCode>
                <c:ptCount val="3"/>
                <c:pt idx="0">
                  <c:v>2.7142900000000001</c:v>
                </c:pt>
                <c:pt idx="1">
                  <c:v>4.1666699999999999</c:v>
                </c:pt>
                <c:pt idx="2">
                  <c:v>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88-49D6-B9CD-89C21C4B0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7741016"/>
        <c:axId val="387739840"/>
      </c:barChart>
      <c:catAx>
        <c:axId val="387741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accent6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cap="none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7739840"/>
        <c:crosses val="autoZero"/>
        <c:auto val="1"/>
        <c:lblAlgn val="ctr"/>
        <c:lblOffset val="100"/>
        <c:noMultiLvlLbl val="0"/>
      </c:catAx>
      <c:valAx>
        <c:axId val="387739840"/>
        <c:scaling>
          <c:orientation val="minMax"/>
        </c:scaling>
        <c:delete val="0"/>
        <c:axPos val="l"/>
        <c:majorGridlines>
          <c:spPr>
            <a:ln w="19050" cap="flat" cmpd="sng" algn="ctr">
              <a:solidFill>
                <a:schemeClr val="accent2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i="0" dirty="0">
                    <a:solidFill>
                      <a:sysClr val="windowText" lastClr="000000"/>
                    </a:solidFill>
                  </a:rPr>
                  <a:t>G(C</a:t>
                </a:r>
                <a:r>
                  <a:rPr lang="en-US" sz="1600" b="1" i="0" baseline="-25000" dirty="0">
                    <a:solidFill>
                      <a:sysClr val="windowText" lastClr="000000"/>
                    </a:solidFill>
                  </a:rPr>
                  <a:t>6</a:t>
                </a:r>
                <a:r>
                  <a:rPr lang="en-US" sz="1600" b="1" i="0" dirty="0">
                    <a:solidFill>
                      <a:sysClr val="windowText" lastClr="000000"/>
                    </a:solidFill>
                  </a:rPr>
                  <a:t>H</a:t>
                </a:r>
                <a:r>
                  <a:rPr lang="en-US" sz="1600" b="1" i="0" baseline="-25000" dirty="0">
                    <a:solidFill>
                      <a:sysClr val="windowText" lastClr="000000"/>
                    </a:solidFill>
                  </a:rPr>
                  <a:t>5</a:t>
                </a:r>
                <a:r>
                  <a:rPr lang="en-US" sz="1600" b="1" i="0" baseline="0" dirty="0">
                    <a:solidFill>
                      <a:sysClr val="windowText" lastClr="000000"/>
                    </a:solidFill>
                  </a:rPr>
                  <a:t>)</a:t>
                </a:r>
                <a:r>
                  <a:rPr lang="en-US" sz="1600" b="1" i="0" dirty="0">
                    <a:solidFill>
                      <a:sysClr val="windowText" lastClr="000000"/>
                    </a:solidFill>
                  </a:rPr>
                  <a:t>/G(</a:t>
                </a:r>
                <a:r>
                  <a:rPr lang="ru-RU" sz="1600" b="1" i="0" dirty="0" err="1">
                    <a:solidFill>
                      <a:sysClr val="windowText" lastClr="000000"/>
                    </a:solidFill>
                  </a:rPr>
                  <a:t>фульвен</a:t>
                </a:r>
                <a:r>
                  <a:rPr lang="en-US" sz="1600" b="1" i="0" dirty="0">
                    <a:solidFill>
                      <a:sysClr val="windowText" lastClr="000000"/>
                    </a:solidFill>
                  </a:rPr>
                  <a:t>)</a:t>
                </a:r>
                <a:endParaRPr lang="ru-RU" sz="1600" b="1" i="0" dirty="0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7741016"/>
        <c:crosses val="autoZero"/>
        <c:crossBetween val="between"/>
      </c:valAx>
      <c:spPr>
        <a:noFill/>
        <a:ln w="25400">
          <a:solidFill>
            <a:schemeClr val="accent6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69FFDC-0C9A-4BB8-BDD8-FD9E4A04DDF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FEC8FF1-E473-4A15-906B-B3F8E22D6A5F}">
      <dgm:prSet phldrT="[Текст]"/>
      <dgm:spPr>
        <a:solidFill>
          <a:srgbClr val="008000"/>
        </a:solidFill>
      </dgm:spPr>
      <dgm:t>
        <a:bodyPr/>
        <a:lstStyle/>
        <a:p>
          <a:r>
            <a:rPr lang="ru-RU" b="1" dirty="0"/>
            <a:t>Приготовление газовой смеси*</a:t>
          </a:r>
        </a:p>
        <a:p>
          <a:r>
            <a:rPr lang="ru-RU" b="1" dirty="0"/>
            <a:t>бензол/</a:t>
          </a:r>
          <a:r>
            <a:rPr lang="ru-RU" b="1" dirty="0" err="1"/>
            <a:t>Ng</a:t>
          </a:r>
          <a:r>
            <a:rPr lang="ru-RU" b="1" dirty="0"/>
            <a:t> 1:1000</a:t>
          </a:r>
          <a:endParaRPr lang="ru-RU" dirty="0"/>
        </a:p>
      </dgm:t>
    </dgm:pt>
    <dgm:pt modelId="{19715263-591D-46AC-8327-F60ED1563B14}" type="parTrans" cxnId="{CDCCEA69-5F88-48DF-A3EA-8264111BBE6B}">
      <dgm:prSet/>
      <dgm:spPr/>
      <dgm:t>
        <a:bodyPr/>
        <a:lstStyle/>
        <a:p>
          <a:endParaRPr lang="ru-RU"/>
        </a:p>
      </dgm:t>
    </dgm:pt>
    <dgm:pt modelId="{63EAE61F-1AA7-4794-A238-1141C6B19AD9}" type="sibTrans" cxnId="{CDCCEA69-5F88-48DF-A3EA-8264111BBE6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71EABB73-E98F-4D3D-A9B2-B70170C5D099}">
      <dgm:prSet phldrT="[Текст]"/>
      <dgm:spPr>
        <a:solidFill>
          <a:srgbClr val="008000"/>
        </a:solidFill>
      </dgm:spPr>
      <dgm:t>
        <a:bodyPr/>
        <a:lstStyle/>
        <a:p>
          <a:r>
            <a:rPr lang="ru-RU" b="1" dirty="0">
              <a:solidFill>
                <a:schemeClr val="bg1"/>
              </a:solidFill>
            </a:rPr>
            <a:t>Осаждение смеси на охлаждаемую </a:t>
          </a:r>
          <a:r>
            <a:rPr lang="en-US" b="1" dirty="0" err="1">
              <a:solidFill>
                <a:schemeClr val="bg1"/>
              </a:solidFill>
            </a:rPr>
            <a:t>KBr</a:t>
          </a:r>
          <a:r>
            <a:rPr lang="ru-RU" b="1" dirty="0">
              <a:solidFill>
                <a:schemeClr val="bg1"/>
              </a:solidFill>
            </a:rPr>
            <a:t> подложку</a:t>
          </a:r>
          <a:endParaRPr lang="ru-RU" dirty="0">
            <a:solidFill>
              <a:schemeClr val="bg1"/>
            </a:solidFill>
          </a:endParaRPr>
        </a:p>
      </dgm:t>
    </dgm:pt>
    <dgm:pt modelId="{DB49D392-BCA4-4939-89D2-4CD212E482D7}" type="parTrans" cxnId="{7AE96D1C-FE4E-4F9A-BEB2-3A128B3BFD46}">
      <dgm:prSet/>
      <dgm:spPr/>
      <dgm:t>
        <a:bodyPr/>
        <a:lstStyle/>
        <a:p>
          <a:endParaRPr lang="ru-RU"/>
        </a:p>
      </dgm:t>
    </dgm:pt>
    <dgm:pt modelId="{10CE1E26-C183-4FFE-8913-01F81D81EE21}" type="sibTrans" cxnId="{7AE96D1C-FE4E-4F9A-BEB2-3A128B3BFD4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F53094E7-9EFF-4575-960B-B43518EC858E}">
      <dgm:prSet phldrT="[Текст]"/>
      <dgm:spPr>
        <a:solidFill>
          <a:srgbClr val="008000"/>
        </a:solidFill>
      </dgm:spPr>
      <dgm:t>
        <a:bodyPr/>
        <a:lstStyle/>
        <a:p>
          <a:r>
            <a:rPr lang="ru-RU" b="1" dirty="0"/>
            <a:t>Регистрация ИК спектров при 6</a:t>
          </a:r>
          <a:r>
            <a:rPr lang="en-US" b="1" dirty="0"/>
            <a:t> K</a:t>
          </a:r>
          <a:endParaRPr lang="ru-RU" dirty="0"/>
        </a:p>
      </dgm:t>
    </dgm:pt>
    <dgm:pt modelId="{D3D0C0C4-3E75-4801-B2CD-1777C2B0D1B9}" type="parTrans" cxnId="{7A6423CB-42B4-4A7A-AC94-925ED8BC1EF9}">
      <dgm:prSet/>
      <dgm:spPr/>
      <dgm:t>
        <a:bodyPr/>
        <a:lstStyle/>
        <a:p>
          <a:endParaRPr lang="ru-RU"/>
        </a:p>
      </dgm:t>
    </dgm:pt>
    <dgm:pt modelId="{FEBBF279-8683-476C-8B7F-C7CED7D23DA4}" type="sibTrans" cxnId="{7A6423CB-42B4-4A7A-AC94-925ED8BC1EF9}">
      <dgm:prSet/>
      <dgm:spPr/>
      <dgm:t>
        <a:bodyPr/>
        <a:lstStyle/>
        <a:p>
          <a:endParaRPr lang="ru-RU"/>
        </a:p>
      </dgm:t>
    </dgm:pt>
    <dgm:pt modelId="{C45B8941-D4C1-4D93-8ADA-A093A09C981A}">
      <dgm:prSet/>
      <dgm:spPr>
        <a:solidFill>
          <a:srgbClr val="008000"/>
        </a:solidFill>
      </dgm:spPr>
      <dgm:t>
        <a:bodyPr/>
        <a:lstStyle/>
        <a:p>
          <a:r>
            <a:rPr lang="ru-RU" b="1" dirty="0"/>
            <a:t>Облучение рентгеновским излучением при 6</a:t>
          </a:r>
          <a:r>
            <a:rPr lang="en-US" b="1" dirty="0"/>
            <a:t> K</a:t>
          </a:r>
          <a:endParaRPr lang="ru-RU" b="1" dirty="0"/>
        </a:p>
      </dgm:t>
    </dgm:pt>
    <dgm:pt modelId="{4FFA5972-A550-42C4-9B72-948B25BF8405}" type="parTrans" cxnId="{780A6A0C-AA34-411F-B3C6-1994C4564B4C}">
      <dgm:prSet/>
      <dgm:spPr/>
      <dgm:t>
        <a:bodyPr/>
        <a:lstStyle/>
        <a:p>
          <a:endParaRPr lang="ru-RU"/>
        </a:p>
      </dgm:t>
    </dgm:pt>
    <dgm:pt modelId="{F6B57873-B0ED-4A04-B530-502B637E22D6}" type="sibTrans" cxnId="{780A6A0C-AA34-411F-B3C6-1994C4564B4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F37E0962-76A0-44C6-88B8-B1E5191EDD90}" type="pres">
      <dgm:prSet presAssocID="{2469FFDC-0C9A-4BB8-BDD8-FD9E4A04DDF2}" presName="linearFlow" presStyleCnt="0">
        <dgm:presLayoutVars>
          <dgm:resizeHandles val="exact"/>
        </dgm:presLayoutVars>
      </dgm:prSet>
      <dgm:spPr/>
    </dgm:pt>
    <dgm:pt modelId="{7FDB2993-E66A-4F4B-8BD2-69A921277BEB}" type="pres">
      <dgm:prSet presAssocID="{4FEC8FF1-E473-4A15-906B-B3F8E22D6A5F}" presName="node" presStyleLbl="node1" presStyleIdx="0" presStyleCnt="4">
        <dgm:presLayoutVars>
          <dgm:bulletEnabled val="1"/>
        </dgm:presLayoutVars>
      </dgm:prSet>
      <dgm:spPr/>
    </dgm:pt>
    <dgm:pt modelId="{A92C2459-0365-4E90-BDEF-EBAD91B07A74}" type="pres">
      <dgm:prSet presAssocID="{63EAE61F-1AA7-4794-A238-1141C6B19AD9}" presName="sibTrans" presStyleLbl="sibTrans2D1" presStyleIdx="0" presStyleCnt="3"/>
      <dgm:spPr/>
    </dgm:pt>
    <dgm:pt modelId="{03D3E65B-AAA3-4558-8BFA-816D18CDB13D}" type="pres">
      <dgm:prSet presAssocID="{63EAE61F-1AA7-4794-A238-1141C6B19AD9}" presName="connectorText" presStyleLbl="sibTrans2D1" presStyleIdx="0" presStyleCnt="3"/>
      <dgm:spPr/>
    </dgm:pt>
    <dgm:pt modelId="{EDFA97A9-E8CB-498A-80A0-FB2732EE1C36}" type="pres">
      <dgm:prSet presAssocID="{71EABB73-E98F-4D3D-A9B2-B70170C5D099}" presName="node" presStyleLbl="node1" presStyleIdx="1" presStyleCnt="4">
        <dgm:presLayoutVars>
          <dgm:bulletEnabled val="1"/>
        </dgm:presLayoutVars>
      </dgm:prSet>
      <dgm:spPr/>
    </dgm:pt>
    <dgm:pt modelId="{CB5A9EBE-8C9D-48B9-A794-A777C447029F}" type="pres">
      <dgm:prSet presAssocID="{10CE1E26-C183-4FFE-8913-01F81D81EE21}" presName="sibTrans" presStyleLbl="sibTrans2D1" presStyleIdx="1" presStyleCnt="3"/>
      <dgm:spPr/>
    </dgm:pt>
    <dgm:pt modelId="{7EFB1109-F6EE-40F2-9498-1036ECEEA147}" type="pres">
      <dgm:prSet presAssocID="{10CE1E26-C183-4FFE-8913-01F81D81EE21}" presName="connectorText" presStyleLbl="sibTrans2D1" presStyleIdx="1" presStyleCnt="3"/>
      <dgm:spPr/>
    </dgm:pt>
    <dgm:pt modelId="{FB5050C1-305E-464E-9A7D-5AE66EA40D0A}" type="pres">
      <dgm:prSet presAssocID="{C45B8941-D4C1-4D93-8ADA-A093A09C981A}" presName="node" presStyleLbl="node1" presStyleIdx="2" presStyleCnt="4">
        <dgm:presLayoutVars>
          <dgm:bulletEnabled val="1"/>
        </dgm:presLayoutVars>
      </dgm:prSet>
      <dgm:spPr/>
    </dgm:pt>
    <dgm:pt modelId="{3BBAA6B2-2FCE-4A89-9E85-AF4BDD7304A8}" type="pres">
      <dgm:prSet presAssocID="{F6B57873-B0ED-4A04-B530-502B637E22D6}" presName="sibTrans" presStyleLbl="sibTrans2D1" presStyleIdx="2" presStyleCnt="3"/>
      <dgm:spPr/>
    </dgm:pt>
    <dgm:pt modelId="{7C37EA44-5458-4AED-AE93-7C3ECAC3B6D1}" type="pres">
      <dgm:prSet presAssocID="{F6B57873-B0ED-4A04-B530-502B637E22D6}" presName="connectorText" presStyleLbl="sibTrans2D1" presStyleIdx="2" presStyleCnt="3"/>
      <dgm:spPr/>
    </dgm:pt>
    <dgm:pt modelId="{9E2E4547-FF7E-4171-9B8E-0F3DA42D54BF}" type="pres">
      <dgm:prSet presAssocID="{F53094E7-9EFF-4575-960B-B43518EC858E}" presName="node" presStyleLbl="node1" presStyleIdx="3" presStyleCnt="4">
        <dgm:presLayoutVars>
          <dgm:bulletEnabled val="1"/>
        </dgm:presLayoutVars>
      </dgm:prSet>
      <dgm:spPr/>
    </dgm:pt>
  </dgm:ptLst>
  <dgm:cxnLst>
    <dgm:cxn modelId="{780A6A0C-AA34-411F-B3C6-1994C4564B4C}" srcId="{2469FFDC-0C9A-4BB8-BDD8-FD9E4A04DDF2}" destId="{C45B8941-D4C1-4D93-8ADA-A093A09C981A}" srcOrd="2" destOrd="0" parTransId="{4FFA5972-A550-42C4-9B72-948B25BF8405}" sibTransId="{F6B57873-B0ED-4A04-B530-502B637E22D6}"/>
    <dgm:cxn modelId="{7AE96D1C-FE4E-4F9A-BEB2-3A128B3BFD46}" srcId="{2469FFDC-0C9A-4BB8-BDD8-FD9E4A04DDF2}" destId="{71EABB73-E98F-4D3D-A9B2-B70170C5D099}" srcOrd="1" destOrd="0" parTransId="{DB49D392-BCA4-4939-89D2-4CD212E482D7}" sibTransId="{10CE1E26-C183-4FFE-8913-01F81D81EE21}"/>
    <dgm:cxn modelId="{85A09523-7DB1-4B70-ACFD-62CF1EAD8F11}" type="presOf" srcId="{C45B8941-D4C1-4D93-8ADA-A093A09C981A}" destId="{FB5050C1-305E-464E-9A7D-5AE66EA40D0A}" srcOrd="0" destOrd="0" presId="urn:microsoft.com/office/officeart/2005/8/layout/process2"/>
    <dgm:cxn modelId="{DE357D32-C2FC-4C79-8EA9-24192E42226C}" type="presOf" srcId="{F53094E7-9EFF-4575-960B-B43518EC858E}" destId="{9E2E4547-FF7E-4171-9B8E-0F3DA42D54BF}" srcOrd="0" destOrd="0" presId="urn:microsoft.com/office/officeart/2005/8/layout/process2"/>
    <dgm:cxn modelId="{3CB1DF3C-2CEA-4B59-8557-95E531CCF75C}" type="presOf" srcId="{10CE1E26-C183-4FFE-8913-01F81D81EE21}" destId="{CB5A9EBE-8C9D-48B9-A794-A777C447029F}" srcOrd="0" destOrd="0" presId="urn:microsoft.com/office/officeart/2005/8/layout/process2"/>
    <dgm:cxn modelId="{CDCCEA69-5F88-48DF-A3EA-8264111BBE6B}" srcId="{2469FFDC-0C9A-4BB8-BDD8-FD9E4A04DDF2}" destId="{4FEC8FF1-E473-4A15-906B-B3F8E22D6A5F}" srcOrd="0" destOrd="0" parTransId="{19715263-591D-46AC-8327-F60ED1563B14}" sibTransId="{63EAE61F-1AA7-4794-A238-1141C6B19AD9}"/>
    <dgm:cxn modelId="{FBD4F250-2CF4-45D2-9C67-D1E038A14B20}" type="presOf" srcId="{10CE1E26-C183-4FFE-8913-01F81D81EE21}" destId="{7EFB1109-F6EE-40F2-9498-1036ECEEA147}" srcOrd="1" destOrd="0" presId="urn:microsoft.com/office/officeart/2005/8/layout/process2"/>
    <dgm:cxn modelId="{0CDC7AB2-AD88-478D-AFB7-EA61E8FA7154}" type="presOf" srcId="{71EABB73-E98F-4D3D-A9B2-B70170C5D099}" destId="{EDFA97A9-E8CB-498A-80A0-FB2732EE1C36}" srcOrd="0" destOrd="0" presId="urn:microsoft.com/office/officeart/2005/8/layout/process2"/>
    <dgm:cxn modelId="{6E3E05BA-06E0-4957-9217-F89FECC6F0DF}" type="presOf" srcId="{63EAE61F-1AA7-4794-A238-1141C6B19AD9}" destId="{A92C2459-0365-4E90-BDEF-EBAD91B07A74}" srcOrd="0" destOrd="0" presId="urn:microsoft.com/office/officeart/2005/8/layout/process2"/>
    <dgm:cxn modelId="{3C4943BC-32BA-4C2F-B4D1-D20F44720612}" type="presOf" srcId="{F6B57873-B0ED-4A04-B530-502B637E22D6}" destId="{3BBAA6B2-2FCE-4A89-9E85-AF4BDD7304A8}" srcOrd="0" destOrd="0" presId="urn:microsoft.com/office/officeart/2005/8/layout/process2"/>
    <dgm:cxn modelId="{2F7E9CBE-0F54-44A0-9512-951BB2E78ECF}" type="presOf" srcId="{4FEC8FF1-E473-4A15-906B-B3F8E22D6A5F}" destId="{7FDB2993-E66A-4F4B-8BD2-69A921277BEB}" srcOrd="0" destOrd="0" presId="urn:microsoft.com/office/officeart/2005/8/layout/process2"/>
    <dgm:cxn modelId="{3AF19CC1-EB38-4EA1-A898-0A11B68F7421}" type="presOf" srcId="{63EAE61F-1AA7-4794-A238-1141C6B19AD9}" destId="{03D3E65B-AAA3-4558-8BFA-816D18CDB13D}" srcOrd="1" destOrd="0" presId="urn:microsoft.com/office/officeart/2005/8/layout/process2"/>
    <dgm:cxn modelId="{7A6423CB-42B4-4A7A-AC94-925ED8BC1EF9}" srcId="{2469FFDC-0C9A-4BB8-BDD8-FD9E4A04DDF2}" destId="{F53094E7-9EFF-4575-960B-B43518EC858E}" srcOrd="3" destOrd="0" parTransId="{D3D0C0C4-3E75-4801-B2CD-1777C2B0D1B9}" sibTransId="{FEBBF279-8683-476C-8B7F-C7CED7D23DA4}"/>
    <dgm:cxn modelId="{0E65E8D7-0B70-46B5-BAB8-2F715BA0E2BF}" type="presOf" srcId="{F6B57873-B0ED-4A04-B530-502B637E22D6}" destId="{7C37EA44-5458-4AED-AE93-7C3ECAC3B6D1}" srcOrd="1" destOrd="0" presId="urn:microsoft.com/office/officeart/2005/8/layout/process2"/>
    <dgm:cxn modelId="{17BB0DE9-9F2C-42F3-B7BD-E21855543275}" type="presOf" srcId="{2469FFDC-0C9A-4BB8-BDD8-FD9E4A04DDF2}" destId="{F37E0962-76A0-44C6-88B8-B1E5191EDD90}" srcOrd="0" destOrd="0" presId="urn:microsoft.com/office/officeart/2005/8/layout/process2"/>
    <dgm:cxn modelId="{7FC88F43-41AB-45DB-BCEA-4585D0855EDA}" type="presParOf" srcId="{F37E0962-76A0-44C6-88B8-B1E5191EDD90}" destId="{7FDB2993-E66A-4F4B-8BD2-69A921277BEB}" srcOrd="0" destOrd="0" presId="urn:microsoft.com/office/officeart/2005/8/layout/process2"/>
    <dgm:cxn modelId="{DCCE1254-FFDB-4024-95F2-07DA418C8F58}" type="presParOf" srcId="{F37E0962-76A0-44C6-88B8-B1E5191EDD90}" destId="{A92C2459-0365-4E90-BDEF-EBAD91B07A74}" srcOrd="1" destOrd="0" presId="urn:microsoft.com/office/officeart/2005/8/layout/process2"/>
    <dgm:cxn modelId="{B628ABB7-F0DB-42E3-82A4-379FD18DE0F4}" type="presParOf" srcId="{A92C2459-0365-4E90-BDEF-EBAD91B07A74}" destId="{03D3E65B-AAA3-4558-8BFA-816D18CDB13D}" srcOrd="0" destOrd="0" presId="urn:microsoft.com/office/officeart/2005/8/layout/process2"/>
    <dgm:cxn modelId="{E1E0B053-0170-4BBD-B537-F863E5BC6EE6}" type="presParOf" srcId="{F37E0962-76A0-44C6-88B8-B1E5191EDD90}" destId="{EDFA97A9-E8CB-498A-80A0-FB2732EE1C36}" srcOrd="2" destOrd="0" presId="urn:microsoft.com/office/officeart/2005/8/layout/process2"/>
    <dgm:cxn modelId="{E86C908B-C8CA-43A7-80BB-D3A457C67F4F}" type="presParOf" srcId="{F37E0962-76A0-44C6-88B8-B1E5191EDD90}" destId="{CB5A9EBE-8C9D-48B9-A794-A777C447029F}" srcOrd="3" destOrd="0" presId="urn:microsoft.com/office/officeart/2005/8/layout/process2"/>
    <dgm:cxn modelId="{EF80D89E-2D51-48B7-804B-662B3D117FD8}" type="presParOf" srcId="{CB5A9EBE-8C9D-48B9-A794-A777C447029F}" destId="{7EFB1109-F6EE-40F2-9498-1036ECEEA147}" srcOrd="0" destOrd="0" presId="urn:microsoft.com/office/officeart/2005/8/layout/process2"/>
    <dgm:cxn modelId="{BF2BFFE9-F5FE-472D-855D-543CE0C45119}" type="presParOf" srcId="{F37E0962-76A0-44C6-88B8-B1E5191EDD90}" destId="{FB5050C1-305E-464E-9A7D-5AE66EA40D0A}" srcOrd="4" destOrd="0" presId="urn:microsoft.com/office/officeart/2005/8/layout/process2"/>
    <dgm:cxn modelId="{23CA6F3D-7AA5-4762-84DA-474B0199A6D3}" type="presParOf" srcId="{F37E0962-76A0-44C6-88B8-B1E5191EDD90}" destId="{3BBAA6B2-2FCE-4A89-9E85-AF4BDD7304A8}" srcOrd="5" destOrd="0" presId="urn:microsoft.com/office/officeart/2005/8/layout/process2"/>
    <dgm:cxn modelId="{703F8764-E7A3-49AC-AC5C-2FBE336BC4BB}" type="presParOf" srcId="{3BBAA6B2-2FCE-4A89-9E85-AF4BDD7304A8}" destId="{7C37EA44-5458-4AED-AE93-7C3ECAC3B6D1}" srcOrd="0" destOrd="0" presId="urn:microsoft.com/office/officeart/2005/8/layout/process2"/>
    <dgm:cxn modelId="{E2A40AD1-1655-4818-8B6E-8C34FDD47DAF}" type="presParOf" srcId="{F37E0962-76A0-44C6-88B8-B1E5191EDD90}" destId="{9E2E4547-FF7E-4171-9B8E-0F3DA42D54B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B2993-E66A-4F4B-8BD2-69A921277BEB}">
      <dsp:nvSpPr>
        <dsp:cNvPr id="0" name=""/>
        <dsp:cNvSpPr/>
      </dsp:nvSpPr>
      <dsp:spPr>
        <a:xfrm>
          <a:off x="1270163" y="2474"/>
          <a:ext cx="3555672" cy="920562"/>
        </a:xfrm>
        <a:prstGeom prst="roundRect">
          <a:avLst>
            <a:gd name="adj" fmla="val 10000"/>
          </a:avLst>
        </a:prstGeom>
        <a:solidFill>
          <a:srgbClr val="008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Приготовление газовой смеси*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бензол/</a:t>
          </a:r>
          <a:r>
            <a:rPr lang="ru-RU" sz="1700" b="1" kern="1200" dirty="0" err="1"/>
            <a:t>Ng</a:t>
          </a:r>
          <a:r>
            <a:rPr lang="ru-RU" sz="1700" b="1" kern="1200" dirty="0"/>
            <a:t> 1:1000</a:t>
          </a:r>
          <a:endParaRPr lang="ru-RU" sz="1700" kern="1200" dirty="0"/>
        </a:p>
      </dsp:txBody>
      <dsp:txXfrm>
        <a:off x="1297125" y="29436"/>
        <a:ext cx="3501748" cy="866638"/>
      </dsp:txXfrm>
    </dsp:sp>
    <dsp:sp modelId="{A92C2459-0365-4E90-BDEF-EBAD91B07A74}">
      <dsp:nvSpPr>
        <dsp:cNvPr id="0" name=""/>
        <dsp:cNvSpPr/>
      </dsp:nvSpPr>
      <dsp:spPr>
        <a:xfrm rot="5400000">
          <a:off x="2875394" y="946051"/>
          <a:ext cx="345210" cy="414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 rot="-5400000">
        <a:off x="2923724" y="980573"/>
        <a:ext cx="248551" cy="241647"/>
      </dsp:txXfrm>
    </dsp:sp>
    <dsp:sp modelId="{EDFA97A9-E8CB-498A-80A0-FB2732EE1C36}">
      <dsp:nvSpPr>
        <dsp:cNvPr id="0" name=""/>
        <dsp:cNvSpPr/>
      </dsp:nvSpPr>
      <dsp:spPr>
        <a:xfrm>
          <a:off x="1270163" y="1383318"/>
          <a:ext cx="3555672" cy="920562"/>
        </a:xfrm>
        <a:prstGeom prst="roundRect">
          <a:avLst>
            <a:gd name="adj" fmla="val 10000"/>
          </a:avLst>
        </a:prstGeom>
        <a:solidFill>
          <a:srgbClr val="008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>
              <a:solidFill>
                <a:schemeClr val="bg1"/>
              </a:solidFill>
            </a:rPr>
            <a:t>Осаждение смеси на охлаждаемую </a:t>
          </a:r>
          <a:r>
            <a:rPr lang="en-US" sz="1700" b="1" kern="1200" dirty="0" err="1">
              <a:solidFill>
                <a:schemeClr val="bg1"/>
              </a:solidFill>
            </a:rPr>
            <a:t>KBr</a:t>
          </a:r>
          <a:r>
            <a:rPr lang="ru-RU" sz="1700" b="1" kern="1200" dirty="0">
              <a:solidFill>
                <a:schemeClr val="bg1"/>
              </a:solidFill>
            </a:rPr>
            <a:t> подложку</a:t>
          </a:r>
          <a:endParaRPr lang="ru-RU" sz="1700" kern="1200" dirty="0">
            <a:solidFill>
              <a:schemeClr val="bg1"/>
            </a:solidFill>
          </a:endParaRPr>
        </a:p>
      </dsp:txBody>
      <dsp:txXfrm>
        <a:off x="1297125" y="1410280"/>
        <a:ext cx="3501748" cy="866638"/>
      </dsp:txXfrm>
    </dsp:sp>
    <dsp:sp modelId="{CB5A9EBE-8C9D-48B9-A794-A777C447029F}">
      <dsp:nvSpPr>
        <dsp:cNvPr id="0" name=""/>
        <dsp:cNvSpPr/>
      </dsp:nvSpPr>
      <dsp:spPr>
        <a:xfrm rot="5400000">
          <a:off x="2875394" y="2326894"/>
          <a:ext cx="345210" cy="414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 rot="-5400000">
        <a:off x="2923724" y="2361416"/>
        <a:ext cx="248551" cy="241647"/>
      </dsp:txXfrm>
    </dsp:sp>
    <dsp:sp modelId="{FB5050C1-305E-464E-9A7D-5AE66EA40D0A}">
      <dsp:nvSpPr>
        <dsp:cNvPr id="0" name=""/>
        <dsp:cNvSpPr/>
      </dsp:nvSpPr>
      <dsp:spPr>
        <a:xfrm>
          <a:off x="1270163" y="2764162"/>
          <a:ext cx="3555672" cy="920562"/>
        </a:xfrm>
        <a:prstGeom prst="roundRect">
          <a:avLst>
            <a:gd name="adj" fmla="val 10000"/>
          </a:avLst>
        </a:prstGeom>
        <a:solidFill>
          <a:srgbClr val="008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Облучение рентгеновским излучением при 6</a:t>
          </a:r>
          <a:r>
            <a:rPr lang="en-US" sz="1700" b="1" kern="1200" dirty="0"/>
            <a:t> K</a:t>
          </a:r>
          <a:endParaRPr lang="ru-RU" sz="1700" b="1" kern="1200" dirty="0"/>
        </a:p>
      </dsp:txBody>
      <dsp:txXfrm>
        <a:off x="1297125" y="2791124"/>
        <a:ext cx="3501748" cy="866638"/>
      </dsp:txXfrm>
    </dsp:sp>
    <dsp:sp modelId="{3BBAA6B2-2FCE-4A89-9E85-AF4BDD7304A8}">
      <dsp:nvSpPr>
        <dsp:cNvPr id="0" name=""/>
        <dsp:cNvSpPr/>
      </dsp:nvSpPr>
      <dsp:spPr>
        <a:xfrm rot="5400000">
          <a:off x="2875394" y="3707738"/>
          <a:ext cx="345210" cy="414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 rot="-5400000">
        <a:off x="2923724" y="3742260"/>
        <a:ext cx="248551" cy="241647"/>
      </dsp:txXfrm>
    </dsp:sp>
    <dsp:sp modelId="{9E2E4547-FF7E-4171-9B8E-0F3DA42D54BF}">
      <dsp:nvSpPr>
        <dsp:cNvPr id="0" name=""/>
        <dsp:cNvSpPr/>
      </dsp:nvSpPr>
      <dsp:spPr>
        <a:xfrm>
          <a:off x="1270163" y="4145005"/>
          <a:ext cx="3555672" cy="920562"/>
        </a:xfrm>
        <a:prstGeom prst="roundRect">
          <a:avLst>
            <a:gd name="adj" fmla="val 10000"/>
          </a:avLst>
        </a:prstGeom>
        <a:solidFill>
          <a:srgbClr val="008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Регистрация ИК спектров при 6</a:t>
          </a:r>
          <a:r>
            <a:rPr lang="en-US" sz="1700" b="1" kern="1200" dirty="0"/>
            <a:t> K</a:t>
          </a:r>
          <a:endParaRPr lang="ru-RU" sz="1700" kern="1200" dirty="0"/>
        </a:p>
      </dsp:txBody>
      <dsp:txXfrm>
        <a:off x="1297125" y="4171967"/>
        <a:ext cx="3501748" cy="866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wmf"/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0BFF0D0-0F04-447B-91DB-015DC08122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A3BF2CC-D6D3-4B04-BC69-6E59C10D11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48F56F9A-E640-4D53-98AA-8C75A7BD7E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623A6134-1104-437C-8C12-2E9D526C7CE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itchFamily="18" charset="0"/>
              </a:defRPr>
            </a:lvl1pPr>
          </a:lstStyle>
          <a:p>
            <a:fld id="{B311FF51-507A-4017-AA91-47BCF8BFF47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0745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59D2F2F-CCC8-4F75-9344-A04613AF35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8A35B48-F16C-4F04-BD6B-9C15E28646B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9F6C85B-8C33-4CD5-A86B-1D2D5CA76AE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0796363-1A8C-4DAB-83AD-BF40C5F4F8A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D5369ED-C147-4BCD-B161-DD960851D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itchFamily="18" charset="0"/>
              </a:defRPr>
            </a:lvl1pPr>
          </a:lstStyle>
          <a:p>
            <a:fld id="{16FB7396-A86C-46EC-911F-E77968461CE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4716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Заметки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altLang="ru-RU"/>
          </a:p>
        </p:txBody>
      </p:sp>
      <p:sp>
        <p:nvSpPr>
          <p:cNvPr id="15364" name="Номер слайда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11B3B-656E-423D-9E0E-3B8B8446E310}" type="slidenum">
              <a:rPr lang="ru-RU" altLang="ru-RU"/>
              <a:pPr/>
              <a:t>13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300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2E170-7ADF-45DC-BCE7-8389DE086606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11005D-DDCE-4C75-A4D5-96BA6F4E4E3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A3ED08-072B-459C-BCAC-038A0E36F0FC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7265C-C438-4AF0-B0CC-7DD81CADC0EB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Заголовок и два объекта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8B410-5777-48F1-A0B2-F4BE6D1F2C4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B9343-05C7-40DE-98C9-034616A9E0AB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451822-AE2E-4833-B608-1A5AC6D926E1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00371-5147-4E82-A0E5-8C6C39AC7A9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A55BB4-3A03-42A8-842F-5DC4F6969777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34D934-5B57-4314-9619-B364DE08F1F9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2A50F3-19DF-4F74-A862-44D028DCD69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E507AC-58CC-44AE-8652-932A73B0D7D6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4F4D09-7DA1-4EF1-BACE-591758BE7D44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57103E-9D21-4143-A4D2-0D4310BA8D9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204804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05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06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/>
            </a:lvl1pPr>
          </a:lstStyle>
          <a:p>
            <a:fld id="{E5FECB5B-E34F-4D9F-8B96-383D226A238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3.w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Relationship Id="rId9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 noChangeArrowheads="1"/>
          </p:cNvSpPr>
          <p:nvPr>
            <p:ph type="title"/>
          </p:nvPr>
        </p:nvSpPr>
        <p:spPr>
          <a:xfrm>
            <a:off x="457200" y="1465263"/>
            <a:ext cx="8229600" cy="3384550"/>
          </a:xfrm>
        </p:spPr>
        <p:txBody>
          <a:bodyPr/>
          <a:lstStyle/>
          <a:p>
            <a:r>
              <a:rPr lang="ru-RU" altLang="ru-RU" sz="3200" b="1" dirty="0">
                <a:solidFill>
                  <a:srgbClr val="008000"/>
                </a:solidFill>
              </a:rPr>
              <a:t>Радиационно-индуцированные превращения изолированных молекул бензола в матрицах твёрдых благородных газов</a:t>
            </a: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1150938" y="1627188"/>
            <a:ext cx="684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b="1" baseline="0"/>
              <a:t>Лукьянова М. А.</a:t>
            </a:r>
            <a:endParaRPr lang="ru-RU" altLang="ru-RU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-576263" y="11113"/>
            <a:ext cx="10296526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2800"/>
              <a:t>Московский государственный университет имени М.В. Ломоносова</a:t>
            </a:r>
          </a:p>
          <a:p>
            <a:pPr algn="ctr"/>
            <a:r>
              <a:rPr lang="ru-RU" altLang="ru-RU" sz="2800"/>
              <a:t>Химический факультет</a:t>
            </a:r>
          </a:p>
          <a:p>
            <a:pPr algn="ctr"/>
            <a:r>
              <a:rPr lang="ru-RU" altLang="ru-RU" sz="2800"/>
              <a:t>Кафедра электрохимии</a:t>
            </a:r>
          </a:p>
          <a:p>
            <a:pPr algn="ctr"/>
            <a:r>
              <a:rPr lang="ru-RU" altLang="ru-RU" sz="2800"/>
              <a:t>Лаборатория химии высоких энергий</a:t>
            </a:r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2987675" y="6330950"/>
            <a:ext cx="316865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2800"/>
              <a:t>Москва, 2018</a:t>
            </a:r>
          </a:p>
        </p:txBody>
      </p:sp>
      <p:sp>
        <p:nvSpPr>
          <p:cNvPr id="4102" name="TextBox 1"/>
          <p:cNvSpPr txBox="1">
            <a:spLocks noChangeArrowheads="1"/>
          </p:cNvSpPr>
          <p:nvPr/>
        </p:nvSpPr>
        <p:spPr bwMode="auto">
          <a:xfrm>
            <a:off x="3167063" y="4160441"/>
            <a:ext cx="28098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 dirty="0"/>
              <a:t>Дипломная работа</a:t>
            </a:r>
          </a:p>
        </p:txBody>
      </p:sp>
      <p:sp>
        <p:nvSpPr>
          <p:cNvPr id="4103" name="TextBox 2"/>
          <p:cNvSpPr txBox="1">
            <a:spLocks noChangeArrowheads="1"/>
          </p:cNvSpPr>
          <p:nvPr/>
        </p:nvSpPr>
        <p:spPr bwMode="auto">
          <a:xfrm>
            <a:off x="4149725" y="4924425"/>
            <a:ext cx="45370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ru-RU" sz="2800" b="1" dirty="0"/>
              <a:t>Научный руководитель:</a:t>
            </a:r>
          </a:p>
          <a:p>
            <a:pPr algn="r"/>
            <a:r>
              <a:rPr lang="ru-RU" sz="2800" b="1" dirty="0"/>
              <a:t>к.х.н., </a:t>
            </a:r>
            <a:r>
              <a:rPr lang="ru-RU" sz="2800" b="1" dirty="0" err="1"/>
              <a:t>с.н.с</a:t>
            </a:r>
            <a:r>
              <a:rPr lang="ru-RU" sz="2800" b="1" dirty="0"/>
              <a:t>. </a:t>
            </a:r>
            <a:r>
              <a:rPr lang="ru-RU" sz="2800" b="1" dirty="0" err="1"/>
              <a:t>Саночкина</a:t>
            </a:r>
            <a:r>
              <a:rPr lang="ru-RU" sz="2800" b="1" dirty="0"/>
              <a:t> Е. В.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-20638" y="-20638"/>
            <a:ext cx="9144001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000" b="1" baseline="0">
                <a:solidFill>
                  <a:srgbClr val="008000"/>
                </a:solidFill>
              </a:rPr>
              <a:t>Вторичные продукты радиолиза</a:t>
            </a:r>
          </a:p>
        </p:txBody>
      </p:sp>
      <p:graphicFrame>
        <p:nvGraphicFramePr>
          <p:cNvPr id="11267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084022"/>
              </p:ext>
            </p:extLst>
          </p:nvPr>
        </p:nvGraphicFramePr>
        <p:xfrm>
          <a:off x="2843808" y="5589240"/>
          <a:ext cx="283051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CS ChemDraw Drawing" r:id="rId3" imgW="1392625" imgH="543646" progId="ChemDraw.Document.6.0">
                  <p:embed/>
                </p:oleObj>
              </mc:Choice>
              <mc:Fallback>
                <p:oleObj name="CS ChemDraw Drawing" r:id="rId3" imgW="1392625" imgH="543646" progId="ChemDraw.Document.6.0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5589240"/>
                        <a:ext cx="2830512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814533"/>
              </p:ext>
            </p:extLst>
          </p:nvPr>
        </p:nvGraphicFramePr>
        <p:xfrm>
          <a:off x="-169354" y="533400"/>
          <a:ext cx="5485143" cy="361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Graph" r:id="rId5" imgW="4276800" imgH="3022200" progId="Origin50.Graph">
                  <p:embed/>
                </p:oleObj>
              </mc:Choice>
              <mc:Fallback>
                <p:oleObj name="Graph" r:id="rId5" imgW="4276800" imgH="3022200" progId="Origin50.Graph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69354" y="533400"/>
                        <a:ext cx="5485143" cy="36156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B5476372-DC14-4D56-ACF7-CC4F476CFC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250633"/>
              </p:ext>
            </p:extLst>
          </p:nvPr>
        </p:nvGraphicFramePr>
        <p:xfrm>
          <a:off x="5151438" y="836613"/>
          <a:ext cx="3885058" cy="2656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CS ChemDraw Drawing" r:id="rId7" imgW="4542835" imgH="3106935" progId="ChemDraw.Document.6.0">
                  <p:embed/>
                </p:oleObj>
              </mc:Choice>
              <mc:Fallback>
                <p:oleObj name="CS ChemDraw Drawing" r:id="rId7" imgW="4542835" imgH="310693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51438" y="836613"/>
                        <a:ext cx="3885058" cy="2656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D78FA73-AADF-40BD-9D15-282AD74C75A4}"/>
              </a:ext>
            </a:extLst>
          </p:cNvPr>
          <p:cNvSpPr txBox="1"/>
          <p:nvPr/>
        </p:nvSpPr>
        <p:spPr>
          <a:xfrm>
            <a:off x="179512" y="4509120"/>
            <a:ext cx="8583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baseline="0" dirty="0"/>
              <a:t>В результате облучения образцов </a:t>
            </a:r>
            <a:r>
              <a:rPr lang="en-US" sz="2000" b="1" baseline="0" dirty="0"/>
              <a:t>C</a:t>
            </a:r>
            <a:r>
              <a:rPr lang="en-US" sz="2000" b="1" dirty="0"/>
              <a:t>6</a:t>
            </a:r>
            <a:r>
              <a:rPr lang="en-US" sz="2000" b="1" baseline="0" dirty="0"/>
              <a:t>H</a:t>
            </a:r>
            <a:r>
              <a:rPr lang="en-US" sz="2000" b="1" dirty="0"/>
              <a:t>6</a:t>
            </a:r>
            <a:r>
              <a:rPr lang="en-US" sz="2000" b="1" baseline="0" dirty="0"/>
              <a:t>/Ng</a:t>
            </a:r>
            <a:r>
              <a:rPr lang="ru-RU" sz="2000" b="1" baseline="0" dirty="0"/>
              <a:t> в ИК-спектрах появляются полосы поглощения (наиболее интенсивные около 3300 см</a:t>
            </a:r>
            <a:r>
              <a:rPr lang="ru-RU" sz="2000" b="1" baseline="30000" dirty="0"/>
              <a:t>-1</a:t>
            </a:r>
            <a:r>
              <a:rPr lang="ru-RU" sz="2000" b="1" baseline="0" dirty="0"/>
              <a:t>),  соответствующие </a:t>
            </a:r>
            <a:r>
              <a:rPr lang="ru-RU" sz="2000" b="1" baseline="0" dirty="0">
                <a:solidFill>
                  <a:srgbClr val="008000"/>
                </a:solidFill>
              </a:rPr>
              <a:t>гексадиен-1,3-ину-5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65EAB1-7E6E-403C-8CFE-0853E813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4904" y="6337126"/>
            <a:ext cx="2133600" cy="47625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4451822-AE2E-4833-B608-1A5AC6D926E1}" type="slidenum">
              <a:rPr lang="ru-RU" altLang="ru-RU" sz="2400" b="1"/>
              <a:pPr/>
              <a:t>10</a:t>
            </a:fld>
            <a:endParaRPr lang="ru-RU" altLang="ru-RU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943353"/>
              </p:ext>
            </p:extLst>
          </p:nvPr>
        </p:nvGraphicFramePr>
        <p:xfrm>
          <a:off x="842963" y="255588"/>
          <a:ext cx="7416800" cy="524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Graph" r:id="rId3" imgW="4276800" imgH="3022200" progId="Origin50.Graph">
                  <p:embed/>
                </p:oleObj>
              </mc:Choice>
              <mc:Fallback>
                <p:oleObj name="Graph" r:id="rId3" imgW="4276800" imgH="3022200" progId="Origin50.Graph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255588"/>
                        <a:ext cx="7416800" cy="524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Box 5"/>
          <p:cNvSpPr txBox="1">
            <a:spLocks noChangeArrowheads="1"/>
          </p:cNvSpPr>
          <p:nvPr/>
        </p:nvSpPr>
        <p:spPr bwMode="auto">
          <a:xfrm>
            <a:off x="-20638" y="-20638"/>
            <a:ext cx="9144001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000" b="1" baseline="0">
                <a:solidFill>
                  <a:srgbClr val="008000"/>
                </a:solidFill>
              </a:rPr>
              <a:t>Расходование </a:t>
            </a:r>
            <a:r>
              <a:rPr lang="en-US" altLang="ru-RU" sz="3000" b="1" baseline="0">
                <a:solidFill>
                  <a:srgbClr val="008000"/>
                </a:solidFill>
              </a:rPr>
              <a:t>C</a:t>
            </a:r>
            <a:r>
              <a:rPr lang="en-US" altLang="ru-RU" sz="3000" b="1">
                <a:solidFill>
                  <a:srgbClr val="008000"/>
                </a:solidFill>
              </a:rPr>
              <a:t>6</a:t>
            </a:r>
            <a:r>
              <a:rPr lang="en-US" altLang="ru-RU" sz="3000" b="1" baseline="0">
                <a:solidFill>
                  <a:srgbClr val="008000"/>
                </a:solidFill>
              </a:rPr>
              <a:t>D</a:t>
            </a:r>
            <a:r>
              <a:rPr lang="en-US" altLang="ru-RU" sz="3000" b="1">
                <a:solidFill>
                  <a:srgbClr val="008000"/>
                </a:solidFill>
              </a:rPr>
              <a:t>6</a:t>
            </a:r>
            <a:r>
              <a:rPr lang="en-US" altLang="ru-RU" sz="3000" b="1" baseline="0">
                <a:solidFill>
                  <a:srgbClr val="008000"/>
                </a:solidFill>
              </a:rPr>
              <a:t> </a:t>
            </a:r>
            <a:r>
              <a:rPr lang="ru-RU" altLang="ru-RU" sz="3000" b="1" baseline="0">
                <a:solidFill>
                  <a:srgbClr val="008000"/>
                </a:solidFill>
              </a:rPr>
              <a:t>при радиолизе</a:t>
            </a:r>
          </a:p>
        </p:txBody>
      </p:sp>
      <p:sp>
        <p:nvSpPr>
          <p:cNvPr id="12292" name="Прямоугольник 5"/>
          <p:cNvSpPr>
            <a:spLocks noChangeArrowheads="1"/>
          </p:cNvSpPr>
          <p:nvPr/>
        </p:nvSpPr>
        <p:spPr bwMode="auto">
          <a:xfrm>
            <a:off x="1881188" y="5472113"/>
            <a:ext cx="5381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b="1" baseline="0"/>
              <a:t>Ar G(-C</a:t>
            </a:r>
            <a:r>
              <a:rPr lang="en-US" altLang="ru-RU" b="1"/>
              <a:t>6</a:t>
            </a:r>
            <a:r>
              <a:rPr lang="en-US" altLang="ru-RU" b="1" baseline="0"/>
              <a:t>D</a:t>
            </a:r>
            <a:r>
              <a:rPr lang="en-US" altLang="ru-RU" b="1"/>
              <a:t>6</a:t>
            </a:r>
            <a:r>
              <a:rPr lang="en-US" altLang="ru-RU" b="1" baseline="0"/>
              <a:t>) = 1.5 </a:t>
            </a:r>
            <a:r>
              <a:rPr lang="ru-RU" altLang="ru-RU" b="1" baseline="0"/>
              <a:t>молек.</a:t>
            </a:r>
            <a:r>
              <a:rPr lang="en-US" altLang="ru-RU" b="1" baseline="0"/>
              <a:t> </a:t>
            </a:r>
            <a:r>
              <a:rPr lang="ru-RU" altLang="ru-RU" b="1" baseline="0"/>
              <a:t>/</a:t>
            </a:r>
            <a:r>
              <a:rPr lang="en-US" altLang="ru-RU" b="1" baseline="0"/>
              <a:t> </a:t>
            </a:r>
            <a:r>
              <a:rPr lang="ru-RU" altLang="ru-RU" b="1" baseline="0"/>
              <a:t>100</a:t>
            </a:r>
            <a:r>
              <a:rPr lang="en-US" altLang="ru-RU" b="1" baseline="0"/>
              <a:t> </a:t>
            </a:r>
            <a:r>
              <a:rPr lang="ru-RU" altLang="ru-RU" b="1" baseline="0"/>
              <a:t>эВ</a:t>
            </a:r>
          </a:p>
          <a:p>
            <a:pPr algn="ctr"/>
            <a:r>
              <a:rPr lang="en-US" altLang="ru-RU" b="1" baseline="0">
                <a:solidFill>
                  <a:srgbClr val="FF0000"/>
                </a:solidFill>
              </a:rPr>
              <a:t>Kr G(-C</a:t>
            </a:r>
            <a:r>
              <a:rPr lang="en-US" altLang="ru-RU" b="1">
                <a:solidFill>
                  <a:srgbClr val="FF0000"/>
                </a:solidFill>
              </a:rPr>
              <a:t>6</a:t>
            </a:r>
            <a:r>
              <a:rPr lang="en-US" altLang="ru-RU" b="1" baseline="0">
                <a:solidFill>
                  <a:srgbClr val="FF0000"/>
                </a:solidFill>
              </a:rPr>
              <a:t>D</a:t>
            </a:r>
            <a:r>
              <a:rPr lang="en-US" altLang="ru-RU" b="1">
                <a:solidFill>
                  <a:srgbClr val="FF0000"/>
                </a:solidFill>
              </a:rPr>
              <a:t>6</a:t>
            </a:r>
            <a:r>
              <a:rPr lang="en-US" altLang="ru-RU" b="1" baseline="0">
                <a:solidFill>
                  <a:srgbClr val="FF0000"/>
                </a:solidFill>
              </a:rPr>
              <a:t>) = </a:t>
            </a:r>
            <a:r>
              <a:rPr lang="ru-RU" altLang="ru-RU" b="1" baseline="0">
                <a:solidFill>
                  <a:srgbClr val="FF0000"/>
                </a:solidFill>
              </a:rPr>
              <a:t>0.</a:t>
            </a:r>
            <a:r>
              <a:rPr lang="en-US" altLang="ru-RU" b="1" baseline="0">
                <a:solidFill>
                  <a:srgbClr val="FF0000"/>
                </a:solidFill>
              </a:rPr>
              <a:t>3</a:t>
            </a:r>
            <a:r>
              <a:rPr lang="ru-RU" altLang="ru-RU" b="1" baseline="0">
                <a:solidFill>
                  <a:srgbClr val="FF0000"/>
                </a:solidFill>
              </a:rPr>
              <a:t> молек.</a:t>
            </a:r>
            <a:r>
              <a:rPr lang="en-US" altLang="ru-RU" b="1" baseline="0">
                <a:solidFill>
                  <a:srgbClr val="FF0000"/>
                </a:solidFill>
              </a:rPr>
              <a:t> </a:t>
            </a:r>
            <a:r>
              <a:rPr lang="ru-RU" altLang="ru-RU" b="1" baseline="0">
                <a:solidFill>
                  <a:srgbClr val="FF0000"/>
                </a:solidFill>
              </a:rPr>
              <a:t>/</a:t>
            </a:r>
            <a:r>
              <a:rPr lang="en-US" altLang="ru-RU" b="1" baseline="0">
                <a:solidFill>
                  <a:srgbClr val="FF0000"/>
                </a:solidFill>
              </a:rPr>
              <a:t> </a:t>
            </a:r>
            <a:r>
              <a:rPr lang="ru-RU" altLang="ru-RU" b="1" baseline="0">
                <a:solidFill>
                  <a:srgbClr val="FF0000"/>
                </a:solidFill>
              </a:rPr>
              <a:t>100</a:t>
            </a:r>
            <a:r>
              <a:rPr lang="en-US" altLang="ru-RU" b="1" baseline="0">
                <a:solidFill>
                  <a:srgbClr val="FF0000"/>
                </a:solidFill>
              </a:rPr>
              <a:t> </a:t>
            </a:r>
            <a:r>
              <a:rPr lang="ru-RU" altLang="ru-RU" b="1" baseline="0">
                <a:solidFill>
                  <a:srgbClr val="FF0000"/>
                </a:solidFill>
              </a:rPr>
              <a:t>эВ</a:t>
            </a:r>
          </a:p>
          <a:p>
            <a:pPr algn="ctr"/>
            <a:r>
              <a:rPr lang="en-US" altLang="ru-RU" b="1" baseline="0">
                <a:solidFill>
                  <a:srgbClr val="0000FF"/>
                </a:solidFill>
              </a:rPr>
              <a:t>Xe G(-C</a:t>
            </a:r>
            <a:r>
              <a:rPr lang="en-US" altLang="ru-RU" b="1">
                <a:solidFill>
                  <a:srgbClr val="0000FF"/>
                </a:solidFill>
              </a:rPr>
              <a:t>6</a:t>
            </a:r>
            <a:r>
              <a:rPr lang="en-US" altLang="ru-RU" b="1" baseline="0">
                <a:solidFill>
                  <a:srgbClr val="0000FF"/>
                </a:solidFill>
              </a:rPr>
              <a:t>D</a:t>
            </a:r>
            <a:r>
              <a:rPr lang="en-US" altLang="ru-RU" b="1">
                <a:solidFill>
                  <a:srgbClr val="0000FF"/>
                </a:solidFill>
              </a:rPr>
              <a:t>6</a:t>
            </a:r>
            <a:r>
              <a:rPr lang="en-US" altLang="ru-RU" b="1" baseline="0">
                <a:solidFill>
                  <a:srgbClr val="0000FF"/>
                </a:solidFill>
              </a:rPr>
              <a:t>) = 0</a:t>
            </a:r>
            <a:r>
              <a:rPr lang="ru-RU" altLang="ru-RU" b="1" baseline="0">
                <a:solidFill>
                  <a:srgbClr val="0000FF"/>
                </a:solidFill>
              </a:rPr>
              <a:t>.</a:t>
            </a:r>
            <a:r>
              <a:rPr lang="en-US" altLang="ru-RU" b="1" baseline="0">
                <a:solidFill>
                  <a:srgbClr val="0000FF"/>
                </a:solidFill>
              </a:rPr>
              <a:t>3</a:t>
            </a:r>
            <a:r>
              <a:rPr lang="ru-RU" altLang="ru-RU" b="1" baseline="0">
                <a:solidFill>
                  <a:srgbClr val="0000FF"/>
                </a:solidFill>
              </a:rPr>
              <a:t> молек.</a:t>
            </a:r>
            <a:r>
              <a:rPr lang="en-US" altLang="ru-RU" b="1" baseline="0">
                <a:solidFill>
                  <a:srgbClr val="0000FF"/>
                </a:solidFill>
              </a:rPr>
              <a:t> </a:t>
            </a:r>
            <a:r>
              <a:rPr lang="ru-RU" altLang="ru-RU" b="1" baseline="0">
                <a:solidFill>
                  <a:srgbClr val="0000FF"/>
                </a:solidFill>
              </a:rPr>
              <a:t>/</a:t>
            </a:r>
            <a:r>
              <a:rPr lang="en-US" altLang="ru-RU" b="1" baseline="0">
                <a:solidFill>
                  <a:srgbClr val="0000FF"/>
                </a:solidFill>
              </a:rPr>
              <a:t> </a:t>
            </a:r>
            <a:r>
              <a:rPr lang="ru-RU" altLang="ru-RU" b="1" baseline="0">
                <a:solidFill>
                  <a:srgbClr val="0000FF"/>
                </a:solidFill>
              </a:rPr>
              <a:t>100</a:t>
            </a:r>
            <a:r>
              <a:rPr lang="en-US" altLang="ru-RU" b="1" baseline="0">
                <a:solidFill>
                  <a:srgbClr val="0000FF"/>
                </a:solidFill>
              </a:rPr>
              <a:t> </a:t>
            </a:r>
            <a:r>
              <a:rPr lang="ru-RU" altLang="ru-RU" b="1" baseline="0">
                <a:solidFill>
                  <a:srgbClr val="0000FF"/>
                </a:solidFill>
              </a:rPr>
              <a:t>эВ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9E0359C-E33D-43DA-9AB4-F3708897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4904" y="6381328"/>
            <a:ext cx="2133600" cy="47625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4451822-AE2E-4833-B608-1A5AC6D926E1}" type="slidenum">
              <a:rPr lang="ru-RU" altLang="ru-RU" sz="2400" b="1"/>
              <a:pPr/>
              <a:t>11</a:t>
            </a:fld>
            <a:endParaRPr lang="ru-RU" altLang="ru-RU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5"/>
          <p:cNvSpPr txBox="1">
            <a:spLocks noChangeArrowheads="1"/>
          </p:cNvSpPr>
          <p:nvPr/>
        </p:nvSpPr>
        <p:spPr bwMode="auto">
          <a:xfrm>
            <a:off x="-20638" y="-20638"/>
            <a:ext cx="91440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000" b="1" baseline="0" dirty="0">
                <a:solidFill>
                  <a:srgbClr val="008000"/>
                </a:solidFill>
              </a:rPr>
              <a:t>Фотолиз (254 </a:t>
            </a:r>
            <a:r>
              <a:rPr lang="ru-RU" altLang="ru-RU" sz="3000" b="1" baseline="0" dirty="0" err="1">
                <a:solidFill>
                  <a:srgbClr val="008000"/>
                </a:solidFill>
              </a:rPr>
              <a:t>нм</a:t>
            </a:r>
            <a:r>
              <a:rPr lang="ru-RU" altLang="ru-RU" sz="3000" b="1" baseline="0" dirty="0">
                <a:solidFill>
                  <a:srgbClr val="008000"/>
                </a:solidFill>
              </a:rPr>
              <a:t>) системы </a:t>
            </a:r>
            <a:r>
              <a:rPr lang="en-US" altLang="ru-RU" sz="3000" b="1" baseline="0" dirty="0">
                <a:solidFill>
                  <a:srgbClr val="008000"/>
                </a:solidFill>
              </a:rPr>
              <a:t>C</a:t>
            </a:r>
            <a:r>
              <a:rPr lang="en-US" altLang="ru-RU" sz="3000" b="1" dirty="0">
                <a:solidFill>
                  <a:srgbClr val="008000"/>
                </a:solidFill>
              </a:rPr>
              <a:t>6</a:t>
            </a:r>
            <a:r>
              <a:rPr lang="en-US" altLang="ru-RU" sz="3000" b="1" baseline="0" dirty="0">
                <a:solidFill>
                  <a:srgbClr val="008000"/>
                </a:solidFill>
              </a:rPr>
              <a:t>D</a:t>
            </a:r>
            <a:r>
              <a:rPr lang="en-US" altLang="ru-RU" sz="3000" b="1" dirty="0">
                <a:solidFill>
                  <a:srgbClr val="008000"/>
                </a:solidFill>
              </a:rPr>
              <a:t>6</a:t>
            </a:r>
            <a:r>
              <a:rPr lang="ru-RU" altLang="ru-RU" sz="3000" b="1" baseline="0" dirty="0">
                <a:solidFill>
                  <a:srgbClr val="008000"/>
                </a:solidFill>
              </a:rPr>
              <a:t>/</a:t>
            </a:r>
            <a:r>
              <a:rPr lang="en-US" altLang="ru-RU" sz="3000" b="1" baseline="0" dirty="0" err="1">
                <a:solidFill>
                  <a:srgbClr val="008000"/>
                </a:solidFill>
              </a:rPr>
              <a:t>Ar</a:t>
            </a:r>
            <a:endParaRPr lang="ru-RU" altLang="ru-RU" sz="3000" b="1" baseline="0" dirty="0">
              <a:solidFill>
                <a:srgbClr val="008000"/>
              </a:solidFill>
            </a:endParaRPr>
          </a:p>
        </p:txBody>
      </p:sp>
      <p:graphicFrame>
        <p:nvGraphicFramePr>
          <p:cNvPr id="13316" name="Объект 5"/>
          <p:cNvGraphicFramePr>
            <a:graphicFrameLocks noChangeAspect="1"/>
          </p:cNvGraphicFramePr>
          <p:nvPr/>
        </p:nvGraphicFramePr>
        <p:xfrm>
          <a:off x="6516688" y="5278438"/>
          <a:ext cx="100806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1" name="CS ChemDraw Drawing" r:id="rId3" imgW="817921" imgH="717483" progId="ChemDraw.Document.6.0">
                  <p:embed/>
                </p:oleObj>
              </mc:Choice>
              <mc:Fallback>
                <p:oleObj name="CS ChemDraw Drawing" r:id="rId3" imgW="817921" imgH="717483" progId="ChemDraw.Document.6.0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5278438"/>
                        <a:ext cx="1008062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Объект 6"/>
          <p:cNvGraphicFramePr>
            <a:graphicFrameLocks noChangeAspect="1"/>
          </p:cNvGraphicFramePr>
          <p:nvPr/>
        </p:nvGraphicFramePr>
        <p:xfrm>
          <a:off x="4162425" y="5278438"/>
          <a:ext cx="102235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" name="CS ChemDraw Drawing" r:id="rId5" imgW="819540" imgH="714244" progId="ChemDraw.Document.6.0">
                  <p:embed/>
                </p:oleObj>
              </mc:Choice>
              <mc:Fallback>
                <p:oleObj name="CS ChemDraw Drawing" r:id="rId5" imgW="819540" imgH="714244" progId="ChemDraw.Document.6.0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5278438"/>
                        <a:ext cx="1022350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Объект 7"/>
          <p:cNvGraphicFramePr>
            <a:graphicFrameLocks noChangeAspect="1"/>
          </p:cNvGraphicFramePr>
          <p:nvPr/>
        </p:nvGraphicFramePr>
        <p:xfrm>
          <a:off x="2157413" y="5167313"/>
          <a:ext cx="67310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" name="CS ChemDraw Drawing" r:id="rId7" imgW="673233" imgH="1017650" progId="ChemDraw.Document.6.0">
                  <p:embed/>
                </p:oleObj>
              </mc:Choice>
              <mc:Fallback>
                <p:oleObj name="CS ChemDraw Drawing" r:id="rId7" imgW="673233" imgH="1017650" progId="ChemDraw.Document.6.0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5167313"/>
                        <a:ext cx="673100" cy="1017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Box 8"/>
          <p:cNvSpPr txBox="1">
            <a:spLocks noChangeArrowheads="1"/>
          </p:cNvSpPr>
          <p:nvPr/>
        </p:nvSpPr>
        <p:spPr bwMode="auto">
          <a:xfrm>
            <a:off x="1989138" y="6188075"/>
            <a:ext cx="1000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 err="1"/>
              <a:t>Фульвен</a:t>
            </a:r>
            <a:endParaRPr lang="ru-RU" dirty="0"/>
          </a:p>
        </p:txBody>
      </p:sp>
      <p:sp>
        <p:nvSpPr>
          <p:cNvPr id="13320" name="TextBox 9"/>
          <p:cNvSpPr txBox="1">
            <a:spLocks noChangeArrowheads="1"/>
          </p:cNvSpPr>
          <p:nvPr/>
        </p:nvSpPr>
        <p:spPr bwMode="auto">
          <a:xfrm>
            <a:off x="3838575" y="6188075"/>
            <a:ext cx="16684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Бензол Дьюара</a:t>
            </a:r>
          </a:p>
        </p:txBody>
      </p:sp>
      <p:sp>
        <p:nvSpPr>
          <p:cNvPr id="13321" name="TextBox 10"/>
          <p:cNvSpPr txBox="1">
            <a:spLocks noChangeArrowheads="1"/>
          </p:cNvSpPr>
          <p:nvPr/>
        </p:nvSpPr>
        <p:spPr bwMode="auto">
          <a:xfrm>
            <a:off x="6415088" y="6188075"/>
            <a:ext cx="12096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 err="1"/>
              <a:t>Бензвален</a:t>
            </a:r>
            <a:endParaRPr lang="ru-RU" dirty="0"/>
          </a:p>
        </p:txBody>
      </p: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1187624" y="548680"/>
          <a:ext cx="6401148" cy="4524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" name="Graph" r:id="rId9" imgW="4276800" imgH="3022200" progId="Origin50.Graph">
                  <p:embed/>
                </p:oleObj>
              </mc:Choice>
              <mc:Fallback>
                <p:oleObj name="Graph" r:id="rId9" imgW="4276800" imgH="3022200" progId="Origin50.Graph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48680"/>
                        <a:ext cx="6401148" cy="4524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FB9A044-93C2-4ABC-83A3-2BB24F2C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4904" y="6337126"/>
            <a:ext cx="2133600" cy="47625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4451822-AE2E-4833-B608-1A5AC6D926E1}" type="slidenum">
              <a:rPr lang="ru-RU" altLang="ru-RU" sz="2400" b="1"/>
              <a:pPr/>
              <a:t>12</a:t>
            </a:fld>
            <a:endParaRPr lang="ru-RU" altLang="ru-RU"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Содержимое 3"/>
          <p:cNvSpPr txBox="1">
            <a:spLocks noChangeArrowheads="1"/>
          </p:cNvSpPr>
          <p:nvPr/>
        </p:nvSpPr>
        <p:spPr bwMode="auto">
          <a:xfrm>
            <a:off x="338138" y="439738"/>
            <a:ext cx="8424862" cy="476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Ng ⇝ Ng</a:t>
            </a:r>
            <a:r>
              <a:rPr lang="en-US" altLang="ru-RU" b="1" baseline="30000" dirty="0">
                <a:ea typeface="Calibri" pitchFamily="34" charset="0"/>
                <a:cs typeface="Times New Roman" pitchFamily="18" charset="0"/>
              </a:rPr>
              <a:t>+·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, 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e</a:t>
            </a:r>
            <a:r>
              <a:rPr lang="pt-BR" altLang="ru-RU" sz="2800" b="1" baseline="30000" dirty="0">
                <a:ea typeface="Calibri" pitchFamily="34" charset="0"/>
                <a:cs typeface="Times New Roman" pitchFamily="18" charset="0"/>
              </a:rPr>
              <a:t>-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, Ng*</a:t>
            </a:r>
            <a:endParaRPr lang="ru-RU" altLang="ru-RU" sz="1800" b="1" baseline="0" dirty="0">
              <a:ea typeface="Calibri" pitchFamily="34" charset="0"/>
              <a:cs typeface="Times New Roman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Ng</a:t>
            </a:r>
            <a:r>
              <a:rPr lang="en-US" altLang="ru-RU" b="1" baseline="30000" dirty="0">
                <a:ea typeface="Calibri" pitchFamily="34" charset="0"/>
                <a:cs typeface="Times New Roman" pitchFamily="18" charset="0"/>
              </a:rPr>
              <a:t>+·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 + C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H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 → C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H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2800" b="1" baseline="30000" dirty="0">
                <a:ea typeface="Calibri" pitchFamily="34" charset="0"/>
                <a:cs typeface="Times New Roman" pitchFamily="18" charset="0"/>
              </a:rPr>
              <a:t>+·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 + Ng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Ng* + C</a:t>
            </a:r>
            <a:r>
              <a:rPr lang="pt-BR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H</a:t>
            </a:r>
            <a:r>
              <a:rPr lang="pt-BR" altLang="ru-RU" sz="1800" b="1" dirty="0">
                <a:ea typeface="Calibri" pitchFamily="34" charset="0"/>
                <a:cs typeface="Times New Roman" pitchFamily="18" charset="0"/>
              </a:rPr>
              <a:t>6 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→ 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C</a:t>
            </a:r>
            <a:r>
              <a:rPr lang="pt-BR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H</a:t>
            </a:r>
            <a:r>
              <a:rPr lang="pt-BR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* + Ng</a:t>
            </a:r>
            <a:endParaRPr lang="en-US" altLang="ru-RU" sz="1800" b="1" baseline="0" dirty="0">
              <a:ea typeface="Calibri" pitchFamily="34" charset="0"/>
              <a:cs typeface="Times New Roman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C</a:t>
            </a:r>
            <a:r>
              <a:rPr lang="pt-BR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H</a:t>
            </a:r>
            <a:r>
              <a:rPr lang="pt-BR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pt-BR" altLang="ru-RU" sz="2800" b="1" baseline="30000" dirty="0">
                <a:ea typeface="Calibri" pitchFamily="34" charset="0"/>
                <a:cs typeface="Times New Roman" pitchFamily="18" charset="0"/>
              </a:rPr>
              <a:t>+</a:t>
            </a:r>
            <a:r>
              <a:rPr lang="en-US" altLang="ru-RU" sz="2800" b="1" baseline="30000" dirty="0">
                <a:ea typeface="Calibri" pitchFamily="34" charset="0"/>
                <a:cs typeface="Times New Roman" pitchFamily="18" charset="0"/>
              </a:rPr>
              <a:t>·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 + e</a:t>
            </a:r>
            <a:r>
              <a:rPr lang="pt-BR" altLang="ru-RU" sz="2800" b="1" baseline="30000" dirty="0">
                <a:ea typeface="Calibri" pitchFamily="34" charset="0"/>
                <a:cs typeface="Times New Roman" pitchFamily="18" charset="0"/>
              </a:rPr>
              <a:t>-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→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 C</a:t>
            </a:r>
            <a:r>
              <a:rPr lang="pt-BR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H</a:t>
            </a:r>
            <a:r>
              <a:rPr lang="pt-BR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* (S</a:t>
            </a:r>
            <a:r>
              <a:rPr lang="pt-BR" altLang="ru-RU" sz="1800" b="1" dirty="0">
                <a:ea typeface="Calibri" pitchFamily="34" charset="0"/>
                <a:cs typeface="Times New Roman" pitchFamily="18" charset="0"/>
              </a:rPr>
              <a:t>n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, T</a:t>
            </a:r>
            <a:r>
              <a:rPr lang="pt-BR" altLang="ru-RU" sz="1800" b="1" dirty="0">
                <a:ea typeface="Calibri" pitchFamily="34" charset="0"/>
                <a:cs typeface="Times New Roman" pitchFamily="18" charset="0"/>
              </a:rPr>
              <a:t>n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)</a:t>
            </a:r>
            <a:endParaRPr lang="ru-RU" altLang="ru-RU" sz="1800" b="1" baseline="0" dirty="0">
              <a:ea typeface="Calibri" pitchFamily="34" charset="0"/>
              <a:cs typeface="Times New Roman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altLang="ru-RU" sz="1800" b="1" baseline="0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Аргон</a:t>
            </a:r>
            <a:r>
              <a:rPr lang="en-US" altLang="ru-RU" sz="1800" b="1" baseline="0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: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 G(-C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H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) = 2.</a:t>
            </a:r>
            <a:r>
              <a:rPr lang="ru-RU" altLang="ru-RU" sz="1800" b="1" baseline="0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ru-RU" altLang="ru-RU" sz="1800" b="1" baseline="0" dirty="0" err="1">
                <a:ea typeface="Calibri" pitchFamily="34" charset="0"/>
                <a:cs typeface="Times New Roman" pitchFamily="18" charset="0"/>
              </a:rPr>
              <a:t>молек</a:t>
            </a:r>
            <a:r>
              <a:rPr lang="ru-RU" altLang="ru-RU" sz="1800" b="1" baseline="0" dirty="0">
                <a:ea typeface="Calibri" pitchFamily="34" charset="0"/>
                <a:cs typeface="Times New Roman" pitchFamily="18" charset="0"/>
              </a:rPr>
              <a:t>.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/100 </a:t>
            </a:r>
            <a:r>
              <a:rPr lang="ru-RU" altLang="ru-RU" sz="1800" b="1" baseline="0" dirty="0">
                <a:ea typeface="Calibri" pitchFamily="34" charset="0"/>
                <a:cs typeface="Times New Roman" pitchFamily="18" charset="0"/>
              </a:rPr>
              <a:t>эВ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 (</a:t>
            </a:r>
            <a:r>
              <a:rPr lang="ru-RU" altLang="ru-RU" sz="1800" b="1" baseline="0" dirty="0">
                <a:ea typeface="Calibri" pitchFamily="34" charset="0"/>
                <a:cs typeface="Times New Roman" pitchFamily="18" charset="0"/>
              </a:rPr>
              <a:t>сравнимо с </a:t>
            </a:r>
            <a:r>
              <a:rPr lang="ru-RU" altLang="ru-RU" sz="1800" b="1" baseline="0" dirty="0" err="1">
                <a:ea typeface="Calibri" pitchFamily="34" charset="0"/>
                <a:cs typeface="Times New Roman" pitchFamily="18" charset="0"/>
              </a:rPr>
              <a:t>алканами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C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H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* (S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1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, S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n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?) →	 (</a:t>
            </a:r>
            <a:r>
              <a:rPr lang="ru-RU" altLang="ru-RU" sz="1800" b="1" baseline="0" dirty="0">
                <a:ea typeface="Calibri" pitchFamily="34" charset="0"/>
                <a:cs typeface="Times New Roman" pitchFamily="18" charset="0"/>
              </a:rPr>
              <a:t>+другие изомеры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?)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ru-RU" altLang="ru-RU" sz="1800" b="1" baseline="0" dirty="0">
              <a:ea typeface="Calibri" pitchFamily="34" charset="0"/>
              <a:cs typeface="Times New Roman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С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H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* (T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n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) → C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H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5</a:t>
            </a:r>
            <a:r>
              <a:rPr lang="en-US" altLang="ru-RU" sz="2800" b="1" baseline="30000" dirty="0">
                <a:ea typeface="Calibri" pitchFamily="34" charset="0"/>
                <a:cs typeface="Times New Roman" pitchFamily="18" charset="0"/>
              </a:rPr>
              <a:t>·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 + H</a:t>
            </a:r>
            <a:r>
              <a:rPr lang="en-US" altLang="ru-RU" sz="2800" b="1" baseline="30000" dirty="0">
                <a:ea typeface="Calibri" pitchFamily="34" charset="0"/>
                <a:cs typeface="Times New Roman" pitchFamily="18" charset="0"/>
              </a:rPr>
              <a:t>·</a:t>
            </a:r>
            <a:endParaRPr lang="en-US" altLang="ru-RU" sz="1800" b="1" baseline="0" dirty="0">
              <a:ea typeface="Calibri" pitchFamily="34" charset="0"/>
              <a:cs typeface="Times New Roman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altLang="ru-RU" sz="1600" baseline="0" dirty="0">
              <a:solidFill>
                <a:srgbClr val="333399"/>
              </a:solidFill>
              <a:ea typeface="Calibri" pitchFamily="34" charset="0"/>
              <a:cs typeface="Times New Roman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altLang="ru-RU" sz="1600" baseline="0" dirty="0">
              <a:solidFill>
                <a:srgbClr val="333399"/>
              </a:solidFill>
              <a:ea typeface="Calibri" pitchFamily="34" charset="0"/>
              <a:cs typeface="Times New Roman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altLang="ru-RU" sz="1600" baseline="0" dirty="0">
              <a:solidFill>
                <a:srgbClr val="333399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60EC02E-3970-416E-99D8-2972AB533818}"/>
              </a:ext>
            </a:extLst>
          </p:cNvPr>
          <p:cNvSpPr/>
          <p:nvPr/>
        </p:nvSpPr>
        <p:spPr>
          <a:xfrm>
            <a:off x="601663" y="3284538"/>
            <a:ext cx="6192837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ru-RU" sz="1800" b="1" kern="0" baseline="0" dirty="0">
              <a:solidFill>
                <a:srgbClr val="FF0000"/>
              </a:solidFill>
              <a:latin typeface="Arial"/>
            </a:endParaRPr>
          </a:p>
        </p:txBody>
      </p:sp>
      <p:graphicFrame>
        <p:nvGraphicFramePr>
          <p:cNvPr id="14340" name="Объект 3"/>
          <p:cNvGraphicFramePr>
            <a:graphicFrameLocks noChangeAspect="1"/>
          </p:cNvGraphicFramePr>
          <p:nvPr/>
        </p:nvGraphicFramePr>
        <p:xfrm>
          <a:off x="4094163" y="2684463"/>
          <a:ext cx="493712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CS ChemDraw Drawing" r:id="rId4" imgW="674852" imgH="1017650" progId="ChemDraw.Document.6.0">
                  <p:embed/>
                </p:oleObj>
              </mc:Choice>
              <mc:Fallback>
                <p:oleObj name="CS ChemDraw Drawing" r:id="rId4" imgW="674852" imgH="1017650" progId="ChemDraw.Document.6.0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2684463"/>
                        <a:ext cx="493712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A241B7C-103E-41F8-A7B2-1A0B446A9E02}"/>
              </a:ext>
            </a:extLst>
          </p:cNvPr>
          <p:cNvSpPr txBox="1"/>
          <p:nvPr/>
        </p:nvSpPr>
        <p:spPr>
          <a:xfrm>
            <a:off x="3848100" y="3398838"/>
            <a:ext cx="98583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1400" b="1" kern="0" baseline="0" dirty="0" err="1">
                <a:latin typeface="Arial"/>
              </a:rPr>
              <a:t>фульвен</a:t>
            </a:r>
            <a:endParaRPr lang="en-US" sz="1400" b="1" kern="0" baseline="0" dirty="0">
              <a:latin typeface="Arial"/>
            </a:endParaRPr>
          </a:p>
        </p:txBody>
      </p:sp>
      <p:sp>
        <p:nvSpPr>
          <p:cNvPr id="8" name="Содержимое 3">
            <a:extLst>
              <a:ext uri="{FF2B5EF4-FFF2-40B4-BE49-F238E27FC236}">
                <a16:creationId xmlns:a16="http://schemas.microsoft.com/office/drawing/2014/main" id="{86B74CE6-7691-4FCB-BAB3-1B7C4F7E6868}"/>
              </a:ext>
            </a:extLst>
          </p:cNvPr>
          <p:cNvSpPr txBox="1">
            <a:spLocks/>
          </p:cNvSpPr>
          <p:nvPr/>
        </p:nvSpPr>
        <p:spPr>
          <a:xfrm>
            <a:off x="15875" y="4138613"/>
            <a:ext cx="9144000" cy="301307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ru-RU" sz="1800" b="1" baseline="0" dirty="0">
                <a:solidFill>
                  <a:srgbClr val="3333CC"/>
                </a:solidFill>
                <a:latin typeface="+mn-lt"/>
                <a:ea typeface="Calibri"/>
                <a:cs typeface="Times New Roman"/>
              </a:rPr>
              <a:t>Ксенон</a:t>
            </a:r>
            <a:r>
              <a:rPr lang="en-US" sz="1800" b="1" baseline="0" dirty="0">
                <a:solidFill>
                  <a:srgbClr val="3333CC"/>
                </a:solidFill>
                <a:latin typeface="+mn-lt"/>
                <a:ea typeface="Calibri"/>
                <a:cs typeface="Times New Roman"/>
              </a:rPr>
              <a:t>: 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G(-C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H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) = 0.4 </a:t>
            </a:r>
            <a:r>
              <a:rPr lang="ru-RU" sz="1800" b="1" baseline="0" dirty="0" err="1">
                <a:latin typeface="+mn-lt"/>
                <a:ea typeface="Calibri"/>
                <a:cs typeface="Times New Roman"/>
              </a:rPr>
              <a:t>молек</a:t>
            </a:r>
            <a:r>
              <a:rPr lang="ru-RU" sz="1800" b="1" baseline="0" dirty="0">
                <a:latin typeface="+mn-lt"/>
                <a:ea typeface="Calibri"/>
                <a:cs typeface="Times New Roman"/>
              </a:rPr>
              <a:t>.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/ 100 </a:t>
            </a:r>
            <a:r>
              <a:rPr lang="ru-RU" sz="1800" b="1" baseline="0" dirty="0">
                <a:latin typeface="+mn-lt"/>
                <a:ea typeface="Calibri"/>
                <a:cs typeface="Times New Roman"/>
              </a:rPr>
              <a:t>эВ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800" b="1" baseline="0" dirty="0">
                <a:latin typeface="+mn-lt"/>
                <a:ea typeface="Calibri"/>
                <a:cs typeface="Times New Roman"/>
              </a:rPr>
              <a:t>C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H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* (S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1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, S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n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?) </a:t>
            </a:r>
            <a:r>
              <a:rPr lang="en-US" sz="1800" b="1" baseline="0" dirty="0">
                <a:latin typeface="Arial" panose="020B0604020202020204" pitchFamily="34" charset="0"/>
                <a:ea typeface="Calibri"/>
                <a:cs typeface="Times New Roman"/>
              </a:rPr>
              <a:t>→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 C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H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 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(S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0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) + h</a:t>
            </a:r>
            <a:r>
              <a:rPr lang="el-GR" sz="1800" b="1" baseline="0" dirty="0">
                <a:latin typeface="Bodoni Bd BT" panose="02070803080706020303" pitchFamily="18" charset="0"/>
                <a:ea typeface="Calibri"/>
                <a:cs typeface="Times New Roman"/>
              </a:rPr>
              <a:t>ν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, </a:t>
            </a:r>
            <a:r>
              <a:rPr lang="en-US" sz="1800" b="1" baseline="0" dirty="0" err="1">
                <a:latin typeface="+mn-lt"/>
                <a:ea typeface="Calibri"/>
                <a:cs typeface="Times New Roman"/>
              </a:rPr>
              <a:t>kT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 </a:t>
            </a:r>
            <a:r>
              <a:rPr lang="ru-RU" sz="1800" b="1" baseline="0" dirty="0">
                <a:latin typeface="+mn-lt"/>
                <a:ea typeface="Calibri"/>
                <a:cs typeface="Times New Roman"/>
              </a:rPr>
              <a:t> (</a:t>
            </a:r>
            <a:r>
              <a:rPr lang="ru-RU" sz="1800" i="1" baseline="0" dirty="0">
                <a:latin typeface="+mn-lt"/>
                <a:ea typeface="Calibri"/>
                <a:cs typeface="Times New Roman"/>
              </a:rPr>
              <a:t>эффективная электронная релаксация вследствие высокой поляризуемости окружения</a:t>
            </a:r>
            <a:r>
              <a:rPr lang="ru-RU" sz="1800" b="1" baseline="0" dirty="0">
                <a:latin typeface="+mn-lt"/>
                <a:ea typeface="Calibri"/>
                <a:cs typeface="Times New Roman"/>
              </a:rPr>
              <a:t>)</a:t>
            </a:r>
            <a:endParaRPr lang="en-US" sz="1800" b="1" baseline="0" dirty="0">
              <a:latin typeface="+mn-lt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800" b="1" baseline="0" dirty="0">
                <a:latin typeface="+mn-lt"/>
                <a:ea typeface="Calibri"/>
                <a:cs typeface="Times New Roman"/>
              </a:rPr>
              <a:t>C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H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* (S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1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, S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n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?) </a:t>
            </a:r>
            <a:r>
              <a:rPr lang="en-US" sz="1800" b="1" baseline="0" dirty="0">
                <a:latin typeface="Arial" panose="020B0604020202020204" pitchFamily="34" charset="0"/>
                <a:ea typeface="Calibri"/>
                <a:cs typeface="Times New Roman"/>
              </a:rPr>
              <a:t>→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 C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H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 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(</a:t>
            </a:r>
            <a:r>
              <a:rPr lang="en-US" sz="1800" b="1" baseline="0" dirty="0" err="1">
                <a:latin typeface="+mn-lt"/>
                <a:ea typeface="Calibri"/>
                <a:cs typeface="Times New Roman"/>
              </a:rPr>
              <a:t>T</a:t>
            </a:r>
            <a:r>
              <a:rPr lang="en-US" sz="1800" b="1" dirty="0" err="1">
                <a:latin typeface="+mn-lt"/>
                <a:ea typeface="Calibri"/>
                <a:cs typeface="Times New Roman"/>
              </a:rPr>
              <a:t>n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)  (</a:t>
            </a:r>
            <a:r>
              <a:rPr lang="ru-RU" sz="1800" i="1" baseline="0" dirty="0">
                <a:latin typeface="+mn-lt"/>
                <a:ea typeface="Calibri"/>
                <a:cs typeface="Times New Roman"/>
              </a:rPr>
              <a:t>эффективная ИКК из-за эффекта тяжёлого атома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)</a:t>
            </a:r>
            <a:endParaRPr lang="ru-RU" sz="1800" b="1" baseline="0" dirty="0">
              <a:latin typeface="+mn-lt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800" b="1" baseline="0" dirty="0">
                <a:ea typeface="Calibri"/>
                <a:cs typeface="Times New Roman"/>
              </a:rPr>
              <a:t>C</a:t>
            </a:r>
            <a:r>
              <a:rPr lang="en-US" sz="1800" b="1" dirty="0">
                <a:ea typeface="Calibri"/>
                <a:cs typeface="Times New Roman"/>
              </a:rPr>
              <a:t>6</a:t>
            </a:r>
            <a:r>
              <a:rPr lang="en-US" sz="1800" b="1" baseline="0" dirty="0">
                <a:ea typeface="Calibri"/>
                <a:cs typeface="Times New Roman"/>
              </a:rPr>
              <a:t>H</a:t>
            </a:r>
            <a:r>
              <a:rPr lang="en-US" sz="1800" b="1" dirty="0">
                <a:ea typeface="Calibri"/>
                <a:cs typeface="Times New Roman"/>
              </a:rPr>
              <a:t>6</a:t>
            </a:r>
            <a:r>
              <a:rPr lang="en-US" sz="1800" b="1" baseline="0" dirty="0">
                <a:ea typeface="Calibri"/>
                <a:cs typeface="Times New Roman"/>
              </a:rPr>
              <a:t>* (S</a:t>
            </a:r>
            <a:r>
              <a:rPr lang="en-US" sz="1800" b="1" dirty="0">
                <a:ea typeface="Calibri"/>
                <a:cs typeface="Times New Roman"/>
              </a:rPr>
              <a:t>1</a:t>
            </a:r>
            <a:r>
              <a:rPr lang="en-US" sz="1800" b="1" baseline="0" dirty="0">
                <a:ea typeface="Calibri"/>
                <a:cs typeface="Times New Roman"/>
              </a:rPr>
              <a:t>, S</a:t>
            </a:r>
            <a:r>
              <a:rPr lang="en-US" sz="1800" b="1" dirty="0">
                <a:ea typeface="Calibri"/>
                <a:cs typeface="Times New Roman"/>
              </a:rPr>
              <a:t>n</a:t>
            </a:r>
            <a:r>
              <a:rPr lang="en-US" sz="1800" b="1" baseline="0" dirty="0">
                <a:ea typeface="Calibri"/>
                <a:cs typeface="Times New Roman"/>
              </a:rPr>
              <a:t>?) </a:t>
            </a:r>
            <a:r>
              <a:rPr lang="en-US" sz="1800" b="1" baseline="0" dirty="0">
                <a:latin typeface="Arial" panose="020B0604020202020204" pitchFamily="34" charset="0"/>
                <a:ea typeface="Calibri"/>
                <a:cs typeface="Times New Roman"/>
              </a:rPr>
              <a:t>→</a:t>
            </a:r>
            <a:r>
              <a:rPr lang="en-US" sz="1800" b="1" baseline="0" dirty="0">
                <a:ea typeface="Calibri"/>
                <a:cs typeface="Times New Roman"/>
              </a:rPr>
              <a:t> </a:t>
            </a:r>
            <a:r>
              <a:rPr lang="ru-RU" sz="1800" b="1" baseline="0" dirty="0" err="1">
                <a:ea typeface="Calibri"/>
                <a:cs typeface="Times New Roman"/>
              </a:rPr>
              <a:t>фульвен</a:t>
            </a:r>
            <a:r>
              <a:rPr lang="ru-RU" sz="1800" b="1" baseline="0" dirty="0">
                <a:ea typeface="Calibri"/>
                <a:cs typeface="Times New Roman"/>
              </a:rPr>
              <a:t> </a:t>
            </a:r>
            <a:r>
              <a:rPr lang="en-US" sz="1800" b="1" baseline="0" dirty="0">
                <a:ea typeface="Calibri"/>
                <a:cs typeface="Times New Roman"/>
              </a:rPr>
              <a:t>(</a:t>
            </a:r>
            <a:r>
              <a:rPr lang="ru-RU" sz="1800" b="1" baseline="0" dirty="0">
                <a:ea typeface="Calibri"/>
                <a:cs typeface="Times New Roman"/>
              </a:rPr>
              <a:t>+другие изомеры</a:t>
            </a:r>
            <a:r>
              <a:rPr lang="en-US" sz="1800" b="1" baseline="0" dirty="0">
                <a:ea typeface="Calibri"/>
                <a:cs typeface="Times New Roman"/>
              </a:rPr>
              <a:t>?)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ru-RU" sz="1800" b="1" baseline="0" dirty="0">
                <a:latin typeface="+mn-lt"/>
                <a:ea typeface="Calibri"/>
                <a:cs typeface="Times New Roman"/>
              </a:rPr>
              <a:t>С</a:t>
            </a:r>
            <a:r>
              <a:rPr lang="ru-RU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H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* (</a:t>
            </a:r>
            <a:r>
              <a:rPr lang="en-US" sz="1800" b="1" baseline="0" dirty="0" err="1">
                <a:latin typeface="+mn-lt"/>
                <a:ea typeface="Calibri"/>
                <a:cs typeface="Times New Roman"/>
              </a:rPr>
              <a:t>T</a:t>
            </a:r>
            <a:r>
              <a:rPr lang="en-US" sz="1800" b="1" dirty="0" err="1">
                <a:latin typeface="+mn-lt"/>
                <a:ea typeface="Calibri"/>
                <a:cs typeface="Times New Roman"/>
              </a:rPr>
              <a:t>n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) </a:t>
            </a:r>
            <a:r>
              <a:rPr lang="en-US" sz="1800" b="1" baseline="0" dirty="0">
                <a:latin typeface="Arial" panose="020B0604020202020204" pitchFamily="34" charset="0"/>
                <a:ea typeface="Calibri"/>
                <a:cs typeface="Times New Roman"/>
              </a:rPr>
              <a:t>→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 C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H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5</a:t>
            </a:r>
            <a:r>
              <a:rPr lang="en-US" sz="2800" b="1" baseline="30000" dirty="0">
                <a:latin typeface="Arial" panose="020B0604020202020204" pitchFamily="34" charset="0"/>
                <a:ea typeface="Calibri"/>
                <a:cs typeface="Times New Roman"/>
              </a:rPr>
              <a:t>·</a:t>
            </a:r>
            <a:r>
              <a:rPr lang="en-US" sz="1800" b="1" kern="0" baseline="0" dirty="0">
                <a:latin typeface="Arial"/>
              </a:rPr>
              <a:t> + H</a:t>
            </a:r>
            <a:r>
              <a:rPr lang="en-US" sz="2800" b="1" baseline="30000" dirty="0">
                <a:latin typeface="Arial" panose="020B0604020202020204" pitchFamily="34" charset="0"/>
                <a:ea typeface="Calibri"/>
                <a:cs typeface="Times New Roman"/>
              </a:rPr>
              <a:t>·</a:t>
            </a:r>
            <a:endParaRPr lang="en-US" sz="1800" b="1" kern="0" baseline="0" dirty="0">
              <a:latin typeface="Arial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endParaRPr lang="en-US" sz="1600" kern="0" baseline="0" dirty="0">
              <a:solidFill>
                <a:srgbClr val="333399"/>
              </a:solidFill>
              <a:latin typeface="Arial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endParaRPr lang="en-US" sz="1600" kern="0" baseline="0" dirty="0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343" name="TextBox 8"/>
          <p:cNvSpPr txBox="1">
            <a:spLocks noChangeArrowheads="1"/>
          </p:cNvSpPr>
          <p:nvPr/>
        </p:nvSpPr>
        <p:spPr bwMode="auto">
          <a:xfrm>
            <a:off x="-20638" y="-20638"/>
            <a:ext cx="9144001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000" b="1" baseline="0">
                <a:solidFill>
                  <a:srgbClr val="008000"/>
                </a:solidFill>
              </a:rPr>
              <a:t>Возможный механизм радиолиза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AB88861-9936-408F-AC06-5C25E866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4904" y="6381328"/>
            <a:ext cx="2133600" cy="47625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4451822-AE2E-4833-B608-1A5AC6D926E1}" type="slidenum">
              <a:rPr lang="ru-RU" altLang="ru-RU" sz="2400" b="1"/>
              <a:pPr/>
              <a:t>13</a:t>
            </a:fld>
            <a:endParaRPr lang="ru-RU" altLang="ru-RU" sz="2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ъект 2"/>
          <p:cNvSpPr>
            <a:spLocks noGrp="1" noChangeArrowheads="1"/>
          </p:cNvSpPr>
          <p:nvPr>
            <p:ph idx="1"/>
          </p:nvPr>
        </p:nvSpPr>
        <p:spPr>
          <a:xfrm>
            <a:off x="250825" y="404813"/>
            <a:ext cx="8872538" cy="3759200"/>
          </a:xfrm>
        </p:spPr>
        <p:txBody>
          <a:bodyPr/>
          <a:lstStyle/>
          <a:p>
            <a:r>
              <a:rPr lang="ru-RU" sz="1800" dirty="0"/>
              <a:t>Показано, что бензол и бензол-𝑑</a:t>
            </a:r>
            <a:r>
              <a:rPr lang="ru-RU" sz="1800" baseline="-25000" dirty="0"/>
              <a:t>6</a:t>
            </a:r>
            <a:r>
              <a:rPr lang="ru-RU" sz="1800" dirty="0"/>
              <a:t> эффективно разлагаются в матрицах твёрдых благородных </a:t>
            </a:r>
            <a:r>
              <a:rPr lang="ru-RU" sz="1800" dirty="0" err="1"/>
              <a:t>газовпри</a:t>
            </a:r>
            <a:r>
              <a:rPr lang="ru-RU" sz="1800" dirty="0"/>
              <a:t> температуре 6 К</a:t>
            </a:r>
            <a:r>
              <a:rPr lang="en-US" sz="1800" dirty="0"/>
              <a:t>.  </a:t>
            </a:r>
            <a:r>
              <a:rPr lang="ru-RU" sz="1800" dirty="0"/>
              <a:t>При этом радиационно-химический выход разложения бензола в матрице аргона значительно выше, чем в матрицах криптона и ксенона.</a:t>
            </a:r>
          </a:p>
          <a:p>
            <a:r>
              <a:rPr lang="ru-RU" sz="1800" dirty="0"/>
              <a:t>Определён состав основных первичных продуктов радиолиза бензола и бензола-𝑑</a:t>
            </a:r>
            <a:r>
              <a:rPr lang="ru-RU" sz="1800" baseline="-25000" dirty="0"/>
              <a:t>6</a:t>
            </a:r>
            <a:r>
              <a:rPr lang="ru-RU" sz="1800" dirty="0"/>
              <a:t> (</a:t>
            </a:r>
            <a:r>
              <a:rPr lang="ru-RU" sz="1800" dirty="0" err="1"/>
              <a:t>фульвен</a:t>
            </a:r>
            <a:r>
              <a:rPr lang="ru-RU" sz="1800" dirty="0"/>
              <a:t> и </a:t>
            </a:r>
            <a:r>
              <a:rPr lang="ru-RU" sz="1800" dirty="0" err="1"/>
              <a:t>фенильный</a:t>
            </a:r>
            <a:r>
              <a:rPr lang="ru-RU" sz="1800" dirty="0"/>
              <a:t> радикал) в матрицах благородных газов, предложена схема их образования. Состав продуктов принципиально отличается от состава продуктов, образующихся при фотолизе бензола.</a:t>
            </a:r>
          </a:p>
          <a:p>
            <a:r>
              <a:rPr lang="ru-RU" sz="1800" dirty="0"/>
              <a:t>Установлено, что </a:t>
            </a:r>
            <a:r>
              <a:rPr lang="ru-RU" sz="1800" dirty="0" err="1"/>
              <a:t>дейтерирование</a:t>
            </a:r>
            <a:r>
              <a:rPr lang="ru-RU" sz="1800" dirty="0"/>
              <a:t> не оказывает существенного влияния на соотношение основных каналов радиолиза бензола. Впервые получены ИК-спектроскопические характеристики </a:t>
            </a:r>
            <a:r>
              <a:rPr lang="ru-RU" sz="1800" dirty="0" err="1"/>
              <a:t>дейтерированных</a:t>
            </a:r>
            <a:r>
              <a:rPr lang="ru-RU" sz="1800" dirty="0"/>
              <a:t> изомеров бензола (</a:t>
            </a:r>
            <a:r>
              <a:rPr lang="ru-RU" sz="1800" dirty="0" err="1"/>
              <a:t>фульвена</a:t>
            </a:r>
            <a:r>
              <a:rPr lang="ru-RU" sz="1800" dirty="0"/>
              <a:t>-𝑑</a:t>
            </a:r>
            <a:r>
              <a:rPr lang="ru-RU" sz="1800" baseline="-25000" dirty="0"/>
              <a:t>6</a:t>
            </a:r>
            <a:r>
              <a:rPr lang="ru-RU" sz="1800" dirty="0"/>
              <a:t>, </a:t>
            </a:r>
            <a:r>
              <a:rPr lang="ru-RU" sz="1800" dirty="0" err="1"/>
              <a:t>бензвалена</a:t>
            </a:r>
            <a:r>
              <a:rPr lang="ru-RU" sz="1800" dirty="0"/>
              <a:t>-𝑑</a:t>
            </a:r>
            <a:r>
              <a:rPr lang="ru-RU" sz="1800" baseline="-25000" dirty="0"/>
              <a:t>6</a:t>
            </a:r>
            <a:r>
              <a:rPr lang="ru-RU" sz="1800" dirty="0"/>
              <a:t>, бензола </a:t>
            </a:r>
            <a:r>
              <a:rPr lang="ru-RU" sz="1800" dirty="0" err="1"/>
              <a:t>Дьюара</a:t>
            </a:r>
            <a:r>
              <a:rPr lang="ru-RU" sz="1800" dirty="0"/>
              <a:t>-𝑑</a:t>
            </a:r>
            <a:r>
              <a:rPr lang="ru-RU" sz="1800" baseline="-25000" dirty="0"/>
              <a:t>6</a:t>
            </a:r>
            <a:r>
              <a:rPr lang="ru-RU" sz="1800" dirty="0"/>
              <a:t>).</a:t>
            </a:r>
          </a:p>
          <a:p>
            <a:r>
              <a:rPr lang="ru-RU" sz="1800" dirty="0"/>
              <a:t>Показано, что матрица оказывает сильное влияние на соотношение каналов радиолиза изолированных молекул бензола: при переходе от матрицы аргона к матрице ксенона резко увеличивается относительный  вклад канала радиационно-индуцированного распада бензола на атом водорода и </a:t>
            </a:r>
            <a:r>
              <a:rPr lang="ru-RU" sz="1800" dirty="0" err="1"/>
              <a:t>фенильный</a:t>
            </a:r>
            <a:r>
              <a:rPr lang="ru-RU" sz="1800" dirty="0"/>
              <a:t> радикал.</a:t>
            </a:r>
          </a:p>
          <a:p>
            <a:r>
              <a:rPr lang="ru-RU" sz="1800" dirty="0"/>
              <a:t>Зафиксировано образование молекул с открытой цепью (</a:t>
            </a:r>
            <a:r>
              <a:rPr lang="ru-RU" sz="1800" i="1" dirty="0" err="1"/>
              <a:t>цис</a:t>
            </a:r>
            <a:r>
              <a:rPr lang="ru-RU" sz="1800" dirty="0"/>
              <a:t>- и </a:t>
            </a:r>
            <a:r>
              <a:rPr lang="ru-RU" sz="1800" i="1" dirty="0"/>
              <a:t>транс</a:t>
            </a:r>
            <a:r>
              <a:rPr lang="ru-RU" sz="1800" dirty="0"/>
              <a:t>-гексадиен-1,3-ина-5) непосредственно при радиолизе бензола в матрицах твердых инертных газов. Предложены возможные механизмы их образования.</a:t>
            </a:r>
            <a:r>
              <a:rPr lang="ru-RU" altLang="ru-RU" sz="1800" dirty="0">
                <a:solidFill>
                  <a:srgbClr val="FF0000"/>
                </a:solidFill>
              </a:rPr>
              <a:t> </a:t>
            </a:r>
          </a:p>
          <a:p>
            <a:endParaRPr lang="ru-RU" altLang="ru-RU" sz="1800" dirty="0">
              <a:solidFill>
                <a:srgbClr val="FF0000"/>
              </a:solidFill>
            </a:endParaRPr>
          </a:p>
        </p:txBody>
      </p:sp>
      <p:sp>
        <p:nvSpPr>
          <p:cNvPr id="16387" name="TextBox 8"/>
          <p:cNvSpPr txBox="1">
            <a:spLocks noChangeArrowheads="1"/>
          </p:cNvSpPr>
          <p:nvPr/>
        </p:nvSpPr>
        <p:spPr bwMode="auto">
          <a:xfrm>
            <a:off x="-20638" y="-20638"/>
            <a:ext cx="9144001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000" b="1" baseline="0" dirty="0">
                <a:solidFill>
                  <a:srgbClr val="008000"/>
                </a:solidFill>
              </a:rPr>
              <a:t>Результаты и выводы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3E119D-E682-4B73-99CA-02597EB0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4904" y="6381328"/>
            <a:ext cx="2133600" cy="47625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4451822-AE2E-4833-B608-1A5AC6D926E1}" type="slidenum">
              <a:rPr lang="ru-RU" altLang="ru-RU" sz="2400" b="1"/>
              <a:pPr/>
              <a:t>14</a:t>
            </a:fld>
            <a:endParaRPr lang="ru-RU" altLang="ru-RU"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>
            <a:extLst>
              <a:ext uri="{FF2B5EF4-FFF2-40B4-BE49-F238E27FC236}">
                <a16:creationId xmlns:a16="http://schemas.microsoft.com/office/drawing/2014/main" id="{5DCB34E8-5A9E-4716-9DB2-5AA164F4F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531" y="2967335"/>
            <a:ext cx="914400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5400" b="1" baseline="0" dirty="0">
                <a:solidFill>
                  <a:srgbClr val="00800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85890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949FAC-56BF-4728-882E-740A3607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4904" y="6409134"/>
            <a:ext cx="2133600" cy="47625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4451822-AE2E-4833-B608-1A5AC6D926E1}" type="slidenum">
              <a:rPr lang="ru-RU" altLang="ru-RU" sz="2400" b="1"/>
              <a:pPr/>
              <a:t>16</a:t>
            </a:fld>
            <a:endParaRPr lang="ru-RU" altLang="ru-RU" sz="2400" b="1" dirty="0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69226807-AFCA-4104-A747-581A0736E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-27384"/>
            <a:ext cx="8820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200" b="1" baseline="0" dirty="0">
                <a:solidFill>
                  <a:srgbClr val="008000"/>
                </a:solidFill>
              </a:rPr>
              <a:t>Вторичные продукты радиолиза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1BACBB1B-5DEE-4C84-9704-53F42CF94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4765278"/>
            <a:ext cx="3095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sz="2000" b="1" baseline="0" dirty="0"/>
              <a:t>C</a:t>
            </a:r>
            <a:r>
              <a:rPr lang="en-US" altLang="ru-RU" sz="2000" b="1" dirty="0"/>
              <a:t>6</a:t>
            </a:r>
            <a:r>
              <a:rPr lang="en-US" altLang="ru-RU" sz="2000" b="1" baseline="0" dirty="0"/>
              <a:t>H</a:t>
            </a:r>
            <a:r>
              <a:rPr lang="en-US" altLang="ru-RU" sz="2000" b="1" dirty="0"/>
              <a:t>6</a:t>
            </a:r>
            <a:r>
              <a:rPr lang="en-US" altLang="ru-RU" sz="2000" b="1" baseline="0" dirty="0"/>
              <a:t>/</a:t>
            </a:r>
            <a:r>
              <a:rPr lang="en-US" altLang="ru-RU" sz="2000" b="1" baseline="0" dirty="0" err="1"/>
              <a:t>Ar</a:t>
            </a:r>
            <a:r>
              <a:rPr lang="en-US" altLang="ru-RU" sz="2000" b="1" baseline="0" dirty="0"/>
              <a:t> 1:1000</a:t>
            </a:r>
            <a:endParaRPr lang="ru-RU" altLang="ru-RU" sz="2000" b="1" baseline="0" dirty="0"/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07691E37-E044-449C-9FDB-B1BEFDA20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5" y="4765278"/>
            <a:ext cx="3095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sz="2000" b="1" baseline="0" dirty="0">
                <a:solidFill>
                  <a:srgbClr val="0000FF"/>
                </a:solidFill>
              </a:rPr>
              <a:t>C</a:t>
            </a:r>
            <a:r>
              <a:rPr lang="en-US" altLang="ru-RU" sz="2000" b="1" dirty="0">
                <a:solidFill>
                  <a:srgbClr val="0000FF"/>
                </a:solidFill>
              </a:rPr>
              <a:t>6</a:t>
            </a:r>
            <a:r>
              <a:rPr lang="en-US" altLang="ru-RU" sz="2000" b="1" baseline="0" dirty="0">
                <a:solidFill>
                  <a:srgbClr val="0000FF"/>
                </a:solidFill>
              </a:rPr>
              <a:t>H</a:t>
            </a:r>
            <a:r>
              <a:rPr lang="en-US" altLang="ru-RU" sz="2000" b="1" dirty="0">
                <a:solidFill>
                  <a:srgbClr val="0000FF"/>
                </a:solidFill>
              </a:rPr>
              <a:t>6</a:t>
            </a:r>
            <a:r>
              <a:rPr lang="en-US" altLang="ru-RU" sz="2000" b="1" baseline="0" dirty="0">
                <a:solidFill>
                  <a:srgbClr val="0000FF"/>
                </a:solidFill>
              </a:rPr>
              <a:t>/</a:t>
            </a:r>
            <a:r>
              <a:rPr lang="en-US" altLang="ru-RU" sz="2000" b="1" baseline="0" dirty="0" err="1">
                <a:solidFill>
                  <a:srgbClr val="0000FF"/>
                </a:solidFill>
              </a:rPr>
              <a:t>Xe</a:t>
            </a:r>
            <a:r>
              <a:rPr lang="en-US" altLang="ru-RU" sz="2000" b="1" baseline="0" dirty="0">
                <a:solidFill>
                  <a:srgbClr val="0000FF"/>
                </a:solidFill>
              </a:rPr>
              <a:t> 1:1000</a:t>
            </a:r>
            <a:endParaRPr lang="ru-RU" altLang="ru-RU" sz="2000" b="1" baseline="0" dirty="0">
              <a:solidFill>
                <a:srgbClr val="0000FF"/>
              </a:solidFill>
            </a:endParaRPr>
          </a:p>
        </p:txBody>
      </p:sp>
      <p:graphicFrame>
        <p:nvGraphicFramePr>
          <p:cNvPr id="15" name="Объект 3">
            <a:extLst>
              <a:ext uri="{FF2B5EF4-FFF2-40B4-BE49-F238E27FC236}">
                <a16:creationId xmlns:a16="http://schemas.microsoft.com/office/drawing/2014/main" id="{28F9DB60-0D14-4F1E-B9A4-03CABDAB36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909687"/>
              </p:ext>
            </p:extLst>
          </p:nvPr>
        </p:nvGraphicFramePr>
        <p:xfrm>
          <a:off x="3275856" y="5384409"/>
          <a:ext cx="283051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CS ChemDraw Drawing" r:id="rId3" imgW="1392625" imgH="543646" progId="ChemDraw.Document.6.0">
                  <p:embed/>
                </p:oleObj>
              </mc:Choice>
              <mc:Fallback>
                <p:oleObj name="CS ChemDraw Drawing" r:id="rId3" imgW="1392625" imgH="543646" progId="ChemDraw.Document.6.0">
                  <p:embed/>
                  <p:pic>
                    <p:nvPicPr>
                      <p:cNvPr id="11267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384409"/>
                        <a:ext cx="2830512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F323DBD1-1115-424E-A867-F3AAC36FAC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925639"/>
              </p:ext>
            </p:extLst>
          </p:nvPr>
        </p:nvGraphicFramePr>
        <p:xfrm>
          <a:off x="-117131" y="511819"/>
          <a:ext cx="5708306" cy="4034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Graph" r:id="rId5" imgW="4276800" imgH="3022200" progId="Origin50.Graph">
                  <p:embed/>
                </p:oleObj>
              </mc:Choice>
              <mc:Fallback>
                <p:oleObj name="Graph" r:id="rId5" imgW="4276800" imgH="30222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117131" y="511819"/>
                        <a:ext cx="5708306" cy="4034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56065803-6F41-4335-9F39-B7FC422E7E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53438"/>
              </p:ext>
            </p:extLst>
          </p:nvPr>
        </p:nvGraphicFramePr>
        <p:xfrm>
          <a:off x="4423543" y="499198"/>
          <a:ext cx="5726164" cy="404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Graph" r:id="rId7" imgW="4276800" imgH="3022200" progId="Origin50.Graph">
                  <p:embed/>
                </p:oleObj>
              </mc:Choice>
              <mc:Fallback>
                <p:oleObj name="Graph" r:id="rId7" imgW="4276800" imgH="30222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23543" y="499198"/>
                        <a:ext cx="5726164" cy="4046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5284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9398249-0AC0-447D-BC86-6E9D83FD51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𝑀𝑡𝐼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  <a:p>
                <a:endParaRPr lang="ru-RU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― изменение относительной концентрации бензола</a:t>
                </a:r>
              </a:p>
              <a:p>
                <a:r>
                  <a:rPr lang="ru-RU" sz="2800" dirty="0"/>
                  <a:t>1000 ― мольное отношение бензола и матрицы</a:t>
                </a:r>
              </a:p>
              <a:p>
                <a:r>
                  <a:rPr lang="en-US" sz="2800" i="1" dirty="0"/>
                  <a:t>M</a:t>
                </a:r>
                <a:r>
                  <a:rPr lang="en-US" sz="2800" dirty="0"/>
                  <a:t> </a:t>
                </a:r>
                <a:r>
                  <a:rPr lang="ru-RU" sz="2800" dirty="0"/>
                  <a:t>― молярная масса матрицы</a:t>
                </a:r>
              </a:p>
              <a:p>
                <a:r>
                  <a:rPr lang="en-US" sz="2800" i="1" dirty="0"/>
                  <a:t>t</a:t>
                </a:r>
                <a:r>
                  <a:rPr lang="ru-RU" sz="2800" dirty="0"/>
                  <a:t> ― время облучения</a:t>
                </a:r>
              </a:p>
              <a:p>
                <a:r>
                  <a:rPr lang="en-US" sz="2800" i="1" dirty="0"/>
                  <a:t>I</a:t>
                </a:r>
                <a:r>
                  <a:rPr lang="en-US" sz="2800" dirty="0"/>
                  <a:t> </a:t>
                </a:r>
                <a:r>
                  <a:rPr lang="ru-RU" sz="2800" dirty="0"/>
                  <a:t>― мощность поглощённой дозы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9398249-0AC0-447D-BC86-6E9D83FD51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4525963"/>
              </a:xfrm>
              <a:blipFill>
                <a:blip r:embed="rId2"/>
                <a:stretch>
                  <a:fillRect l="-1333" b="-177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FFF576-A10B-475D-A996-8424586A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4904" y="6409134"/>
            <a:ext cx="2133600" cy="47625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4451822-AE2E-4833-B608-1A5AC6D926E1}" type="slidenum">
              <a:rPr lang="ru-RU" altLang="ru-RU" sz="2400" b="1"/>
              <a:pPr/>
              <a:t>17</a:t>
            </a:fld>
            <a:endParaRPr lang="ru-RU" altLang="ru-RU" sz="2400" b="1" dirty="0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B3B40B0E-B7C5-4779-9F36-8E34A460D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0"/>
            <a:ext cx="8820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200" b="1" baseline="0" dirty="0">
                <a:solidFill>
                  <a:srgbClr val="008000"/>
                </a:solidFill>
              </a:rPr>
              <a:t>Определение выходов расходования</a:t>
            </a:r>
          </a:p>
        </p:txBody>
      </p:sp>
    </p:spTree>
    <p:extLst>
      <p:ext uri="{BB962C8B-B14F-4D97-AF65-F5344CB8AC3E}">
        <p14:creationId xmlns:p14="http://schemas.microsoft.com/office/powerpoint/2010/main" val="359231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Рисунок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5112" y="4166220"/>
            <a:ext cx="3544590" cy="2658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-20638" y="-20638"/>
            <a:ext cx="914400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200" b="1" baseline="0" dirty="0">
                <a:solidFill>
                  <a:srgbClr val="008000"/>
                </a:solidFill>
              </a:rPr>
              <a:t>Полициклические ароматические углеводороды</a:t>
            </a:r>
          </a:p>
        </p:txBody>
      </p:sp>
      <p:pic>
        <p:nvPicPr>
          <p:cNvPr id="5124" name="Рисунок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7171738">
            <a:off x="4498704" y="5290905"/>
            <a:ext cx="1752816" cy="1168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Рисунок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402953">
            <a:off x="7496660" y="4188440"/>
            <a:ext cx="1032145" cy="729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Рисунок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3697956"/>
            <a:ext cx="3196691" cy="318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Рисунок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8229" y="1073559"/>
            <a:ext cx="3450117" cy="25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4DEE72-D2BE-409F-8CA8-FD07988B65A2}"/>
              </a:ext>
            </a:extLst>
          </p:cNvPr>
          <p:cNvSpPr txBox="1"/>
          <p:nvPr/>
        </p:nvSpPr>
        <p:spPr>
          <a:xfrm>
            <a:off x="245025" y="1051362"/>
            <a:ext cx="51845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aseline="0" dirty="0"/>
              <a:t>ПАУ обнаружены в межзвёздном пространстве. Вероятно, что ключевыми интермедиатами в их образовании являются </a:t>
            </a:r>
            <a:r>
              <a:rPr lang="en-US" sz="2000" baseline="0" dirty="0"/>
              <a:t>C</a:t>
            </a:r>
            <a:r>
              <a:rPr lang="en-US" sz="2000" dirty="0"/>
              <a:t>6</a:t>
            </a:r>
            <a:r>
              <a:rPr lang="en-US" sz="2000" baseline="0" dirty="0"/>
              <a:t>H</a:t>
            </a:r>
            <a:r>
              <a:rPr lang="en-US" sz="2000" dirty="0"/>
              <a:t>5</a:t>
            </a:r>
            <a:r>
              <a:rPr lang="en-US" sz="2000" baseline="0" dirty="0"/>
              <a:t>, C</a:t>
            </a:r>
            <a:r>
              <a:rPr lang="en-US" sz="2000" dirty="0"/>
              <a:t>6</a:t>
            </a:r>
            <a:r>
              <a:rPr lang="en-US" sz="2000" baseline="0" dirty="0"/>
              <a:t>H</a:t>
            </a:r>
            <a:r>
              <a:rPr lang="en-US" sz="2000" dirty="0"/>
              <a:t>5</a:t>
            </a:r>
            <a:r>
              <a:rPr lang="en-US" sz="2000" baseline="30000" dirty="0"/>
              <a:t>+</a:t>
            </a:r>
            <a:r>
              <a:rPr lang="en-US" sz="2000" baseline="0" dirty="0"/>
              <a:t>, C</a:t>
            </a:r>
            <a:r>
              <a:rPr lang="en-US" sz="2000" dirty="0"/>
              <a:t>6</a:t>
            </a:r>
            <a:r>
              <a:rPr lang="en-US" sz="2000" baseline="0" dirty="0"/>
              <a:t>H</a:t>
            </a:r>
            <a:r>
              <a:rPr lang="en-US" sz="2000" dirty="0"/>
              <a:t>7</a:t>
            </a:r>
            <a:r>
              <a:rPr lang="en-US" sz="2000" baseline="30000" dirty="0"/>
              <a:t>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aseline="0" dirty="0"/>
              <a:t>При фотолизе бензола происходит изомеризация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aseline="0" dirty="0"/>
              <a:t>Бензол считается радиационно-стойким (</a:t>
            </a:r>
            <a:r>
              <a:rPr lang="en-US" sz="2000" baseline="0" dirty="0"/>
              <a:t>G(H</a:t>
            </a:r>
            <a:r>
              <a:rPr lang="en-US" sz="2000" dirty="0"/>
              <a:t>2</a:t>
            </a:r>
            <a:r>
              <a:rPr lang="en-US" sz="2000" baseline="0" dirty="0"/>
              <a:t>) = 0.04 </a:t>
            </a:r>
            <a:r>
              <a:rPr lang="ru-RU" sz="2000" baseline="0" dirty="0" err="1"/>
              <a:t>молек</a:t>
            </a:r>
            <a:r>
              <a:rPr lang="ru-RU" sz="2000" baseline="0" dirty="0"/>
              <a:t>. / 100 эВ)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0FC53DB-85F5-41F9-B303-FDD880BB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4904" y="6409134"/>
            <a:ext cx="2133600" cy="476250"/>
          </a:xfrm>
        </p:spPr>
        <p:txBody>
          <a:bodyPr/>
          <a:lstStyle/>
          <a:p>
            <a:fld id="{C4451822-AE2E-4833-B608-1A5AC6D926E1}" type="slidenum">
              <a:rPr lang="ru-RU" altLang="ru-RU" sz="2400" b="1" smtClean="0"/>
              <a:pPr/>
              <a:t>2</a:t>
            </a:fld>
            <a:endParaRPr lang="ru-RU" altLang="ru-RU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F10B8FF-AB21-48D1-9B1A-9A074DD5D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652956"/>
            <a:ext cx="8229600" cy="6016404"/>
          </a:xfrm>
        </p:spPr>
        <p:txBody>
          <a:bodyPr/>
          <a:lstStyle/>
          <a:p>
            <a:r>
              <a:rPr lang="ru-RU" sz="2400" dirty="0"/>
              <a:t>определение состава радикальных и молекулярных продуктов радиолиза бензола в матрицах твёрдых благородных газов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установление основных каналов радиационно-химических превращений молекул бензола в матрицах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выявление влияния характеристик инертной матрицы на эффективность и механизм радиолиза бензола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установление влияния </a:t>
            </a:r>
            <a:r>
              <a:rPr lang="ru-RU" sz="2400" dirty="0" err="1"/>
              <a:t>изотопозамещения</a:t>
            </a:r>
            <a:r>
              <a:rPr lang="ru-RU" sz="2400" dirty="0"/>
              <a:t> на основные каналы радиационно-химических превращений бензола в условиях матричной изоляции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93CAB-43AF-4087-B48C-560039372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0638" y="-20638"/>
            <a:ext cx="9144001" cy="58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b="1" baseline="0" dirty="0">
                <a:solidFill>
                  <a:srgbClr val="008000"/>
                </a:solidFill>
              </a:rPr>
              <a:t>Основные задачи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EAB2AB8-7492-45F2-B5CB-9B639202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5592" y="6334275"/>
            <a:ext cx="2133600" cy="476250"/>
          </a:xfrm>
        </p:spPr>
        <p:txBody>
          <a:bodyPr/>
          <a:lstStyle/>
          <a:p>
            <a:fld id="{C4451822-AE2E-4833-B608-1A5AC6D926E1}" type="slidenum">
              <a:rPr lang="ru-RU" altLang="ru-RU" sz="2400" b="1" smtClean="0"/>
              <a:pPr/>
              <a:t>3</a:t>
            </a:fld>
            <a:endParaRPr lang="ru-RU" alt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57709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1813" y="828675"/>
            <a:ext cx="3063875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Box 3"/>
          <p:cNvSpPr txBox="1">
            <a:spLocks noChangeArrowheads="1"/>
          </p:cNvSpPr>
          <p:nvPr/>
        </p:nvSpPr>
        <p:spPr bwMode="auto">
          <a:xfrm>
            <a:off x="-20638" y="-20638"/>
            <a:ext cx="9144001" cy="58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200" b="1" baseline="0">
                <a:solidFill>
                  <a:srgbClr val="008000"/>
                </a:solidFill>
              </a:rPr>
              <a:t>Методика эксперимента</a:t>
            </a:r>
          </a:p>
        </p:txBody>
      </p:sp>
      <p:sp>
        <p:nvSpPr>
          <p:cNvPr id="6148" name="Прямоугольник 10"/>
          <p:cNvSpPr>
            <a:spLocks noChangeArrowheads="1"/>
          </p:cNvSpPr>
          <p:nvPr/>
        </p:nvSpPr>
        <p:spPr bwMode="auto">
          <a:xfrm>
            <a:off x="250825" y="6237288"/>
            <a:ext cx="29019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altLang="ru-RU" b="1"/>
              <a:t>* Вед. инж. И.В. Тюльпина </a:t>
            </a:r>
          </a:p>
        </p:txBody>
      </p:sp>
      <p:sp>
        <p:nvSpPr>
          <p:cNvPr id="6149" name="TextBox 13"/>
          <p:cNvSpPr txBox="1">
            <a:spLocks noChangeArrowheads="1"/>
          </p:cNvSpPr>
          <p:nvPr/>
        </p:nvSpPr>
        <p:spPr bwMode="auto">
          <a:xfrm>
            <a:off x="5292725" y="5581650"/>
            <a:ext cx="42481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3200" baseline="0"/>
              <a:t>бензол </a:t>
            </a:r>
            <a:r>
              <a:rPr lang="en-US" altLang="ru-RU" sz="3200" baseline="0"/>
              <a:t>C</a:t>
            </a:r>
            <a:r>
              <a:rPr lang="en-US" altLang="ru-RU" sz="4000"/>
              <a:t>6</a:t>
            </a:r>
            <a:r>
              <a:rPr lang="en-US" altLang="ru-RU" sz="3200" baseline="0"/>
              <a:t>H</a:t>
            </a:r>
            <a:r>
              <a:rPr lang="en-US" altLang="ru-RU" sz="4000"/>
              <a:t>6</a:t>
            </a:r>
            <a:r>
              <a:rPr lang="ru-RU" altLang="ru-RU" sz="3200" baseline="0"/>
              <a:t>, </a:t>
            </a:r>
            <a:r>
              <a:rPr lang="en-US" altLang="ru-RU" sz="3200" baseline="0"/>
              <a:t>C</a:t>
            </a:r>
            <a:r>
              <a:rPr lang="en-US" altLang="ru-RU" sz="3200"/>
              <a:t>6</a:t>
            </a:r>
            <a:r>
              <a:rPr lang="en-US" altLang="ru-RU" sz="3200" baseline="0"/>
              <a:t>D</a:t>
            </a:r>
            <a:r>
              <a:rPr lang="en-US" altLang="ru-RU" sz="3200"/>
              <a:t>6</a:t>
            </a:r>
            <a:r>
              <a:rPr lang="ru-RU" altLang="ru-RU" sz="4000"/>
              <a:t> </a:t>
            </a:r>
            <a:endParaRPr lang="en-US" altLang="ru-RU" sz="4000"/>
          </a:p>
          <a:p>
            <a:r>
              <a:rPr lang="en-US" altLang="ru-RU" sz="3200" baseline="0"/>
              <a:t>Ng: Ar, Kr, Xe</a:t>
            </a:r>
            <a:endParaRPr lang="ru-RU" altLang="ru-RU" sz="3200"/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A2E4C00B-E3C9-4A50-AA62-3A9F2074CC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2795883"/>
              </p:ext>
            </p:extLst>
          </p:nvPr>
        </p:nvGraphicFramePr>
        <p:xfrm>
          <a:off x="-556419" y="737221"/>
          <a:ext cx="6096000" cy="5068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A8AFF11-FE48-41F2-A159-D3E26875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66595" y="6323856"/>
            <a:ext cx="2133600" cy="47625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4451822-AE2E-4833-B608-1A5AC6D926E1}" type="slidenum">
              <a:rPr lang="ru-RU" altLang="ru-RU" sz="2400" b="1"/>
              <a:pPr/>
              <a:t>4</a:t>
            </a:fld>
            <a:endParaRPr lang="ru-RU" altLang="ru-RU" sz="2400" b="1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031170"/>
              </p:ext>
            </p:extLst>
          </p:nvPr>
        </p:nvGraphicFramePr>
        <p:xfrm>
          <a:off x="-22225" y="908050"/>
          <a:ext cx="8405813" cy="594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Graph" r:id="rId3" imgW="4276800" imgH="3022200" progId="Origin50.Graph">
                  <p:embed/>
                </p:oleObj>
              </mc:Choice>
              <mc:Fallback>
                <p:oleObj name="Graph" r:id="rId3" imgW="4276800" imgH="3022200" progId="Origin50.Graph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2225" y="908050"/>
                        <a:ext cx="8405813" cy="594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0" y="44450"/>
            <a:ext cx="91440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000" b="1" baseline="0">
                <a:solidFill>
                  <a:srgbClr val="008000"/>
                </a:solidFill>
              </a:rPr>
              <a:t>ИК-спектр осаждённого образца</a:t>
            </a:r>
          </a:p>
        </p:txBody>
      </p:sp>
      <p:sp>
        <p:nvSpPr>
          <p:cNvPr id="7172" name="TextBox 5"/>
          <p:cNvSpPr txBox="1">
            <a:spLocks noChangeArrowheads="1"/>
          </p:cNvSpPr>
          <p:nvPr/>
        </p:nvSpPr>
        <p:spPr bwMode="auto">
          <a:xfrm>
            <a:off x="1476375" y="1268413"/>
            <a:ext cx="30956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sz="2800" b="1" baseline="0"/>
              <a:t>C</a:t>
            </a:r>
            <a:r>
              <a:rPr lang="en-US" altLang="ru-RU" sz="2800" b="1"/>
              <a:t>6</a:t>
            </a:r>
            <a:r>
              <a:rPr lang="en-US" altLang="ru-RU" sz="2800" b="1" baseline="0"/>
              <a:t>H</a:t>
            </a:r>
            <a:r>
              <a:rPr lang="en-US" altLang="ru-RU" sz="2800" b="1"/>
              <a:t>6</a:t>
            </a:r>
            <a:r>
              <a:rPr lang="en-US" altLang="ru-RU" sz="2800" b="1" baseline="0"/>
              <a:t>/Ar 1:1000</a:t>
            </a:r>
            <a:endParaRPr lang="ru-RU" altLang="ru-RU" sz="2800" b="1" baseline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1E9DBE-4823-4E8A-9BB3-26BB1180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6337300"/>
            <a:ext cx="2133600" cy="47625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4451822-AE2E-4833-B608-1A5AC6D926E1}" type="slidenum">
              <a:rPr lang="ru-RU" altLang="ru-RU" sz="2400" b="1"/>
              <a:pPr/>
              <a:t>5</a:t>
            </a:fld>
            <a:endParaRPr lang="ru-RU" altLang="ru-RU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39750" y="836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8196" name="TextBox 7"/>
          <p:cNvSpPr txBox="1">
            <a:spLocks noChangeArrowheads="1"/>
          </p:cNvSpPr>
          <p:nvPr/>
        </p:nvSpPr>
        <p:spPr bwMode="auto">
          <a:xfrm>
            <a:off x="161925" y="0"/>
            <a:ext cx="8820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200" b="1" baseline="0" dirty="0">
                <a:solidFill>
                  <a:srgbClr val="008000"/>
                </a:solidFill>
              </a:rPr>
              <a:t>Расходование бензола при радиолизе</a:t>
            </a:r>
          </a:p>
        </p:txBody>
      </p:sp>
      <p:graphicFrame>
        <p:nvGraphicFramePr>
          <p:cNvPr id="8198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095541"/>
              </p:ext>
            </p:extLst>
          </p:nvPr>
        </p:nvGraphicFramePr>
        <p:xfrm>
          <a:off x="827088" y="533400"/>
          <a:ext cx="7777162" cy="5496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Graph" r:id="rId3" imgW="4276800" imgH="3022200" progId="Origin50.Graph">
                  <p:embed/>
                </p:oleObj>
              </mc:Choice>
              <mc:Fallback>
                <p:oleObj name="Graph" r:id="rId3" imgW="4276800" imgH="3022200" progId="Origin50.Graph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33400"/>
                        <a:ext cx="7777162" cy="54963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C55F58F-33E6-4811-91FB-1065C4D2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6313771"/>
            <a:ext cx="2133600" cy="47625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4451822-AE2E-4833-B608-1A5AC6D926E1}" type="slidenum">
              <a:rPr lang="ru-RU" altLang="ru-RU" sz="2400" b="1"/>
              <a:pPr/>
              <a:t>6</a:t>
            </a:fld>
            <a:endParaRPr lang="ru-RU" altLang="ru-RU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80FCCDE-8B2F-41B4-88CC-A1FB716DC5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179889"/>
              </p:ext>
            </p:extLst>
          </p:nvPr>
        </p:nvGraphicFramePr>
        <p:xfrm>
          <a:off x="899592" y="586283"/>
          <a:ext cx="6840760" cy="4834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Graph" r:id="rId3" imgW="4276800" imgH="3022200" progId="Origin50.Graph">
                  <p:embed/>
                </p:oleObj>
              </mc:Choice>
              <mc:Fallback>
                <p:oleObj name="Graph" r:id="rId3" imgW="4276800" imgH="30222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586283"/>
                        <a:ext cx="6840760" cy="4834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5">
            <a:extLst>
              <a:ext uri="{FF2B5EF4-FFF2-40B4-BE49-F238E27FC236}">
                <a16:creationId xmlns:a16="http://schemas.microsoft.com/office/drawing/2014/main" id="{1449854C-ADEF-40B2-AD96-373D71F33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5472113"/>
            <a:ext cx="5381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b="1" baseline="0" dirty="0" err="1"/>
              <a:t>Ar</a:t>
            </a:r>
            <a:r>
              <a:rPr lang="en-US" altLang="ru-RU" b="1" baseline="0" dirty="0"/>
              <a:t> G(-C</a:t>
            </a:r>
            <a:r>
              <a:rPr lang="en-US" altLang="ru-RU" b="1" dirty="0"/>
              <a:t>6</a:t>
            </a:r>
            <a:r>
              <a:rPr lang="en-US" altLang="ru-RU" b="1" baseline="0" dirty="0"/>
              <a:t>H</a:t>
            </a:r>
            <a:r>
              <a:rPr lang="en-US" altLang="ru-RU" b="1" dirty="0"/>
              <a:t>6</a:t>
            </a:r>
            <a:r>
              <a:rPr lang="en-US" altLang="ru-RU" b="1" baseline="0" dirty="0"/>
              <a:t>) = </a:t>
            </a:r>
            <a:r>
              <a:rPr lang="ru-RU" altLang="ru-RU" b="1" baseline="0" dirty="0"/>
              <a:t>2.6</a:t>
            </a:r>
            <a:r>
              <a:rPr lang="en-US" altLang="ru-RU" b="1" baseline="0" dirty="0"/>
              <a:t> </a:t>
            </a:r>
            <a:r>
              <a:rPr lang="ru-RU" altLang="ru-RU" b="1" baseline="0" dirty="0" err="1"/>
              <a:t>молек</a:t>
            </a:r>
            <a:r>
              <a:rPr lang="ru-RU" altLang="ru-RU" b="1" baseline="0" dirty="0"/>
              <a:t>.</a:t>
            </a:r>
            <a:r>
              <a:rPr lang="en-US" altLang="ru-RU" b="1" baseline="0" dirty="0"/>
              <a:t> </a:t>
            </a:r>
            <a:r>
              <a:rPr lang="ru-RU" altLang="ru-RU" b="1" baseline="0" dirty="0"/>
              <a:t>/</a:t>
            </a:r>
            <a:r>
              <a:rPr lang="en-US" altLang="ru-RU" b="1" baseline="0" dirty="0"/>
              <a:t> </a:t>
            </a:r>
            <a:r>
              <a:rPr lang="ru-RU" altLang="ru-RU" b="1" baseline="0" dirty="0"/>
              <a:t>100</a:t>
            </a:r>
            <a:r>
              <a:rPr lang="en-US" altLang="ru-RU" b="1" baseline="0" dirty="0"/>
              <a:t> </a:t>
            </a:r>
            <a:r>
              <a:rPr lang="ru-RU" altLang="ru-RU" b="1" baseline="0" dirty="0"/>
              <a:t>эВ</a:t>
            </a:r>
          </a:p>
          <a:p>
            <a:pPr algn="ctr"/>
            <a:r>
              <a:rPr lang="en-US" altLang="ru-RU" b="1" baseline="0" dirty="0">
                <a:solidFill>
                  <a:srgbClr val="FF0000"/>
                </a:solidFill>
              </a:rPr>
              <a:t>Kr G(-C</a:t>
            </a:r>
            <a:r>
              <a:rPr lang="en-US" altLang="ru-RU" b="1" dirty="0">
                <a:solidFill>
                  <a:srgbClr val="FF0000"/>
                </a:solidFill>
              </a:rPr>
              <a:t>6</a:t>
            </a:r>
            <a:r>
              <a:rPr lang="en-US" altLang="ru-RU" b="1" baseline="0" dirty="0">
                <a:solidFill>
                  <a:srgbClr val="FF0000"/>
                </a:solidFill>
              </a:rPr>
              <a:t>H</a:t>
            </a:r>
            <a:r>
              <a:rPr lang="en-US" altLang="ru-RU" b="1" dirty="0">
                <a:solidFill>
                  <a:srgbClr val="FF0000"/>
                </a:solidFill>
              </a:rPr>
              <a:t>6</a:t>
            </a:r>
            <a:r>
              <a:rPr lang="en-US" altLang="ru-RU" b="1" baseline="0" dirty="0">
                <a:solidFill>
                  <a:srgbClr val="FF0000"/>
                </a:solidFill>
              </a:rPr>
              <a:t>) = </a:t>
            </a:r>
            <a:r>
              <a:rPr lang="ru-RU" altLang="ru-RU" b="1" baseline="0" dirty="0">
                <a:solidFill>
                  <a:srgbClr val="FF0000"/>
                </a:solidFill>
              </a:rPr>
              <a:t>0.</a:t>
            </a:r>
            <a:r>
              <a:rPr lang="en-US" altLang="ru-RU" b="1" baseline="0" dirty="0">
                <a:solidFill>
                  <a:srgbClr val="FF0000"/>
                </a:solidFill>
              </a:rPr>
              <a:t>4</a:t>
            </a:r>
            <a:r>
              <a:rPr lang="ru-RU" altLang="ru-RU" b="1" baseline="0" dirty="0">
                <a:solidFill>
                  <a:srgbClr val="FF0000"/>
                </a:solidFill>
              </a:rPr>
              <a:t> </a:t>
            </a:r>
            <a:r>
              <a:rPr lang="ru-RU" altLang="ru-RU" b="1" baseline="0" dirty="0" err="1">
                <a:solidFill>
                  <a:srgbClr val="FF0000"/>
                </a:solidFill>
              </a:rPr>
              <a:t>молек</a:t>
            </a:r>
            <a:r>
              <a:rPr lang="ru-RU" altLang="ru-RU" b="1" baseline="0" dirty="0">
                <a:solidFill>
                  <a:srgbClr val="FF0000"/>
                </a:solidFill>
              </a:rPr>
              <a:t>.</a:t>
            </a:r>
            <a:r>
              <a:rPr lang="en-US" altLang="ru-RU" b="1" baseline="0" dirty="0">
                <a:solidFill>
                  <a:srgbClr val="FF0000"/>
                </a:solidFill>
              </a:rPr>
              <a:t> </a:t>
            </a:r>
            <a:r>
              <a:rPr lang="ru-RU" altLang="ru-RU" b="1" baseline="0" dirty="0">
                <a:solidFill>
                  <a:srgbClr val="FF0000"/>
                </a:solidFill>
              </a:rPr>
              <a:t>/</a:t>
            </a:r>
            <a:r>
              <a:rPr lang="en-US" altLang="ru-RU" b="1" baseline="0" dirty="0">
                <a:solidFill>
                  <a:srgbClr val="FF0000"/>
                </a:solidFill>
              </a:rPr>
              <a:t> </a:t>
            </a:r>
            <a:r>
              <a:rPr lang="ru-RU" altLang="ru-RU" b="1" baseline="0" dirty="0">
                <a:solidFill>
                  <a:srgbClr val="FF0000"/>
                </a:solidFill>
              </a:rPr>
              <a:t>100</a:t>
            </a:r>
            <a:r>
              <a:rPr lang="en-US" altLang="ru-RU" b="1" baseline="0" dirty="0">
                <a:solidFill>
                  <a:srgbClr val="FF0000"/>
                </a:solidFill>
              </a:rPr>
              <a:t> </a:t>
            </a:r>
            <a:r>
              <a:rPr lang="ru-RU" altLang="ru-RU" b="1" baseline="0" dirty="0">
                <a:solidFill>
                  <a:srgbClr val="FF0000"/>
                </a:solidFill>
              </a:rPr>
              <a:t>эВ</a:t>
            </a:r>
          </a:p>
          <a:p>
            <a:pPr algn="ctr"/>
            <a:r>
              <a:rPr lang="en-US" altLang="ru-RU" b="1" baseline="0" dirty="0" err="1">
                <a:solidFill>
                  <a:srgbClr val="0000FF"/>
                </a:solidFill>
              </a:rPr>
              <a:t>Xe</a:t>
            </a:r>
            <a:r>
              <a:rPr lang="en-US" altLang="ru-RU" b="1" baseline="0" dirty="0">
                <a:solidFill>
                  <a:srgbClr val="0000FF"/>
                </a:solidFill>
              </a:rPr>
              <a:t> G(-C</a:t>
            </a:r>
            <a:r>
              <a:rPr lang="en-US" altLang="ru-RU" b="1" dirty="0">
                <a:solidFill>
                  <a:srgbClr val="0000FF"/>
                </a:solidFill>
              </a:rPr>
              <a:t>6</a:t>
            </a:r>
            <a:r>
              <a:rPr lang="en-US" altLang="ru-RU" b="1" baseline="0" dirty="0">
                <a:solidFill>
                  <a:srgbClr val="0000FF"/>
                </a:solidFill>
              </a:rPr>
              <a:t>H</a:t>
            </a:r>
            <a:r>
              <a:rPr lang="en-US" altLang="ru-RU" b="1" dirty="0">
                <a:solidFill>
                  <a:srgbClr val="0000FF"/>
                </a:solidFill>
              </a:rPr>
              <a:t>6</a:t>
            </a:r>
            <a:r>
              <a:rPr lang="en-US" altLang="ru-RU" b="1" baseline="0" dirty="0">
                <a:solidFill>
                  <a:srgbClr val="0000FF"/>
                </a:solidFill>
              </a:rPr>
              <a:t>) = 0</a:t>
            </a:r>
            <a:r>
              <a:rPr lang="ru-RU" altLang="ru-RU" b="1" baseline="0" dirty="0">
                <a:solidFill>
                  <a:srgbClr val="0000FF"/>
                </a:solidFill>
              </a:rPr>
              <a:t>.4 </a:t>
            </a:r>
            <a:r>
              <a:rPr lang="ru-RU" altLang="ru-RU" b="1" baseline="0" dirty="0" err="1">
                <a:solidFill>
                  <a:srgbClr val="0000FF"/>
                </a:solidFill>
              </a:rPr>
              <a:t>молек</a:t>
            </a:r>
            <a:r>
              <a:rPr lang="ru-RU" altLang="ru-RU" b="1" baseline="0" dirty="0">
                <a:solidFill>
                  <a:srgbClr val="0000FF"/>
                </a:solidFill>
              </a:rPr>
              <a:t>.</a:t>
            </a:r>
            <a:r>
              <a:rPr lang="en-US" altLang="ru-RU" b="1" baseline="0" dirty="0">
                <a:solidFill>
                  <a:srgbClr val="0000FF"/>
                </a:solidFill>
              </a:rPr>
              <a:t> </a:t>
            </a:r>
            <a:r>
              <a:rPr lang="ru-RU" altLang="ru-RU" b="1" baseline="0" dirty="0">
                <a:solidFill>
                  <a:srgbClr val="0000FF"/>
                </a:solidFill>
              </a:rPr>
              <a:t>/</a:t>
            </a:r>
            <a:r>
              <a:rPr lang="en-US" altLang="ru-RU" b="1" baseline="0" dirty="0">
                <a:solidFill>
                  <a:srgbClr val="0000FF"/>
                </a:solidFill>
              </a:rPr>
              <a:t> </a:t>
            </a:r>
            <a:r>
              <a:rPr lang="ru-RU" altLang="ru-RU" b="1" baseline="0" dirty="0">
                <a:solidFill>
                  <a:srgbClr val="0000FF"/>
                </a:solidFill>
              </a:rPr>
              <a:t>100</a:t>
            </a:r>
            <a:r>
              <a:rPr lang="en-US" altLang="ru-RU" b="1" baseline="0" dirty="0">
                <a:solidFill>
                  <a:srgbClr val="0000FF"/>
                </a:solidFill>
              </a:rPr>
              <a:t> </a:t>
            </a:r>
            <a:r>
              <a:rPr lang="ru-RU" altLang="ru-RU" b="1" baseline="0" dirty="0">
                <a:solidFill>
                  <a:srgbClr val="0000FF"/>
                </a:solidFill>
              </a:rPr>
              <a:t>эВ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6FF90256-8D88-498D-B87D-C1EF814F7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0"/>
            <a:ext cx="8820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200" b="1" baseline="0" dirty="0">
                <a:solidFill>
                  <a:srgbClr val="008000"/>
                </a:solidFill>
              </a:rPr>
              <a:t>Расходование бензола при радиолизе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BEFCC6-F2A6-41FD-8E62-CC2FC41E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4904" y="6381328"/>
            <a:ext cx="2133600" cy="47625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4451822-AE2E-4833-B608-1A5AC6D926E1}" type="slidenum">
              <a:rPr lang="ru-RU" altLang="ru-RU" sz="2400" b="1"/>
              <a:pPr/>
              <a:t>7</a:t>
            </a:fld>
            <a:endParaRPr lang="ru-RU" alt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81737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9"/>
          <p:cNvSpPr txBox="1">
            <a:spLocks noChangeArrowheads="1"/>
          </p:cNvSpPr>
          <p:nvPr/>
        </p:nvSpPr>
        <p:spPr bwMode="auto">
          <a:xfrm>
            <a:off x="-20638" y="-20638"/>
            <a:ext cx="9144001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000" b="1" baseline="0">
                <a:solidFill>
                  <a:srgbClr val="008000"/>
                </a:solidFill>
              </a:rPr>
              <a:t>Основные продукты радиолиза</a:t>
            </a:r>
          </a:p>
        </p:txBody>
      </p:sp>
      <p:graphicFrame>
        <p:nvGraphicFramePr>
          <p:cNvPr id="9221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136747"/>
              </p:ext>
            </p:extLst>
          </p:nvPr>
        </p:nvGraphicFramePr>
        <p:xfrm>
          <a:off x="1377510" y="1740818"/>
          <a:ext cx="4921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" name="CS ChemDraw Drawing" r:id="rId3" imgW="674852" imgH="1017650" progId="ChemDraw.Document.6.0">
                  <p:embed/>
                </p:oleObj>
              </mc:Choice>
              <mc:Fallback>
                <p:oleObj name="CS ChemDraw Drawing" r:id="rId3" imgW="674852" imgH="1017650" progId="ChemDraw.Document.6.0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510" y="1740818"/>
                        <a:ext cx="492125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948467"/>
              </p:ext>
            </p:extLst>
          </p:nvPr>
        </p:nvGraphicFramePr>
        <p:xfrm>
          <a:off x="0" y="533400"/>
          <a:ext cx="4752975" cy="363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name="Graph" r:id="rId5" imgW="3920760" imgH="3000960" progId="Origin50.Graph">
                  <p:embed/>
                </p:oleObj>
              </mc:Choice>
              <mc:Fallback>
                <p:oleObj name="Graph" r:id="rId5" imgW="3920760" imgH="3000960" progId="Origin50.Graph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33400"/>
                        <a:ext cx="4752975" cy="363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224443"/>
              </p:ext>
            </p:extLst>
          </p:nvPr>
        </p:nvGraphicFramePr>
        <p:xfrm>
          <a:off x="4572000" y="533399"/>
          <a:ext cx="4752528" cy="3636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" name="Graph" r:id="rId7" imgW="3920760" imgH="3000960" progId="Origin50.Graph">
                  <p:embed/>
                </p:oleObj>
              </mc:Choice>
              <mc:Fallback>
                <p:oleObj name="Graph" r:id="rId7" imgW="3920760" imgH="3000960" progId="Origin50.Graph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3399"/>
                        <a:ext cx="4752528" cy="3636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323528" y="1340768"/>
            <a:ext cx="3095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sz="2000" b="1" baseline="0" dirty="0"/>
              <a:t>C</a:t>
            </a:r>
            <a:r>
              <a:rPr lang="en-US" altLang="ru-RU" sz="2000" b="1" dirty="0"/>
              <a:t>6</a:t>
            </a:r>
            <a:r>
              <a:rPr lang="en-US" altLang="ru-RU" sz="2000" b="1" baseline="0" dirty="0"/>
              <a:t>H</a:t>
            </a:r>
            <a:r>
              <a:rPr lang="en-US" altLang="ru-RU" sz="2000" b="1" dirty="0"/>
              <a:t>6</a:t>
            </a:r>
            <a:r>
              <a:rPr lang="en-US" altLang="ru-RU" sz="2000" b="1" baseline="0" dirty="0"/>
              <a:t>/</a:t>
            </a:r>
            <a:r>
              <a:rPr lang="en-US" altLang="ru-RU" sz="2000" b="1" baseline="0" dirty="0" err="1"/>
              <a:t>Ar</a:t>
            </a:r>
            <a:r>
              <a:rPr lang="en-US" altLang="ru-RU" sz="2000" b="1" baseline="0" dirty="0"/>
              <a:t> 1:1000</a:t>
            </a:r>
            <a:endParaRPr lang="ru-RU" altLang="ru-RU" sz="2000" b="1" baseline="0" dirty="0"/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4932040" y="1412776"/>
            <a:ext cx="3095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sz="2000" b="1" baseline="0" dirty="0">
                <a:solidFill>
                  <a:srgbClr val="FF0000"/>
                </a:solidFill>
              </a:rPr>
              <a:t>C</a:t>
            </a:r>
            <a:r>
              <a:rPr lang="en-US" altLang="ru-RU" sz="2000" b="1" dirty="0">
                <a:solidFill>
                  <a:srgbClr val="FF0000"/>
                </a:solidFill>
              </a:rPr>
              <a:t>6</a:t>
            </a:r>
            <a:r>
              <a:rPr lang="en-US" altLang="ru-RU" sz="2000" b="1" baseline="0" dirty="0">
                <a:solidFill>
                  <a:srgbClr val="FF0000"/>
                </a:solidFill>
              </a:rPr>
              <a:t>H</a:t>
            </a:r>
            <a:r>
              <a:rPr lang="en-US" altLang="ru-RU" sz="2000" b="1" dirty="0">
                <a:solidFill>
                  <a:srgbClr val="FF0000"/>
                </a:solidFill>
              </a:rPr>
              <a:t>6</a:t>
            </a:r>
            <a:r>
              <a:rPr lang="en-US" altLang="ru-RU" sz="2000" b="1" baseline="0" dirty="0">
                <a:solidFill>
                  <a:srgbClr val="FF0000"/>
                </a:solidFill>
              </a:rPr>
              <a:t>/Kr 1:1000</a:t>
            </a:r>
            <a:endParaRPr lang="ru-RU" altLang="ru-RU" sz="2000" b="1" baseline="0" dirty="0">
              <a:solidFill>
                <a:srgbClr val="FF0000"/>
              </a:solidFill>
            </a:endParaRPr>
          </a:p>
        </p:txBody>
      </p:sp>
      <p:graphicFrame>
        <p:nvGraphicFramePr>
          <p:cNvPr id="10" name="Объект 3">
            <a:extLst>
              <a:ext uri="{FF2B5EF4-FFF2-40B4-BE49-F238E27FC236}">
                <a16:creationId xmlns:a16="http://schemas.microsoft.com/office/drawing/2014/main" id="{66C8C5C7-7EEF-4DDB-A0BC-63E53D5C26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374119"/>
              </p:ext>
            </p:extLst>
          </p:nvPr>
        </p:nvGraphicFramePr>
        <p:xfrm>
          <a:off x="5967227" y="1947665"/>
          <a:ext cx="4921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CS ChemDraw Drawing" r:id="rId9" imgW="674852" imgH="1017650" progId="ChemDraw.Document.6.0">
                  <p:embed/>
                </p:oleObj>
              </mc:Choice>
              <mc:Fallback>
                <p:oleObj name="CS ChemDraw Drawing" r:id="rId9" imgW="674852" imgH="1017650" progId="ChemDraw.Document.6.0">
                  <p:embed/>
                  <p:pic>
                    <p:nvPicPr>
                      <p:cNvPr id="9221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227" y="1947665"/>
                        <a:ext cx="492125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2BA43A3-631C-48D9-8F2B-1D8588E5849F}"/>
              </a:ext>
            </a:extLst>
          </p:cNvPr>
          <p:cNvSpPr txBox="1"/>
          <p:nvPr/>
        </p:nvSpPr>
        <p:spPr>
          <a:xfrm>
            <a:off x="539552" y="4593927"/>
            <a:ext cx="80648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baseline="0" dirty="0"/>
              <a:t>В результате радиолиза образцов </a:t>
            </a:r>
            <a:r>
              <a:rPr lang="en-US" sz="2000" b="1" baseline="0" dirty="0"/>
              <a:t>C</a:t>
            </a:r>
            <a:r>
              <a:rPr lang="en-US" sz="2000" b="1" dirty="0"/>
              <a:t>6</a:t>
            </a:r>
            <a:r>
              <a:rPr lang="en-US" sz="2000" b="1" baseline="0" dirty="0"/>
              <a:t>H</a:t>
            </a:r>
            <a:r>
              <a:rPr lang="en-US" sz="2000" b="1" dirty="0"/>
              <a:t>6</a:t>
            </a:r>
            <a:r>
              <a:rPr lang="en-US" sz="2000" b="1" baseline="0" dirty="0"/>
              <a:t>/Ng </a:t>
            </a:r>
            <a:r>
              <a:rPr lang="ru-RU" sz="2000" b="1" baseline="0" dirty="0"/>
              <a:t>в ИК-спектрах появляются новые полосы поглощения</a:t>
            </a:r>
          </a:p>
          <a:p>
            <a:endParaRPr lang="ru-RU" sz="2000" b="1" baseline="0" dirty="0"/>
          </a:p>
          <a:p>
            <a:r>
              <a:rPr lang="ru-RU" sz="2000" b="1" baseline="0" dirty="0"/>
              <a:t>Основными продуктами являются </a:t>
            </a:r>
            <a:r>
              <a:rPr lang="ru-RU" sz="2000" b="1" baseline="0" dirty="0" err="1">
                <a:solidFill>
                  <a:srgbClr val="008000"/>
                </a:solidFill>
              </a:rPr>
              <a:t>фульвен</a:t>
            </a:r>
            <a:r>
              <a:rPr lang="ru-RU" sz="2000" b="1" baseline="0" dirty="0"/>
              <a:t> и </a:t>
            </a:r>
            <a:r>
              <a:rPr lang="ru-RU" sz="2000" b="1" baseline="0" dirty="0" err="1">
                <a:solidFill>
                  <a:srgbClr val="008000"/>
                </a:solidFill>
              </a:rPr>
              <a:t>фенильный</a:t>
            </a:r>
            <a:r>
              <a:rPr lang="ru-RU" sz="2000" b="1" baseline="0" dirty="0"/>
              <a:t> </a:t>
            </a:r>
            <a:r>
              <a:rPr lang="ru-RU" sz="2000" b="1" baseline="0" dirty="0">
                <a:solidFill>
                  <a:srgbClr val="008000"/>
                </a:solidFill>
              </a:rPr>
              <a:t>радикал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8E5EB05-C7A5-4883-8DC2-A0261F5E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4904" y="6381328"/>
            <a:ext cx="2133600" cy="47625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4451822-AE2E-4833-B608-1A5AC6D926E1}" type="slidenum">
              <a:rPr lang="ru-RU" altLang="ru-RU" sz="2400" b="1"/>
              <a:pPr/>
              <a:t>8</a:t>
            </a:fld>
            <a:endParaRPr lang="ru-RU" altLang="ru-RU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07950" y="908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graphicFrame>
        <p:nvGraphicFramePr>
          <p:cNvPr id="10243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46145"/>
              </p:ext>
            </p:extLst>
          </p:nvPr>
        </p:nvGraphicFramePr>
        <p:xfrm>
          <a:off x="187325" y="536575"/>
          <a:ext cx="3879850" cy="274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Graph" r:id="rId3" imgW="4276800" imgH="3022200" progId="Origin50.Graph">
                  <p:embed/>
                </p:oleObj>
              </mc:Choice>
              <mc:Fallback>
                <p:oleObj name="Graph" r:id="rId3" imgW="4276800" imgH="3022200" progId="Origin50.Graph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" y="536575"/>
                        <a:ext cx="3879850" cy="274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067175" y="69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graphicFrame>
        <p:nvGraphicFramePr>
          <p:cNvPr id="10245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94309"/>
              </p:ext>
            </p:extLst>
          </p:nvPr>
        </p:nvGraphicFramePr>
        <p:xfrm>
          <a:off x="4930775" y="534988"/>
          <a:ext cx="3881438" cy="273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name="Graph" r:id="rId5" imgW="4276800" imgH="3022200" progId="Origin50.Graph">
                  <p:embed/>
                </p:oleObj>
              </mc:Choice>
              <mc:Fallback>
                <p:oleObj name="Graph" r:id="rId5" imgW="4276800" imgH="3022200" progId="Origin50.Graph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534988"/>
                        <a:ext cx="3881438" cy="273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2433638" y="3548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graphicFrame>
        <p:nvGraphicFramePr>
          <p:cNvPr id="10247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584387"/>
              </p:ext>
            </p:extLst>
          </p:nvPr>
        </p:nvGraphicFramePr>
        <p:xfrm>
          <a:off x="319088" y="3498850"/>
          <a:ext cx="4016375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" name="Graph" r:id="rId7" imgW="4276800" imgH="3022200" progId="Origin50.Graph">
                  <p:embed/>
                </p:oleObj>
              </mc:Choice>
              <mc:Fallback>
                <p:oleObj name="Graph" r:id="rId7" imgW="4276800" imgH="3022200" progId="Origin50.Graph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498850"/>
                        <a:ext cx="4016375" cy="283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Box 9"/>
          <p:cNvSpPr txBox="1">
            <a:spLocks noChangeArrowheads="1"/>
          </p:cNvSpPr>
          <p:nvPr/>
        </p:nvSpPr>
        <p:spPr bwMode="auto">
          <a:xfrm>
            <a:off x="-20638" y="-20638"/>
            <a:ext cx="9144001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000" b="1" baseline="0">
                <a:solidFill>
                  <a:srgbClr val="008000"/>
                </a:solidFill>
              </a:rPr>
              <a:t>Накопление основных продуктов радиолиза</a:t>
            </a:r>
          </a:p>
        </p:txBody>
      </p:sp>
      <p:sp>
        <p:nvSpPr>
          <p:cNvPr id="10249" name="TextBox 10"/>
          <p:cNvSpPr txBox="1">
            <a:spLocks noChangeArrowheads="1"/>
          </p:cNvSpPr>
          <p:nvPr/>
        </p:nvSpPr>
        <p:spPr bwMode="auto">
          <a:xfrm>
            <a:off x="779463" y="3189288"/>
            <a:ext cx="3095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sz="2000" b="1" baseline="0" dirty="0"/>
              <a:t>C</a:t>
            </a:r>
            <a:r>
              <a:rPr lang="en-US" altLang="ru-RU" sz="2000" b="1" dirty="0"/>
              <a:t>6</a:t>
            </a:r>
            <a:r>
              <a:rPr lang="en-US" altLang="ru-RU" sz="2000" b="1" baseline="0" dirty="0"/>
              <a:t>H</a:t>
            </a:r>
            <a:r>
              <a:rPr lang="en-US" altLang="ru-RU" sz="2000" b="1" dirty="0"/>
              <a:t>6</a:t>
            </a:r>
            <a:r>
              <a:rPr lang="en-US" altLang="ru-RU" sz="2000" b="1" baseline="0" dirty="0"/>
              <a:t>/</a:t>
            </a:r>
            <a:r>
              <a:rPr lang="en-US" altLang="ru-RU" sz="2000" b="1" baseline="0" dirty="0" err="1"/>
              <a:t>Ar</a:t>
            </a:r>
            <a:r>
              <a:rPr lang="en-US" altLang="ru-RU" sz="2000" b="1" baseline="0" dirty="0"/>
              <a:t> 1:1000</a:t>
            </a:r>
            <a:endParaRPr lang="ru-RU" altLang="ru-RU" sz="2000" b="1" baseline="0" dirty="0"/>
          </a:p>
        </p:txBody>
      </p:sp>
      <p:sp>
        <p:nvSpPr>
          <p:cNvPr id="10250" name="TextBox 11"/>
          <p:cNvSpPr txBox="1">
            <a:spLocks noChangeArrowheads="1"/>
          </p:cNvSpPr>
          <p:nvPr/>
        </p:nvSpPr>
        <p:spPr bwMode="auto">
          <a:xfrm>
            <a:off x="5572125" y="3241675"/>
            <a:ext cx="3095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sz="2000" b="1" baseline="0" dirty="0">
                <a:solidFill>
                  <a:srgbClr val="FF0000"/>
                </a:solidFill>
              </a:rPr>
              <a:t>C</a:t>
            </a:r>
            <a:r>
              <a:rPr lang="en-US" altLang="ru-RU" sz="2000" b="1" dirty="0">
                <a:solidFill>
                  <a:srgbClr val="FF0000"/>
                </a:solidFill>
              </a:rPr>
              <a:t>6</a:t>
            </a:r>
            <a:r>
              <a:rPr lang="en-US" altLang="ru-RU" sz="2000" b="1" baseline="0" dirty="0">
                <a:solidFill>
                  <a:srgbClr val="FF0000"/>
                </a:solidFill>
              </a:rPr>
              <a:t>H</a:t>
            </a:r>
            <a:r>
              <a:rPr lang="en-US" altLang="ru-RU" sz="2000" b="1" dirty="0">
                <a:solidFill>
                  <a:srgbClr val="FF0000"/>
                </a:solidFill>
              </a:rPr>
              <a:t>6</a:t>
            </a:r>
            <a:r>
              <a:rPr lang="en-US" altLang="ru-RU" sz="2000" b="1" baseline="0" dirty="0">
                <a:solidFill>
                  <a:srgbClr val="FF0000"/>
                </a:solidFill>
              </a:rPr>
              <a:t>/Kr 1:1000</a:t>
            </a:r>
            <a:endParaRPr lang="ru-RU" altLang="ru-RU" sz="2000" b="1" baseline="0" dirty="0">
              <a:solidFill>
                <a:srgbClr val="FF0000"/>
              </a:solidFill>
            </a:endParaRPr>
          </a:p>
        </p:txBody>
      </p:sp>
      <p:sp>
        <p:nvSpPr>
          <p:cNvPr id="10251" name="TextBox 12"/>
          <p:cNvSpPr txBox="1">
            <a:spLocks noChangeArrowheads="1"/>
          </p:cNvSpPr>
          <p:nvPr/>
        </p:nvSpPr>
        <p:spPr bwMode="auto">
          <a:xfrm>
            <a:off x="946150" y="6321425"/>
            <a:ext cx="3095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sz="2000" b="1" baseline="0">
                <a:solidFill>
                  <a:srgbClr val="0000FF"/>
                </a:solidFill>
              </a:rPr>
              <a:t>C</a:t>
            </a:r>
            <a:r>
              <a:rPr lang="en-US" altLang="ru-RU" sz="2000" b="1">
                <a:solidFill>
                  <a:srgbClr val="0000FF"/>
                </a:solidFill>
              </a:rPr>
              <a:t>6</a:t>
            </a:r>
            <a:r>
              <a:rPr lang="en-US" altLang="ru-RU" sz="2000" b="1" baseline="0">
                <a:solidFill>
                  <a:srgbClr val="0000FF"/>
                </a:solidFill>
              </a:rPr>
              <a:t>H</a:t>
            </a:r>
            <a:r>
              <a:rPr lang="en-US" altLang="ru-RU" sz="2000" b="1">
                <a:solidFill>
                  <a:srgbClr val="0000FF"/>
                </a:solidFill>
              </a:rPr>
              <a:t>6</a:t>
            </a:r>
            <a:r>
              <a:rPr lang="en-US" altLang="ru-RU" sz="2000" b="1" baseline="0">
                <a:solidFill>
                  <a:srgbClr val="0000FF"/>
                </a:solidFill>
              </a:rPr>
              <a:t>/Xe 1:1000</a:t>
            </a:r>
            <a:endParaRPr lang="ru-RU" altLang="ru-RU" sz="2000" b="1" baseline="0">
              <a:solidFill>
                <a:srgbClr val="0000FF"/>
              </a:solidFill>
            </a:endParaRPr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E2E40283-002A-4F76-B5B8-C5AD3B1F80F3}"/>
              </a:ext>
            </a:extLst>
          </p:cNvPr>
          <p:cNvGraphicFramePr>
            <a:graphicFrameLocks/>
          </p:cNvGraphicFramePr>
          <p:nvPr/>
        </p:nvGraphicFramePr>
        <p:xfrm>
          <a:off x="5075635" y="3630614"/>
          <a:ext cx="3591718" cy="3227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9837AC8-2203-4F91-9046-F06D859E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74904" y="6337126"/>
            <a:ext cx="2133600" cy="47625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4451822-AE2E-4833-B608-1A5AC6D926E1}" type="slidenum">
              <a:rPr lang="ru-RU" altLang="ru-RU" sz="2400" b="1"/>
              <a:pPr/>
              <a:t>9</a:t>
            </a:fld>
            <a:endParaRPr lang="ru-RU" altLang="ru-RU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Оформление по умолчанию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Оформление по умолчанию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90880</TotalTime>
  <Words>789</Words>
  <Application>Microsoft Office PowerPoint</Application>
  <PresentationFormat>Экран (4:3)</PresentationFormat>
  <Paragraphs>109</Paragraphs>
  <Slides>17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Bodoni Bd BT</vt:lpstr>
      <vt:lpstr>Calibri</vt:lpstr>
      <vt:lpstr>Cambria Math</vt:lpstr>
      <vt:lpstr>Times New Roman</vt:lpstr>
      <vt:lpstr>Оформление по умолчанию</vt:lpstr>
      <vt:lpstr>Origin Graph</vt:lpstr>
      <vt:lpstr>CS ChemDraw Drawing</vt:lpstr>
      <vt:lpstr>Graph</vt:lpstr>
      <vt:lpstr>Радиационно-индуцированные превращения изолированных молекул бензола в матрицах твёрдых благородных газов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KIPC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Isolation EPR Studies of Organic Radical Cations: from Basic Spectroscopy to Matrix-Controlled Chemistry</dc:title>
  <dc:creator>Vladimir Feldman</dc:creator>
  <cp:lastModifiedBy>Lukianova</cp:lastModifiedBy>
  <cp:revision>392</cp:revision>
  <dcterms:created xsi:type="dcterms:W3CDTF">2002-07-19T07:58:42Z</dcterms:created>
  <dcterms:modified xsi:type="dcterms:W3CDTF">2018-05-28T15:49:42Z</dcterms:modified>
</cp:coreProperties>
</file>