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7" r:id="rId8"/>
    <p:sldId id="266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Bahnschrift SemiLight" panose="020B0502040204020203" pitchFamily="34" charset="0"/>
      <p:regular r:id="rId17"/>
    </p:embeddedFont>
    <p:embeddedFont>
      <p:font typeface="Cambria Math" panose="02040503050406030204" pitchFamily="18" charset="0"/>
      <p:regular r:id="rId18"/>
    </p:embeddedFont>
    <p:embeddedFont>
      <p:font typeface="Century Schoolbook" panose="02040604050505020304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C50EE18-59E1-4152-A9C0-45FCE621E6A8}">
          <p14:sldIdLst>
            <p14:sldId id="256"/>
            <p14:sldId id="257"/>
            <p14:sldId id="258"/>
            <p14:sldId id="259"/>
          </p14:sldIdLst>
        </p14:section>
        <p14:section name="Раздел без заголовка" id="{8987EB5F-D07E-40EA-9293-AA94CF33238A}">
          <p14:sldIdLst>
            <p14:sldId id="260"/>
            <p14:sldId id="267"/>
            <p14:sldId id="266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F9DECE36-AAF2-8D19-D2FA-A97D7892D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>
            <a:extLst>
              <a:ext uri="{FF2B5EF4-FFF2-40B4-BE49-F238E27FC236}">
                <a16:creationId xmlns:a16="http://schemas.microsoft.com/office/drawing/2014/main" id="{89BD796E-55E1-FDFE-C4DB-4F909F59BD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>
            <a:extLst>
              <a:ext uri="{FF2B5EF4-FFF2-40B4-BE49-F238E27FC236}">
                <a16:creationId xmlns:a16="http://schemas.microsoft.com/office/drawing/2014/main" id="{B25B7A98-A741-BBEB-50C9-246B2E3A2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12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BD45600B-09D7-EAAA-BDEF-32E6A0165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>
            <a:extLst>
              <a:ext uri="{FF2B5EF4-FFF2-40B4-BE49-F238E27FC236}">
                <a16:creationId xmlns:a16="http://schemas.microsoft.com/office/drawing/2014/main" id="{BB8793F6-D869-1038-1AE0-D642DD3013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>
            <a:extLst>
              <a:ext uri="{FF2B5EF4-FFF2-40B4-BE49-F238E27FC236}">
                <a16:creationId xmlns:a16="http://schemas.microsoft.com/office/drawing/2014/main" id="{B0F02BAB-05D4-94EF-8D51-43E65B0F7E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300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99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f74bd288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1f74bd288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lackwood168/nla_q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hyperlink" Target="https://github.com/blackwood168/nla_q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ru-RU" dirty="0"/>
              <a:t>Сшивая гиперповерхность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ru-RU" dirty="0"/>
              <a:t>ВЫЧИСЛИТЕЛЬНАЯ </a:t>
            </a:r>
            <a:r>
              <a:rPr lang="ru-RU" dirty="0" err="1"/>
              <a:t>АЛГебраХИМИЯ</a:t>
            </a:r>
            <a:r>
              <a:rPr lang="ru-RU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ru-RU" dirty="0"/>
              <a:t>Школяр Владимир, </a:t>
            </a:r>
            <a:r>
              <a:rPr lang="ru-RU" dirty="0" err="1"/>
              <a:t>Хайбрахманов</a:t>
            </a:r>
            <a:r>
              <a:rPr lang="ru-RU" dirty="0"/>
              <a:t> Артур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dirty="0"/>
              <a:t>2.4 Обсуждение результатов</a:t>
            </a:r>
            <a:endParaRPr dirty="0"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374904" y="1828801"/>
            <a:ext cx="10497312" cy="387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SemiLight" panose="020B0502040204020203" pitchFamily="34" charset="0"/>
              </a:rPr>
              <a:t>FFT </a:t>
            </a:r>
            <a:r>
              <a:rPr lang="ru-RU" sz="2400" dirty="0">
                <a:latin typeface="Bahnschrift SemiLight" panose="020B0502040204020203" pitchFamily="34" charset="0"/>
              </a:rPr>
              <a:t>без обрезки и масштабирование нарушали сходимость дальнейших интегралов, хотя на начальных этапах и сходились быстро. Это делает их непригодными для стабильного решения поставленной задачи.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2400" dirty="0">
                <a:latin typeface="Bahnschrift SemiLight" panose="020B0502040204020203" pitchFamily="34" charset="0"/>
              </a:rPr>
              <a:t>Лучшими решениями оказались регуляризации Тихонова и сдвиг СЗ.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Bahnschrift SemiLight" panose="020B0502040204020203" pitchFamily="34" charset="0"/>
              </a:rPr>
              <a:t>SVD </a:t>
            </a:r>
            <a:r>
              <a:rPr lang="ru-RU" sz="2400" dirty="0">
                <a:latin typeface="Bahnschrift SemiLight" panose="020B0502040204020203" pitchFamily="34" charset="0"/>
              </a:rPr>
              <a:t>была заменена на </a:t>
            </a:r>
            <a:r>
              <a:rPr lang="en-US" sz="2400" dirty="0">
                <a:latin typeface="Bahnschrift SemiLight" panose="020B0502040204020203" pitchFamily="34" charset="0"/>
              </a:rPr>
              <a:t>Tikhonov No cut-off.</a:t>
            </a:r>
            <a:endParaRPr lang="ru-RU" sz="2400" dirty="0"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ru-RU" dirty="0">
              <a:latin typeface="Bahnschrift SemiLight" panose="020B0502040204020203" pitchFamily="34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6D3C9-E8D9-4566-B349-09AF3145D50D}"/>
              </a:ext>
            </a:extLst>
          </p:cNvPr>
          <p:cNvSpPr txBox="1"/>
          <p:nvPr/>
        </p:nvSpPr>
        <p:spPr>
          <a:xfrm>
            <a:off x="11576304" y="6373368"/>
            <a:ext cx="338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n w="3175">
                  <a:solidFill>
                    <a:srgbClr val="FFC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r>
            <a:endParaRPr lang="ru-RU" dirty="0">
              <a:ln w="3175">
                <a:solidFill>
                  <a:srgbClr val="FFC000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1249680" y="2103438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93818439-8051-7A23-B297-5AD2DFBBF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>
            <a:extLst>
              <a:ext uri="{FF2B5EF4-FFF2-40B4-BE49-F238E27FC236}">
                <a16:creationId xmlns:a16="http://schemas.microsoft.com/office/drawing/2014/main" id="{F0C044A1-2C51-2907-0CD1-2AD0A9CBDE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P.S. </a:t>
            </a:r>
            <a:r>
              <a:rPr lang="ru-RU" dirty="0"/>
              <a:t>Распределение работы</a:t>
            </a:r>
            <a:endParaRPr dirty="0"/>
          </a:p>
        </p:txBody>
      </p:sp>
      <p:sp>
        <p:nvSpPr>
          <p:cNvPr id="167" name="Google Shape;167;p22">
            <a:extLst>
              <a:ext uri="{FF2B5EF4-FFF2-40B4-BE49-F238E27FC236}">
                <a16:creationId xmlns:a16="http://schemas.microsoft.com/office/drawing/2014/main" id="{4A8F9C7F-F19B-A256-38D7-1280865572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4904" y="1828801"/>
            <a:ext cx="10497312" cy="387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Bahnschrift SemiLight" panose="020B0502040204020203" pitchFamily="34" charset="0"/>
            </a:endParaRP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31AA2-5E79-D97F-EFD5-5CE0181E03BD}"/>
              </a:ext>
            </a:extLst>
          </p:cNvPr>
          <p:cNvSpPr txBox="1"/>
          <p:nvPr/>
        </p:nvSpPr>
        <p:spPr>
          <a:xfrm>
            <a:off x="5107316" y="2967335"/>
            <a:ext cx="1977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1:1 </a:t>
            </a:r>
            <a:r>
              <a:rPr lang="en-US" sz="5400" dirty="0">
                <a:sym typeface="Wingdings" panose="05000000000000000000" pitchFamily="2" charset="2"/>
              </a:rPr>
              <a:t>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6577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dirty="0"/>
              <a:t>1.1 Введение</a:t>
            </a:r>
            <a:endParaRPr dirty="0"/>
          </a:p>
        </p:txBody>
      </p:sp>
      <p:sp>
        <p:nvSpPr>
          <p:cNvPr id="110" name="Google Shape;110;p16"/>
          <p:cNvSpPr txBox="1"/>
          <p:nvPr/>
        </p:nvSpPr>
        <p:spPr>
          <a:xfrm>
            <a:off x="3467100" y="1107115"/>
            <a:ext cx="5257800" cy="5347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entury Schoolbook"/>
                <a:ea typeface="Century Schoolbook"/>
                <a:cs typeface="Century Schoolbook"/>
                <a:sym typeface="Century Schoolbook"/>
              </a:rPr>
              <a:t> 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7" y="3056995"/>
            <a:ext cx="6144482" cy="380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6096000" y="3611024"/>
            <a:ext cx="45354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Dependence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ground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i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state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excitation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energy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active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space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size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cc-pVDZ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basis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set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). CASSCF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indicated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XMCQDPT2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orange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CDAS-PT2(EE)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purple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CDAS-PT2(IPEA)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green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and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MRCISD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blue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benchmark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value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calculated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CC3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drawn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black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horizontal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line</a:t>
            </a:r>
            <a:r>
              <a:rPr lang="ru-R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7F5E0C-DEFD-4930-BF5B-B03F4678D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706" y="1873870"/>
            <a:ext cx="6182588" cy="7525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6008C8-B898-4591-A1FA-36D93D02D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5394" y="3220581"/>
            <a:ext cx="780886" cy="780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7803E0-238C-44C1-82DF-E9E72489C8B6}"/>
              </a:ext>
            </a:extLst>
          </p:cNvPr>
          <p:cNvSpPr txBox="1"/>
          <p:nvPr/>
        </p:nvSpPr>
        <p:spPr>
          <a:xfrm>
            <a:off x="11576304" y="6373368"/>
            <a:ext cx="338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n w="3175">
                  <a:solidFill>
                    <a:srgbClr val="FFC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0" y="620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1.1 Введение</a:t>
            </a:r>
            <a:endParaRPr/>
          </a:p>
        </p:txBody>
      </p:sp>
      <p:pic>
        <p:nvPicPr>
          <p:cNvPr id="119" name="Google Shape;119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5275" y="1993392"/>
            <a:ext cx="6433045" cy="486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4864" y="4239585"/>
            <a:ext cx="2453268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668453" y="3429000"/>
            <a:ext cx="11155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ru-RU" sz="4000" b="1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4000" b="1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>
            <a:off x="8564151" y="2001083"/>
            <a:ext cx="2586931" cy="1677882"/>
            <a:chOff x="8604504" y="2092349"/>
            <a:chExt cx="2586931" cy="1677882"/>
          </a:xfrm>
        </p:grpSpPr>
        <p:sp>
          <p:nvSpPr>
            <p:cNvPr id="123" name="Google Shape;123;p17"/>
            <p:cNvSpPr/>
            <p:nvPr/>
          </p:nvSpPr>
          <p:spPr>
            <a:xfrm>
              <a:off x="8604504" y="2112264"/>
              <a:ext cx="2578608" cy="1657967"/>
            </a:xfrm>
            <a:prstGeom prst="rect">
              <a:avLst/>
            </a:prstGeom>
            <a:solidFill>
              <a:srgbClr val="DBE1CF"/>
            </a:solidFill>
            <a:ln w="13950" cap="flat" cmpd="sng">
              <a:solidFill>
                <a:srgbClr val="8095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9395221" y="2092349"/>
              <a:ext cx="101382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min</a:t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787831" y="2724444"/>
              <a:ext cx="228600" cy="60572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80955A"/>
            </a:solidFill>
            <a:ln w="13950" cap="flat" cmpd="sng">
              <a:solidFill>
                <a:srgbClr val="5563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8612827" y="3295331"/>
              <a:ext cx="25786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Термодинамика</a:t>
              </a:r>
              <a:endParaRPr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127" name="Google Shape;127;p17"/>
          <p:cNvGrpSpPr/>
          <p:nvPr/>
        </p:nvGrpSpPr>
        <p:grpSpPr>
          <a:xfrm>
            <a:off x="8888763" y="4368199"/>
            <a:ext cx="1965960" cy="2078379"/>
            <a:chOff x="9011874" y="4386429"/>
            <a:chExt cx="1847088" cy="2078379"/>
          </a:xfrm>
        </p:grpSpPr>
        <p:sp>
          <p:nvSpPr>
            <p:cNvPr id="128" name="Google Shape;128;p17"/>
            <p:cNvSpPr/>
            <p:nvPr/>
          </p:nvSpPr>
          <p:spPr>
            <a:xfrm>
              <a:off x="9125712" y="4393912"/>
              <a:ext cx="1545336" cy="2070896"/>
            </a:xfrm>
            <a:prstGeom prst="rect">
              <a:avLst/>
            </a:prstGeom>
            <a:solidFill>
              <a:srgbClr val="E8EDF0"/>
            </a:solidFill>
            <a:ln w="13950" cap="flat" cmpd="sng">
              <a:solidFill>
                <a:srgbClr val="4055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9358182" y="4386429"/>
              <a:ext cx="12787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2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седло</a:t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9821118" y="5126495"/>
              <a:ext cx="228600" cy="60572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618097"/>
            </a:solidFill>
            <a:ln w="139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9011874" y="5810094"/>
              <a:ext cx="18470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Кинетика</a:t>
              </a:r>
              <a:endParaRPr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B0FC6CC-A5B7-40D6-9F0E-0110E3045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5395" y="3220582"/>
            <a:ext cx="780886" cy="7808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1F46FD-8117-43A2-A91A-9EF2F9BBE186}"/>
              </a:ext>
            </a:extLst>
          </p:cNvPr>
          <p:cNvSpPr txBox="1"/>
          <p:nvPr/>
        </p:nvSpPr>
        <p:spPr>
          <a:xfrm>
            <a:off x="11576304" y="6373368"/>
            <a:ext cx="338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n w="3175">
                  <a:solidFill>
                    <a:srgbClr val="FFC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1.2 Проблема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164592" y="1828801"/>
            <a:ext cx="11064240" cy="640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grpSp>
        <p:nvGrpSpPr>
          <p:cNvPr id="139" name="Google Shape;139;p18"/>
          <p:cNvGrpSpPr/>
          <p:nvPr/>
        </p:nvGrpSpPr>
        <p:grpSpPr>
          <a:xfrm>
            <a:off x="164592" y="2566416"/>
            <a:ext cx="11301984" cy="640079"/>
            <a:chOff x="164592" y="2566416"/>
            <a:chExt cx="11301984" cy="640079"/>
          </a:xfrm>
        </p:grpSpPr>
        <p:sp>
          <p:nvSpPr>
            <p:cNvPr id="140" name="Google Shape;140;p18"/>
            <p:cNvSpPr/>
            <p:nvPr/>
          </p:nvSpPr>
          <p:spPr>
            <a:xfrm>
              <a:off x="192024" y="2566416"/>
              <a:ext cx="10927081" cy="640079"/>
            </a:xfrm>
            <a:prstGeom prst="rect">
              <a:avLst/>
            </a:prstGeom>
            <a:noFill/>
            <a:ln w="5715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64592" y="2664788"/>
              <a:ext cx="1130198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ППЭ терпит разрыв </a:t>
              </a:r>
              <a:r>
                <a:rPr lang="ru-RU"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→</a:t>
              </a:r>
              <a:r>
                <a:rPr lang="ru-RU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Градиент зашкаливает</a:t>
              </a:r>
              <a:r>
                <a:rPr lang="ru-RU"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→ </a:t>
              </a:r>
              <a:r>
                <a:rPr lang="ru-RU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Проблемы с оптимизацией</a:t>
              </a:r>
              <a:endParaRPr sz="1200" dirty="0"/>
            </a:p>
          </p:txBody>
        </p:sp>
      </p:grpSp>
      <p:sp>
        <p:nvSpPr>
          <p:cNvPr id="142" name="Google Shape;142;p18"/>
          <p:cNvSpPr txBox="1"/>
          <p:nvPr/>
        </p:nvSpPr>
        <p:spPr>
          <a:xfrm>
            <a:off x="1532480" y="5347268"/>
            <a:ext cx="840704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Уже реализованное решение – </a:t>
            </a:r>
            <a:r>
              <a:rPr lang="en-US" sz="28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Truncated</a:t>
            </a:r>
            <a:r>
              <a:rPr lang="en-US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28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SVD</a:t>
            </a:r>
            <a:endParaRPr sz="2800" b="1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493188" y="5870448"/>
            <a:ext cx="87233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 данной задаче показало себя малоэффективно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C5375-4BCE-4363-B9DB-F9CA3C99619A}"/>
              </a:ext>
            </a:extLst>
          </p:cNvPr>
          <p:cNvSpPr txBox="1"/>
          <p:nvPr/>
        </p:nvSpPr>
        <p:spPr>
          <a:xfrm>
            <a:off x="1493188" y="3547872"/>
            <a:ext cx="8199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err="1">
                <a:latin typeface="Century Schoolbook" panose="02040604050505020304" pitchFamily="18" charset="0"/>
              </a:rPr>
              <a:t>Валидироваться</a:t>
            </a:r>
            <a:r>
              <a:rPr lang="ru-RU" sz="2000" dirty="0">
                <a:latin typeface="Century Schoolbook" panose="02040604050505020304" pitchFamily="18" charset="0"/>
              </a:rPr>
              <a:t> будем по </a:t>
            </a:r>
            <a:r>
              <a:rPr lang="ru-RU" sz="2000" b="1" dirty="0">
                <a:latin typeface="Century Schoolbook" panose="02040604050505020304" pitchFamily="18" charset="0"/>
              </a:rPr>
              <a:t>градиенту</a:t>
            </a:r>
            <a:r>
              <a:rPr lang="ru-RU" sz="2000" dirty="0">
                <a:latin typeface="Century Schoolbook" panose="02040604050505020304" pitchFamily="18" charset="0"/>
              </a:rPr>
              <a:t>, смотреть на время работы нет смысла, так как бутылочное горлышко заключено в дальнейшем численном вычислении интегралов. Чем более гладкий будет градиент, тем будет меньше вычислений этих интегралов.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6039A-4670-412E-880E-A85DC3E33C65}"/>
              </a:ext>
            </a:extLst>
          </p:cNvPr>
          <p:cNvSpPr txBox="1"/>
          <p:nvPr/>
        </p:nvSpPr>
        <p:spPr>
          <a:xfrm>
            <a:off x="11576304" y="6373368"/>
            <a:ext cx="338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n w="3175">
                  <a:solidFill>
                    <a:srgbClr val="FFC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2.1 Опробованные методы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376631" y="1673352"/>
            <a:ext cx="11094116" cy="47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82880" lvl="0" indent="-18288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560"/>
              <a:buFont typeface="Courier New"/>
              <a:buChar char="o"/>
            </a:pPr>
            <a:r>
              <a:rPr lang="ru-RU" sz="3200" dirty="0"/>
              <a:t>Регуляризация Тихонова c/без обрезки:</a:t>
            </a:r>
            <a:r>
              <a:rPr lang="en-US" sz="3200" dirty="0"/>
              <a:t> </a:t>
            </a:r>
            <a:r>
              <a:rPr lang="en-US" sz="3200" i="1" dirty="0"/>
              <a:t>O(N)</a:t>
            </a:r>
            <a:r>
              <a:rPr lang="ru-RU" sz="3200" dirty="0"/>
              <a:t> </a:t>
            </a:r>
            <a:endParaRPr dirty="0"/>
          </a:p>
          <a:p>
            <a:pPr marL="182880" lvl="0" indent="-182880" algn="l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2560"/>
              <a:buFont typeface="Courier New"/>
              <a:buChar char="o"/>
            </a:pPr>
            <a:r>
              <a:rPr lang="ru-RU" sz="3200" dirty="0"/>
              <a:t>FFT</a:t>
            </a:r>
            <a:r>
              <a:rPr lang="en-US" sz="3200" dirty="0"/>
              <a:t> </a:t>
            </a:r>
            <a:r>
              <a:rPr lang="ru-RU" sz="3200" dirty="0"/>
              <a:t>(фильтрация высоких частот) с обрезкой: </a:t>
            </a:r>
            <a:r>
              <a:rPr lang="en-US" sz="3200" i="1" dirty="0"/>
              <a:t>O(N</a:t>
            </a:r>
            <a:r>
              <a:rPr lang="en-US" sz="3200" i="1" baseline="30000" dirty="0"/>
              <a:t>2 </a:t>
            </a:r>
            <a:r>
              <a:rPr lang="en-US" sz="3200" dirty="0"/>
              <a:t>log</a:t>
            </a:r>
            <a:r>
              <a:rPr lang="en-US" sz="3200" i="1" dirty="0"/>
              <a:t> N)</a:t>
            </a:r>
            <a:endParaRPr i="1" dirty="0"/>
          </a:p>
          <a:p>
            <a:pPr marL="182880" lvl="0" indent="-182880" algn="l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2560"/>
              <a:buFont typeface="Courier New"/>
              <a:buChar char="o"/>
            </a:pPr>
            <a:r>
              <a:rPr lang="ru-RU" sz="3200" dirty="0"/>
              <a:t>Регуляризация малых СЗ:</a:t>
            </a:r>
            <a:r>
              <a:rPr lang="en-US" sz="3200" dirty="0"/>
              <a:t> </a:t>
            </a:r>
            <a:r>
              <a:rPr lang="en-US" sz="3200" i="1" dirty="0"/>
              <a:t>O(N)</a:t>
            </a:r>
            <a:endParaRPr i="1" dirty="0"/>
          </a:p>
          <a:p>
            <a:pPr marL="182880" lvl="0" indent="-182880" algn="l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2560"/>
              <a:buFont typeface="Courier New"/>
              <a:buChar char="o"/>
            </a:pPr>
            <a:r>
              <a:rPr lang="ru-RU" sz="3200" dirty="0"/>
              <a:t>Масштабирование</a:t>
            </a:r>
            <a:r>
              <a:rPr lang="en-US" sz="3200" dirty="0"/>
              <a:t> c</a:t>
            </a:r>
            <a:r>
              <a:rPr lang="ru-RU" sz="3200" dirty="0"/>
              <a:t>.в.:</a:t>
            </a:r>
            <a:r>
              <a:rPr lang="en-US" sz="3200" dirty="0"/>
              <a:t> </a:t>
            </a:r>
            <a:r>
              <a:rPr lang="en-US" sz="3200" i="1" dirty="0"/>
              <a:t>O(N</a:t>
            </a:r>
            <a:r>
              <a:rPr lang="en-US" sz="3200" i="1" baseline="30000" dirty="0"/>
              <a:t>2</a:t>
            </a:r>
            <a:r>
              <a:rPr lang="en-US" sz="3200" i="1" dirty="0"/>
              <a:t>)</a:t>
            </a:r>
            <a:endParaRPr sz="3200" i="1" dirty="0"/>
          </a:p>
          <a:p>
            <a:pPr marL="182880" lvl="0" indent="-182880" algn="l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2560"/>
              <a:buFont typeface="Courier New"/>
              <a:buChar char="o"/>
            </a:pPr>
            <a:r>
              <a:rPr lang="ru-RU" sz="3200" dirty="0"/>
              <a:t>Сдвиг всех СЗ:</a:t>
            </a:r>
            <a:r>
              <a:rPr lang="en-US" sz="3200" dirty="0"/>
              <a:t> </a:t>
            </a:r>
            <a:r>
              <a:rPr lang="en-US" sz="3200" i="1" dirty="0"/>
              <a:t>O(N)</a:t>
            </a:r>
            <a:endParaRPr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8F6C54-F39C-423C-B3CE-61ED1B4B6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6" r="13553"/>
          <a:stretch/>
        </p:blipFill>
        <p:spPr>
          <a:xfrm>
            <a:off x="5722138" y="2617837"/>
            <a:ext cx="5457985" cy="4430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C7D733-F50C-4209-833D-4156C5F8845C}"/>
              </a:ext>
            </a:extLst>
          </p:cNvPr>
          <p:cNvSpPr txBox="1"/>
          <p:nvPr/>
        </p:nvSpPr>
        <p:spPr>
          <a:xfrm>
            <a:off x="5778632" y="5863473"/>
            <a:ext cx="534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 err="1"/>
              <a:t>Хлорангидрид</a:t>
            </a:r>
            <a:r>
              <a:rPr lang="ru-RU" sz="1800" dirty="0"/>
              <a:t> </a:t>
            </a:r>
            <a:r>
              <a:rPr lang="ru-RU" sz="1800" dirty="0" err="1"/>
              <a:t>циклопропанкарбоновой</a:t>
            </a:r>
            <a:r>
              <a:rPr lang="ru-RU" sz="1800" dirty="0"/>
              <a:t> кислоты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FB602-9A41-42F4-B6C9-0DBB8B18118A}"/>
              </a:ext>
            </a:extLst>
          </p:cNvPr>
          <p:cNvSpPr txBox="1"/>
          <p:nvPr/>
        </p:nvSpPr>
        <p:spPr>
          <a:xfrm>
            <a:off x="11576304" y="6373368"/>
            <a:ext cx="338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n w="3175">
                  <a:solidFill>
                    <a:srgbClr val="FFC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95D4D1D0-D894-89EE-DED2-021E27070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>
            <a:extLst>
              <a:ext uri="{FF2B5EF4-FFF2-40B4-BE49-F238E27FC236}">
                <a16:creationId xmlns:a16="http://schemas.microsoft.com/office/drawing/2014/main" id="{9EA3B204-429E-326C-FC2B-53666B2C1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dirty="0"/>
              <a:t>2.2 Описание методов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06115-7665-8A55-D571-2729789EB875}"/>
              </a:ext>
            </a:extLst>
          </p:cNvPr>
          <p:cNvSpPr txBox="1"/>
          <p:nvPr/>
        </p:nvSpPr>
        <p:spPr>
          <a:xfrm>
            <a:off x="11576304" y="6373368"/>
            <a:ext cx="338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n w="3175">
                  <a:solidFill>
                    <a:srgbClr val="FFC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49;p19">
                <a:extLst>
                  <a:ext uri="{FF2B5EF4-FFF2-40B4-BE49-F238E27FC236}">
                    <a16:creationId xmlns:a16="http://schemas.microsoft.com/office/drawing/2014/main" id="{907C8B53-5536-51C0-9EB1-583FAA1C9C8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6631" y="1673352"/>
                <a:ext cx="11094116" cy="4764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182880" lvl="0" indent="-182880" algn="l" rtl="0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SzPts val="2560"/>
                  <a:buFont typeface="Courier New"/>
                  <a:buChar char="o"/>
                </a:pPr>
                <a:r>
                  <a:rPr lang="ru-RU" sz="3200" dirty="0"/>
                  <a:t>Регуляризация Тихонова:	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ru-RU" dirty="0"/>
              </a:p>
              <a:p>
                <a:pPr marL="182880" lvl="0" indent="-182880" algn="l" rtl="0">
                  <a:lnSpc>
                    <a:spcPct val="160000"/>
                  </a:lnSpc>
                  <a:spcBef>
                    <a:spcPts val="1600"/>
                  </a:spcBef>
                  <a:spcAft>
                    <a:spcPts val="0"/>
                  </a:spcAft>
                  <a:buSzPts val="2560"/>
                  <a:buFont typeface="Courier New"/>
                  <a:buChar char="o"/>
                </a:pPr>
                <a:r>
                  <a:rPr lang="ru-RU" sz="3200" dirty="0"/>
                  <a:t>Регуляризация малых СЗ:	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ru-RU" i="1" dirty="0"/>
              </a:p>
              <a:p>
                <a:pPr marL="182880" lvl="0" indent="-182880" algn="l" rtl="0">
                  <a:lnSpc>
                    <a:spcPct val="160000"/>
                  </a:lnSpc>
                  <a:spcBef>
                    <a:spcPts val="1600"/>
                  </a:spcBef>
                  <a:spcAft>
                    <a:spcPts val="0"/>
                  </a:spcAft>
                  <a:buSzPts val="2560"/>
                  <a:buFont typeface="Courier New"/>
                  <a:buChar char="o"/>
                </a:pPr>
                <a:r>
                  <a:rPr lang="ru-RU" sz="3200" dirty="0"/>
                  <a:t>Масштабирование c.в.:	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3200" dirty="0"/>
              </a:p>
              <a:p>
                <a:pPr marL="182880" lvl="0" indent="-182880" algn="l" rtl="0">
                  <a:lnSpc>
                    <a:spcPct val="160000"/>
                  </a:lnSpc>
                  <a:spcBef>
                    <a:spcPts val="1600"/>
                  </a:spcBef>
                  <a:spcAft>
                    <a:spcPts val="0"/>
                  </a:spcAft>
                  <a:buSzPts val="2560"/>
                  <a:buFont typeface="Courier New"/>
                  <a:buChar char="o"/>
                </a:pPr>
                <a:r>
                  <a:rPr lang="ru-RU" sz="3200" dirty="0"/>
                  <a:t>Сдвиг всех СЗ: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i="1" dirty="0"/>
              </a:p>
            </p:txBody>
          </p:sp>
        </mc:Choice>
        <mc:Fallback>
          <p:sp>
            <p:nvSpPr>
              <p:cNvPr id="2" name="Google Shape;149;p19">
                <a:extLst>
                  <a:ext uri="{FF2B5EF4-FFF2-40B4-BE49-F238E27FC236}">
                    <a16:creationId xmlns:a16="http://schemas.microsoft.com/office/drawing/2014/main" id="{907C8B53-5536-51C0-9EB1-583FAA1C9C8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6631" y="1673352"/>
                <a:ext cx="11094116" cy="4764023"/>
              </a:xfrm>
              <a:prstGeom prst="rect">
                <a:avLst/>
              </a:prstGeom>
              <a:blipFill>
                <a:blip r:embed="rId3"/>
                <a:stretch>
                  <a:fillRect l="-8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6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dirty="0"/>
              <a:t>2.2 Описание методов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FB602-9A41-42F4-B6C9-0DBB8B18118A}"/>
              </a:ext>
            </a:extLst>
          </p:cNvPr>
          <p:cNvSpPr txBox="1"/>
          <p:nvPr/>
        </p:nvSpPr>
        <p:spPr>
          <a:xfrm>
            <a:off x="11576304" y="6373368"/>
            <a:ext cx="338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n w="3175">
                  <a:solidFill>
                    <a:srgbClr val="FFC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6</a:t>
            </a:r>
            <a:endParaRPr lang="ru-RU" dirty="0">
              <a:ln w="3175">
                <a:solidFill>
                  <a:srgbClr val="FFC000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4E637C-CEDD-0335-874F-1108EB065E0F}"/>
              </a:ext>
            </a:extLst>
          </p:cNvPr>
          <p:cNvSpPr/>
          <p:nvPr/>
        </p:nvSpPr>
        <p:spPr>
          <a:xfrm>
            <a:off x="736351" y="2897108"/>
            <a:ext cx="1330859" cy="461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ru-RU" sz="2400" b="1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BB7095C-FE4E-7229-F6AE-C3B2E221963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67210" y="3127973"/>
            <a:ext cx="1222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4971823-C9CD-8C73-3AA7-D115FBC1B85D}"/>
              </a:ext>
            </a:extLst>
          </p:cNvPr>
          <p:cNvCxnSpPr>
            <a:cxnSpLocks/>
          </p:cNvCxnSpPr>
          <p:nvPr/>
        </p:nvCxnSpPr>
        <p:spPr>
          <a:xfrm flipV="1">
            <a:off x="4563476" y="3139285"/>
            <a:ext cx="1348966" cy="905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5CF6DDF-8356-0ED3-819B-0360B626607C}"/>
              </a:ext>
            </a:extLst>
          </p:cNvPr>
          <p:cNvCxnSpPr>
            <a:cxnSpLocks/>
          </p:cNvCxnSpPr>
          <p:nvPr/>
        </p:nvCxnSpPr>
        <p:spPr>
          <a:xfrm>
            <a:off x="7225194" y="3103073"/>
            <a:ext cx="1575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48;p19">
            <a:extLst>
              <a:ext uri="{FF2B5EF4-FFF2-40B4-BE49-F238E27FC236}">
                <a16:creationId xmlns:a16="http://schemas.microsoft.com/office/drawing/2014/main" id="{CA4AB544-708C-499A-5C9D-9570B2EA339A}"/>
              </a:ext>
            </a:extLst>
          </p:cNvPr>
          <p:cNvSpPr txBox="1">
            <a:spLocks/>
          </p:cNvSpPr>
          <p:nvPr/>
        </p:nvSpPr>
        <p:spPr>
          <a:xfrm>
            <a:off x="3697887" y="833295"/>
            <a:ext cx="5074921" cy="140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SzPts val="4400"/>
              <a:buFont typeface="Courier New" panose="02070309020205020404" pitchFamily="49" charset="0"/>
              <a:buChar char="o"/>
            </a:pPr>
            <a:r>
              <a:rPr lang="en-US" sz="3200" dirty="0"/>
              <a:t>FFT </a:t>
            </a:r>
            <a:r>
              <a:rPr lang="ru-RU" sz="3200" dirty="0"/>
              <a:t>фильтрация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6725C4B-3687-D900-39CA-68E8F90B1D5C}"/>
              </a:ext>
            </a:extLst>
          </p:cNvPr>
          <p:cNvSpPr/>
          <p:nvPr/>
        </p:nvSpPr>
        <p:spPr>
          <a:xfrm>
            <a:off x="3289428" y="2888426"/>
            <a:ext cx="1330859" cy="461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ru-RU" sz="2400" b="1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2DC2928-4519-7F45-C58F-C90693A1C70B}"/>
              </a:ext>
            </a:extLst>
          </p:cNvPr>
          <p:cNvSpPr/>
          <p:nvPr/>
        </p:nvSpPr>
        <p:spPr>
          <a:xfrm>
            <a:off x="5894335" y="2881261"/>
            <a:ext cx="1330859" cy="461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B*</a:t>
            </a:r>
            <a:endParaRPr lang="ru-RU" sz="2400" b="1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4AB3768-9950-7416-C1BC-D19487B16A2B}"/>
              </a:ext>
            </a:extLst>
          </p:cNvPr>
          <p:cNvSpPr/>
          <p:nvPr/>
        </p:nvSpPr>
        <p:spPr>
          <a:xfrm>
            <a:off x="8800497" y="2888426"/>
            <a:ext cx="1330859" cy="461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A*</a:t>
            </a:r>
            <a:endParaRPr lang="ru-RU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FCAD4C-DDC7-F3E0-100D-D36C1BD7ACA0}"/>
              </a:ext>
            </a:extLst>
          </p:cNvPr>
          <p:cNvSpPr txBox="1"/>
          <p:nvPr/>
        </p:nvSpPr>
        <p:spPr>
          <a:xfrm>
            <a:off x="2300109" y="2666308"/>
            <a:ext cx="987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panose="02040604050505020304" pitchFamily="18" charset="0"/>
              </a:rPr>
              <a:t>FFT</a:t>
            </a:r>
            <a:endParaRPr lang="ru-RU" sz="2400" dirty="0">
              <a:latin typeface="Century Schoolbook" panose="020406040505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063A1-491D-AD31-6619-293874215C4B}"/>
              </a:ext>
            </a:extLst>
          </p:cNvPr>
          <p:cNvSpPr txBox="1"/>
          <p:nvPr/>
        </p:nvSpPr>
        <p:spPr>
          <a:xfrm>
            <a:off x="4721914" y="2732452"/>
            <a:ext cx="1534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Schoolbook" panose="02040604050505020304" pitchFamily="18" charset="0"/>
              </a:rPr>
              <a:t>фильтр</a:t>
            </a:r>
            <a:endParaRPr lang="ru-RU" sz="2400" dirty="0">
              <a:latin typeface="Century Schoolbook" panose="020406040505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9E2CF-C002-DFCE-EF79-1ACDE8EF8E7D}"/>
              </a:ext>
            </a:extLst>
          </p:cNvPr>
          <p:cNvSpPr txBox="1"/>
          <p:nvPr/>
        </p:nvSpPr>
        <p:spPr>
          <a:xfrm>
            <a:off x="7579261" y="2666308"/>
            <a:ext cx="153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 Schoolbook" panose="02040604050505020304" pitchFamily="18" charset="0"/>
              </a:rPr>
              <a:t>iFFT</a:t>
            </a:r>
            <a:endParaRPr lang="ru-RU" sz="2400" dirty="0">
              <a:latin typeface="Century Schoolbook" panose="02040604050505020304" pitchFamily="18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A08C3C2-BC3B-7224-6872-A63D4248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38" y="4361479"/>
            <a:ext cx="7730500" cy="24001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3844E8-B06D-32B6-E60B-66F0C3B4779B}"/>
              </a:ext>
            </a:extLst>
          </p:cNvPr>
          <p:cNvSpPr txBox="1"/>
          <p:nvPr/>
        </p:nvSpPr>
        <p:spPr>
          <a:xfrm>
            <a:off x="3278929" y="3927471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>
                <a:latin typeface="Century Schoolbook" panose="02040604050505020304" pitchFamily="18" charset="0"/>
              </a:rPr>
              <a:t>Фильтр низких частот Гаусса:</a:t>
            </a:r>
          </a:p>
        </p:txBody>
      </p:sp>
    </p:spTree>
    <p:extLst>
      <p:ext uri="{BB962C8B-B14F-4D97-AF65-F5344CB8AC3E}">
        <p14:creationId xmlns:p14="http://schemas.microsoft.com/office/powerpoint/2010/main" val="102326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0" y="-292734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dirty="0"/>
              <a:t>2.3 Результаты </a:t>
            </a:r>
            <a:endParaRPr dirty="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75" y="1621375"/>
            <a:ext cx="10661001" cy="44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DA147C-D83C-6582-96BB-6BBEA5AD3078}"/>
              </a:ext>
            </a:extLst>
          </p:cNvPr>
          <p:cNvSpPr txBox="1"/>
          <p:nvPr/>
        </p:nvSpPr>
        <p:spPr>
          <a:xfrm>
            <a:off x="5948127" y="370047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linkClick r:id="rId4"/>
              </a:rPr>
              <a:t>https://github.com/blackwood168/nla_qc</a:t>
            </a:r>
            <a:r>
              <a:rPr lang="ru-RU" sz="20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90A10-E8B8-44B4-B402-D280C35DBF67}"/>
              </a:ext>
            </a:extLst>
          </p:cNvPr>
          <p:cNvSpPr txBox="1"/>
          <p:nvPr/>
        </p:nvSpPr>
        <p:spPr>
          <a:xfrm>
            <a:off x="11576304" y="6373368"/>
            <a:ext cx="338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n w="3175">
                  <a:solidFill>
                    <a:srgbClr val="FFC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  <a:endParaRPr lang="ru-RU" dirty="0">
              <a:ln w="3175">
                <a:solidFill>
                  <a:srgbClr val="FFC000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0" y="15082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 dirty="0"/>
              <a:t>2.3 Результаты</a:t>
            </a:r>
            <a:endParaRPr dirty="0"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8" y="1684179"/>
            <a:ext cx="10898250" cy="45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01823-3141-A47F-83DE-46779E717790}"/>
              </a:ext>
            </a:extLst>
          </p:cNvPr>
          <p:cNvSpPr txBox="1"/>
          <p:nvPr/>
        </p:nvSpPr>
        <p:spPr>
          <a:xfrm>
            <a:off x="6240735" y="6442808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https://github.com/blackwood168/nla_qc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DE5764-538C-407E-8FB0-FC998CF6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394" y="3220581"/>
            <a:ext cx="780886" cy="78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6520A-C7E3-4D0C-A101-97B7E9846A90}"/>
              </a:ext>
            </a:extLst>
          </p:cNvPr>
          <p:cNvSpPr txBox="1"/>
          <p:nvPr/>
        </p:nvSpPr>
        <p:spPr>
          <a:xfrm>
            <a:off x="11576304" y="6373368"/>
            <a:ext cx="338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n w="3175">
                  <a:solidFill>
                    <a:srgbClr val="FFC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8</a:t>
            </a:r>
            <a:endParaRPr lang="ru-RU" dirty="0">
              <a:ln w="3175">
                <a:solidFill>
                  <a:srgbClr val="FFC000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375</Words>
  <Application>Microsoft Office PowerPoint</Application>
  <PresentationFormat>Широкоэкранный</PresentationFormat>
  <Paragraphs>61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Century Schoolbook</vt:lpstr>
      <vt:lpstr>Arial</vt:lpstr>
      <vt:lpstr>Wingdings</vt:lpstr>
      <vt:lpstr>Arial Black</vt:lpstr>
      <vt:lpstr>Cambria Math</vt:lpstr>
      <vt:lpstr>Courier New</vt:lpstr>
      <vt:lpstr>Bahnschrift SemiLight</vt:lpstr>
      <vt:lpstr>Вид</vt:lpstr>
      <vt:lpstr>Вид</vt:lpstr>
      <vt:lpstr>Сшивая гиперповерхность</vt:lpstr>
      <vt:lpstr>1.1 Введение</vt:lpstr>
      <vt:lpstr>1.1 Введение</vt:lpstr>
      <vt:lpstr>1.2 Проблема</vt:lpstr>
      <vt:lpstr>2.1 Опробованные методы</vt:lpstr>
      <vt:lpstr>2.2 Описание методов</vt:lpstr>
      <vt:lpstr>2.2 Описание методов</vt:lpstr>
      <vt:lpstr>2.3 Результаты </vt:lpstr>
      <vt:lpstr>2.3 Результаты</vt:lpstr>
      <vt:lpstr>2.4 Обсуждение результатов</vt:lpstr>
      <vt:lpstr>Спасибо за внимание</vt:lpstr>
      <vt:lpstr>P.S. Распределение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Сшивая гиперповерхности</dc:title>
  <dc:creator>Deltoid</dc:creator>
  <cp:lastModifiedBy>Artur Khaibrakhmanov</cp:lastModifiedBy>
  <cp:revision>13</cp:revision>
  <dcterms:modified xsi:type="dcterms:W3CDTF">2024-12-16T07:18:39Z</dcterms:modified>
</cp:coreProperties>
</file>