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Bahnschrift SemiLight" panose="020B0502040204020203" pitchFamily="34" charset="0"/>
      <p:regular r:id="rId14"/>
    </p:embeddedFon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50EE18-59E1-4152-A9C0-45FCE621E6A8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8987EB5F-D07E-40EA-9293-AA94CF33238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F9DECE36-AAF2-8D19-D2FA-A97D7892D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>
            <a:extLst>
              <a:ext uri="{FF2B5EF4-FFF2-40B4-BE49-F238E27FC236}">
                <a16:creationId xmlns:a16="http://schemas.microsoft.com/office/drawing/2014/main" id="{89BD796E-55E1-FDFE-C4DB-4F909F59B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>
            <a:extLst>
              <a:ext uri="{FF2B5EF4-FFF2-40B4-BE49-F238E27FC236}">
                <a16:creationId xmlns:a16="http://schemas.microsoft.com/office/drawing/2014/main" id="{B25B7A98-A741-BBEB-50C9-246B2E3A2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1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f74bd288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1f74bd288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rgbClr val="343437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hyperlink" Target="https://github.com/blackwood168/nla_q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hyperlink" Target="https://github.com/blackwood168/nla_q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ru-RU"/>
              <a:t>Сшивая гиперповерхности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ru-RU" dirty="0"/>
              <a:t>ВЫЧИСЛИТЕЛЬНАЯ </a:t>
            </a:r>
            <a:r>
              <a:rPr lang="ru-RU" dirty="0" err="1"/>
              <a:t>АЛГебраХИМИЯ</a:t>
            </a:r>
            <a:r>
              <a:rPr lang="ru-RU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ru-RU" dirty="0"/>
              <a:t>Школяр Владимир, </a:t>
            </a:r>
            <a:r>
              <a:rPr lang="ru-RU" dirty="0" err="1"/>
              <a:t>Хайбрахманов</a:t>
            </a:r>
            <a:r>
              <a:rPr lang="ru-RU" dirty="0"/>
              <a:t> Артур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93818439-8051-7A23-B297-5AD2DFBBF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>
            <a:extLst>
              <a:ext uri="{FF2B5EF4-FFF2-40B4-BE49-F238E27FC236}">
                <a16:creationId xmlns:a16="http://schemas.microsoft.com/office/drawing/2014/main" id="{F0C044A1-2C51-2907-0CD1-2AD0A9CBD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P.S. </a:t>
            </a:r>
            <a:r>
              <a:rPr lang="ru-RU" dirty="0"/>
              <a:t>Распределение работы</a:t>
            </a:r>
            <a:endParaRPr dirty="0"/>
          </a:p>
        </p:txBody>
      </p:sp>
      <p:sp>
        <p:nvSpPr>
          <p:cNvPr id="167" name="Google Shape;167;p22">
            <a:extLst>
              <a:ext uri="{FF2B5EF4-FFF2-40B4-BE49-F238E27FC236}">
                <a16:creationId xmlns:a16="http://schemas.microsoft.com/office/drawing/2014/main" id="{4A8F9C7F-F19B-A256-38D7-1280865572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904" y="1828801"/>
            <a:ext cx="10497312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Bahnschrift Semi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31AA2-5E79-D97F-EFD5-5CE0181E03BD}"/>
              </a:ext>
            </a:extLst>
          </p:cNvPr>
          <p:cNvSpPr txBox="1"/>
          <p:nvPr/>
        </p:nvSpPr>
        <p:spPr>
          <a:xfrm>
            <a:off x="4798336" y="2967335"/>
            <a:ext cx="357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1:1 </a:t>
            </a:r>
            <a:r>
              <a:rPr lang="en-US" sz="5400" dirty="0">
                <a:sym typeface="Wingdings" panose="05000000000000000000" pitchFamily="2" charset="2"/>
              </a:rPr>
              <a:t>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6577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1.1 Введение</a:t>
            </a:r>
            <a:endParaRPr dirty="0"/>
          </a:p>
        </p:txBody>
      </p:sp>
      <p:sp>
        <p:nvSpPr>
          <p:cNvPr id="110" name="Google Shape;110;p16"/>
          <p:cNvSpPr txBox="1"/>
          <p:nvPr/>
        </p:nvSpPr>
        <p:spPr>
          <a:xfrm>
            <a:off x="3467100" y="1107115"/>
            <a:ext cx="5257800" cy="5347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7" y="3056995"/>
            <a:ext cx="6144482" cy="380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096000" y="3611024"/>
            <a:ext cx="45354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Dependence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ground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i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excitation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energy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active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space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size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cc-pVDZ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basis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set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). CASSCF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indicated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XMCQDPT2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orange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CDAS-PT2(EE)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purple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CDAS-PT2(IPEA)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green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MRCISD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blue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benchmark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value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calculated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CC3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drawn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black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horizontal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line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12957" y="6071616"/>
            <a:ext cx="695216" cy="70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7F5E0C-DEFD-4930-BF5B-B03F4678D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706" y="1873870"/>
            <a:ext cx="6182588" cy="752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0" y="620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1.1 Введение</a:t>
            </a:r>
            <a:endParaRPr/>
          </a:p>
        </p:txBody>
      </p:sp>
      <p:pic>
        <p:nvPicPr>
          <p:cNvPr id="119" name="Google Shape;119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5275" y="1993392"/>
            <a:ext cx="6433045" cy="486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38" y="4247388"/>
            <a:ext cx="2453268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777240" y="3354064"/>
            <a:ext cx="96926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ru-RU" sz="40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40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8564151" y="2001083"/>
            <a:ext cx="2586931" cy="1677882"/>
            <a:chOff x="8604504" y="2092349"/>
            <a:chExt cx="2586931" cy="1677882"/>
          </a:xfrm>
        </p:grpSpPr>
        <p:sp>
          <p:nvSpPr>
            <p:cNvPr id="123" name="Google Shape;123;p17"/>
            <p:cNvSpPr/>
            <p:nvPr/>
          </p:nvSpPr>
          <p:spPr>
            <a:xfrm>
              <a:off x="8604504" y="2112264"/>
              <a:ext cx="2578608" cy="1657967"/>
            </a:xfrm>
            <a:prstGeom prst="rect">
              <a:avLst/>
            </a:prstGeom>
            <a:solidFill>
              <a:srgbClr val="DBE1CF"/>
            </a:solidFill>
            <a:ln w="13950" cap="flat" cmpd="sng">
              <a:solidFill>
                <a:srgbClr val="8095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9395221" y="2092349"/>
              <a:ext cx="101382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min</a:t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787831" y="2724444"/>
              <a:ext cx="228600" cy="60572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0955A"/>
            </a:solidFill>
            <a:ln w="13950" cap="flat" cmpd="sng">
              <a:solidFill>
                <a:srgbClr val="5563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8612827" y="3295331"/>
              <a:ext cx="25786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Термодинамика</a:t>
              </a:r>
              <a:endParaRPr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27" name="Google Shape;127;p17"/>
          <p:cNvGrpSpPr/>
          <p:nvPr/>
        </p:nvGrpSpPr>
        <p:grpSpPr>
          <a:xfrm>
            <a:off x="8888763" y="4368199"/>
            <a:ext cx="1965960" cy="2078379"/>
            <a:chOff x="9011874" y="4386429"/>
            <a:chExt cx="1847088" cy="2078379"/>
          </a:xfrm>
        </p:grpSpPr>
        <p:sp>
          <p:nvSpPr>
            <p:cNvPr id="128" name="Google Shape;128;p17"/>
            <p:cNvSpPr/>
            <p:nvPr/>
          </p:nvSpPr>
          <p:spPr>
            <a:xfrm>
              <a:off x="9125712" y="4393912"/>
              <a:ext cx="1545336" cy="2070896"/>
            </a:xfrm>
            <a:prstGeom prst="rect">
              <a:avLst/>
            </a:prstGeom>
            <a:solidFill>
              <a:srgbClr val="E8EDF0"/>
            </a:solidFill>
            <a:ln w="13950" cap="flat" cmpd="sng">
              <a:solidFill>
                <a:srgbClr val="4055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9358182" y="4386429"/>
              <a:ext cx="12787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седло</a:t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9821118" y="5126495"/>
              <a:ext cx="228600" cy="60572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18097"/>
            </a:solidFill>
            <a:ln w="139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9011874" y="5810094"/>
              <a:ext cx="18470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Кинетика</a:t>
              </a:r>
              <a:endParaRPr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67823" y="5984748"/>
            <a:ext cx="779795" cy="78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1.2 Проблема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164592" y="1828801"/>
            <a:ext cx="11064240" cy="64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164592" y="2566416"/>
            <a:ext cx="11301984" cy="640079"/>
            <a:chOff x="164592" y="2566416"/>
            <a:chExt cx="11301984" cy="640079"/>
          </a:xfrm>
        </p:grpSpPr>
        <p:sp>
          <p:nvSpPr>
            <p:cNvPr id="140" name="Google Shape;140;p18"/>
            <p:cNvSpPr/>
            <p:nvPr/>
          </p:nvSpPr>
          <p:spPr>
            <a:xfrm>
              <a:off x="192024" y="2566416"/>
              <a:ext cx="10927081" cy="640079"/>
            </a:xfrm>
            <a:prstGeom prst="rect">
              <a:avLst/>
            </a:prstGeom>
            <a:noFill/>
            <a:ln w="5715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64592" y="2664788"/>
              <a:ext cx="1130198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ППЭ терпит разрыв </a:t>
              </a:r>
              <a:r>
                <a:rPr lang="ru-RU"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→</a:t>
              </a:r>
              <a:r>
                <a:rPr lang="ru-RU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Градиент зашкаливает</a:t>
              </a:r>
              <a:r>
                <a:rPr lang="ru-RU"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→ </a:t>
              </a:r>
              <a:r>
                <a:rPr lang="ru-RU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Проблемы с оптимизацией</a:t>
              </a:r>
              <a:endParaRPr sz="1200" dirty="0"/>
            </a:p>
          </p:txBody>
        </p:sp>
      </p:grpSp>
      <p:sp>
        <p:nvSpPr>
          <p:cNvPr id="142" name="Google Shape;142;p18"/>
          <p:cNvSpPr txBox="1"/>
          <p:nvPr/>
        </p:nvSpPr>
        <p:spPr>
          <a:xfrm>
            <a:off x="1493188" y="4405436"/>
            <a:ext cx="84070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Уже реализованное решение – </a:t>
            </a:r>
            <a:r>
              <a:rPr lang="en-US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Truncated</a:t>
            </a:r>
            <a: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SVD</a:t>
            </a:r>
            <a:endParaRPr sz="2800" b="1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453896" y="4928616"/>
            <a:ext cx="87233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 данной задаче показало себя малоэффективно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2.1 Опробованные методы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376631" y="1673352"/>
            <a:ext cx="11094116" cy="47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82880" lvl="0" indent="-18288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Регуляризация Тихонова c/без обрезки:</a:t>
            </a:r>
            <a:r>
              <a:rPr lang="en-US" sz="3200" dirty="0"/>
              <a:t> </a:t>
            </a:r>
            <a:r>
              <a:rPr lang="en-US" sz="3200" i="1" dirty="0"/>
              <a:t>O(N)</a:t>
            </a:r>
            <a:r>
              <a:rPr lang="ru-RU" sz="3200" dirty="0"/>
              <a:t> </a:t>
            </a:r>
            <a:endParaRPr dirty="0"/>
          </a:p>
          <a:p>
            <a:pPr marL="182880" lvl="0" indent="-18288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FFT</a:t>
            </a:r>
            <a:r>
              <a:rPr lang="en-US" sz="3200" dirty="0"/>
              <a:t> </a:t>
            </a:r>
            <a:r>
              <a:rPr lang="ru-RU" sz="3200" dirty="0"/>
              <a:t>(фильтрация высоких частот) с обрезкой: </a:t>
            </a:r>
            <a:r>
              <a:rPr lang="en-US" sz="3200" i="1" dirty="0"/>
              <a:t>O(N</a:t>
            </a:r>
            <a:r>
              <a:rPr lang="en-US" sz="3200" i="1" baseline="30000" dirty="0"/>
              <a:t>2 </a:t>
            </a:r>
            <a:r>
              <a:rPr lang="en-US" sz="3200" dirty="0"/>
              <a:t>log</a:t>
            </a:r>
            <a:r>
              <a:rPr lang="en-US" sz="3200" i="1" dirty="0"/>
              <a:t> N)</a:t>
            </a:r>
            <a:endParaRPr i="1" dirty="0"/>
          </a:p>
          <a:p>
            <a:pPr marL="182880" lvl="0" indent="-18288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Регуляризация малых СЗ:</a:t>
            </a:r>
            <a:r>
              <a:rPr lang="en-US" sz="3200" dirty="0"/>
              <a:t> </a:t>
            </a:r>
            <a:r>
              <a:rPr lang="en-US" sz="3200" i="1" dirty="0"/>
              <a:t>O(N)</a:t>
            </a:r>
            <a:endParaRPr i="1" dirty="0"/>
          </a:p>
          <a:p>
            <a:pPr marL="182880" lvl="0" indent="-18288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Масштабирование</a:t>
            </a:r>
            <a:r>
              <a:rPr lang="en-US" sz="3200" dirty="0"/>
              <a:t> c</a:t>
            </a:r>
            <a:r>
              <a:rPr lang="ru-RU" sz="3200" dirty="0"/>
              <a:t>.в.:</a:t>
            </a:r>
            <a:r>
              <a:rPr lang="en-US" sz="3200" dirty="0"/>
              <a:t> </a:t>
            </a:r>
            <a:r>
              <a:rPr lang="en-US" sz="3200" i="1" dirty="0"/>
              <a:t>O(N</a:t>
            </a:r>
            <a:r>
              <a:rPr lang="en-US" sz="3200" i="1" baseline="30000" dirty="0"/>
              <a:t>2</a:t>
            </a:r>
            <a:r>
              <a:rPr lang="en-US" sz="3200" i="1" dirty="0"/>
              <a:t>)</a:t>
            </a:r>
            <a:endParaRPr sz="3200" i="1" dirty="0"/>
          </a:p>
          <a:p>
            <a:pPr marL="182880" lvl="0" indent="-18288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Сдвиг всех СЗ:</a:t>
            </a:r>
            <a:r>
              <a:rPr lang="en-US" sz="3200" dirty="0"/>
              <a:t> </a:t>
            </a:r>
            <a:r>
              <a:rPr lang="en-US" sz="3200" i="1" dirty="0"/>
              <a:t>O(N)</a:t>
            </a:r>
            <a:endParaRPr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8F6C54-F39C-423C-B3CE-61ED1B4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6" r="13553"/>
          <a:stretch/>
        </p:blipFill>
        <p:spPr>
          <a:xfrm>
            <a:off x="5533533" y="2544685"/>
            <a:ext cx="5457985" cy="4430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C7D733-F50C-4209-833D-4156C5F8845C}"/>
              </a:ext>
            </a:extLst>
          </p:cNvPr>
          <p:cNvSpPr txBox="1"/>
          <p:nvPr/>
        </p:nvSpPr>
        <p:spPr>
          <a:xfrm>
            <a:off x="5778632" y="5863473"/>
            <a:ext cx="534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 err="1"/>
              <a:t>Хлорангидрид</a:t>
            </a:r>
            <a:r>
              <a:rPr lang="ru-RU" sz="1800" dirty="0"/>
              <a:t> </a:t>
            </a:r>
            <a:r>
              <a:rPr lang="ru-RU" sz="1800" dirty="0" err="1"/>
              <a:t>циклопропанкарбоновой</a:t>
            </a:r>
            <a:r>
              <a:rPr lang="ru-RU" sz="1800" dirty="0"/>
              <a:t> кислоты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0" y="-292734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2.2 Результаты </a:t>
            </a:r>
            <a:endParaRPr dirty="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5" y="1621375"/>
            <a:ext cx="10661001" cy="44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DA147C-D83C-6582-96BB-6BBEA5AD3078}"/>
              </a:ext>
            </a:extLst>
          </p:cNvPr>
          <p:cNvSpPr txBox="1"/>
          <p:nvPr/>
        </p:nvSpPr>
        <p:spPr>
          <a:xfrm>
            <a:off x="5948127" y="370047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linkClick r:id="rId4"/>
              </a:rPr>
              <a:t>https://github.com/blackwood168/nla_qc</a:t>
            </a:r>
            <a:r>
              <a:rPr lang="ru-RU" sz="2000" b="1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2C466-8AD9-A130-D547-E8606B78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43" y="822192"/>
            <a:ext cx="1073024" cy="10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0" y="15082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2.2 Результаты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8" y="1684179"/>
            <a:ext cx="10898250" cy="45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01823-3141-A47F-83DE-46779E717790}"/>
              </a:ext>
            </a:extLst>
          </p:cNvPr>
          <p:cNvSpPr txBox="1"/>
          <p:nvPr/>
        </p:nvSpPr>
        <p:spPr>
          <a:xfrm>
            <a:off x="5948127" y="370047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linkClick r:id="rId4"/>
              </a:rPr>
              <a:t>https://github.com/blackwood168/nla_qc</a:t>
            </a:r>
            <a:r>
              <a:rPr lang="ru-RU" sz="2000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CB374-6195-9C11-6A6F-FA21CFA32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243" y="822192"/>
            <a:ext cx="1073024" cy="10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2.3 Обсуждение результатов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374904" y="1828801"/>
            <a:ext cx="10497312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SemiLight" panose="020B0502040204020203" pitchFamily="34" charset="0"/>
              </a:rPr>
              <a:t>FFT </a:t>
            </a:r>
            <a:r>
              <a:rPr lang="ru-RU" sz="2400" dirty="0">
                <a:latin typeface="Bahnschrift SemiLight" panose="020B0502040204020203" pitchFamily="34" charset="0"/>
              </a:rPr>
              <a:t>без обрезки и масштабирование нарушали сходимость дальнейших интегралов, хотя на начальных этапах и сходились быстро. Это делает их непригодными для стабильного решения поставленной задачи.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400" dirty="0">
                <a:latin typeface="Bahnschrift SemiLight" panose="020B0502040204020203" pitchFamily="34" charset="0"/>
              </a:rPr>
              <a:t>Лучшими решениями оказались регуляризации Тихонова и сдвиг СЗ.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SemiLight" panose="020B0502040204020203" pitchFamily="34" charset="0"/>
              </a:rPr>
              <a:t>SVD </a:t>
            </a:r>
            <a:r>
              <a:rPr lang="ru-RU" sz="2400" dirty="0">
                <a:latin typeface="Bahnschrift SemiLight" panose="020B0502040204020203" pitchFamily="34" charset="0"/>
              </a:rPr>
              <a:t>была заменена на </a:t>
            </a:r>
            <a:r>
              <a:rPr lang="en-US" sz="2400" dirty="0">
                <a:latin typeface="Bahnschrift SemiLight" panose="020B0502040204020203" pitchFamily="34" charset="0"/>
              </a:rPr>
              <a:t>Tikhonov No cut-off.</a:t>
            </a:r>
            <a:endParaRPr lang="ru-RU" sz="2400" dirty="0"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ru-RU" dirty="0">
              <a:latin typeface="Bahnschrift Semi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1249680" y="2103438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247</Words>
  <Application>Microsoft Office PowerPoint</Application>
  <PresentationFormat>Широкоэкранный</PresentationFormat>
  <Paragraphs>36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Courier New</vt:lpstr>
      <vt:lpstr>Bahnschrift SemiLight</vt:lpstr>
      <vt:lpstr>Century Schoolbook</vt:lpstr>
      <vt:lpstr>Arial</vt:lpstr>
      <vt:lpstr>Wingdings</vt:lpstr>
      <vt:lpstr>Вид</vt:lpstr>
      <vt:lpstr>Вид</vt:lpstr>
      <vt:lpstr>Сшивая гиперповерхности</vt:lpstr>
      <vt:lpstr>1.1 Введение</vt:lpstr>
      <vt:lpstr>1.1 Введение</vt:lpstr>
      <vt:lpstr>1.2 Проблема</vt:lpstr>
      <vt:lpstr>2.1 Опробованные методы</vt:lpstr>
      <vt:lpstr>2.2 Результаты </vt:lpstr>
      <vt:lpstr>2.2 Результаты</vt:lpstr>
      <vt:lpstr>2.3 Обсуждение результатов</vt:lpstr>
      <vt:lpstr>Спасибо за внимание</vt:lpstr>
      <vt:lpstr>P.S. Распределение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Сшивая гиперповерхности</dc:title>
  <dc:creator>Deltoid</dc:creator>
  <cp:lastModifiedBy>Artur Khaibrakhmanov</cp:lastModifiedBy>
  <cp:revision>8</cp:revision>
  <dcterms:modified xsi:type="dcterms:W3CDTF">2024-12-15T17:28:17Z</dcterms:modified>
</cp:coreProperties>
</file>