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3"/>
  </p:notesMasterIdLst>
  <p:sldIdLst>
    <p:sldId id="256" r:id="rId2"/>
    <p:sldId id="267" r:id="rId3"/>
    <p:sldId id="289" r:id="rId4"/>
    <p:sldId id="291" r:id="rId5"/>
    <p:sldId id="265" r:id="rId6"/>
    <p:sldId id="292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0" r:id="rId20"/>
    <p:sldId id="308" r:id="rId21"/>
    <p:sldId id="309" r:id="rId22"/>
    <p:sldId id="293" r:id="rId23"/>
    <p:sldId id="310" r:id="rId24"/>
    <p:sldId id="294" r:id="rId25"/>
    <p:sldId id="311" r:id="rId26"/>
    <p:sldId id="312" r:id="rId27"/>
    <p:sldId id="313" r:id="rId28"/>
    <p:sldId id="314" r:id="rId29"/>
    <p:sldId id="315" r:id="rId30"/>
    <p:sldId id="316" r:id="rId31"/>
    <p:sldId id="272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3" autoAdjust="0"/>
  </p:normalViewPr>
  <p:slideViewPr>
    <p:cSldViewPr snapToGrid="0" snapToObjects="1">
      <p:cViewPr varScale="1">
        <p:scale>
          <a:sx n="81" d="100"/>
          <a:sy n="81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gini16:Desktop:Plasma_Protein_Chang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gini16:Desktop:Graduate%20Files:BSAF%20Project:B-Trisaccharide%20Data:fibrinogen%20elisa%209_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800"/>
              <a:t>Protein Optical Density Over 2 Hours</a:t>
            </a:r>
          </a:p>
        </c:rich>
      </c:tx>
      <c:layout>
        <c:manualLayout>
          <c:xMode val="edge"/>
          <c:yMode val="edge"/>
          <c:x val="0.15770609318996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9825021872266"/>
          <c:y val="0.285714285714286"/>
          <c:w val="0.56466555316949"/>
          <c:h val="0.611111111111111"/>
        </c:manualLayout>
      </c:layout>
      <c:barChart>
        <c:barDir val="col"/>
        <c:grouping val="clustered"/>
        <c:varyColors val="0"/>
        <c:ser>
          <c:idx val="0"/>
          <c:order val="0"/>
          <c:tx>
            <c:v>Initial Time</c:v>
          </c:tx>
          <c:invertIfNegative val="0"/>
          <c:errBars>
            <c:errBarType val="both"/>
            <c:errValType val="cust"/>
            <c:noEndCap val="0"/>
            <c:plus>
              <c:numRef>
                <c:f>Sheet1!$I$12</c:f>
                <c:numCache>
                  <c:formatCode>General</c:formatCode>
                  <c:ptCount val="1"/>
                  <c:pt idx="0">
                    <c:v>0.208621400841066</c:v>
                  </c:pt>
                </c:numCache>
              </c:numRef>
            </c:plus>
            <c:minus>
              <c:numRef>
                <c:f>Sheet1!$I$12</c:f>
                <c:numCache>
                  <c:formatCode>General</c:formatCode>
                  <c:ptCount val="1"/>
                  <c:pt idx="0">
                    <c:v>0.208621400841066</c:v>
                  </c:pt>
                </c:numCache>
              </c:numRef>
            </c:minus>
          </c:errBars>
          <c:val>
            <c:numRef>
              <c:f>Sheet1!$H$12</c:f>
              <c:numCache>
                <c:formatCode>General</c:formatCode>
                <c:ptCount val="1"/>
                <c:pt idx="0">
                  <c:v>2.267666666666666</c:v>
                </c:pt>
              </c:numCache>
            </c:numRef>
          </c:val>
        </c:ser>
        <c:ser>
          <c:idx val="1"/>
          <c:order val="1"/>
          <c:tx>
            <c:v>Time Point 2 Hours</c:v>
          </c:tx>
          <c:invertIfNegative val="0"/>
          <c:errBars>
            <c:errBarType val="both"/>
            <c:errValType val="cust"/>
            <c:noEndCap val="0"/>
            <c:plus>
              <c:numRef>
                <c:f>Sheet1!$I$13</c:f>
                <c:numCache>
                  <c:formatCode>General</c:formatCode>
                  <c:ptCount val="1"/>
                  <c:pt idx="0">
                    <c:v>0.223374623048865</c:v>
                  </c:pt>
                </c:numCache>
              </c:numRef>
            </c:plus>
            <c:minus>
              <c:numRef>
                <c:f>Sheet1!$I$13</c:f>
                <c:numCache>
                  <c:formatCode>General</c:formatCode>
                  <c:ptCount val="1"/>
                  <c:pt idx="0">
                    <c:v>0.223374623048865</c:v>
                  </c:pt>
                </c:numCache>
              </c:numRef>
            </c:minus>
          </c:errBars>
          <c:val>
            <c:numRef>
              <c:f>Sheet1!$H$13</c:f>
              <c:numCache>
                <c:formatCode>General</c:formatCode>
                <c:ptCount val="1"/>
                <c:pt idx="0">
                  <c:v>2.193666666666667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0"/>
        <c:axId val="2056191112"/>
        <c:axId val="2056194136"/>
      </c:barChart>
      <c:catAx>
        <c:axId val="2056191112"/>
        <c:scaling>
          <c:orientation val="minMax"/>
        </c:scaling>
        <c:delete val="1"/>
        <c:axPos val="b"/>
        <c:majorTickMark val="out"/>
        <c:minorTickMark val="none"/>
        <c:tickLblPos val="nextTo"/>
        <c:crossAx val="2056194136"/>
        <c:crosses val="autoZero"/>
        <c:auto val="1"/>
        <c:lblAlgn val="ctr"/>
        <c:lblOffset val="100"/>
        <c:noMultiLvlLbl val="0"/>
      </c:catAx>
      <c:valAx>
        <c:axId val="2056194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600"/>
                  <a:t>O.D. @ 280 nm</a:t>
                </a:r>
              </a:p>
            </c:rich>
          </c:tx>
          <c:layout>
            <c:manualLayout>
              <c:xMode val="edge"/>
              <c:yMode val="edge"/>
              <c:x val="0.0"/>
              <c:y val="0.218593370273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056191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853097908216"/>
          <c:y val="0.434990626171728"/>
          <c:w val="0.306317505766325"/>
          <c:h val="0.407796525434321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800"/>
              <a:t>Fibrinogen Concentration in Human Plasma </a:t>
            </a:r>
          </a:p>
        </c:rich>
      </c:tx>
      <c:layout>
        <c:manualLayout>
          <c:xMode val="edge"/>
          <c:yMode val="edge"/>
          <c:x val="0.14814814814814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6330708661417"/>
          <c:y val="0.294117647058824"/>
          <c:w val="0.43033618623759"/>
          <c:h val="0.620915032679738"/>
        </c:manualLayout>
      </c:layout>
      <c:barChart>
        <c:barDir val="col"/>
        <c:grouping val="clustered"/>
        <c:varyColors val="0"/>
        <c:ser>
          <c:idx val="0"/>
          <c:order val="0"/>
          <c:tx>
            <c:v>Initial Time 0</c:v>
          </c:tx>
          <c:invertIfNegative val="0"/>
          <c:errBars>
            <c:errBarType val="both"/>
            <c:errValType val="cust"/>
            <c:noEndCap val="0"/>
            <c:plus>
              <c:numRef>
                <c:f>'Test 1'!$G$13</c:f>
                <c:numCache>
                  <c:formatCode>General</c:formatCode>
                  <c:ptCount val="1"/>
                  <c:pt idx="0">
                    <c:v>33.67747942804719</c:v>
                  </c:pt>
                </c:numCache>
              </c:numRef>
            </c:plus>
            <c:minus>
              <c:numRef>
                <c:f>'Test 1'!$G$13</c:f>
                <c:numCache>
                  <c:formatCode>General</c:formatCode>
                  <c:ptCount val="1"/>
                  <c:pt idx="0">
                    <c:v>33.67747942804719</c:v>
                  </c:pt>
                </c:numCache>
              </c:numRef>
            </c:minus>
          </c:errBars>
          <c:val>
            <c:numRef>
              <c:f>'Test 1'!$G$15</c:f>
              <c:numCache>
                <c:formatCode>General</c:formatCode>
                <c:ptCount val="1"/>
                <c:pt idx="0">
                  <c:v>231.27506</c:v>
                </c:pt>
              </c:numCache>
            </c:numRef>
          </c:val>
        </c:ser>
        <c:ser>
          <c:idx val="1"/>
          <c:order val="1"/>
          <c:tx>
            <c:v>Time 90 Minutes</c:v>
          </c:tx>
          <c:invertIfNegative val="0"/>
          <c:errBars>
            <c:errBarType val="both"/>
            <c:errValType val="cust"/>
            <c:noEndCap val="0"/>
            <c:plus>
              <c:numRef>
                <c:f>'Test 1'!$H$13</c:f>
                <c:numCache>
                  <c:formatCode>General</c:formatCode>
                  <c:ptCount val="1"/>
                  <c:pt idx="0">
                    <c:v>22.8719472090762</c:v>
                  </c:pt>
                </c:numCache>
              </c:numRef>
            </c:plus>
            <c:minus>
              <c:numRef>
                <c:f>'Test 1'!$H$13</c:f>
                <c:numCache>
                  <c:formatCode>General</c:formatCode>
                  <c:ptCount val="1"/>
                  <c:pt idx="0">
                    <c:v>22.8719472090762</c:v>
                  </c:pt>
                </c:numCache>
              </c:numRef>
            </c:minus>
          </c:errBars>
          <c:val>
            <c:numRef>
              <c:f>'Test 1'!$H$15</c:f>
              <c:numCache>
                <c:formatCode>General</c:formatCode>
                <c:ptCount val="1"/>
                <c:pt idx="0">
                  <c:v>234.73128</c:v>
                </c:pt>
              </c:numCache>
            </c:numRef>
          </c:val>
        </c:ser>
        <c:ser>
          <c:idx val="2"/>
          <c:order val="2"/>
          <c:tx>
            <c:v>Time 120 Minutes</c:v>
          </c:tx>
          <c:invertIfNegative val="0"/>
          <c:errBars>
            <c:errBarType val="both"/>
            <c:errValType val="cust"/>
            <c:noEndCap val="0"/>
            <c:plus>
              <c:numRef>
                <c:f>'Test 1'!$I$13</c:f>
                <c:numCache>
                  <c:formatCode>General</c:formatCode>
                  <c:ptCount val="1"/>
                  <c:pt idx="0">
                    <c:v>49.28403401280669</c:v>
                  </c:pt>
                </c:numCache>
              </c:numRef>
            </c:plus>
            <c:minus>
              <c:numRef>
                <c:f>'Test 1'!$I$13</c:f>
                <c:numCache>
                  <c:formatCode>General</c:formatCode>
                  <c:ptCount val="1"/>
                  <c:pt idx="0">
                    <c:v>49.28403401280669</c:v>
                  </c:pt>
                </c:numCache>
              </c:numRef>
            </c:minus>
          </c:errBars>
          <c:val>
            <c:numRef>
              <c:f>'Test 1'!$I$15</c:f>
              <c:numCache>
                <c:formatCode>General</c:formatCode>
                <c:ptCount val="1"/>
                <c:pt idx="0">
                  <c:v>205.88972</c:v>
                </c:pt>
              </c:numCache>
            </c:numRef>
          </c:val>
        </c:ser>
        <c:ser>
          <c:idx val="3"/>
          <c:order val="3"/>
          <c:tx>
            <c:v>Normal Physiologic Range</c:v>
          </c:tx>
          <c:invertIfNegative val="0"/>
          <c:errBars>
            <c:errBarType val="both"/>
            <c:errValType val="cust"/>
            <c:noEndCap val="0"/>
            <c:plus>
              <c:numRef>
                <c:f>'Test 1'!$J$19</c:f>
                <c:numCache>
                  <c:formatCode>General</c:formatCode>
                  <c:ptCount val="1"/>
                  <c:pt idx="0">
                    <c:v>101.5</c:v>
                  </c:pt>
                </c:numCache>
              </c:numRef>
            </c:plus>
            <c:minus>
              <c:numRef>
                <c:f>'Test 1'!$J$19</c:f>
                <c:numCache>
                  <c:formatCode>General</c:formatCode>
                  <c:ptCount val="1"/>
                  <c:pt idx="0">
                    <c:v>101.5</c:v>
                  </c:pt>
                </c:numCache>
              </c:numRef>
            </c:minus>
          </c:errBars>
          <c:val>
            <c:numRef>
              <c:f>'Test 1'!$J$18</c:f>
              <c:numCache>
                <c:formatCode>General</c:formatCode>
                <c:ptCount val="1"/>
                <c:pt idx="0">
                  <c:v>246.5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50"/>
        <c:axId val="2055182760"/>
        <c:axId val="2055185864"/>
      </c:barChart>
      <c:catAx>
        <c:axId val="2055182760"/>
        <c:scaling>
          <c:orientation val="minMax"/>
        </c:scaling>
        <c:delete val="1"/>
        <c:axPos val="b"/>
        <c:majorTickMark val="none"/>
        <c:minorTickMark val="none"/>
        <c:tickLblPos val="nextTo"/>
        <c:crossAx val="2055185864"/>
        <c:crosses val="autoZero"/>
        <c:auto val="1"/>
        <c:lblAlgn val="ctr"/>
        <c:lblOffset val="100"/>
        <c:noMultiLvlLbl val="0"/>
      </c:catAx>
      <c:valAx>
        <c:axId val="20551858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600"/>
                  <a:t>Fibrinogen Concentration mg/dL</a:t>
                </a:r>
              </a:p>
            </c:rich>
          </c:tx>
          <c:layout>
            <c:manualLayout>
              <c:xMode val="edge"/>
              <c:yMode val="edge"/>
              <c:x val="0.00434782608695652"/>
              <c:y val="0.1764705882352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055182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2319068812051"/>
          <c:y val="0.232795018269775"/>
          <c:w val="0.31159397466621"/>
          <c:h val="0.73048839483299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56755-F2F4-A94C-9DBF-54183A0B9157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7C64-99BC-724F-AD9B-35649D87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Benzoylation</a:t>
            </a:r>
            <a:r>
              <a:rPr lang="en-US" dirty="0" smtClean="0"/>
              <a:t> of 9a using the C-6 selective imidazole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07C64-99BC-724F-AD9B-35649D876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synthesize the Type-I A and B antigen </a:t>
            </a:r>
            <a:r>
              <a:rPr lang="en-US" dirty="0" err="1" smtClean="0"/>
              <a:t>tetrasaccharide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07C64-99BC-724F-AD9B-35649D876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8,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em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em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Relationship Id="rId3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3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5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11" y="-1225304"/>
            <a:ext cx="7772400" cy="4571999"/>
          </a:xfrm>
        </p:spPr>
        <p:txBody>
          <a:bodyPr/>
          <a:lstStyle/>
          <a:p>
            <a:r>
              <a:rPr lang="en-US" sz="3600" dirty="0" smtClean="0">
                <a:solidFill>
                  <a:srgbClr val="0000FF"/>
                </a:solidFill>
              </a:rPr>
              <a:t>Synthesis of Blood antigens A and B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74890"/>
            <a:ext cx="68580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the development of an universal plasma device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90600" y="1371600"/>
            <a:ext cx="716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Paulsen and </a:t>
            </a:r>
            <a:r>
              <a:rPr lang="en-US" dirty="0" err="1" smtClean="0"/>
              <a:t>Kolar</a:t>
            </a:r>
            <a:r>
              <a:rPr lang="en-US" dirty="0"/>
              <a:t> </a:t>
            </a:r>
            <a:r>
              <a:rPr lang="en-US" dirty="0" smtClean="0"/>
              <a:t>(1978)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9757"/>
            <a:ext cx="4280003" cy="507692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Paulsen and </a:t>
            </a:r>
            <a:r>
              <a:rPr lang="en-US" dirty="0" err="1" smtClean="0"/>
              <a:t>Kolar</a:t>
            </a:r>
            <a:r>
              <a:rPr lang="en-US" dirty="0" smtClean="0"/>
              <a:t> were the next group to synthesize the B-antigenic determinant and also synthesized the A-antigenic determinant.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addition to the functionally significant trisaccharide core, Paulsen and </a:t>
            </a:r>
            <a:r>
              <a:rPr lang="en-US" dirty="0" err="1" smtClean="0"/>
              <a:t>Kolar</a:t>
            </a:r>
            <a:r>
              <a:rPr lang="en-US" dirty="0" smtClean="0"/>
              <a:t> extended their synthesis to include a fourth sugar residue on the C1 position of the central galactose residue (Type I).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Alpha selectivity was achieved through their method.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K</a:t>
            </a:r>
            <a:r>
              <a:rPr lang="en-US" dirty="0" smtClean="0"/>
              <a:t>ey glycosylation steps had higher yield than Lemieux’s previous synthesis, but there are a few reasons this scheme would be difficult to scale.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03" y="1913352"/>
            <a:ext cx="4442878" cy="42475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46082" y="6199285"/>
            <a:ext cx="236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B-antigen (types I-VI)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42556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200" b="1" i="1" baseline="30000" dirty="0"/>
              <a:t>Angew. Chem. Int. Ed. Engl. 17 (1978) No.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784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" y="0"/>
            <a:ext cx="8940190" cy="5944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9666" y="318290"/>
            <a:ext cx="8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63%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9666" y="3221884"/>
            <a:ext cx="8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73%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622" y="303721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82%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00" y="5934670"/>
            <a:ext cx="8853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use of Mercury(II) Cyanide in any synthesis is not ideal. This reagent can absorb 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very readily through the skin due to its high solubility in water or by inhalation to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cause death.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35294" y="6652511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200" b="1" i="1" baseline="30000" dirty="0"/>
              <a:t>Angew. Chem. Int. Ed. Engl. 17 (1978) No.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337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Sinay</a:t>
            </a:r>
            <a:r>
              <a:rPr lang="en-US" dirty="0" smtClean="0"/>
              <a:t> &amp; </a:t>
            </a:r>
            <a:r>
              <a:rPr lang="en-US" dirty="0" err="1" smtClean="0"/>
              <a:t>Milat</a:t>
            </a:r>
            <a:r>
              <a:rPr lang="en-US" dirty="0" smtClean="0"/>
              <a:t> (1981)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dirty="0" err="1" smtClean="0"/>
              <a:t>imidate</a:t>
            </a:r>
            <a:r>
              <a:rPr lang="en-US" dirty="0" smtClean="0"/>
              <a:t> glycosylation strategy, </a:t>
            </a:r>
            <a:r>
              <a:rPr lang="en-US" dirty="0" err="1" smtClean="0"/>
              <a:t>Sinay</a:t>
            </a:r>
            <a:r>
              <a:rPr lang="en-US" dirty="0" smtClean="0"/>
              <a:t> and </a:t>
            </a:r>
            <a:r>
              <a:rPr lang="en-US" dirty="0" err="1" smtClean="0"/>
              <a:t>Milat</a:t>
            </a:r>
            <a:r>
              <a:rPr lang="en-US" dirty="0" smtClean="0"/>
              <a:t> synthesized the type-II B-antigenic determinant </a:t>
            </a:r>
            <a:r>
              <a:rPr lang="en-US" dirty="0" err="1" smtClean="0"/>
              <a:t>tetrasaccharide</a:t>
            </a:r>
            <a:r>
              <a:rPr lang="en-US" dirty="0" smtClean="0"/>
              <a:t> in their 1981 paper.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72"/>
            <a:ext cx="2540000" cy="307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0" y="41238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3422650"/>
            <a:ext cx="17907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64286"/>
            <a:ext cx="1706318" cy="17247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4232214"/>
            <a:ext cx="1322063" cy="521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713" y="2995131"/>
            <a:ext cx="2717800" cy="351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4768" y="4754081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30791"/>
            <a:ext cx="884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Although this glycosylation has high yield, It suffers from a long reaction time (3 days)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28084"/>
            <a:ext cx="2929536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600" b="1" i="1" baseline="30000" dirty="0" smtClean="0"/>
              <a:t>Carbohydrate Research</a:t>
            </a:r>
            <a:r>
              <a:rPr lang="is-IS" sz="1600" b="1" baseline="30000" dirty="0" smtClean="0"/>
              <a:t>, </a:t>
            </a:r>
            <a:r>
              <a:rPr lang="is-IS" sz="1600" b="1" baseline="30000" dirty="0"/>
              <a:t>92 (1981) 183-189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25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6" y="1047536"/>
            <a:ext cx="2717800" cy="3517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280" y="4170370"/>
            <a:ext cx="938113" cy="17247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2281" y="26720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36" y="1471935"/>
            <a:ext cx="181610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98" y="2672085"/>
            <a:ext cx="1322063" cy="521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471935"/>
            <a:ext cx="3454400" cy="325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83741" y="3652715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3514" y="5421755"/>
            <a:ext cx="719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yields are again high, but reaction time is still quite long (2 days)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28084"/>
            <a:ext cx="2929536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600" b="1" i="1" baseline="30000" dirty="0" smtClean="0"/>
              <a:t>Carbohydrate Research</a:t>
            </a:r>
            <a:r>
              <a:rPr lang="is-IS" sz="1600" b="1" baseline="30000" dirty="0" smtClean="0"/>
              <a:t>, </a:t>
            </a:r>
            <a:r>
              <a:rPr lang="is-IS" sz="1600" b="1" baseline="30000" dirty="0"/>
              <a:t>92 (1981) 183-189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4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Fraser-Reid (1992)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Fraser-Reid used an n-</a:t>
            </a:r>
            <a:r>
              <a:rPr lang="en-US" dirty="0" err="1" smtClean="0"/>
              <a:t>pentenyl</a:t>
            </a:r>
            <a:r>
              <a:rPr lang="en-US" dirty="0" smtClean="0"/>
              <a:t> glycoside (</a:t>
            </a:r>
            <a:r>
              <a:rPr lang="en-US" dirty="0" err="1" smtClean="0"/>
              <a:t>nPG</a:t>
            </a:r>
            <a:r>
              <a:rPr lang="en-US" dirty="0" smtClean="0"/>
              <a:t>) strategy in his synthesis of a blood group substance B trisaccharide.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method proved to give good yields and allows for more freedom in planning the synthesis since </a:t>
            </a:r>
            <a:r>
              <a:rPr lang="en-US" dirty="0" err="1" smtClean="0"/>
              <a:t>nPG’s</a:t>
            </a:r>
            <a:r>
              <a:rPr lang="en-US" dirty="0" smtClean="0"/>
              <a:t> can act as anomeric protecting groups until activated, therefore can be installed early on.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major drawback is ensuring that you will obtain complete </a:t>
            </a:r>
            <a:r>
              <a:rPr lang="en-US" dirty="0" err="1" smtClean="0"/>
              <a:t>stereocontrol</a:t>
            </a:r>
            <a:r>
              <a:rPr lang="en-US" dirty="0" smtClean="0"/>
              <a:t>, as can be seen in the late-stage </a:t>
            </a:r>
            <a:r>
              <a:rPr lang="en-US" dirty="0" err="1" smtClean="0"/>
              <a:t>galactosylation</a:t>
            </a:r>
            <a:r>
              <a:rPr lang="en-US" dirty="0" smtClean="0"/>
              <a:t> and </a:t>
            </a:r>
            <a:r>
              <a:rPr lang="en-US" dirty="0" err="1" smtClean="0"/>
              <a:t>fucosylation</a:t>
            </a:r>
            <a:r>
              <a:rPr lang="en-US" dirty="0" smtClean="0"/>
              <a:t> reactions. It may be difficult to separate an anomeric mixture so complete control is ideal.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31356" y="66123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i="1" dirty="0"/>
              <a:t>Tetrahedron</a:t>
            </a:r>
            <a:r>
              <a:rPr lang="en-US" sz="1050" dirty="0"/>
              <a:t> Vol. 48, No. 23, pp</a:t>
            </a:r>
            <a:r>
              <a:rPr lang="en-US" sz="1050" dirty="0" smtClean="0"/>
              <a:t>. 4713</a:t>
            </a:r>
            <a:r>
              <a:rPr lang="en-US" sz="1050" dirty="0"/>
              <a:t>-4724, 1992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7737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2" y="250880"/>
            <a:ext cx="7648868" cy="5075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91" y="5621728"/>
            <a:ext cx="907439" cy="10314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60" y="5621728"/>
            <a:ext cx="1102160" cy="10319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69" y="5622210"/>
            <a:ext cx="994900" cy="10314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11" y="5622209"/>
            <a:ext cx="1162044" cy="10314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-31356" y="66123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i="1" dirty="0"/>
              <a:t>Tetrahedron</a:t>
            </a:r>
            <a:r>
              <a:rPr lang="en-US" sz="1050" dirty="0"/>
              <a:t> Vol. 48, No. 23, pp</a:t>
            </a:r>
            <a:r>
              <a:rPr lang="en-US" sz="1050" dirty="0" smtClean="0"/>
              <a:t>. 4713</a:t>
            </a:r>
            <a:r>
              <a:rPr lang="en-US" sz="1050" dirty="0"/>
              <a:t>-4724, 1992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90374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5202"/>
            <a:ext cx="5791200" cy="1371600"/>
          </a:xfrm>
        </p:spPr>
        <p:txBody>
          <a:bodyPr/>
          <a:lstStyle/>
          <a:p>
            <a:r>
              <a:rPr lang="en-US" dirty="0" smtClean="0"/>
              <a:t>Lowary group (2010)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40"/>
            <a:ext cx="7620000" cy="4373563"/>
          </a:xfrm>
        </p:spPr>
        <p:txBody>
          <a:bodyPr/>
          <a:lstStyle/>
          <a:p>
            <a:r>
              <a:rPr lang="en-US" dirty="0" smtClean="0"/>
              <a:t>The Lowary group synthesized a variety of ABO blood group antigens using a trichloroacetimidate donors.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805"/>
            <a:ext cx="8044123" cy="4809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268" y="146923"/>
            <a:ext cx="2316248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baseline="30000" dirty="0" err="1"/>
              <a:t>Carbohydr</a:t>
            </a:r>
            <a:r>
              <a:rPr lang="nb-NO" sz="1400" i="1" baseline="30000" dirty="0"/>
              <a:t>. Res. </a:t>
            </a:r>
            <a:r>
              <a:rPr lang="nb-NO" sz="1400" b="1" baseline="30000" dirty="0"/>
              <a:t>2010</a:t>
            </a:r>
            <a:r>
              <a:rPr lang="nb-NO" sz="1400" baseline="30000" dirty="0"/>
              <a:t>, </a:t>
            </a:r>
            <a:r>
              <a:rPr lang="nb-NO" sz="1400" i="1" baseline="30000" dirty="0"/>
              <a:t>345</a:t>
            </a:r>
            <a:r>
              <a:rPr lang="nb-NO" sz="1400" baseline="30000" dirty="0"/>
              <a:t>, 2305–2322.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35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718"/>
            <a:ext cx="8034460" cy="579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54086"/>
            <a:ext cx="2316248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baseline="30000" dirty="0" err="1"/>
              <a:t>Carbohydr</a:t>
            </a:r>
            <a:r>
              <a:rPr lang="nb-NO" sz="1400" i="1" baseline="30000" dirty="0"/>
              <a:t>. Res. </a:t>
            </a:r>
            <a:r>
              <a:rPr lang="nb-NO" sz="1400" b="1" baseline="30000" dirty="0"/>
              <a:t>2010</a:t>
            </a:r>
            <a:r>
              <a:rPr lang="nb-NO" sz="1400" baseline="30000" dirty="0"/>
              <a:t>, </a:t>
            </a:r>
            <a:r>
              <a:rPr lang="nb-NO" sz="1400" i="1" baseline="30000" dirty="0"/>
              <a:t>345</a:t>
            </a:r>
            <a:r>
              <a:rPr lang="nb-NO" sz="1400" baseline="30000" dirty="0"/>
              <a:t>, 2305–2322.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27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plasma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Modern blood transfusion relies on separating blood components (</a:t>
            </a:r>
            <a:r>
              <a:rPr lang="en-US" dirty="0" err="1" smtClean="0"/>
              <a:t>ie</a:t>
            </a:r>
            <a:r>
              <a:rPr lang="en-US" dirty="0" smtClean="0"/>
              <a:t>. The RBCs and blood plasma) from donors and replacing them in patients.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Compatibility between donor and acceptor is a common issue in medical environments and blood banks are often in short supply.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Solution?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77" y="3603416"/>
            <a:ext cx="5027603" cy="32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87" y="2692929"/>
            <a:ext cx="6822049" cy="41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31323" y="1825134"/>
            <a:ext cx="7472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sz="2000" b="1" dirty="0" smtClean="0"/>
              <a:t>In order to obtain an universal plasma, all antibodies present in the serum must be removed.</a:t>
            </a:r>
          </a:p>
        </p:txBody>
      </p:sp>
    </p:spTree>
    <p:extLst>
      <p:ext uri="{BB962C8B-B14F-4D97-AF65-F5344CB8AC3E}">
        <p14:creationId xmlns:p14="http://schemas.microsoft.com/office/powerpoint/2010/main" val="226597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– Karl Landsteiner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Discovered ABO blood types in </a:t>
            </a:r>
            <a:r>
              <a:rPr lang="en-US" sz="2400" dirty="0" smtClean="0"/>
              <a:t>1900 while trying to understand how blood transfusions often resulted in death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Awarded Nobel Prize in 1930 for this work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566677"/>
            <a:ext cx="2380262" cy="3335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9932" y="3566677"/>
            <a:ext cx="427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Importance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87800" y="4157273"/>
            <a:ext cx="4089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Allowed for advancement in blood transfusion procedures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Gained understanding on how blood type is passed through genetics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Required for antibody affinity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Solid support capable of allowing antibody infused plasma to flow through.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Solid support capable of accommodating both A and B antigens on its surface.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Conjugatable A and B antigen compounds capable of binding anti-A and anti-B antibodies.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2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Required for antibody affinity column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Solid support capable of allowing antibody infused plasma to flow through.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Solid support capable of accommodating both A and B antigens on its surface.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Conjugatable A and B antigen compounds capable of binding anti-A and anti-B antibodies.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2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support/antigen immobilization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" y="1806214"/>
            <a:ext cx="2672795" cy="1373011"/>
          </a:xfrm>
          <a:prstGeom prst="rect">
            <a:avLst/>
          </a:prstGeom>
          <a:ln>
            <a:solidFill>
              <a:srgbClr val="7A7A7A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93996" y="2296252"/>
            <a:ext cx="222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Monomer Synthesis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874" y="6347549"/>
            <a:ext cx="498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Polymerization and immobilization of B-antigen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1" y="3701873"/>
            <a:ext cx="8416156" cy="23819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47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Required for antibody affinity column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Solid support capable of allowing antibody infused plasma to flow through.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Solid support capable of accommodating both A and B antigens on its surface.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Conjugatable A and B antigen compounds capable of binding anti-A and anti-B antibodies.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99"/>
            <a:ext cx="8266136" cy="2816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519" y="6240604"/>
            <a:ext cx="78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Terminal amine in both antigens will be the latch point for the solid support.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6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B-antigen (1</a:t>
            </a:r>
            <a:r>
              <a:rPr lang="en-US" baseline="30000" dirty="0" smtClean="0"/>
              <a:t>st</a:t>
            </a:r>
            <a:r>
              <a:rPr lang="en-US" dirty="0" smtClean="0"/>
              <a:t> generation) </a:t>
            </a:r>
            <a:r>
              <a:rPr lang="en-US" dirty="0" err="1" smtClean="0"/>
              <a:t>retrosynthesis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5100"/>
            <a:ext cx="7900606" cy="2358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77" y="5149996"/>
            <a:ext cx="87555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first generation B-antigen was prepared using a 2,3,4,6-O-tetra-benzyl</a:t>
            </a:r>
          </a:p>
          <a:p>
            <a:r>
              <a:rPr lang="en-US" dirty="0" smtClean="0"/>
              <a:t>galactose thioglycoside donor (show in red) for the final glycosylation step. However</a:t>
            </a:r>
          </a:p>
          <a:p>
            <a:r>
              <a:rPr lang="en-US" dirty="0"/>
              <a:t>t</a:t>
            </a:r>
            <a:r>
              <a:rPr lang="en-US" dirty="0" smtClean="0"/>
              <a:t>his did not give complete α-selectivity and another galactose donor was designed.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B-antigen (2</a:t>
            </a:r>
            <a:r>
              <a:rPr lang="en-US" baseline="30000" dirty="0" smtClean="0"/>
              <a:t>nd</a:t>
            </a:r>
            <a:r>
              <a:rPr lang="en-US" dirty="0" smtClean="0"/>
              <a:t>  generation) </a:t>
            </a:r>
            <a:r>
              <a:rPr lang="en-US" dirty="0" err="1" smtClean="0"/>
              <a:t>retrosynthesis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8" y="1524318"/>
            <a:ext cx="8391973" cy="27458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35" y="5277143"/>
            <a:ext cx="1197561" cy="1372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55" y="4397376"/>
            <a:ext cx="893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4,6-O-benzylidene protection on the second generation galactose donor gave </a:t>
            </a:r>
          </a:p>
          <a:p>
            <a:r>
              <a:rPr lang="en-US" dirty="0" smtClean="0"/>
              <a:t>Excellent </a:t>
            </a:r>
            <a:r>
              <a:rPr lang="en-US" dirty="0" err="1" smtClean="0"/>
              <a:t>stereocontrol</a:t>
            </a:r>
            <a:r>
              <a:rPr lang="en-US" dirty="0" smtClean="0"/>
              <a:t> upon glycosylation. Producing the α-selective linkage desired.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7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076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B-antigen (2</a:t>
            </a:r>
            <a:r>
              <a:rPr lang="en-US" baseline="30000" dirty="0" smtClean="0"/>
              <a:t>nd</a:t>
            </a:r>
            <a:r>
              <a:rPr lang="en-US" dirty="0" smtClean="0"/>
              <a:t> generation) building block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" y="3079359"/>
            <a:ext cx="7567003" cy="15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1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4" y="3193417"/>
            <a:ext cx="8487450" cy="2968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79" y="707943"/>
            <a:ext cx="1536058" cy="12548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55553" y="1151619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25" y="643691"/>
            <a:ext cx="2059654" cy="10298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0378" y="973939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7" y="2380717"/>
            <a:ext cx="8440073" cy="41514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616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Universal plasma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4373563"/>
          </a:xfrm>
        </p:spPr>
        <p:txBody>
          <a:bodyPr/>
          <a:lstStyle/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Traumatic injury leading to blood hemorrhage is a major cause of mortality in both hospital and military environments.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Blood and plasma transfusions play vital role in preventing these deaths.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Only </a:t>
            </a:r>
            <a:r>
              <a:rPr lang="en-US" dirty="0"/>
              <a:t>around 4% of the </a:t>
            </a:r>
            <a:r>
              <a:rPr lang="en-US" dirty="0" smtClean="0"/>
              <a:t>population (US) </a:t>
            </a:r>
            <a:r>
              <a:rPr lang="en-US" dirty="0"/>
              <a:t>is a universal plasma donor (Type AB).</a:t>
            </a:r>
          </a:p>
          <a:p>
            <a:pPr marL="342900" indent="-342900">
              <a:buFont typeface="Wingdings" charset="2"/>
              <a:buChar char="u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76" y="4167590"/>
            <a:ext cx="4782951" cy="2690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3170"/>
            <a:ext cx="384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M. R. </a:t>
            </a:r>
            <a:r>
              <a:rPr lang="en-US" sz="900" dirty="0" err="1"/>
              <a:t>D'Angelo</a:t>
            </a:r>
            <a:r>
              <a:rPr lang="en-US" sz="900" dirty="0"/>
              <a:t> and R. P. Dutton;  </a:t>
            </a:r>
            <a:r>
              <a:rPr lang="en-US" sz="900" i="1" dirty="0"/>
              <a:t>AANA Journal</a:t>
            </a:r>
            <a:r>
              <a:rPr lang="en-US" sz="900" dirty="0"/>
              <a:t>, vol. 78, no. 1, pp. 35-40, </a:t>
            </a:r>
            <a:r>
              <a:rPr lang="en-US" sz="900" b="1" dirty="0"/>
              <a:t>2010</a:t>
            </a:r>
            <a:r>
              <a:rPr lang="en-US" sz="900" dirty="0" smtClean="0"/>
              <a:t>.</a:t>
            </a:r>
          </a:p>
          <a:p>
            <a:endParaRPr lang="en-US" sz="900" dirty="0"/>
          </a:p>
          <a:p>
            <a:r>
              <a:rPr lang="en-US" sz="900" dirty="0" smtClean="0"/>
              <a:t> </a:t>
            </a:r>
            <a:r>
              <a:rPr lang="en-US" sz="900" dirty="0"/>
              <a:t>M. </a:t>
            </a:r>
            <a:r>
              <a:rPr lang="en-US" sz="900" dirty="0" err="1"/>
              <a:t>Yazer</a:t>
            </a:r>
            <a:r>
              <a:rPr lang="en-US" sz="900" dirty="0"/>
              <a:t>, A. F. Eder and K. J. Land, </a:t>
            </a:r>
            <a:r>
              <a:rPr lang="en-US" sz="900" i="1" dirty="0"/>
              <a:t>Transfusion</a:t>
            </a:r>
            <a:r>
              <a:rPr lang="en-US" sz="900" dirty="0"/>
              <a:t>, vol. 53, pp. 1627-1633, </a:t>
            </a:r>
            <a:r>
              <a:rPr lang="en-US" sz="900" b="1" dirty="0"/>
              <a:t>2013</a:t>
            </a:r>
            <a:r>
              <a:rPr lang="en-US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767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23" y="920852"/>
            <a:ext cx="1703652" cy="7882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45543" y="1158605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3" y="3303560"/>
            <a:ext cx="8219819" cy="2974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38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disaccharide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91" y="1627010"/>
            <a:ext cx="7191616" cy="2465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1" y="4593167"/>
            <a:ext cx="7388964" cy="16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B-antigen (2</a:t>
            </a:r>
            <a:r>
              <a:rPr lang="en-US" baseline="30000" dirty="0" smtClean="0"/>
              <a:t>nd</a:t>
            </a:r>
            <a:r>
              <a:rPr lang="en-US" dirty="0" smtClean="0"/>
              <a:t> generation)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4" y="1827130"/>
            <a:ext cx="7281812" cy="1879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0" y="3798251"/>
            <a:ext cx="129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α-selective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3067" y="3136345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52%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37" y="4275117"/>
            <a:ext cx="6604935" cy="1812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6182750"/>
            <a:ext cx="78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towards a-antigen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approaches currently under investigation.</a:t>
            </a:r>
          </a:p>
          <a:p>
            <a:endParaRPr lang="en-US" dirty="0"/>
          </a:p>
          <a:p>
            <a:r>
              <a:rPr lang="en-US" dirty="0" smtClean="0"/>
              <a:t>Relevant building blocks: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22" y="2738965"/>
            <a:ext cx="1732844" cy="125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777" y="4573620"/>
            <a:ext cx="1586089" cy="129236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346222" y="2243667"/>
            <a:ext cx="3019778" cy="4106333"/>
          </a:xfrm>
          <a:prstGeom prst="frame">
            <a:avLst>
              <a:gd name="adj1" fmla="val 5023"/>
            </a:avLst>
          </a:prstGeom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57" y="3857011"/>
            <a:ext cx="2219310" cy="182150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542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9" y="368509"/>
            <a:ext cx="1586089" cy="129236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0"/>
            <a:ext cx="2582333" cy="2032000"/>
          </a:xfrm>
          <a:prstGeom prst="frame">
            <a:avLst>
              <a:gd name="adj1" fmla="val 4861"/>
            </a:avLst>
          </a:prstGeom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6" y="2243666"/>
            <a:ext cx="7123066" cy="39415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6800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1" y="2054576"/>
            <a:ext cx="8257496" cy="1938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71" y="4513112"/>
            <a:ext cx="666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Having trouble </a:t>
            </a:r>
            <a:r>
              <a:rPr lang="en-US" smtClean="0"/>
              <a:t>getting </a:t>
            </a:r>
            <a:r>
              <a:rPr lang="en-US" smtClean="0"/>
              <a:t>acceptable</a:t>
            </a:r>
            <a:r>
              <a:rPr lang="en-US" smtClean="0"/>
              <a:t> </a:t>
            </a:r>
            <a:r>
              <a:rPr lang="en-US" dirty="0" smtClean="0"/>
              <a:t>yields from this glycosylation.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Deprotection/acetylation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" y="1931810"/>
            <a:ext cx="8601011" cy="1652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24" y="4227688"/>
            <a:ext cx="7021843" cy="1938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7048" y="6132651"/>
            <a:ext cx="11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A-antigen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2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1" y="481187"/>
            <a:ext cx="1732844" cy="125837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0"/>
            <a:ext cx="2667000" cy="2102556"/>
          </a:xfrm>
          <a:prstGeom prst="frame">
            <a:avLst>
              <a:gd name="adj1" fmla="val 5789"/>
            </a:avLst>
          </a:prstGeom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03" y="2892777"/>
            <a:ext cx="6554329" cy="239317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6966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055"/>
            <a:ext cx="8043413" cy="1700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00" y="3979333"/>
            <a:ext cx="8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4443" y="4769555"/>
            <a:ext cx="298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α-selectivity with good yield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4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Deprotection/acetylation 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3" y="1524318"/>
            <a:ext cx="6373150" cy="152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8" y="3556000"/>
            <a:ext cx="6408975" cy="281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7666" y="2985298"/>
            <a:ext cx="429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Azide reduction MUST be </a:t>
            </a:r>
            <a:r>
              <a:rPr lang="en-US" dirty="0" err="1" smtClean="0">
                <a:solidFill>
                  <a:srgbClr val="FF0000"/>
                </a:solidFill>
              </a:rPr>
              <a:t>regioselective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68358"/>
            <a:ext cx="4934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/>
              <a:t>Knouzi, N.; Vaultier, M.; Carrie ́, R. </a:t>
            </a:r>
            <a:r>
              <a:rPr lang="hr-HR" sz="1000" i="1" dirty="0"/>
              <a:t>Bull. Soc. Chim. Fr.</a:t>
            </a:r>
            <a:r>
              <a:rPr lang="hr-HR" sz="1000" dirty="0"/>
              <a:t> </a:t>
            </a:r>
            <a:r>
              <a:rPr lang="hr-HR" sz="1000" b="1" dirty="0"/>
              <a:t>1985</a:t>
            </a:r>
            <a:r>
              <a:rPr lang="hr-HR" sz="1000" dirty="0"/>
              <a:t>, </a:t>
            </a:r>
            <a:r>
              <a:rPr lang="hr-HR" sz="1000" i="1" dirty="0"/>
              <a:t>5</a:t>
            </a:r>
            <a:r>
              <a:rPr lang="hr-HR" sz="1000" dirty="0"/>
              <a:t>, 815- 819.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954118" y="6383692"/>
            <a:ext cx="11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A-antigen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6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plasma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Rejection of plasma in a patient is an immune response triggered by antibodies present in the serum.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Two types of antibodies are present in human blood plasma, these are A and B-antibodies. These antibodies selectively bind to A and B-antigens, respectively.</a:t>
            </a:r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98" y="3464643"/>
            <a:ext cx="4772839" cy="3176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7396" y="6664300"/>
            <a:ext cx="65486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https://www.123rf.com/photo_40257234_white-blood-cell-b-lymphocyte-plasma-cell-producing-antibodies-isolated-on-white-background.html</a:t>
            </a:r>
          </a:p>
        </p:txBody>
      </p:sp>
    </p:spTree>
    <p:extLst>
      <p:ext uri="{BB962C8B-B14F-4D97-AF65-F5344CB8AC3E}">
        <p14:creationId xmlns:p14="http://schemas.microsoft.com/office/powerpoint/2010/main" val="22780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9504"/>
            <a:ext cx="5791200" cy="1371600"/>
          </a:xfrm>
        </p:spPr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92668"/>
            <a:ext cx="5262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Wong, C.; </a:t>
            </a:r>
            <a:r>
              <a:rPr lang="de-DE" sz="1000" dirty="0" err="1" smtClean="0"/>
              <a:t>Nyffeler</a:t>
            </a:r>
            <a:r>
              <a:rPr lang="de-DE" sz="1000" dirty="0" smtClean="0"/>
              <a:t>, P.; Liang, C.; </a:t>
            </a:r>
            <a:r>
              <a:rPr lang="de-DE" sz="1000" dirty="0" err="1" smtClean="0"/>
              <a:t>Koeller</a:t>
            </a:r>
            <a:r>
              <a:rPr lang="de-DE" sz="1000" dirty="0" smtClean="0"/>
              <a:t>, K.  </a:t>
            </a:r>
            <a:r>
              <a:rPr lang="de-DE" sz="1000" i="1" dirty="0" smtClean="0"/>
              <a:t>J</a:t>
            </a:r>
            <a:r>
              <a:rPr lang="de-DE" sz="1000" i="1" dirty="0"/>
              <a:t>. AM. CHEM. SOC</a:t>
            </a:r>
            <a:r>
              <a:rPr lang="de-DE" sz="1000" dirty="0"/>
              <a:t>. </a:t>
            </a:r>
            <a:r>
              <a:rPr lang="de-DE" sz="1000" b="1" dirty="0"/>
              <a:t>2002</a:t>
            </a:r>
            <a:r>
              <a:rPr lang="de-DE" sz="1000" dirty="0"/>
              <a:t>, 124, 10773-10778 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402370" y="2939484"/>
            <a:ext cx="21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Also </a:t>
            </a:r>
            <a:r>
              <a:rPr lang="en-US" dirty="0" err="1" smtClean="0">
                <a:solidFill>
                  <a:srgbClr val="FF0000"/>
                </a:solidFill>
              </a:rPr>
              <a:t>regioselective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8" y="4064944"/>
            <a:ext cx="8449060" cy="20653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5" y="1598749"/>
            <a:ext cx="8437073" cy="19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results using b-antigen plasma column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32399"/>
              </p:ext>
            </p:extLst>
          </p:nvPr>
        </p:nvGraphicFramePr>
        <p:xfrm>
          <a:off x="995224" y="1524318"/>
          <a:ext cx="14662082" cy="207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Document" r:id="rId3" imgW="6807200" imgH="965200" progId="Word.Document.12">
                  <p:embed/>
                </p:oleObj>
              </mc:Choice>
              <mc:Fallback>
                <p:oleObj name="Document" r:id="rId3" imgW="6807200" imgH="96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224" y="1524318"/>
                        <a:ext cx="14662082" cy="2078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97876300"/>
              </p:ext>
            </p:extLst>
          </p:nvPr>
        </p:nvGraphicFramePr>
        <p:xfrm>
          <a:off x="13900" y="3920039"/>
          <a:ext cx="4820568" cy="291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Frame 7"/>
          <p:cNvSpPr/>
          <p:nvPr/>
        </p:nvSpPr>
        <p:spPr>
          <a:xfrm>
            <a:off x="0" y="3795169"/>
            <a:ext cx="4978781" cy="3062831"/>
          </a:xfrm>
          <a:prstGeom prst="frame">
            <a:avLst>
              <a:gd name="adj1" fmla="val 7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699306221"/>
              </p:ext>
            </p:extLst>
          </p:nvPr>
        </p:nvGraphicFramePr>
        <p:xfrm>
          <a:off x="5107048" y="4199217"/>
          <a:ext cx="3820483" cy="193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rame 10"/>
          <p:cNvSpPr/>
          <p:nvPr/>
        </p:nvSpPr>
        <p:spPr>
          <a:xfrm>
            <a:off x="4978781" y="3795168"/>
            <a:ext cx="4165219" cy="3062831"/>
          </a:xfrm>
          <a:prstGeom prst="frame">
            <a:avLst>
              <a:gd name="adj1" fmla="val 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8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antigens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Blood antigens are O-linked </a:t>
            </a:r>
            <a:r>
              <a:rPr lang="en-US" sz="2000" dirty="0" err="1"/>
              <a:t>G</a:t>
            </a:r>
            <a:r>
              <a:rPr lang="en-US" sz="2000" dirty="0" err="1" smtClean="0"/>
              <a:t>lycans</a:t>
            </a:r>
            <a:r>
              <a:rPr lang="en-US" sz="2000" dirty="0" smtClean="0"/>
              <a:t> attached to either membrane glycoproteins or cell surface glycolipids.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04" y="3111458"/>
            <a:ext cx="5787568" cy="37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6194961" y="1396646"/>
            <a:ext cx="2673440" cy="3267166"/>
          </a:xfrm>
          <a:prstGeom prst="frame">
            <a:avLst>
              <a:gd name="adj1" fmla="val 2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1387" y="2822906"/>
            <a:ext cx="437445" cy="4374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81387" y="1870407"/>
            <a:ext cx="458329" cy="39511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900110" y="2265518"/>
            <a:ext cx="10442" cy="5573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</p:cNvCxnSpPr>
          <p:nvPr/>
        </p:nvCxnSpPr>
        <p:spPr>
          <a:xfrm flipH="1">
            <a:off x="889668" y="3260351"/>
            <a:ext cx="10442" cy="5856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80740" y="2822906"/>
            <a:ext cx="437445" cy="4374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1980740" y="1870407"/>
            <a:ext cx="458329" cy="39511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3"/>
            <a:endCxn id="16" idx="0"/>
          </p:cNvCxnSpPr>
          <p:nvPr/>
        </p:nvCxnSpPr>
        <p:spPr>
          <a:xfrm flipH="1">
            <a:off x="2199463" y="2265518"/>
            <a:ext cx="10442" cy="5573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</p:cNvCxnSpPr>
          <p:nvPr/>
        </p:nvCxnSpPr>
        <p:spPr>
          <a:xfrm flipH="1">
            <a:off x="2189021" y="3260351"/>
            <a:ext cx="10442" cy="5856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051120" y="2822906"/>
            <a:ext cx="437445" cy="4374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4051120" y="1870407"/>
            <a:ext cx="458329" cy="39511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3"/>
            <a:endCxn id="21" idx="0"/>
          </p:cNvCxnSpPr>
          <p:nvPr/>
        </p:nvCxnSpPr>
        <p:spPr>
          <a:xfrm flipH="1">
            <a:off x="4269843" y="2265518"/>
            <a:ext cx="10442" cy="5573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4"/>
          </p:cNvCxnSpPr>
          <p:nvPr/>
        </p:nvCxnSpPr>
        <p:spPr>
          <a:xfrm flipH="1">
            <a:off x="4259401" y="3260351"/>
            <a:ext cx="10442" cy="5856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009438" y="2822906"/>
            <a:ext cx="437445" cy="4374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6" idx="6"/>
            <a:endCxn id="27" idx="1"/>
          </p:cNvCxnSpPr>
          <p:nvPr/>
        </p:nvCxnSpPr>
        <p:spPr>
          <a:xfrm>
            <a:off x="2418185" y="3041629"/>
            <a:ext cx="59125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</p:cNvCxnSpPr>
          <p:nvPr/>
        </p:nvCxnSpPr>
        <p:spPr>
          <a:xfrm>
            <a:off x="4488565" y="3041629"/>
            <a:ext cx="5207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6438087" y="2204812"/>
            <a:ext cx="304052" cy="26211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38086" y="3033133"/>
            <a:ext cx="304053" cy="3040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6416214" y="4007198"/>
            <a:ext cx="325925" cy="296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09335" y="2822906"/>
            <a:ext cx="437445" cy="4374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01309" y="1414968"/>
            <a:ext cx="132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KEY</a:t>
            </a:r>
            <a:endParaRPr lang="en-US" sz="2400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6742139" y="2187647"/>
            <a:ext cx="82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(Fucose)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742139" y="3055867"/>
            <a:ext cx="104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(Galactose)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778371" y="3784535"/>
            <a:ext cx="20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(N-Acetyl </a:t>
            </a:r>
            <a:r>
              <a:rPr lang="en-US" sz="1400" dirty="0" err="1" smtClean="0"/>
              <a:t>Galactosamine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54928" y="5150122"/>
            <a:ext cx="11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 Antigen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3279" y="5150122"/>
            <a:ext cx="11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Antigen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56868" y="5150122"/>
            <a:ext cx="111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 Antigen</a:t>
            </a:r>
            <a:endParaRPr lang="en-US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3" y="3641793"/>
            <a:ext cx="1370895" cy="1355317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822324" y="4164216"/>
            <a:ext cx="239606" cy="26987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65" y="3641793"/>
            <a:ext cx="1370895" cy="1355317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2118786" y="4164216"/>
            <a:ext cx="239606" cy="26987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43" y="3638957"/>
            <a:ext cx="1370895" cy="135531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4191564" y="4161380"/>
            <a:ext cx="239606" cy="26987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21" y="1977676"/>
            <a:ext cx="812107" cy="7976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050" y="2962252"/>
            <a:ext cx="1016000" cy="635000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6194961" y="2822906"/>
            <a:ext cx="267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94961" y="3597633"/>
            <a:ext cx="267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94961" y="4663812"/>
            <a:ext cx="267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8282" y="3516131"/>
            <a:ext cx="4581053" cy="46469"/>
          </a:xfrm>
          <a:prstGeom prst="line">
            <a:avLst/>
          </a:prstGeom>
          <a:ln>
            <a:solidFill>
              <a:srgbClr val="D128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9401" y="2310758"/>
            <a:ext cx="95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α(1</a:t>
            </a:r>
            <a:r>
              <a:rPr lang="en-US" dirty="0">
                <a:sym typeface="Wingdings"/>
              </a:rPr>
              <a:t>2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90197" y="3138207"/>
            <a:ext cx="95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α(1</a:t>
            </a:r>
            <a:r>
              <a:rPr lang="en-US" dirty="0" smtClean="0">
                <a:sym typeface="Wingdings"/>
              </a:rPr>
              <a:t>3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302379" y="3134872"/>
            <a:ext cx="95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α(1</a:t>
            </a:r>
            <a:r>
              <a:rPr lang="en-US" dirty="0" smtClean="0">
                <a:sym typeface="Wingdings"/>
              </a:rPr>
              <a:t>3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0266" y="2310758"/>
            <a:ext cx="95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α(1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2)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5387" y="2327478"/>
            <a:ext cx="95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α(1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2)</a:t>
            </a:r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Structural motif of A/B/O antigens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050" y="4069096"/>
            <a:ext cx="787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380" y="1250312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syntheses of a, b and O(h) blood group antigens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83" y="2510112"/>
            <a:ext cx="4202159" cy="42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7" y="179927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Lemieux - first synthesis in </a:t>
            </a:r>
            <a:br>
              <a:rPr lang="en-US" dirty="0" smtClean="0"/>
            </a:br>
            <a:r>
              <a:rPr lang="en-US" dirty="0" smtClean="0"/>
              <a:t>1975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264" y="1669056"/>
            <a:ext cx="381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Key glycosylations performed using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 bromide ion catalyzed conditions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85" y="626854"/>
            <a:ext cx="4642815" cy="6231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" y="2315387"/>
            <a:ext cx="17780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46" y="4105558"/>
            <a:ext cx="2070100" cy="1930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06881" y="2367002"/>
            <a:ext cx="198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82</a:t>
            </a:r>
            <a:r>
              <a:rPr lang="en-US" dirty="0" smtClean="0">
                <a:solidFill>
                  <a:srgbClr val="FF0000"/>
                </a:solidFill>
              </a:rPr>
              <a:t>%, α-selectivity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900" y="6035958"/>
            <a:ext cx="28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(O-antigenic determinant)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900" dirty="0"/>
              <a:t>J. Am. Chem. Soc., 1975, 97 (14), pp 4069–4075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886" y="2315387"/>
            <a:ext cx="1295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30"/>
            <a:ext cx="7620000" cy="1101144"/>
          </a:xfrm>
        </p:spPr>
        <p:txBody>
          <a:bodyPr/>
          <a:lstStyle/>
          <a:p>
            <a:r>
              <a:rPr lang="en-US" dirty="0" smtClean="0"/>
              <a:t>In the same paper from 1975, Lemieux goes on to finish the first synthesis of the B-antigenic determinant, shown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73" y="831035"/>
            <a:ext cx="4563628" cy="6026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2635"/>
            <a:ext cx="1733989" cy="17496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77200" y="3320397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69695"/>
            <a:ext cx="5197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Lemieux’s glycosyl halides required long reaction</a:t>
            </a:r>
          </a:p>
          <a:p>
            <a:r>
              <a:rPr lang="en-US" dirty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imes (~4 days) as well as armed donors for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to proceed. He obtained 14 mg of the pure 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B-antigen with relatively low yield.  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9" y="831035"/>
            <a:ext cx="1371600" cy="137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900" dirty="0"/>
              <a:t>J. Am. Chem. Soc., 1975, 97 (14), pp 4069–4075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5507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15720</TotalTime>
  <Words>1490</Words>
  <Application>Microsoft Macintosh PowerPoint</Application>
  <PresentationFormat>On-screen Show (4:3)</PresentationFormat>
  <Paragraphs>151</Paragraphs>
  <Slides>41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Essential</vt:lpstr>
      <vt:lpstr>Document</vt:lpstr>
      <vt:lpstr>Synthesis of Blood antigens A and B</vt:lpstr>
      <vt:lpstr>Discovery – Karl Landsteiner</vt:lpstr>
      <vt:lpstr>Lack of Universal plasma</vt:lpstr>
      <vt:lpstr>Blood plasma</vt:lpstr>
      <vt:lpstr>Blood antigens </vt:lpstr>
      <vt:lpstr>Structural motif of A/B/O antigens</vt:lpstr>
      <vt:lpstr>Previous syntheses of a, b and O(h) blood group antigens </vt:lpstr>
      <vt:lpstr>Lemieux - first synthesis in  1975</vt:lpstr>
      <vt:lpstr>PowerPoint Presentation</vt:lpstr>
      <vt:lpstr>Paulsen and Kolar (1978)</vt:lpstr>
      <vt:lpstr>PowerPoint Presentation</vt:lpstr>
      <vt:lpstr>Sinay &amp; Milat (1981)</vt:lpstr>
      <vt:lpstr>PowerPoint Presentation</vt:lpstr>
      <vt:lpstr>Fraser-Reid (1992)</vt:lpstr>
      <vt:lpstr>PowerPoint Presentation</vt:lpstr>
      <vt:lpstr>Lowary group (2010)</vt:lpstr>
      <vt:lpstr>PowerPoint Presentation</vt:lpstr>
      <vt:lpstr>Universal plasma device</vt:lpstr>
      <vt:lpstr>concept</vt:lpstr>
      <vt:lpstr>Materials Required for antibody affinity column</vt:lpstr>
      <vt:lpstr>Materials Required for antibody affinity column</vt:lpstr>
      <vt:lpstr>Solid support/antigen immobilization</vt:lpstr>
      <vt:lpstr>Materials Required for antibody affinity column</vt:lpstr>
      <vt:lpstr>Targets</vt:lpstr>
      <vt:lpstr>B-antigen (1st generation) retrosynthesis</vt:lpstr>
      <vt:lpstr>B-antigen (2nd  generation) retrosynthesis</vt:lpstr>
      <vt:lpstr>B-antigen (2nd generation) building block synthesis</vt:lpstr>
      <vt:lpstr>PowerPoint Presentation</vt:lpstr>
      <vt:lpstr>PowerPoint Presentation</vt:lpstr>
      <vt:lpstr>PowerPoint Presentation</vt:lpstr>
      <vt:lpstr>Common disaccharide core</vt:lpstr>
      <vt:lpstr>B-antigen (2nd generation)</vt:lpstr>
      <vt:lpstr>Work towards a-antigen</vt:lpstr>
      <vt:lpstr>PowerPoint Presentation</vt:lpstr>
      <vt:lpstr>PowerPoint Presentation</vt:lpstr>
      <vt:lpstr>Deprotection/acetylation strategy</vt:lpstr>
      <vt:lpstr>PowerPoint Presentation</vt:lpstr>
      <vt:lpstr>PowerPoint Presentation</vt:lpstr>
      <vt:lpstr>Deprotection/acetylation strategies</vt:lpstr>
      <vt:lpstr>Alternative</vt:lpstr>
      <vt:lpstr>Initial results using b-antigen plasma column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of Blood antigens A and B</dc:title>
  <dc:creator>Thomas Tugwell</dc:creator>
  <cp:lastModifiedBy>Thomas Tugwell</cp:lastModifiedBy>
  <cp:revision>117</cp:revision>
  <dcterms:created xsi:type="dcterms:W3CDTF">2017-09-11T11:18:30Z</dcterms:created>
  <dcterms:modified xsi:type="dcterms:W3CDTF">2018-01-10T20:27:25Z</dcterms:modified>
</cp:coreProperties>
</file>