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LangGraph Agent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LLM Bootcamp Project</a:t>
            </a:r>
          </a:p>
          <a:p>
            <a:r>
              <a:t>Agentic RAG &amp; ReAct Agents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Each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200" b="1">
                <a:solidFill>
                  <a:srgbClr val="0066CC"/>
                </a:solidFill>
              </a:defRPr>
            </a:pPr>
            <a:r>
              <a:t>🟦 Agentic RAG - Use When:</a:t>
            </a:r>
          </a:p>
          <a:p>
            <a:pPr lvl="1">
              <a:spcAft>
                <a:spcPts val="800"/>
              </a:spcAft>
              <a:defRPr sz="1400"/>
            </a:pPr>
            <a:r>
              <a:t>• You have proprietary documents (PDFs, reports)</a:t>
            </a:r>
          </a:p>
          <a:p>
            <a:pPr lvl="1">
              <a:spcAft>
                <a:spcPts val="800"/>
              </a:spcAft>
              <a:defRPr sz="1400"/>
            </a:pPr>
            <a:r>
              <a:t>• Need factually grounded responses</a:t>
            </a:r>
          </a:p>
          <a:p>
            <a:pPr lvl="1">
              <a:spcAft>
                <a:spcPts val="800"/>
              </a:spcAft>
              <a:defRPr sz="1400"/>
            </a:pPr>
            <a:r>
              <a:t>• Require citation to source material</a:t>
            </a:r>
          </a:p>
          <a:p>
            <a:pPr lvl="1">
              <a:spcAft>
                <a:spcPts val="800"/>
              </a:spcAft>
              <a:defRPr sz="1400"/>
            </a:pPr>
            <a:r>
              <a:t>• Want consistent, reproducible answers</a:t>
            </a:r>
          </a:p>
          <a:p>
            <a:pPr>
              <a:spcBef>
                <a:spcPts val="2000"/>
              </a:spcBef>
              <a:spcAft>
                <a:spcPts val="1000"/>
              </a:spcAft>
              <a:defRPr sz="2200" b="1">
                <a:solidFill>
                  <a:srgbClr val="FF8C00"/>
                </a:solidFill>
              </a:defRPr>
            </a:pPr>
            <a:r>
              <a:t>🟧 ReAct Agent - Use When:</a:t>
            </a:r>
          </a:p>
          <a:p>
            <a:pPr lvl="1">
              <a:spcAft>
                <a:spcPts val="800"/>
              </a:spcAft>
              <a:defRPr sz="1400"/>
            </a:pPr>
            <a:r>
              <a:t>• Need current information (news, prices, events)</a:t>
            </a:r>
          </a:p>
          <a:p>
            <a:pPr lvl="1">
              <a:spcAft>
                <a:spcPts val="800"/>
              </a:spcAft>
              <a:defRPr sz="1400"/>
            </a:pPr>
            <a:r>
              <a:t>• Want broad web knowledge</a:t>
            </a:r>
          </a:p>
          <a:p>
            <a:pPr lvl="1">
              <a:spcAft>
                <a:spcPts val="800"/>
              </a:spcAft>
              <a:defRPr sz="1400"/>
            </a:pPr>
            <a:r>
              <a:t>• Require multi-step reasoning</a:t>
            </a:r>
          </a:p>
          <a:p>
            <a:pPr lvl="1">
              <a:spcAft>
                <a:spcPts val="800"/>
              </a:spcAft>
              <a:defRPr sz="1400"/>
            </a:pPr>
            <a:r>
              <a:t>• Need to combine multiple 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200">
                <a:latin typeface="Courier New"/>
              </a:defRPr>
            </a:pPr>
            <a:r>
              <a:t># RAG Workflow Setup</a:t>
            </a:r>
            <a:br/>
            <a:r>
              <a:t>from langchain_helpers import RAGHelper</a:t>
            </a:r>
            <a:br/>
            <a:br/>
            <a:r>
              <a:t>rag_workflow, pii_entities = RAGHelper.setup_rag_system(</a:t>
            </a:r>
            <a:br/>
            <a:r>
              <a:t>    uploaded_files,</a:t>
            </a:r>
            <a:br/>
            <a:r>
              <a:t>    api_key=openai_key,</a:t>
            </a:r>
            <a:br/>
            <a:r>
              <a:t>    anonymize_pii=True,</a:t>
            </a:r>
            <a:br/>
            <a:r>
              <a:t>    use_cache=True</a:t>
            </a:r>
            <a:br/>
            <a:r>
              <a:t>)</a:t>
            </a:r>
            <a:br/>
            <a:br/>
            <a:r>
              <a:t># Process query</a:t>
            </a:r>
            <a:br/>
            <a:r>
              <a:t>result = rag_workflow.invoke({"question": user_query})</a:t>
            </a:r>
            <a:br/>
            <a:r>
              <a:t>answer = result["generation"]</a:t>
            </a:r>
            <a:br/>
            <a:br/>
            <a:r>
              <a:t># ReAct Agent Setup</a:t>
            </a:r>
            <a:br/>
            <a:r>
              <a:t>from langchain_helpers import AgentChatbotHelper</a:t>
            </a:r>
            <a:br/>
            <a:br/>
            <a:r>
              <a:t>agent = AgentChatbotHelper.setup_agent(</a:t>
            </a:r>
            <a:br/>
            <a:r>
              <a:t>    openai_api_key, tavily_api_key</a:t>
            </a:r>
            <a:br/>
            <a:r>
              <a:t>)</a:t>
            </a:r>
            <a:br/>
            <a:r>
              <a:t>response = await AgentChatbotHelper.process_agent_response(</a:t>
            </a:r>
            <a:br/>
            <a:r>
              <a:t>    agent, user_query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File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  <a:defRPr sz="1800" b="1">
                <a:solidFill>
                  <a:srgbClr val="0066CC"/>
                </a:solidFill>
              </a:defRPr>
            </a:pPr>
            <a:r>
              <a:t>langchain_helpers.py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Lines 591-728: RAGHelper.build_simple_agentic_rag()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Lines 730-781: RAGHelper.setup_rag_system()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Lines 129-228: AgentChatbotHelper (ReAct)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 sz="1800" b="1">
                <a:solidFill>
                  <a:srgbClr val="0066CC"/>
                </a:solidFill>
              </a:defRPr>
            </a:pPr>
            <a:r>
              <a:t>Streamlit Pages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pages/3_📄_RAG_Document_Chat.py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pages/2_🔎_Search-Enabled_Chat.py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 sz="1800" b="1">
                <a:solidFill>
                  <a:srgbClr val="0066CC"/>
                </a:solidFill>
              </a:defRPr>
            </a:pPr>
            <a:r>
              <a:t>Configuration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config.py: Secure API key management</a:t>
            </a:r>
          </a:p>
          <a:p>
            <a:pPr lvl="1">
              <a:spcAft>
                <a:spcPts val="600"/>
              </a:spcAft>
              <a:defRPr sz="1300">
                <a:latin typeface="Courier New"/>
              </a:defRPr>
            </a:pPr>
            <a:r>
              <a:t>• ui_components.py: Reusable UI 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400"/>
              </a:spcAft>
              <a:defRPr sz="1800"/>
            </a:pPr>
            <a:r>
              <a:t>✓ Both agents use typed state management for reliability</a:t>
            </a:r>
          </a:p>
          <a:p>
            <a:pPr>
              <a:spcAft>
                <a:spcPts val="1400"/>
              </a:spcAft>
              <a:defRPr sz="1800"/>
            </a:pPr>
            <a:r>
              <a:t>✓ RAG provides grounded, factual responses from documents</a:t>
            </a:r>
          </a:p>
          <a:p>
            <a:pPr>
              <a:spcAft>
                <a:spcPts val="1400"/>
              </a:spcAft>
              <a:defRPr sz="1800"/>
            </a:pPr>
            <a:r>
              <a:t>✓ ReAct enables real-time web search and multi-step reasoning</a:t>
            </a:r>
          </a:p>
          <a:p>
            <a:pPr>
              <a:spcAft>
                <a:spcPts val="1400"/>
              </a:spcAft>
              <a:defRPr sz="1800"/>
            </a:pPr>
            <a:r>
              <a:t>✓ Graphs are compiled and optimized by LangGraph</a:t>
            </a:r>
          </a:p>
          <a:p>
            <a:pPr>
              <a:spcAft>
                <a:spcPts val="1400"/>
              </a:spcAft>
              <a:defRPr sz="1800"/>
            </a:pPr>
            <a:r>
              <a:t>✓ Production-ready with caching, PII protection, and error handling</a:t>
            </a:r>
          </a:p>
          <a:p>
            <a:pPr>
              <a:spcAft>
                <a:spcPts val="1400"/>
              </a:spcAft>
              <a:defRPr sz="1800"/>
            </a:pPr>
            <a:r>
              <a:t>✓ Easily extensible with custom nodes and 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/>
            </a:pPr>
            <a:r>
              <a:t>1. Try the Agents</a:t>
            </a:r>
          </a:p>
          <a:p>
            <a:pPr lvl="1">
              <a:spcAft>
                <a:spcPts val="1200"/>
              </a:spcAft>
              <a:defRPr sz="1500"/>
            </a:pPr>
            <a:r>
              <a:t>Run: streamlit run Home.py</a:t>
            </a:r>
          </a:p>
          <a:p>
            <a:pPr>
              <a:spcAft>
                <a:spcPts val="600"/>
              </a:spcAft>
              <a:defRPr sz="1800" b="1"/>
            </a:pPr>
            <a:r>
              <a:t>2. Upload Documents</a:t>
            </a:r>
          </a:p>
          <a:p>
            <a:pPr lvl="1">
              <a:spcAft>
                <a:spcPts val="1200"/>
              </a:spcAft>
              <a:defRPr sz="1500"/>
            </a:pPr>
            <a:r>
              <a:t>Test RAG workflow with your PDFs</a:t>
            </a:r>
          </a:p>
          <a:p>
            <a:pPr>
              <a:spcAft>
                <a:spcPts val="600"/>
              </a:spcAft>
              <a:defRPr sz="1800" b="1"/>
            </a:pPr>
            <a:r>
              <a:t>3. Web Search</a:t>
            </a:r>
          </a:p>
          <a:p>
            <a:pPr lvl="1">
              <a:spcAft>
                <a:spcPts val="1200"/>
              </a:spcAft>
              <a:defRPr sz="1500"/>
            </a:pPr>
            <a:r>
              <a:t>Try ReAct agent for current events</a:t>
            </a:r>
          </a:p>
          <a:p>
            <a:pPr>
              <a:spcAft>
                <a:spcPts val="600"/>
              </a:spcAft>
              <a:defRPr sz="1800" b="1"/>
            </a:pPr>
            <a:r>
              <a:t>4. Customize</a:t>
            </a:r>
          </a:p>
          <a:p>
            <a:pPr lvl="1">
              <a:spcAft>
                <a:spcPts val="1200"/>
              </a:spcAft>
              <a:defRPr sz="1500"/>
            </a:pPr>
            <a:r>
              <a:t>Modify node logic in langchain_helpers.py</a:t>
            </a:r>
          </a:p>
          <a:p>
            <a:pPr>
              <a:spcAft>
                <a:spcPts val="600"/>
              </a:spcAft>
              <a:defRPr sz="1800" b="1"/>
            </a:pPr>
            <a:r>
              <a:t>5. Explore Notebook</a:t>
            </a:r>
          </a:p>
          <a:p>
            <a:pPr lvl="1">
              <a:spcAft>
                <a:spcPts val="1200"/>
              </a:spcAft>
              <a:defRPr sz="1500"/>
            </a:pPr>
            <a:r>
              <a:t>See langgraph_visualization.ipynb</a:t>
            </a:r>
          </a:p>
          <a:p>
            <a:pPr>
              <a:spcAft>
                <a:spcPts val="600"/>
              </a:spcAft>
              <a:defRPr sz="1800" b="1"/>
            </a:pPr>
            <a:r>
              <a:t>6. Read Docs</a:t>
            </a:r>
          </a:p>
          <a:p>
            <a:pPr lvl="1">
              <a:spcAft>
                <a:spcPts val="1200"/>
              </a:spcAft>
              <a:defRPr sz="1500"/>
            </a:pPr>
            <a:r>
              <a:t>Check CLAUDE.md for full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000"/>
              </a:spcAft>
              <a:defRPr sz="2400" b="1"/>
            </a:pPr>
            <a:r>
              <a:t>Two Main LangGraph Implementations:</a:t>
            </a:r>
          </a:p>
          <a:p>
            <a:pPr>
              <a:spcAft>
                <a:spcPts val="800"/>
              </a:spcAft>
              <a:defRPr sz="2000" b="1"/>
            </a:pPr>
            <a:r>
              <a:t>• Agentic RAG Workflow</a:t>
            </a:r>
          </a:p>
          <a:p>
            <a:pPr lvl="1">
              <a:spcAft>
                <a:spcPts val="1600"/>
              </a:spcAft>
              <a:defRPr sz="1600"/>
            </a:pPr>
            <a:r>
              <a:t>Intelligent document question-answering with adaptive retrieval</a:t>
            </a:r>
          </a:p>
          <a:p>
            <a:pPr>
              <a:spcAft>
                <a:spcPts val="800"/>
              </a:spcAft>
              <a:defRPr sz="2000" b="1"/>
            </a:pPr>
            <a:r>
              <a:t>• ReAct Agent</a:t>
            </a:r>
          </a:p>
          <a:p>
            <a:pPr lvl="1">
              <a:spcAft>
                <a:spcPts val="1600"/>
              </a:spcAft>
              <a:defRPr sz="1600"/>
            </a:pPr>
            <a:r>
              <a:t>Web search-enabled conversational AI with tool-calling capability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Agentic RAG Workflow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828800"/>
            <a:ext cx="1645920" cy="731520"/>
          </a:xfrm>
          <a:prstGeom prst="roundRect">
            <a:avLst/>
          </a:prstGeom>
          <a:solidFill>
            <a:srgbClr val="64C864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03120" y="1828800"/>
            <a:ext cx="1645920" cy="731520"/>
          </a:xfrm>
          <a:prstGeom prst="roundRect">
            <a:avLst/>
          </a:prstGeom>
          <a:solidFill>
            <a:srgbClr val="6496FF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classify_mode</a:t>
            </a:r>
          </a:p>
        </p:txBody>
      </p:sp>
      <p:cxnSp>
        <p:nvCxnSpPr>
          <p:cNvPr id="5" name="Connector 4"/>
          <p:cNvCxnSpPr/>
          <p:nvPr/>
        </p:nvCxnSpPr>
        <p:spPr>
          <a:xfrm flipH="1">
            <a:off x="2103120" y="2194560.0"/>
            <a:ext cx="274320" cy="0.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74720" y="1828800"/>
            <a:ext cx="1645920" cy="731520"/>
          </a:xfrm>
          <a:prstGeom prst="roundRect">
            <a:avLst/>
          </a:prstGeom>
          <a:solidFill>
            <a:srgbClr val="6496FF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retrieve</a:t>
            </a:r>
          </a:p>
        </p:txBody>
      </p:sp>
      <p:cxnSp>
        <p:nvCxnSpPr>
          <p:cNvPr id="7" name="Connector 6"/>
          <p:cNvCxnSpPr/>
          <p:nvPr/>
        </p:nvCxnSpPr>
        <p:spPr>
          <a:xfrm flipH="1">
            <a:off x="3474720" y="2194560.0"/>
            <a:ext cx="274320" cy="0.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846320" y="1828800"/>
            <a:ext cx="1645920" cy="731520"/>
          </a:xfrm>
          <a:prstGeom prst="roundRect">
            <a:avLst/>
          </a:prstGeom>
          <a:solidFill>
            <a:srgbClr val="6496FF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generate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4846320" y="2194560.0"/>
            <a:ext cx="274320" cy="0.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17920" y="1828800"/>
            <a:ext cx="1645920" cy="731520"/>
          </a:xfrm>
          <a:prstGeom prst="roundRect">
            <a:avLst/>
          </a:prstGeom>
          <a:solidFill>
            <a:srgbClr val="FF6464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END</a:t>
            </a:r>
          </a:p>
        </p:txBody>
      </p:sp>
      <p:cxnSp>
        <p:nvCxnSpPr>
          <p:cNvPr id="11" name="Connector 10"/>
          <p:cNvCxnSpPr/>
          <p:nvPr/>
        </p:nvCxnSpPr>
        <p:spPr>
          <a:xfrm flipH="1">
            <a:off x="6217920" y="2194560.0"/>
            <a:ext cx="274320" cy="0.0"/>
          </a:xfrm>
          <a:prstGeom prst="line">
            <a:avLst/>
          </a:prstGeom>
          <a:ln w="25400">
            <a:solidFill>
              <a:srgbClr val="32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" y="28346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Entry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3120" y="28346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Classify query</a:t>
            </a:r>
          </a:p>
          <a:p>
            <a:r>
              <a:t>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74720" y="28346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Fetch docs</a:t>
            </a:r>
          </a:p>
          <a:p>
            <a:r>
              <a:t>(3 or 8)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6320" y="28346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Create</a:t>
            </a:r>
          </a:p>
          <a:p>
            <a:r>
              <a:t>response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28346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Workflow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 b="1">
                <a:solidFill>
                  <a:srgbClr val="0066CC"/>
                </a:solidFill>
              </a:defRPr>
            </a:pPr>
            <a:r>
              <a:t>🔹 classify_mode</a:t>
            </a:r>
          </a:p>
          <a:p>
            <a:pPr lvl="1">
              <a:spcAft>
                <a:spcPts val="1600"/>
              </a:spcAft>
              <a:defRPr sz="1600"/>
            </a:pPr>
            <a:r>
              <a:t>Analyzes query to determine 'summary' or 'fact' mode</a:t>
            </a:r>
          </a:p>
          <a:p>
            <a:pPr>
              <a:spcAft>
                <a:spcPts val="800"/>
              </a:spcAft>
              <a:defRPr sz="2000" b="1">
                <a:solidFill>
                  <a:srgbClr val="0066CC"/>
                </a:solidFill>
              </a:defRPr>
            </a:pPr>
            <a:r>
              <a:t>🔹 retrieve</a:t>
            </a:r>
          </a:p>
          <a:p>
            <a:pPr lvl="1">
              <a:spcAft>
                <a:spcPts val="1600"/>
              </a:spcAft>
              <a:defRPr sz="1600"/>
            </a:pPr>
            <a:r>
              <a:t>Fetches 8 docs (summary) or 3 docs (fact) from vector store</a:t>
            </a:r>
          </a:p>
          <a:p>
            <a:pPr>
              <a:spcAft>
                <a:spcPts val="800"/>
              </a:spcAft>
              <a:defRPr sz="2000" b="1">
                <a:solidFill>
                  <a:srgbClr val="0066CC"/>
                </a:solidFill>
              </a:defRPr>
            </a:pPr>
            <a:r>
              <a:t>🔹 generate</a:t>
            </a:r>
          </a:p>
          <a:p>
            <a:pPr lvl="1">
              <a:spcAft>
                <a:spcPts val="1600"/>
              </a:spcAft>
              <a:defRPr sz="1600"/>
            </a:pPr>
            <a:r>
              <a:t>Creates grounded response using only retrieved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600"/>
              </a:spcAft>
              <a:defRPr sz="2200" b="1"/>
            </a:pPr>
            <a:r>
              <a:t>RAGState (TypedDict):</a:t>
            </a:r>
          </a:p>
          <a:p>
            <a:pPr>
              <a:spcAft>
                <a:spcPts val="400"/>
              </a:spcAft>
              <a:defRPr sz="1600" b="1">
                <a:solidFill>
                  <a:srgbClr val="CC0000"/>
                </a:solidFill>
                <a:latin typeface="Courier New"/>
              </a:defRPr>
            </a:pPr>
            <a:r>
              <a:t>question: str</a:t>
            </a:r>
          </a:p>
          <a:p>
            <a:pPr lvl="1">
              <a:spcAft>
                <a:spcPts val="1200"/>
              </a:spcAft>
              <a:defRPr sz="1400"/>
            </a:pPr>
            <a:r>
              <a:t>→ User's query (input)</a:t>
            </a:r>
          </a:p>
          <a:p>
            <a:pPr>
              <a:spcAft>
                <a:spcPts val="400"/>
              </a:spcAft>
              <a:defRPr sz="1600" b="1">
                <a:solidFill>
                  <a:srgbClr val="CC0000"/>
                </a:solidFill>
                <a:latin typeface="Courier New"/>
              </a:defRPr>
            </a:pPr>
            <a:r>
              <a:t>mode: Literal['summary', 'fact']</a:t>
            </a:r>
          </a:p>
          <a:p>
            <a:pPr lvl="1">
              <a:spcAft>
                <a:spcPts val="1200"/>
              </a:spcAft>
              <a:defRPr sz="1400"/>
            </a:pPr>
            <a:r>
              <a:t>→ Response strategy</a:t>
            </a:r>
          </a:p>
          <a:p>
            <a:pPr>
              <a:spcAft>
                <a:spcPts val="400"/>
              </a:spcAft>
              <a:defRPr sz="1600" b="1">
                <a:solidFill>
                  <a:srgbClr val="CC0000"/>
                </a:solidFill>
                <a:latin typeface="Courier New"/>
              </a:defRPr>
            </a:pPr>
            <a:r>
              <a:t>documents: List[Document]</a:t>
            </a:r>
          </a:p>
          <a:p>
            <a:pPr lvl="1">
              <a:spcAft>
                <a:spcPts val="1200"/>
              </a:spcAft>
              <a:defRPr sz="1400"/>
            </a:pPr>
            <a:r>
              <a:t>→ Retrieved context</a:t>
            </a:r>
          </a:p>
          <a:p>
            <a:pPr>
              <a:spcAft>
                <a:spcPts val="400"/>
              </a:spcAft>
              <a:defRPr sz="1600" b="1">
                <a:solidFill>
                  <a:srgbClr val="CC0000"/>
                </a:solidFill>
                <a:latin typeface="Courier New"/>
              </a:defRPr>
            </a:pPr>
            <a:r>
              <a:t>generation: str</a:t>
            </a:r>
          </a:p>
          <a:p>
            <a:pPr lvl="1">
              <a:spcAft>
                <a:spcPts val="1200"/>
              </a:spcAft>
              <a:defRPr sz="1400"/>
            </a:pPr>
            <a:r>
              <a:t>→ Final response (output)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/>
            </a:pPr>
            <a:r>
              <a:t>✓ Linear Workflow</a:t>
            </a:r>
          </a:p>
          <a:p>
            <a:pPr lvl="1">
              <a:spcAft>
                <a:spcPts val="1200"/>
              </a:spcAft>
              <a:defRPr sz="1400"/>
            </a:pPr>
            <a:r>
              <a:t>No conditional edges or loops - predictable flow</a:t>
            </a:r>
          </a:p>
          <a:p>
            <a:pPr>
              <a:spcAft>
                <a:spcPts val="600"/>
              </a:spcAft>
              <a:defRPr sz="1800" b="1"/>
            </a:pPr>
            <a:r>
              <a:t>✓ Mode-Adaptive Retrieval</a:t>
            </a:r>
          </a:p>
          <a:p>
            <a:pPr lvl="1">
              <a:spcAft>
                <a:spcPts val="1200"/>
              </a:spcAft>
              <a:defRPr sz="1400"/>
            </a:pPr>
            <a:r>
              <a:t>Different strategies for summaries vs. facts</a:t>
            </a:r>
          </a:p>
          <a:p>
            <a:pPr>
              <a:spcAft>
                <a:spcPts val="600"/>
              </a:spcAft>
              <a:defRPr sz="1800" b="1"/>
            </a:pPr>
            <a:r>
              <a:t>✓ Grounded Generation</a:t>
            </a:r>
          </a:p>
          <a:p>
            <a:pPr lvl="1">
              <a:spcAft>
                <a:spcPts val="1200"/>
              </a:spcAft>
              <a:defRPr sz="1400"/>
            </a:pPr>
            <a:r>
              <a:t>Responses strictly based on retrieved documents</a:t>
            </a:r>
          </a:p>
          <a:p>
            <a:pPr>
              <a:spcAft>
                <a:spcPts val="600"/>
              </a:spcAft>
              <a:defRPr sz="1800" b="1"/>
            </a:pPr>
            <a:r>
              <a:t>✓ Type-Safe State</a:t>
            </a:r>
          </a:p>
          <a:p>
            <a:pPr lvl="1">
              <a:spcAft>
                <a:spcPts val="1200"/>
              </a:spcAft>
              <a:defRPr sz="1400"/>
            </a:pPr>
            <a:r>
              <a:t>TypedDict ensures proper data flow between nodes</a:t>
            </a:r>
          </a:p>
          <a:p>
            <a:pPr>
              <a:spcAft>
                <a:spcPts val="600"/>
              </a:spcAft>
              <a:defRPr sz="1800" b="1"/>
            </a:pPr>
            <a:r>
              <a:t>✓ PII Anonymization</a:t>
            </a:r>
          </a:p>
          <a:p>
            <a:pPr lvl="1">
              <a:spcAft>
                <a:spcPts val="1200"/>
              </a:spcAft>
              <a:defRPr sz="1400"/>
            </a:pPr>
            <a:r>
              <a:t>Optional privacy protection using Presidio</a:t>
            </a:r>
          </a:p>
          <a:p>
            <a:pPr>
              <a:spcAft>
                <a:spcPts val="600"/>
              </a:spcAft>
              <a:defRPr sz="1800" b="1"/>
            </a:pPr>
            <a:r>
              <a:t>✓ Vector Store Caching</a:t>
            </a:r>
          </a:p>
          <a:p>
            <a:pPr lvl="1">
              <a:spcAft>
                <a:spcPts val="1200"/>
              </a:spcAft>
              <a:defRPr sz="1400"/>
            </a:pPr>
            <a:r>
              <a:t>Faster reloads with FAISS cache (7-day TTL)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ReAct Agent Architecture (Cyclic)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57600" y="1371600"/>
            <a:ext cx="1828800" cy="640080"/>
          </a:xfrm>
          <a:prstGeom prst="roundRect">
            <a:avLst/>
          </a:prstGeom>
          <a:solidFill>
            <a:srgbClr val="64C864"/>
          </a:solidFill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2743200"/>
            <a:ext cx="1828800" cy="914400"/>
          </a:xfrm>
          <a:prstGeom prst="roundRect">
            <a:avLst/>
          </a:prstGeom>
          <a:solidFill>
            <a:srgbClr val="6496FF"/>
          </a:solidFill>
          <a:ln w="3175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Agent Node</a:t>
            </a:r>
          </a:p>
          <a:p>
            <a:r>
              <a:t>(LLM Reasoning)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4572000"/>
            <a:ext cx="1828800" cy="914400"/>
          </a:xfrm>
          <a:prstGeom prst="roundRect">
            <a:avLst/>
          </a:prstGeom>
          <a:solidFill>
            <a:srgbClr val="FFB464"/>
          </a:solidFill>
          <a:ln w="3175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Tools Node</a:t>
            </a:r>
          </a:p>
          <a:p>
            <a:r>
              <a:t>(Tavily Search)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0" y="2880360"/>
            <a:ext cx="1371600" cy="640080"/>
          </a:xfrm>
          <a:prstGeom prst="roundRect">
            <a:avLst/>
          </a:prstGeom>
          <a:solidFill>
            <a:srgbClr val="FF6464"/>
          </a:solidFill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/>
            </a:pPr>
            <a: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280" y="36576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C80000"/>
                </a:solidFill>
              </a:defRPr>
            </a:pPr>
            <a:r>
              <a:t>Tool call?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7680" y="4114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C80000"/>
                </a:solidFill>
              </a:defRPr>
            </a:pPr>
            <a:r>
              <a:t>Yes 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4114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C80000"/>
                </a:solidFill>
              </a:defRPr>
            </a:pPr>
            <a:r>
              <a:t>←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9280" y="31089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C80000"/>
                </a:solidFill>
              </a:defRPr>
            </a:pPr>
            <a:r>
              <a:t>No 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Agent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/>
            </a:pPr>
            <a:r>
              <a:t>✓ Cyclic Workflow</a:t>
            </a:r>
          </a:p>
          <a:p>
            <a:pPr lvl="1">
              <a:spcAft>
                <a:spcPts val="1200"/>
              </a:spcAft>
              <a:defRPr sz="1400"/>
            </a:pPr>
            <a:r>
              <a:t>Can loop multiple times for complex queries</a:t>
            </a:r>
          </a:p>
          <a:p>
            <a:pPr>
              <a:spcAft>
                <a:spcPts val="600"/>
              </a:spcAft>
              <a:defRPr sz="1800" b="1"/>
            </a:pPr>
            <a:r>
              <a:t>✓ Tool Integration</a:t>
            </a:r>
          </a:p>
          <a:p>
            <a:pPr lvl="1">
              <a:spcAft>
                <a:spcPts val="1200"/>
              </a:spcAft>
              <a:defRPr sz="1400"/>
            </a:pPr>
            <a:r>
              <a:t>Tavily web search with 5 results per query</a:t>
            </a:r>
          </a:p>
          <a:p>
            <a:pPr>
              <a:spcAft>
                <a:spcPts val="600"/>
              </a:spcAft>
              <a:defRPr sz="1800" b="1"/>
            </a:pPr>
            <a:r>
              <a:t>✓ Conditional Edges</a:t>
            </a:r>
          </a:p>
          <a:p>
            <a:pPr lvl="1">
              <a:spcAft>
                <a:spcPts val="1200"/>
              </a:spcAft>
              <a:defRPr sz="1400"/>
            </a:pPr>
            <a:r>
              <a:t>LLM decides when to use tools vs. respond</a:t>
            </a:r>
          </a:p>
          <a:p>
            <a:pPr>
              <a:spcAft>
                <a:spcPts val="600"/>
              </a:spcAft>
              <a:defRPr sz="1800" b="1"/>
            </a:pPr>
            <a:r>
              <a:t>✓ Streaming Support</a:t>
            </a:r>
          </a:p>
          <a:p>
            <a:pPr lvl="1">
              <a:spcAft>
                <a:spcPts val="1200"/>
              </a:spcAft>
              <a:defRPr sz="1400"/>
            </a:pPr>
            <a:r>
              <a:t>Real-time response updates</a:t>
            </a:r>
          </a:p>
          <a:p>
            <a:pPr>
              <a:spcAft>
                <a:spcPts val="600"/>
              </a:spcAft>
              <a:defRPr sz="1800" b="1"/>
            </a:pPr>
            <a:r>
              <a:t>✓ Timeout Protection</a:t>
            </a:r>
          </a:p>
          <a:p>
            <a:pPr lvl="1">
              <a:spcAft>
                <a:spcPts val="1200"/>
              </a:spcAft>
              <a:defRPr sz="1400"/>
            </a:pPr>
            <a:r>
              <a:t>90-second default timeout</a:t>
            </a:r>
          </a:p>
          <a:p>
            <a:pPr>
              <a:spcAft>
                <a:spcPts val="600"/>
              </a:spcAft>
              <a:defRPr sz="1800" b="1"/>
            </a:pPr>
            <a:r>
              <a:t>✓ Multi-Step Reasoning</a:t>
            </a:r>
          </a:p>
          <a:p>
            <a:pPr lvl="1">
              <a:spcAft>
                <a:spcPts val="1200"/>
              </a:spcAft>
              <a:defRPr sz="1400"/>
            </a:pPr>
            <a:r>
              <a:t>Can chain multiple searches together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RAG vs. ReAct Agent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971800"/>
                <a:gridCol w="2971800"/>
              </a:tblGrid>
              <a:tr h="51435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Feature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Agentic RAG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ReAct Agent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Document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Web search + Chat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Data Source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Uploaded PDFs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Real-time web (Tavily)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Graph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Linear (fixed)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Cyclic (loops)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Nodes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 agent nodes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 nodes (agent + tools)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Conditional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 (tool decisions)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Response Mode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Adaptive (2 modes)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Single strategy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Not 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Supported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