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tamaran"/>
      <p:regular r:id="rId20"/>
      <p:bold r:id="rId21"/>
    </p:embeddedFont>
    <p:embeddedFont>
      <p:font typeface="Catamaran Ligh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22" Type="http://schemas.openxmlformats.org/officeDocument/2006/relationships/font" Target="fonts/CatamaranLight-regular.fntdata"/><Relationship Id="rId10" Type="http://schemas.openxmlformats.org/officeDocument/2006/relationships/slide" Target="slides/slide5.xml"/><Relationship Id="rId21" Type="http://schemas.openxmlformats.org/officeDocument/2006/relationships/font" Target="fonts/Catamara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tamaran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af3ea23b6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af3ea23b6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47fbb8e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47fbb8e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af3ea23b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af3ea23b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3af3ea23b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3af3ea23b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47fbb8e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f47fbb8e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af3ea23b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af3ea23b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af3ea23b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af3ea23b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47fbb8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47fbb8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47fbb8e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47fbb8e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3af3ea23b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3af3ea23b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af3ea23b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af3ea23b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3af3ea23b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3af3ea23b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f47fbb8e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f47fbb8e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6" name="Google Shape;65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7" name="Google Shape;6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0" name="Google Shape;6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1" name="Google Shape;6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0" name="Google Shape;320;p6"/>
          <p:cNvSpPr txBox="1"/>
          <p:nvPr>
            <p:ph idx="2" type="body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1" name="Google Shape;321;p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97" name="Google Shape;397;p7"/>
          <p:cNvSpPr txBox="1"/>
          <p:nvPr>
            <p:ph idx="1" type="body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7"/>
          <p:cNvSpPr txBox="1"/>
          <p:nvPr>
            <p:ph idx="2" type="body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7"/>
          <p:cNvSpPr txBox="1"/>
          <p:nvPr>
            <p:ph idx="3" type="body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0" name="Google Shape;400;p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/>
          <p:nvPr>
            <p:ph idx="1" type="body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/>
        </p:txBody>
      </p:sp>
      <p:sp>
        <p:nvSpPr>
          <p:cNvPr id="505" name="Google Shape;505;p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▹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▸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upport.scinet.utoronto.ca/education/go.php/545/content.php/cid/2453/" TargetMode="External"/><Relationship Id="rId4" Type="http://schemas.openxmlformats.org/officeDocument/2006/relationships/hyperlink" Target="https://www.embs.org/pulse/articles/highlights-in-the-history-of-the-fourier-transform/#:~:text=Surprisingly%2C%20this%20method%20for%20derivation,institute%20in%201811%20%5B11%5D" TargetMode="External"/><Relationship Id="rId5" Type="http://schemas.openxmlformats.org/officeDocument/2006/relationships/hyperlink" Target="https://slideplayer.com/slide/5179240/" TargetMode="External"/><Relationship Id="rId6" Type="http://schemas.openxmlformats.org/officeDocument/2006/relationships/hyperlink" Target="https://mriquestions.com/fourier-transform-ft.html" TargetMode="External"/><Relationship Id="rId7" Type="http://schemas.openxmlformats.org/officeDocument/2006/relationships/hyperlink" Target="https://www.dsprelated.com/freebooks/sasp/Fourier_Transforms_Continuous_Discrete_Time_Frequency.html" TargetMode="External"/><Relationship Id="rId8" Type="http://schemas.openxmlformats.org/officeDocument/2006/relationships/hyperlink" Target="https://commons.wikimedia.org/wiki/File:Fourier_transform_time_and_frequency_domains_%28small%29.gi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sp>
        <p:nvSpPr>
          <p:cNvPr id="667" name="Google Shape;6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 Pahirathan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CSCD92</a:t>
            </a:r>
            <a:endParaRPr/>
          </a:p>
        </p:txBody>
      </p:sp>
      <p:pic>
        <p:nvPicPr>
          <p:cNvPr id="668" name="Google Shape;6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250" y="98800"/>
            <a:ext cx="2425850" cy="19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Fast Fourier Transform</a:t>
            </a:r>
            <a:endParaRPr sz="3000"/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 sum of two n/2 points FT for each n point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^2Log(n)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O(n log 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726" name="Google Shape;7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2759200"/>
            <a:ext cx="5497151" cy="16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4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319912"/>
            <a:ext cx="8263101" cy="4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Continuous and Discrete Fourier</a:t>
            </a:r>
            <a:endParaRPr sz="3000"/>
          </a:p>
        </p:txBody>
      </p:sp>
      <p:sp>
        <p:nvSpPr>
          <p:cNvPr id="739" name="Google Shape;739;p2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600"/>
              <a:t>Continuous </a:t>
            </a: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t∈R</a:t>
            </a:r>
            <a:endParaRPr sz="2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600"/>
              <a:t>Discrete </a:t>
            </a:r>
            <a:r>
              <a:rPr lang="en" sz="15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n∈Z</a:t>
            </a:r>
            <a:r>
              <a:rPr lang="en" sz="2600"/>
              <a:t>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" sz="2600"/>
              <a:t>Differences? </a:t>
            </a:r>
            <a:endParaRPr sz="2600"/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740" name="Google Shape;7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3" y="2950750"/>
            <a:ext cx="4143376" cy="13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89722"/>
            <a:ext cx="3880400" cy="1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the Fourier Transform</a:t>
            </a:r>
            <a:endParaRPr/>
          </a:p>
        </p:txBody>
      </p:sp>
      <p:sp>
        <p:nvSpPr>
          <p:cNvPr id="747" name="Google Shape;747;p26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Everywhere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Signals and Systems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Image 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Quantum Mechanics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Many More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753" name="Google Shape;753;p27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▹"/>
            </a:pPr>
            <a:r>
              <a:rPr lang="en" sz="1700" u="sng">
                <a:latin typeface="Arial"/>
                <a:ea typeface="Arial"/>
                <a:cs typeface="Arial"/>
                <a:sym typeface="Arial"/>
                <a:hlinkClick r:id="rId3"/>
              </a:rPr>
              <a:t>https://support.scinet.utoronto.ca/education/go.php/545/content.php/cid/2453/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▹"/>
            </a:pPr>
            <a:r>
              <a:rPr lang="en" sz="1700" u="sng">
                <a:latin typeface="Arial"/>
                <a:ea typeface="Arial"/>
                <a:cs typeface="Arial"/>
                <a:sym typeface="Arial"/>
                <a:hlinkClick r:id="rId4"/>
              </a:rPr>
              <a:t>https://www.embs.org/pulse/articles/highlights-in-the-history-of-the-fourier-transform/#:~:text=Surprisingly%2C%20this%20method%20for%20derivation,institute%20in%201811%20%5B11%5D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▹"/>
            </a:pPr>
            <a:r>
              <a:rPr lang="en" sz="1700" u="sng">
                <a:latin typeface="Arial"/>
                <a:ea typeface="Arial"/>
                <a:cs typeface="Arial"/>
                <a:sym typeface="Arial"/>
                <a:hlinkClick r:id="rId5"/>
              </a:rPr>
              <a:t>https://slideplayer.com/slide/5179240/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▹"/>
            </a:pPr>
            <a:r>
              <a:rPr lang="en" sz="1700" u="sng">
                <a:latin typeface="Arial"/>
                <a:ea typeface="Arial"/>
                <a:cs typeface="Arial"/>
                <a:sym typeface="Arial"/>
                <a:hlinkClick r:id="rId6"/>
              </a:rPr>
              <a:t>https://mriquestions.com/fourier-transform-ft.html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▹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https://www.dsprelated.com/freebooks/sasp/Fourier_Transforms_Continuous_Discrete_Time_Frequency.html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https://commons.wikimedia.org/wiki/File:Fourier_transform_time_and_frequency_domains_%28small%29.gif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Part 2 lecture notes SciNet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WE WILL BE LOOKING AT!</a:t>
            </a:r>
            <a:endParaRPr sz="2200"/>
          </a:p>
        </p:txBody>
      </p:sp>
      <p:sp>
        <p:nvSpPr>
          <p:cNvPr id="674" name="Google Shape;674;p1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Basic Idea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History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Different Variations of it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Applications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6"/>
          <p:cNvSpPr txBox="1"/>
          <p:nvPr>
            <p:ph type="title"/>
          </p:nvPr>
        </p:nvSpPr>
        <p:spPr>
          <a:xfrm>
            <a:off x="13" y="51950"/>
            <a:ext cx="9144000" cy="23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WHAT IS IT! (BASE IDEA)</a:t>
            </a:r>
            <a:endParaRPr sz="5400"/>
          </a:p>
        </p:txBody>
      </p:sp>
      <p:pic>
        <p:nvPicPr>
          <p:cNvPr id="680" name="Google Shape;6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700" y="2681600"/>
            <a:ext cx="2424625" cy="19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75" y="805025"/>
            <a:ext cx="4029376" cy="17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313" y="3276300"/>
            <a:ext cx="4143376" cy="13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50" y="364100"/>
            <a:ext cx="4645374" cy="248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pic>
        <p:nvPicPr>
          <p:cNvPr id="693" name="Google Shape;6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25" y="919025"/>
            <a:ext cx="3987400" cy="39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9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Jean Baptiste Joseph Fourier (1768–1830)</a:t>
            </a:r>
            <a:endParaRPr sz="2700"/>
          </a:p>
        </p:txBody>
      </p:sp>
      <p:pic>
        <p:nvPicPr>
          <p:cNvPr id="699" name="Google Shape;6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182500"/>
            <a:ext cx="37147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38" y="3668900"/>
            <a:ext cx="4670976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0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Different Transformation?</a:t>
            </a:r>
            <a:endParaRPr sz="3000"/>
          </a:p>
        </p:txBody>
      </p:sp>
      <p:sp>
        <p:nvSpPr>
          <p:cNvPr id="706" name="Google Shape;706;p20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" sz="3000"/>
              <a:t>Discrete Fourier Transform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" sz="3000"/>
              <a:t>Fast Fourier Transform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" sz="3000"/>
              <a:t>Continuous and Discrete Fourier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Discrete Fourier Transform</a:t>
            </a:r>
            <a:endParaRPr sz="2800"/>
          </a:p>
        </p:txBody>
      </p:sp>
      <p:pic>
        <p:nvPicPr>
          <p:cNvPr id="712" name="Google Shape;7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00" y="1003700"/>
            <a:ext cx="36099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1"/>
          <p:cNvPicPr preferRelativeResize="0"/>
          <p:nvPr/>
        </p:nvPicPr>
        <p:blipFill rotWithShape="1">
          <a:blip r:embed="rId4">
            <a:alphaModFix/>
          </a:blip>
          <a:srcRect b="0" l="0" r="0" t="19614"/>
          <a:stretch/>
        </p:blipFill>
        <p:spPr>
          <a:xfrm>
            <a:off x="137975" y="2760350"/>
            <a:ext cx="3886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775" y="2691150"/>
            <a:ext cx="42957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63" y="152400"/>
            <a:ext cx="85522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