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AF51"/>
    <a:srgbClr val="9CD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1576" autoAdjust="0"/>
    <p:restoredTop sz="94660"/>
  </p:normalViewPr>
  <p:slideViewPr>
    <p:cSldViewPr>
      <p:cViewPr>
        <p:scale>
          <a:sx n="100" d="100"/>
          <a:sy n="100" d="100"/>
        </p:scale>
        <p:origin x="-15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E4840E-8CF6-4DDD-9559-5C65A34C0628}"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4FE7F4-303A-4C30-8F9D-09D4949F60BE}" type="slidenum">
              <a:rPr lang="en-IN" smtClean="0"/>
              <a:t>‹#›</a:t>
            </a:fld>
            <a:endParaRPr lang="en-IN"/>
          </a:p>
        </p:txBody>
      </p:sp>
    </p:spTree>
    <p:extLst>
      <p:ext uri="{BB962C8B-B14F-4D97-AF65-F5344CB8AC3E}">
        <p14:creationId xmlns:p14="http://schemas.microsoft.com/office/powerpoint/2010/main" val="379358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lademax88/GAN-Naan-Mudhalvan-Anime-image-Generator.git" TargetMode="External"/><Relationship Id="rId2" Type="http://schemas.openxmlformats.org/officeDocument/2006/relationships/hyperlink" Target="https://github.com/Srinivasa-Pradeep/Generative-Adversarial-Network-GAN-for-Handwritten-Digit-Generation" TargetMode="Externa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www.techtarget.com/searchenterpriseai/definition/generative-adversarial-network-GAN" TargetMode="External"/><Relationship Id="rId3" Type="http://schemas.openxmlformats.org/officeDocument/2006/relationships/hyperlink" Target="https://keras.io/" TargetMode="External"/><Relationship Id="rId7" Type="http://schemas.openxmlformats.org/officeDocument/2006/relationships/hyperlink" Target="http://yann.lecun.com/exdb/mnis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4.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3574" y="2067305"/>
            <a:ext cx="70152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T</a:t>
            </a:r>
            <a:r>
              <a:rPr lang="en-IN" spc="15" dirty="0" err="1"/>
              <a:t>hulseram</a:t>
            </a:r>
            <a:r>
              <a:rPr lang="en-IN" spc="15" dirty="0"/>
              <a:t> Naidu kb</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928496"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04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430992" y="5654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220200" y="625804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a:hlinkClick r:id="rId2"/>
          </p:cNvPr>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3" name="object 4">
            <a:extLst>
              <a:ext uri="{FF2B5EF4-FFF2-40B4-BE49-F238E27FC236}">
                <a16:creationId xmlns:a16="http://schemas.microsoft.com/office/drawing/2014/main" id="{4050B125-0889-EEA8-19C9-A94E617B7E6A}"/>
              </a:ext>
            </a:extLst>
          </p:cNvPr>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4" name="Picture 3">
            <a:extLst>
              <a:ext uri="{FF2B5EF4-FFF2-40B4-BE49-F238E27FC236}">
                <a16:creationId xmlns:a16="http://schemas.microsoft.com/office/drawing/2014/main" id="{074A2D15-C851-4DC1-9A7A-7DF6B46A76AC}"/>
              </a:ext>
            </a:extLst>
          </p:cNvPr>
          <p:cNvPicPr>
            <a:picLocks noChangeAspect="1"/>
          </p:cNvPicPr>
          <p:nvPr/>
        </p:nvPicPr>
        <p:blipFill>
          <a:blip r:embed="rId4"/>
          <a:stretch>
            <a:fillRect/>
          </a:stretch>
        </p:blipFill>
        <p:spPr>
          <a:xfrm>
            <a:off x="683259" y="1727658"/>
            <a:ext cx="4124325" cy="4155617"/>
          </a:xfrm>
          <a:prstGeom prst="rect">
            <a:avLst/>
          </a:prstGeom>
        </p:spPr>
      </p:pic>
      <p:pic>
        <p:nvPicPr>
          <p:cNvPr id="15" name="Picture 14">
            <a:extLst>
              <a:ext uri="{FF2B5EF4-FFF2-40B4-BE49-F238E27FC236}">
                <a16:creationId xmlns:a16="http://schemas.microsoft.com/office/drawing/2014/main" id="{C6E41947-B5D1-435A-BA1D-F53965106777}"/>
              </a:ext>
            </a:extLst>
          </p:cNvPr>
          <p:cNvPicPr>
            <a:picLocks noChangeAspect="1"/>
          </p:cNvPicPr>
          <p:nvPr/>
        </p:nvPicPr>
        <p:blipFill>
          <a:blip r:embed="rId5"/>
          <a:stretch>
            <a:fillRect/>
          </a:stretch>
        </p:blipFill>
        <p:spPr>
          <a:xfrm>
            <a:off x="5287218" y="1707826"/>
            <a:ext cx="4194400" cy="4175449"/>
          </a:xfrm>
          <a:prstGeom prst="rect">
            <a:avLst/>
          </a:prstGeom>
        </p:spPr>
      </p:pic>
      <p:sp>
        <p:nvSpPr>
          <p:cNvPr id="16" name="TextBox 15">
            <a:extLst>
              <a:ext uri="{FF2B5EF4-FFF2-40B4-BE49-F238E27FC236}">
                <a16:creationId xmlns:a16="http://schemas.microsoft.com/office/drawing/2014/main" id="{9E18B047-3A06-453F-88D1-D7426D6E1E1E}"/>
              </a:ext>
            </a:extLst>
          </p:cNvPr>
          <p:cNvSpPr txBox="1"/>
          <p:nvPr/>
        </p:nvSpPr>
        <p:spPr>
          <a:xfrm>
            <a:off x="683259" y="1260349"/>
            <a:ext cx="1609724" cy="369332"/>
          </a:xfrm>
          <a:prstGeom prst="rect">
            <a:avLst/>
          </a:prstGeom>
          <a:noFill/>
        </p:spPr>
        <p:txBody>
          <a:bodyPr wrap="square" rtlCol="0">
            <a:spAutoFit/>
          </a:bodyPr>
          <a:lstStyle/>
          <a:p>
            <a:r>
              <a:rPr lang="en-US" b="1" dirty="0"/>
              <a:t>Generated</a:t>
            </a:r>
            <a:endParaRPr lang="en-IN" b="1" dirty="0"/>
          </a:p>
        </p:txBody>
      </p:sp>
      <p:sp>
        <p:nvSpPr>
          <p:cNvPr id="17" name="TextBox 16">
            <a:extLst>
              <a:ext uri="{FF2B5EF4-FFF2-40B4-BE49-F238E27FC236}">
                <a16:creationId xmlns:a16="http://schemas.microsoft.com/office/drawing/2014/main" id="{90F755BC-4F9C-41E9-820D-6E10D28D2546}"/>
              </a:ext>
            </a:extLst>
          </p:cNvPr>
          <p:cNvSpPr txBox="1"/>
          <p:nvPr/>
        </p:nvSpPr>
        <p:spPr>
          <a:xfrm>
            <a:off x="5287218" y="1260349"/>
            <a:ext cx="1609724" cy="369332"/>
          </a:xfrm>
          <a:prstGeom prst="rect">
            <a:avLst/>
          </a:prstGeom>
          <a:noFill/>
        </p:spPr>
        <p:txBody>
          <a:bodyPr wrap="square" rtlCol="0">
            <a:spAutoFit/>
          </a:bodyPr>
          <a:lstStyle/>
          <a:p>
            <a:r>
              <a:rPr lang="en-US" b="1" dirty="0"/>
              <a:t>Original</a:t>
            </a:r>
            <a:endParaRPr lang="en-IN" b="1" dirty="0"/>
          </a:p>
        </p:txBody>
      </p:sp>
    </p:spTree>
    <p:extLst>
      <p:ext uri="{BB962C8B-B14F-4D97-AF65-F5344CB8AC3E}">
        <p14:creationId xmlns:p14="http://schemas.microsoft.com/office/powerpoint/2010/main" val="2511431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6642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6" name="TextBox 5">
            <a:extLst>
              <a:ext uri="{FF2B5EF4-FFF2-40B4-BE49-F238E27FC236}">
                <a16:creationId xmlns:a16="http://schemas.microsoft.com/office/drawing/2014/main" id="{3CAC6CB6-DF47-CFE7-BD7F-9BB2F3359B3D}"/>
              </a:ext>
            </a:extLst>
          </p:cNvPr>
          <p:cNvSpPr txBox="1"/>
          <p:nvPr/>
        </p:nvSpPr>
        <p:spPr>
          <a:xfrm>
            <a:off x="700295" y="1371600"/>
            <a:ext cx="8620125" cy="3348481"/>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In conclusion, our GAN architecture excels in generating lifelike anime faces, offering a novel tool for artists and animators. With its ability to produce diverse and realistic anime characters, our model represents a significant advancement in computer-generated imagery, enabling new possibilities for creativity and innovation in anime artistry.</a:t>
            </a:r>
            <a:endParaRPr lang="en-IN" sz="2400" dirty="0">
              <a:latin typeface="Trebuchet MS" panose="020B0603020202020204" pitchFamily="34" charset="0"/>
            </a:endParaRPr>
          </a:p>
        </p:txBody>
      </p:sp>
    </p:spTree>
    <p:extLst>
      <p:ext uri="{BB962C8B-B14F-4D97-AF65-F5344CB8AC3E}">
        <p14:creationId xmlns:p14="http://schemas.microsoft.com/office/powerpoint/2010/main" val="1738085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20669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01/04/2024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6718"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3969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lang="en-IN" spc="15" dirty="0"/>
              <a:t>FERENCES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6" name="Content Placeholder 1">
            <a:extLst>
              <a:ext uri="{FF2B5EF4-FFF2-40B4-BE49-F238E27FC236}">
                <a16:creationId xmlns:a16="http://schemas.microsoft.com/office/drawing/2014/main" id="{0DEAF496-D903-C36F-8C97-804A96D2E97A}"/>
              </a:ext>
            </a:extLst>
          </p:cNvPr>
          <p:cNvSpPr txBox="1">
            <a:spLocks/>
          </p:cNvSpPr>
          <p:nvPr/>
        </p:nvSpPr>
        <p:spPr>
          <a:xfrm>
            <a:off x="581193" y="1302026"/>
            <a:ext cx="8410408" cy="4673324"/>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https://www.tensorflow.org/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https://keras.io/</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https://numpy.org/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rPr>
              <a:t> </a:t>
            </a:r>
            <a:r>
              <a:rPr lang="en-IN" sz="2000" kern="0" dirty="0">
                <a:solidFill>
                  <a:srgbClr val="42AF51"/>
                </a:solidFill>
                <a:latin typeface="Trebuchet MS" panose="020B0603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https://matplotlib.org/</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US" sz="2000" kern="0" dirty="0">
                <a:solidFill>
                  <a:srgbClr val="42AF51"/>
                </a:solidFill>
                <a:latin typeface="Trebuchet MS" panose="020B0603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scikit-learn: machine learning in Python — scikit-learn 1.4.1 documentation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MNIST handwritten digit database, Yann LeCun, Corinna Cortes and Chris Burges</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r>
              <a:rPr lang="en-IN" sz="2000" kern="0" dirty="0">
                <a:solidFill>
                  <a:srgbClr val="42AF51"/>
                </a:solidFill>
                <a:latin typeface="Trebuchet MS" panose="020B0603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https://www.techtarget.com/searchenterpriseai/definition/generative-adversarial-network-GAN</a:t>
            </a:r>
            <a:endParaRPr lang="en-IN" sz="2000" kern="0" dirty="0">
              <a:solidFill>
                <a:srgbClr val="42AF51"/>
              </a:solidFill>
              <a:latin typeface="Trebuchet MS" panose="020B0603020202020204" pitchFamily="34" charset="0"/>
              <a:cs typeface="Arial" panose="020B0604020202020204" pitchFamily="34" charset="0"/>
            </a:endParaRPr>
          </a:p>
          <a:p>
            <a:pPr algn="l">
              <a:buFont typeface="Wingdings" panose="05000000000000000000" pitchFamily="2" charset="2"/>
              <a:buChar char="§"/>
            </a:pPr>
            <a:endParaRPr lang="en-IN" sz="2000" kern="0" dirty="0">
              <a:solidFill>
                <a:srgbClr val="42AF51"/>
              </a:solidFill>
              <a:latin typeface="Trebuchet MS" panose="020B0603020202020204" pitchFamily="34" charset="0"/>
              <a:cs typeface="Arial" panose="020B0604020202020204" pitchFamily="34" charset="0"/>
            </a:endParaRPr>
          </a:p>
        </p:txBody>
      </p:sp>
    </p:spTree>
    <p:extLst>
      <p:ext uri="{BB962C8B-B14F-4D97-AF65-F5344CB8AC3E}">
        <p14:creationId xmlns:p14="http://schemas.microsoft.com/office/powerpoint/2010/main" val="234906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alpha val="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lang="en-US" sz="1800" b="1" dirty="0">
              <a:solidFill>
                <a:schemeClr val="accent1">
                  <a:lumMod val="75000"/>
                </a:schemeClr>
              </a:solidFill>
              <a:latin typeface="Arial" pitchFamily="34" charset="0"/>
              <a:cs typeface="Arial"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10004425" cy="1493999"/>
          </a:xfrm>
          <a:prstGeom prst="rect">
            <a:avLst/>
          </a:prstGeom>
        </p:spPr>
        <p:txBody>
          <a:bodyPr vert="horz" wrap="square" lIns="0" tIns="16510" rIns="0" bIns="0" rtlCol="0">
            <a:spAutoFit/>
          </a:bodyPr>
          <a:lstStyle/>
          <a:p>
            <a:pPr marL="12700">
              <a:lnSpc>
                <a:spcPct val="100000"/>
              </a:lnSpc>
              <a:spcBef>
                <a:spcPts val="130"/>
              </a:spcBef>
            </a:pPr>
            <a:r>
              <a:rPr lang="en-US" b="0" dirty="0" err="1"/>
              <a:t>IllustrationGAN</a:t>
            </a:r>
            <a:r>
              <a:rPr lang="en-US" b="0" dirty="0"/>
              <a:t>: Generating Anime Faces with GANs</a:t>
            </a:r>
            <a:endParaRPr lang="en-IN"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21431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3" name="TextBox 32">
            <a:extLst>
              <a:ext uri="{FF2B5EF4-FFF2-40B4-BE49-F238E27FC236}">
                <a16:creationId xmlns:a16="http://schemas.microsoft.com/office/drawing/2014/main" id="{9ED57F71-9360-810F-5409-A4CF3B6F0679}"/>
              </a:ext>
            </a:extLst>
          </p:cNvPr>
          <p:cNvSpPr txBox="1"/>
          <p:nvPr/>
        </p:nvSpPr>
        <p:spPr>
          <a:xfrm>
            <a:off x="1013841" y="2419680"/>
            <a:ext cx="8440828" cy="830997"/>
          </a:xfrm>
          <a:prstGeom prst="rect">
            <a:avLst/>
          </a:prstGeom>
          <a:noFill/>
        </p:spPr>
        <p:txBody>
          <a:bodyPr wrap="square" rtlCol="0">
            <a:spAutoFit/>
          </a:bodyPr>
          <a:lstStyle/>
          <a:p>
            <a:r>
              <a:rPr lang="en-US" sz="2400" dirty="0"/>
              <a:t>Create a Generative Adversarial Network (GAN) that can produce images of </a:t>
            </a:r>
            <a:r>
              <a:rPr lang="en-US" sz="2400" dirty="0" err="1"/>
              <a:t>Aime</a:t>
            </a:r>
            <a:r>
              <a:rPr lang="en-US" sz="2400" dirty="0"/>
              <a:t> Faces</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9907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4"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6A92BF04-EA47-BB43-C99C-F7B458E2C8CA}"/>
              </a:ext>
            </a:extLst>
          </p:cNvPr>
          <p:cNvSpPr txBox="1"/>
          <p:nvPr/>
        </p:nvSpPr>
        <p:spPr>
          <a:xfrm>
            <a:off x="1580070" y="1242407"/>
            <a:ext cx="9166225" cy="3902479"/>
          </a:xfrm>
          <a:prstGeom prst="rect">
            <a:avLst/>
          </a:prstGeom>
          <a:noFill/>
        </p:spPr>
        <p:txBody>
          <a:bodyPr wrap="square" rtlCol="0">
            <a:spAutoFit/>
          </a:bodyPr>
          <a:lstStyle/>
          <a:p>
            <a:pPr marL="342900" indent="-342900">
              <a:lnSpc>
                <a:spcPct val="150000"/>
              </a:lnSpc>
              <a:buFont typeface="+mj-lt"/>
              <a:buAutoNum type="arabicPeriod"/>
            </a:pPr>
            <a:r>
              <a:rPr lang="en-US" sz="2400" dirty="0">
                <a:latin typeface="Trebuchet MS" panose="020B0603020202020204" pitchFamily="34" charset="0"/>
              </a:rPr>
              <a:t>Problem Statement</a:t>
            </a:r>
          </a:p>
          <a:p>
            <a:pPr marL="342900" indent="-342900">
              <a:lnSpc>
                <a:spcPct val="150000"/>
              </a:lnSpc>
              <a:buFont typeface="+mj-lt"/>
              <a:buAutoNum type="arabicPeriod"/>
            </a:pPr>
            <a:r>
              <a:rPr lang="en-US" sz="2400" dirty="0">
                <a:latin typeface="Trebuchet MS" panose="020B0603020202020204" pitchFamily="34" charset="0"/>
              </a:rPr>
              <a:t>Project Overview</a:t>
            </a:r>
          </a:p>
          <a:p>
            <a:pPr marL="342900" indent="-342900">
              <a:lnSpc>
                <a:spcPct val="150000"/>
              </a:lnSpc>
              <a:buFont typeface="+mj-lt"/>
              <a:buAutoNum type="arabicPeriod"/>
            </a:pPr>
            <a:r>
              <a:rPr lang="en-US" sz="2400" dirty="0">
                <a:latin typeface="Trebuchet MS" panose="020B0603020202020204" pitchFamily="34" charset="0"/>
              </a:rPr>
              <a:t>End Users</a:t>
            </a:r>
          </a:p>
          <a:p>
            <a:pPr marL="342900" indent="-342900">
              <a:lnSpc>
                <a:spcPct val="150000"/>
              </a:lnSpc>
              <a:buFont typeface="+mj-lt"/>
              <a:buAutoNum type="arabicPeriod"/>
            </a:pPr>
            <a:r>
              <a:rPr lang="en-US" sz="2400" dirty="0">
                <a:latin typeface="Trebuchet MS" panose="020B0603020202020204" pitchFamily="34" charset="0"/>
              </a:rPr>
              <a:t>Solution and Value Proposition</a:t>
            </a:r>
          </a:p>
          <a:p>
            <a:pPr marL="342900" indent="-342900">
              <a:lnSpc>
                <a:spcPct val="150000"/>
              </a:lnSpc>
              <a:buFont typeface="+mj-lt"/>
              <a:buAutoNum type="arabicPeriod"/>
            </a:pPr>
            <a:r>
              <a:rPr lang="en-US" sz="2400" dirty="0">
                <a:latin typeface="Trebuchet MS" panose="020B0603020202020204" pitchFamily="34" charset="0"/>
              </a:rPr>
              <a:t>Unique Aspects of the Solution</a:t>
            </a:r>
          </a:p>
          <a:p>
            <a:pPr marL="342900" indent="-342900">
              <a:lnSpc>
                <a:spcPct val="150000"/>
              </a:lnSpc>
              <a:buFont typeface="+mj-lt"/>
              <a:buAutoNum type="arabicPeriod"/>
            </a:pPr>
            <a:r>
              <a:rPr lang="en-US" sz="2400" dirty="0">
                <a:latin typeface="Trebuchet MS" panose="020B0603020202020204" pitchFamily="34" charset="0"/>
              </a:rPr>
              <a:t>Modelling</a:t>
            </a:r>
          </a:p>
          <a:p>
            <a:pPr marL="342900" indent="-342900">
              <a:lnSpc>
                <a:spcPct val="150000"/>
              </a:lnSpc>
              <a:buFont typeface="+mj-lt"/>
              <a:buAutoNum type="arabicPeriod"/>
            </a:pPr>
            <a:r>
              <a:rPr lang="en-US" sz="2400" dirty="0">
                <a:latin typeface="Trebuchet MS" panose="020B0603020202020204" pitchFamily="34" charset="0"/>
              </a:rPr>
              <a:t>Results</a:t>
            </a:r>
            <a:endParaRPr lang="en-IN" sz="2400"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29575" y="8491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69342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2" name="TextBox 11">
            <a:extLst>
              <a:ext uri="{FF2B5EF4-FFF2-40B4-BE49-F238E27FC236}">
                <a16:creationId xmlns:a16="http://schemas.microsoft.com/office/drawing/2014/main" id="{1F214284-AE91-CB0E-6F9B-782CF632F290}"/>
              </a:ext>
            </a:extLst>
          </p:cNvPr>
          <p:cNvSpPr txBox="1"/>
          <p:nvPr/>
        </p:nvSpPr>
        <p:spPr>
          <a:xfrm>
            <a:off x="656222" y="1189032"/>
            <a:ext cx="8995728" cy="5010474"/>
          </a:xfrm>
          <a:prstGeom prst="rect">
            <a:avLst/>
          </a:prstGeom>
          <a:noFill/>
        </p:spPr>
        <p:txBody>
          <a:bodyPr wrap="square" rtlCol="0">
            <a:spAutoFit/>
          </a:bodyPr>
          <a:lstStyle/>
          <a:p>
            <a:pPr algn="just">
              <a:lnSpc>
                <a:spcPct val="150000"/>
              </a:lnSpc>
            </a:pPr>
            <a:br>
              <a:rPr lang="en-US" sz="2400" dirty="0">
                <a:latin typeface="Trebuchet MS" panose="020B0603020202020204" pitchFamily="34" charset="0"/>
              </a:rPr>
            </a:br>
            <a:r>
              <a:rPr lang="en-US" sz="2400" dirty="0">
                <a:latin typeface="Trebuchet MS" panose="020B0603020202020204" pitchFamily="34" charset="0"/>
              </a:rPr>
              <a:t>Utilizing Generative Adversarial Networks (GANs), our project endeavors to generate anime faces resembling those found in popular Japanese animation. Drawing from a diverse dataset of anime character images, we aim to produce new and compelling faces with intricate details and expressive features. This initiative serves as a valuable resource for artists, game developers, and enthusiasts within the anime community, fostering creativity and innovation in character design.</a:t>
            </a:r>
            <a:endParaRPr lang="en-IN" sz="2400" dirty="0">
              <a:latin typeface="Trebuchet MS" panose="020B0603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229600" y="10944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69342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20796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9" name="TextBox 18">
            <a:extLst>
              <a:ext uri="{FF2B5EF4-FFF2-40B4-BE49-F238E27FC236}">
                <a16:creationId xmlns:a16="http://schemas.microsoft.com/office/drawing/2014/main" id="{A7DCD6F4-53C0-3858-F441-B40CE284460F}"/>
              </a:ext>
            </a:extLst>
          </p:cNvPr>
          <p:cNvSpPr txBox="1"/>
          <p:nvPr/>
        </p:nvSpPr>
        <p:spPr>
          <a:xfrm>
            <a:off x="432435" y="1494541"/>
            <a:ext cx="9378315" cy="4456476"/>
          </a:xfrm>
          <a:prstGeom prst="rect">
            <a:avLst/>
          </a:prstGeom>
          <a:noFill/>
        </p:spPr>
        <p:txBody>
          <a:bodyPr wrap="square" rtlCol="0">
            <a:spAutoFit/>
          </a:bodyPr>
          <a:lstStyle/>
          <a:p>
            <a:pPr algn="just">
              <a:lnSpc>
                <a:spcPct val="150000"/>
              </a:lnSpc>
            </a:pPr>
            <a:r>
              <a:rPr lang="en-US" sz="2400" dirty="0">
                <a:latin typeface="Trebuchet MS" panose="020B0603020202020204" pitchFamily="34" charset="0"/>
              </a:rPr>
              <a:t>Our project revolves around the implementation of Generative Adversarial Networks (GANs) to generate anime faces. Leveraging a comprehensive dataset of anime character images, we seek to employ GANs to synthesize new and diverse anime faces with intricate details and expressive features. This initiative not only aims to produce high-quality anime faces but also serves as a platform for exploring the intersection of machine learning and artistic expression in the context of Japanese animation.</a:t>
            </a:r>
            <a:endParaRPr lang="en-IN" sz="2400" dirty="0">
              <a:latin typeface="Trebuchet MS" panose="020B0603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153400" y="12005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85800"/>
            <a:ext cx="66157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200342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TextBox 9">
            <a:extLst>
              <a:ext uri="{FF2B5EF4-FFF2-40B4-BE49-F238E27FC236}">
                <a16:creationId xmlns:a16="http://schemas.microsoft.com/office/drawing/2014/main" id="{DEC81F1C-BE69-341E-0A6F-296054275026}"/>
              </a:ext>
            </a:extLst>
          </p:cNvPr>
          <p:cNvSpPr txBox="1"/>
          <p:nvPr/>
        </p:nvSpPr>
        <p:spPr>
          <a:xfrm>
            <a:off x="811880" y="1527338"/>
            <a:ext cx="8620125"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The end users of our project are enthusiasts and creators within the anime community, including artists, designers, and fans of Japanese animation. Additionally, researchers and developers in the fields of artificial intelligence and computer graphics may also benefit from our work, utilizing the generated anime faces for various applications such as character generation, animation, and content creation.</a:t>
            </a:r>
            <a:endParaRPr lang="en-IN" sz="2400"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906000" y="1600200"/>
            <a:ext cx="2286000" cy="27051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6387" y="164797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29018"/>
          </a:xfrm>
          <a:prstGeom prst="rect">
            <a:avLst/>
          </a:prstGeom>
        </p:spPr>
        <p:txBody>
          <a:bodyPr vert="horz" wrap="square" lIns="0" tIns="13335" rIns="0" bIns="0" rtlCol="0">
            <a:spAutoFit/>
          </a:bodyPr>
          <a:lstStyle/>
          <a:p>
            <a:pPr marL="12700">
              <a:lnSpc>
                <a:spcPct val="100000"/>
              </a:lnSpc>
              <a:spcBef>
                <a:spcPts val="105"/>
              </a:spcBef>
            </a:pP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a:t>V</a:t>
            </a:r>
            <a:r>
              <a:rPr sz="4000" spc="-35" dirty="0"/>
              <a:t>A</a:t>
            </a:r>
            <a:r>
              <a:rPr sz="4000" spc="25" dirty="0"/>
              <a:t>LU</a:t>
            </a:r>
            <a:r>
              <a:rPr sz="4000" dirty="0"/>
              <a:t>E</a:t>
            </a:r>
            <a:r>
              <a:rPr sz="4000" spc="-65" dirty="0"/>
              <a:t> </a:t>
            </a:r>
            <a:r>
              <a:rPr sz="4000" spc="-15" dirty="0"/>
              <a:t>P</a:t>
            </a:r>
            <a:r>
              <a:rPr sz="4000" spc="-30" dirty="0"/>
              <a:t>R</a:t>
            </a:r>
            <a:r>
              <a:rPr sz="4000" spc="10" dirty="0"/>
              <a:t>O</a:t>
            </a:r>
            <a:r>
              <a:rPr sz="4000" spc="-15" dirty="0"/>
              <a:t>P</a:t>
            </a:r>
            <a:r>
              <a:rPr sz="4000" spc="10" dirty="0"/>
              <a:t>O</a:t>
            </a:r>
            <a:r>
              <a:rPr sz="4000" spc="25" dirty="0"/>
              <a:t>S</a:t>
            </a:r>
            <a:r>
              <a:rPr sz="4000" spc="-30" dirty="0"/>
              <a:t>I</a:t>
            </a:r>
            <a:r>
              <a:rPr sz="4000" spc="-35" dirty="0"/>
              <a:t>T</a:t>
            </a:r>
            <a:r>
              <a:rPr sz="4000" spc="-30" dirty="0"/>
              <a:t>I</a:t>
            </a:r>
            <a:r>
              <a:rPr sz="4000" spc="10" dirty="0"/>
              <a:t>O</a:t>
            </a:r>
            <a:r>
              <a:rPr sz="40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955799"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46CF538B-4D77-7125-A62F-BE7090CF745E}"/>
              </a:ext>
            </a:extLst>
          </p:cNvPr>
          <p:cNvSpPr txBox="1"/>
          <p:nvPr/>
        </p:nvSpPr>
        <p:spPr>
          <a:xfrm>
            <a:off x="378618" y="1547363"/>
            <a:ext cx="8620125" cy="4154984"/>
          </a:xfrm>
          <a:prstGeom prst="rect">
            <a:avLst/>
          </a:prstGeom>
          <a:noFill/>
        </p:spPr>
        <p:txBody>
          <a:bodyPr wrap="square" rtlCol="0">
            <a:spAutoFit/>
          </a:bodyPr>
          <a:lstStyle/>
          <a:p>
            <a:pPr marL="800100" lvl="1"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Our solution leverages Generative Adversarial Networks (GANs) to generate high-quality anime faces. By utilizing GANs, we can produce novel and realistic anime-style images that closely resemble those created by human artists. This provides a valuable tool for artists and designers looking to create diverse and unique anime characters for various projects, including illustrations, animations, games, and more. Additionally, our solution offers researchers and developers a platform to explore and advance the capabilities of GANs in generating complex and artistic content.</a:t>
            </a:r>
            <a:endParaRPr lang="en-US" sz="2400" b="0" i="0" dirty="0">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0" y="4876800"/>
            <a:ext cx="1371600" cy="19812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29712" y="11711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EDC675A1-92E3-A45A-5ABA-54EC7366FE67}"/>
              </a:ext>
            </a:extLst>
          </p:cNvPr>
          <p:cNvSpPr txBox="1"/>
          <p:nvPr/>
        </p:nvSpPr>
        <p:spPr>
          <a:xfrm>
            <a:off x="752476" y="1325753"/>
            <a:ext cx="8782050" cy="445647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rebuchet MS" panose="020B0603020202020204" pitchFamily="34" charset="0"/>
              </a:rPr>
              <a:t>Our solution leverages Generative Adversarial Networks (GANs) to generate high-quality anime faces with unparalleled realism. By harnessing the power of GANs, we empower artists and enthusiasts to create captivating anime-style characters with ease and precision. With our innovative approach, users can unlock limitless creative possibilities, inspiring a new wave of artistic expression and imagination in the anime community.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object 2"/>
          <p:cNvSpPr txBox="1"/>
          <p:nvPr/>
        </p:nvSpPr>
        <p:spPr>
          <a:xfrm>
            <a:off x="752475" y="6486037"/>
            <a:ext cx="191452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04/04/2024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601200" y="539282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91160" y="72548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object 7"/>
          <p:cNvSpPr txBox="1"/>
          <p:nvPr/>
        </p:nvSpPr>
        <p:spPr>
          <a:xfrm>
            <a:off x="752475" y="1993767"/>
            <a:ext cx="8613775" cy="2870466"/>
          </a:xfrm>
          <a:prstGeom prst="rect">
            <a:avLst/>
          </a:prstGeom>
        </p:spPr>
        <p:txBody>
          <a:bodyPr vert="horz" wrap="square" lIns="0" tIns="12700" rIns="0" bIns="0" rtlCol="0">
            <a:spAutoFit/>
          </a:bodyPr>
          <a:lstStyle/>
          <a:p>
            <a:pPr marL="12700" algn="just">
              <a:lnSpc>
                <a:spcPct val="150000"/>
              </a:lnSpc>
              <a:spcBef>
                <a:spcPts val="100"/>
              </a:spcBef>
            </a:pPr>
            <a:r>
              <a:rPr lang="en-US" b="1" spc="-45" dirty="0">
                <a:latin typeface="Trebuchet MS"/>
                <a:cs typeface="Trebuchet MS"/>
              </a:rPr>
              <a:t>Utilizing advanced deep learning techniques, our model learns the intricate features and patterns of anime faces from a diverse dataset. Through an iterative process, the generator network generates images that progressively resemble authentic anime characters, while the discriminator network ensures the fidelity and realism of the generated faces. This intricate interplay between the generator and discriminator culminates in the production of high-fidelity anime faces that exhibit remarkable visual appeal and authenticity.</a:t>
            </a:r>
            <a:endParaRPr lang="en-IN" sz="1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1300</TotalTime>
  <Words>701</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vt:lpstr>
      <vt:lpstr>Office Theme</vt:lpstr>
      <vt:lpstr>Thulseram Naidu kb</vt:lpstr>
      <vt:lpstr>IllustrationGAN: Generating Anime Faces with GANs</vt:lpstr>
      <vt:lpstr>AGENDA</vt:lpstr>
      <vt:lpstr>PROBLEM STATEMENT</vt:lpstr>
      <vt:lpstr>PROJECT OVERVIEW</vt:lpstr>
      <vt:lpstr>WHO ARE THE END USERS?</vt:lpstr>
      <vt:lpstr>SOLUTION AND ITS VALUE PROPOSITION</vt:lpstr>
      <vt:lpstr>THE WOW IN SOLUTION</vt:lpstr>
      <vt:lpstr>PowerPoint Presentation</vt:lpstr>
      <vt:lpstr>RESULTS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Srinivasa Pradeep S</dc:title>
  <dc:creator>SRINIVASA PRADEEP</dc:creator>
  <cp:lastModifiedBy>THARASVINTHRAM NAIDU</cp:lastModifiedBy>
  <cp:revision>17</cp:revision>
  <dcterms:created xsi:type="dcterms:W3CDTF">2024-04-01T13:02:38Z</dcterms:created>
  <dcterms:modified xsi:type="dcterms:W3CDTF">2024-04-03T14:14:14Z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Creator">
    <vt:lpwstr>PDFium</vt:lpwstr>
  </property>
  <property fmtid="{D5CDD505-2E9C-101B-9397-08002B2CF9AE}" pid="4" name="LastSaved">
    <vt:filetime>2024-04-01T00:00:00Z</vt:filetime>
  </property>
</Properties>
</file>