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2.xml" ContentType="application/vnd.openxmlformats-officedocument.presentationml.comments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10"/>
    <p:sldId id="258" r:id="rId11"/>
    <p:sldId id="259" r:id="rId12"/>
    <p:sldId id="260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zhong Pan" initials="X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comments" Target="comments/comment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comments" Target="comments/comment2.xml"/><Relationship Id="rId14" Type="http://schemas.openxmlformats.org/officeDocument/2006/relationships/slide" Target="slides/slide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04T10:08:32.840" idx="1">
    <p:pos x="3072" y="2512"/>
    <p:text>checkin this file
a figure for traditional session management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02T10:22:17.555" idx="2">
    <p:pos x="5728" y="2776"/>
    <p:text>show that appInstanceObject directly shared by the app js code
view; vb state, shared app instance state;
use an example app 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copy and open preview : new file from clipboard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047561" y="708970"/>
            <a:ext cx="6727530" cy="4433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1" h="20880" fill="norm" stroke="1" extrusionOk="0">
                <a:moveTo>
                  <a:pt x="35" y="6440"/>
                </a:moveTo>
                <a:cubicBezTo>
                  <a:pt x="-84" y="5414"/>
                  <a:pt x="104" y="4361"/>
                  <a:pt x="547" y="3568"/>
                </a:cubicBezTo>
                <a:cubicBezTo>
                  <a:pt x="1041" y="2685"/>
                  <a:pt x="1789" y="2228"/>
                  <a:pt x="2546" y="2347"/>
                </a:cubicBezTo>
                <a:cubicBezTo>
                  <a:pt x="3129" y="1634"/>
                  <a:pt x="3847" y="1225"/>
                  <a:pt x="4595" y="1181"/>
                </a:cubicBezTo>
                <a:cubicBezTo>
                  <a:pt x="5109" y="1150"/>
                  <a:pt x="5642" y="1315"/>
                  <a:pt x="5974" y="1907"/>
                </a:cubicBezTo>
                <a:cubicBezTo>
                  <a:pt x="6082" y="2100"/>
                  <a:pt x="6161" y="2332"/>
                  <a:pt x="6287" y="2498"/>
                </a:cubicBezTo>
                <a:cubicBezTo>
                  <a:pt x="6562" y="2859"/>
                  <a:pt x="6962" y="2840"/>
                  <a:pt x="7288" y="2575"/>
                </a:cubicBezTo>
                <a:cubicBezTo>
                  <a:pt x="7648" y="2283"/>
                  <a:pt x="7891" y="1739"/>
                  <a:pt x="7936" y="1121"/>
                </a:cubicBezTo>
                <a:cubicBezTo>
                  <a:pt x="8574" y="-189"/>
                  <a:pt x="9814" y="-381"/>
                  <a:pt x="10612" y="708"/>
                </a:cubicBezTo>
                <a:cubicBezTo>
                  <a:pt x="10945" y="1162"/>
                  <a:pt x="11143" y="1801"/>
                  <a:pt x="11162" y="2481"/>
                </a:cubicBezTo>
                <a:cubicBezTo>
                  <a:pt x="12051" y="3014"/>
                  <a:pt x="13044" y="2968"/>
                  <a:pt x="13909" y="2353"/>
                </a:cubicBezTo>
                <a:cubicBezTo>
                  <a:pt x="14869" y="1672"/>
                  <a:pt x="15834" y="352"/>
                  <a:pt x="16780" y="1181"/>
                </a:cubicBezTo>
                <a:cubicBezTo>
                  <a:pt x="17301" y="1637"/>
                  <a:pt x="17505" y="2625"/>
                  <a:pt x="17252" y="3454"/>
                </a:cubicBezTo>
                <a:cubicBezTo>
                  <a:pt x="17594" y="3593"/>
                  <a:pt x="17924" y="3794"/>
                  <a:pt x="18234" y="4052"/>
                </a:cubicBezTo>
                <a:cubicBezTo>
                  <a:pt x="20622" y="6032"/>
                  <a:pt x="21516" y="10568"/>
                  <a:pt x="20239" y="14221"/>
                </a:cubicBezTo>
                <a:cubicBezTo>
                  <a:pt x="20261" y="14539"/>
                  <a:pt x="20261" y="14860"/>
                  <a:pt x="20239" y="15178"/>
                </a:cubicBezTo>
                <a:cubicBezTo>
                  <a:pt x="20007" y="18541"/>
                  <a:pt x="17781" y="20702"/>
                  <a:pt x="15680" y="19605"/>
                </a:cubicBezTo>
                <a:cubicBezTo>
                  <a:pt x="15491" y="19192"/>
                  <a:pt x="15181" y="18946"/>
                  <a:pt x="14851" y="18947"/>
                </a:cubicBezTo>
                <a:cubicBezTo>
                  <a:pt x="14151" y="18948"/>
                  <a:pt x="13701" y="19944"/>
                  <a:pt x="13100" y="20421"/>
                </a:cubicBezTo>
                <a:cubicBezTo>
                  <a:pt x="12221" y="21120"/>
                  <a:pt x="11137" y="20720"/>
                  <a:pt x="10567" y="19485"/>
                </a:cubicBezTo>
                <a:cubicBezTo>
                  <a:pt x="10108" y="19720"/>
                  <a:pt x="9649" y="19960"/>
                  <a:pt x="9191" y="20203"/>
                </a:cubicBezTo>
                <a:cubicBezTo>
                  <a:pt x="8234" y="20711"/>
                  <a:pt x="7205" y="21219"/>
                  <a:pt x="6283" y="20585"/>
                </a:cubicBezTo>
                <a:cubicBezTo>
                  <a:pt x="5290" y="19903"/>
                  <a:pt x="4810" y="18172"/>
                  <a:pt x="5182" y="16614"/>
                </a:cubicBezTo>
                <a:cubicBezTo>
                  <a:pt x="4364" y="17771"/>
                  <a:pt x="3148" y="17989"/>
                  <a:pt x="2175" y="17152"/>
                </a:cubicBezTo>
                <a:cubicBezTo>
                  <a:pt x="1320" y="16416"/>
                  <a:pt x="822" y="14994"/>
                  <a:pt x="898" y="13503"/>
                </a:cubicBezTo>
                <a:cubicBezTo>
                  <a:pt x="806" y="13007"/>
                  <a:pt x="720" y="12509"/>
                  <a:pt x="640" y="12008"/>
                </a:cubicBezTo>
                <a:cubicBezTo>
                  <a:pt x="350" y="10176"/>
                  <a:pt x="148" y="8315"/>
                  <a:pt x="35" y="6440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" name="Shape 36"/>
          <p:cNvSpPr/>
          <p:nvPr/>
        </p:nvSpPr>
        <p:spPr>
          <a:xfrm>
            <a:off x="604629" y="1409878"/>
            <a:ext cx="2281443" cy="3251594"/>
          </a:xfrm>
          <a:prstGeom prst="roundRect">
            <a:avLst>
              <a:gd name="adj" fmla="val 17871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45719" rIns="45719" anchor="ctr"/>
          <a:lstStyle/>
          <a:p>
            <a:pPr lvl="0">
              <a:defRPr sz="2400"/>
            </a:pPr>
          </a:p>
        </p:txBody>
      </p:sp>
      <p:sp>
        <p:nvSpPr>
          <p:cNvPr id="37" name="Shape 37"/>
          <p:cNvSpPr/>
          <p:nvPr/>
        </p:nvSpPr>
        <p:spPr>
          <a:xfrm>
            <a:off x="802300" y="1530049"/>
            <a:ext cx="18861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Web Browser</a:t>
            </a:r>
          </a:p>
        </p:txBody>
      </p:sp>
      <p:sp>
        <p:nvSpPr>
          <p:cNvPr id="38" name="Shape 38"/>
          <p:cNvSpPr/>
          <p:nvPr/>
        </p:nvSpPr>
        <p:spPr>
          <a:xfrm>
            <a:off x="1030298" y="1961118"/>
            <a:ext cx="1444351" cy="89388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BE7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400"/>
              <a:t>Client Engine</a:t>
            </a:r>
            <a:endParaRPr sz="1400"/>
          </a:p>
          <a:p>
            <a:pPr lvl="0">
              <a:defRPr sz="1800"/>
            </a:pPr>
            <a:r>
              <a:rPr b="1" sz="1200">
                <a:solidFill>
                  <a:srgbClr val="C82506"/>
                </a:solidFill>
              </a:rPr>
              <a:t>App Instance 2, Virtual Browser 1</a:t>
            </a:r>
          </a:p>
        </p:txBody>
      </p:sp>
      <p:sp>
        <p:nvSpPr>
          <p:cNvPr id="39" name="Shape 39"/>
          <p:cNvSpPr/>
          <p:nvPr/>
        </p:nvSpPr>
        <p:spPr>
          <a:xfrm>
            <a:off x="969426" y="3431385"/>
            <a:ext cx="1691206" cy="950223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0" name="Shape 40"/>
          <p:cNvSpPr/>
          <p:nvPr/>
        </p:nvSpPr>
        <p:spPr>
          <a:xfrm>
            <a:off x="963345" y="3518874"/>
            <a:ext cx="6753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DOM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435594" y="3516129"/>
            <a:ext cx="1130499" cy="780735"/>
            <a:chOff x="0" y="0"/>
            <a:chExt cx="1130498" cy="780734"/>
          </a:xfrm>
        </p:grpSpPr>
        <p:sp>
          <p:nvSpPr>
            <p:cNvPr id="41" name="Shape 41"/>
            <p:cNvSpPr/>
            <p:nvPr/>
          </p:nvSpPr>
          <p:spPr>
            <a:xfrm flipH="1">
              <a:off x="357192" y="0"/>
              <a:ext cx="202223" cy="281963"/>
            </a:xfrm>
            <a:prstGeom prst="line">
              <a:avLst/>
            </a:prstGeom>
            <a:noFill/>
            <a:ln w="1905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51" name="Group 51"/>
            <p:cNvGrpSpPr/>
            <p:nvPr/>
          </p:nvGrpSpPr>
          <p:grpSpPr>
            <a:xfrm>
              <a:off x="0" y="6520"/>
              <a:ext cx="1130499" cy="774215"/>
              <a:chOff x="0" y="0"/>
              <a:chExt cx="1130498" cy="774213"/>
            </a:xfrm>
          </p:grpSpPr>
          <p:sp>
            <p:nvSpPr>
              <p:cNvPr id="42" name="Shape 42"/>
              <p:cNvSpPr/>
              <p:nvPr/>
            </p:nvSpPr>
            <p:spPr>
              <a:xfrm flipH="1">
                <a:off x="101087" y="269108"/>
                <a:ext cx="256102" cy="295613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345393" y="282259"/>
                <a:ext cx="114581" cy="269393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4" name="Shape 44"/>
              <p:cNvSpPr/>
              <p:nvPr/>
            </p:nvSpPr>
            <p:spPr>
              <a:xfrm flipH="1">
                <a:off x="0" y="551294"/>
                <a:ext cx="107756" cy="216592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14492" y="531621"/>
                <a:ext cx="114582" cy="229883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557719" y="-1"/>
                <a:ext cx="254503" cy="254504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7" name="Shape 47"/>
              <p:cNvSpPr/>
              <p:nvPr/>
            </p:nvSpPr>
            <p:spPr>
              <a:xfrm flipH="1">
                <a:off x="653553" y="262532"/>
                <a:ext cx="141881" cy="229882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795433" y="249381"/>
                <a:ext cx="335066" cy="335066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9" name="Shape 49"/>
              <p:cNvSpPr/>
              <p:nvPr/>
            </p:nvSpPr>
            <p:spPr>
              <a:xfrm flipH="1">
                <a:off x="573514" y="492241"/>
                <a:ext cx="66809" cy="281964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663953" y="489017"/>
                <a:ext cx="124638" cy="285197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53" name="Shape 53"/>
          <p:cNvSpPr/>
          <p:nvPr/>
        </p:nvSpPr>
        <p:spPr>
          <a:xfrm>
            <a:off x="4169673" y="1409878"/>
            <a:ext cx="1865060" cy="1771651"/>
          </a:xfrm>
          <a:prstGeom prst="roundRect">
            <a:avLst>
              <a:gd name="adj" fmla="val 23013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45719" rIns="45719" anchor="ctr"/>
          <a:lstStyle/>
          <a:p>
            <a:pPr lvl="0">
              <a:defRPr sz="2400"/>
            </a:pPr>
          </a:p>
        </p:txBody>
      </p:sp>
      <p:sp>
        <p:nvSpPr>
          <p:cNvPr id="54" name="Shape 54"/>
          <p:cNvSpPr/>
          <p:nvPr/>
        </p:nvSpPr>
        <p:spPr>
          <a:xfrm>
            <a:off x="4449723" y="1552452"/>
            <a:ext cx="18861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Master</a:t>
            </a:r>
          </a:p>
        </p:txBody>
      </p:sp>
      <p:sp>
        <p:nvSpPr>
          <p:cNvPr id="55" name="Shape 55"/>
          <p:cNvSpPr/>
          <p:nvPr/>
        </p:nvSpPr>
        <p:spPr>
          <a:xfrm>
            <a:off x="4416403" y="2068872"/>
            <a:ext cx="1270001" cy="697782"/>
          </a:xfrm>
          <a:prstGeom prst="roundRect">
            <a:avLst>
              <a:gd name="adj" fmla="val 27301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Proxy</a:t>
            </a:r>
          </a:p>
        </p:txBody>
      </p:sp>
      <p:cxnSp>
        <p:nvCxnSpPr>
          <p:cNvPr id="56" name="Connector 56"/>
          <p:cNvCxnSpPr>
            <a:stCxn id="38" idx="0"/>
            <a:endCxn id="55" idx="0"/>
          </p:cNvCxnSpPr>
          <p:nvPr/>
        </p:nvCxnSpPr>
        <p:spPr>
          <a:xfrm>
            <a:off x="1752473" y="2408060"/>
            <a:ext cx="3298931" cy="9704"/>
          </a:xfrm>
          <a:prstGeom prst="straightConnector1">
            <a:avLst/>
          </a:prstGeom>
          <a:ln w="25400">
            <a:solidFill/>
            <a:miter lim="400000"/>
            <a:tailEnd type="triangle"/>
          </a:ln>
        </p:spPr>
      </p:cxnSp>
      <p:sp>
        <p:nvSpPr>
          <p:cNvPr id="57" name="Shape 57"/>
          <p:cNvSpPr/>
          <p:nvPr/>
        </p:nvSpPr>
        <p:spPr>
          <a:xfrm>
            <a:off x="2914863" y="1678685"/>
            <a:ext cx="125759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Forward Events</a:t>
            </a:r>
          </a:p>
        </p:txBody>
      </p:sp>
      <p:cxnSp>
        <p:nvCxnSpPr>
          <p:cNvPr id="58" name="Connector 58"/>
          <p:cNvCxnSpPr>
            <a:stCxn id="55" idx="0"/>
            <a:endCxn id="38" idx="0"/>
          </p:cNvCxnSpPr>
          <p:nvPr/>
        </p:nvCxnSpPr>
        <p:spPr>
          <a:xfrm flipH="1" flipV="1">
            <a:off x="1752473" y="2408060"/>
            <a:ext cx="3298931" cy="9704"/>
          </a:xfrm>
          <a:prstGeom prst="straightConnector1">
            <a:avLst/>
          </a:prstGeom>
          <a:ln w="25400">
            <a:solidFill/>
            <a:miter lim="400000"/>
            <a:tailEnd type="triangle"/>
          </a:ln>
        </p:spPr>
      </p:cxnSp>
      <p:sp>
        <p:nvSpPr>
          <p:cNvPr id="59" name="Shape 59"/>
          <p:cNvSpPr/>
          <p:nvPr/>
        </p:nvSpPr>
        <p:spPr>
          <a:xfrm>
            <a:off x="2953012" y="2821685"/>
            <a:ext cx="11305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Send Updates</a:t>
            </a:r>
          </a:p>
        </p:txBody>
      </p:sp>
      <p:sp>
        <p:nvSpPr>
          <p:cNvPr id="60" name="Shape 60"/>
          <p:cNvSpPr/>
          <p:nvPr/>
        </p:nvSpPr>
        <p:spPr>
          <a:xfrm flipV="1">
            <a:off x="2750496" y="2242503"/>
            <a:ext cx="1529760" cy="1"/>
          </a:xfrm>
          <a:prstGeom prst="line">
            <a:avLst/>
          </a:prstGeom>
          <a:ln w="25400">
            <a:solidFill/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1" name="Shape 61"/>
          <p:cNvSpPr/>
          <p:nvPr/>
        </p:nvSpPr>
        <p:spPr>
          <a:xfrm>
            <a:off x="2983981" y="2237485"/>
            <a:ext cx="10177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200"/>
              <a:t>Web Socket</a:t>
            </a:r>
            <a:endParaRPr b="1" sz="1200"/>
          </a:p>
          <a:p>
            <a:pPr lvl="0">
              <a:defRPr sz="1800"/>
            </a:pPr>
            <a:r>
              <a:rPr b="1" sz="1200"/>
              <a:t> Connection</a:t>
            </a:r>
          </a:p>
        </p:txBody>
      </p:sp>
      <p:cxnSp>
        <p:nvCxnSpPr>
          <p:cNvPr id="62" name="Connector 62"/>
          <p:cNvCxnSpPr>
            <a:stCxn id="39" idx="0"/>
            <a:endCxn id="38" idx="0"/>
          </p:cNvCxnSpPr>
          <p:nvPr/>
        </p:nvCxnSpPr>
        <p:spPr>
          <a:xfrm flipH="1" flipV="1">
            <a:off x="1752473" y="2408060"/>
            <a:ext cx="62557" cy="1498437"/>
          </a:xfrm>
          <a:prstGeom prst="straightConnector1">
            <a:avLst/>
          </a:prstGeom>
          <a:ln w="25400">
            <a:solidFill/>
            <a:miter lim="400000"/>
            <a:tailEnd type="triangle"/>
          </a:ln>
        </p:spPr>
      </p:cxnSp>
      <p:sp>
        <p:nvSpPr>
          <p:cNvPr id="63" name="Shape 63"/>
          <p:cNvSpPr/>
          <p:nvPr/>
        </p:nvSpPr>
        <p:spPr>
          <a:xfrm>
            <a:off x="648614" y="2931917"/>
            <a:ext cx="8595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Listens </a:t>
            </a:r>
            <a:endParaRPr b="1" sz="1200"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for Events</a:t>
            </a:r>
          </a:p>
        </p:txBody>
      </p:sp>
      <p:cxnSp>
        <p:nvCxnSpPr>
          <p:cNvPr id="64" name="Connector 64"/>
          <p:cNvCxnSpPr>
            <a:stCxn id="39" idx="0"/>
            <a:endCxn id="38" idx="0"/>
          </p:cNvCxnSpPr>
          <p:nvPr/>
        </p:nvCxnSpPr>
        <p:spPr>
          <a:xfrm flipH="1" flipV="1">
            <a:off x="1752473" y="2408060"/>
            <a:ext cx="62557" cy="1498437"/>
          </a:xfrm>
          <a:prstGeom prst="straightConnector1">
            <a:avLst/>
          </a:prstGeom>
          <a:ln w="25400">
            <a:solidFill/>
            <a:miter lim="400000"/>
            <a:headEnd type="triangle"/>
          </a:ln>
        </p:spPr>
      </p:cxnSp>
      <p:sp>
        <p:nvSpPr>
          <p:cNvPr id="65" name="Shape 65"/>
          <p:cNvSpPr/>
          <p:nvPr/>
        </p:nvSpPr>
        <p:spPr>
          <a:xfrm>
            <a:off x="2055744" y="2934733"/>
            <a:ext cx="715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1200"/>
              <a:t>Applies</a:t>
            </a:r>
            <a:endParaRPr b="1" sz="1200"/>
          </a:p>
          <a:p>
            <a:pPr lvl="0" algn="l">
              <a:defRPr sz="1800"/>
            </a:pPr>
            <a:r>
              <a:rPr b="1" sz="1200"/>
              <a:t>Updates</a:t>
            </a:r>
          </a:p>
        </p:txBody>
      </p:sp>
      <p:sp>
        <p:nvSpPr>
          <p:cNvPr id="66" name="Shape 66"/>
          <p:cNvSpPr/>
          <p:nvPr/>
        </p:nvSpPr>
        <p:spPr>
          <a:xfrm>
            <a:off x="4087922" y="3450821"/>
            <a:ext cx="2005746" cy="1125362"/>
          </a:xfrm>
          <a:prstGeom prst="roundRect">
            <a:avLst>
              <a:gd name="adj" fmla="val 30406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45719" rIns="45719" anchor="ctr"/>
          <a:lstStyle/>
          <a:p>
            <a:pPr lvl="0">
              <a:defRPr sz="2400"/>
            </a:pPr>
          </a:p>
        </p:txBody>
      </p:sp>
      <p:sp>
        <p:nvSpPr>
          <p:cNvPr id="67" name="Shape 67"/>
          <p:cNvSpPr/>
          <p:nvPr/>
        </p:nvSpPr>
        <p:spPr>
          <a:xfrm>
            <a:off x="4241202" y="4123523"/>
            <a:ext cx="1627658" cy="3429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App Instance 3</a:t>
            </a:r>
          </a:p>
        </p:txBody>
      </p:sp>
      <p:sp>
        <p:nvSpPr>
          <p:cNvPr id="68" name="Shape 68"/>
          <p:cNvSpPr/>
          <p:nvPr/>
        </p:nvSpPr>
        <p:spPr>
          <a:xfrm>
            <a:off x="4270482" y="3636359"/>
            <a:ext cx="87203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Worker 2</a:t>
            </a:r>
          </a:p>
        </p:txBody>
      </p:sp>
      <p:sp>
        <p:nvSpPr>
          <p:cNvPr id="69" name="Shape 69"/>
          <p:cNvSpPr/>
          <p:nvPr/>
        </p:nvSpPr>
        <p:spPr>
          <a:xfrm>
            <a:off x="6018058" y="2063544"/>
            <a:ext cx="7579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Dispatch</a:t>
            </a:r>
          </a:p>
        </p:txBody>
      </p:sp>
      <p:sp>
        <p:nvSpPr>
          <p:cNvPr id="70" name="Shape 70"/>
          <p:cNvSpPr/>
          <p:nvPr/>
        </p:nvSpPr>
        <p:spPr>
          <a:xfrm>
            <a:off x="6757362" y="1409878"/>
            <a:ext cx="4013925" cy="2386308"/>
          </a:xfrm>
          <a:prstGeom prst="roundRect">
            <a:avLst>
              <a:gd name="adj" fmla="val 17085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45719" rIns="45719" anchor="ctr"/>
          <a:lstStyle/>
          <a:p>
            <a:pPr lvl="0">
              <a:defRPr sz="2400"/>
            </a:pPr>
          </a:p>
        </p:txBody>
      </p:sp>
      <p:sp>
        <p:nvSpPr>
          <p:cNvPr id="71" name="Shape 71"/>
          <p:cNvSpPr/>
          <p:nvPr/>
        </p:nvSpPr>
        <p:spPr>
          <a:xfrm>
            <a:off x="8972156" y="1580073"/>
            <a:ext cx="1627657" cy="3429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App Instance 1</a:t>
            </a:r>
          </a:p>
        </p:txBody>
      </p:sp>
      <p:sp>
        <p:nvSpPr>
          <p:cNvPr id="72" name="Shape 72"/>
          <p:cNvSpPr/>
          <p:nvPr/>
        </p:nvSpPr>
        <p:spPr>
          <a:xfrm>
            <a:off x="6913477" y="2108419"/>
            <a:ext cx="3698193" cy="1617210"/>
          </a:xfrm>
          <a:prstGeom prst="roundRect">
            <a:avLst>
              <a:gd name="adj" fmla="val 10604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400"/>
            </a:pPr>
          </a:p>
        </p:txBody>
      </p:sp>
      <p:sp>
        <p:nvSpPr>
          <p:cNvPr id="73" name="Shape 73"/>
          <p:cNvSpPr/>
          <p:nvPr/>
        </p:nvSpPr>
        <p:spPr>
          <a:xfrm>
            <a:off x="6975309" y="1599209"/>
            <a:ext cx="87203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Worker 1</a:t>
            </a:r>
          </a:p>
        </p:txBody>
      </p:sp>
      <p:sp>
        <p:nvSpPr>
          <p:cNvPr id="74" name="Shape 74"/>
          <p:cNvSpPr/>
          <p:nvPr/>
        </p:nvSpPr>
        <p:spPr>
          <a:xfrm>
            <a:off x="7067730" y="2238826"/>
            <a:ext cx="1668460" cy="1356395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5" name="Shape 75"/>
          <p:cNvSpPr/>
          <p:nvPr/>
        </p:nvSpPr>
        <p:spPr>
          <a:xfrm>
            <a:off x="8906805" y="2172653"/>
            <a:ext cx="132991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App Instance 2</a:t>
            </a:r>
          </a:p>
        </p:txBody>
      </p:sp>
      <p:sp>
        <p:nvSpPr>
          <p:cNvPr id="76" name="Shape 76"/>
          <p:cNvSpPr/>
          <p:nvPr/>
        </p:nvSpPr>
        <p:spPr>
          <a:xfrm>
            <a:off x="8916330" y="2538076"/>
            <a:ext cx="1691207" cy="386176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Virtual Browser 2-2</a:t>
            </a:r>
          </a:p>
        </p:txBody>
      </p:sp>
      <p:sp>
        <p:nvSpPr>
          <p:cNvPr id="77" name="Shape 77"/>
          <p:cNvSpPr/>
          <p:nvPr/>
        </p:nvSpPr>
        <p:spPr>
          <a:xfrm>
            <a:off x="8916330" y="3129532"/>
            <a:ext cx="1691206" cy="386176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Virtual Browser 2-3</a:t>
            </a:r>
          </a:p>
        </p:txBody>
      </p:sp>
      <p:grpSp>
        <p:nvGrpSpPr>
          <p:cNvPr id="89" name="Group 89"/>
          <p:cNvGrpSpPr/>
          <p:nvPr/>
        </p:nvGrpSpPr>
        <p:grpSpPr>
          <a:xfrm>
            <a:off x="7616380" y="2773579"/>
            <a:ext cx="859557" cy="636627"/>
            <a:chOff x="0" y="0"/>
            <a:chExt cx="859556" cy="636625"/>
          </a:xfrm>
        </p:grpSpPr>
        <p:sp>
          <p:nvSpPr>
            <p:cNvPr id="78" name="Shape 78"/>
            <p:cNvSpPr/>
            <p:nvPr/>
          </p:nvSpPr>
          <p:spPr>
            <a:xfrm flipH="1">
              <a:off x="290218" y="8142"/>
              <a:ext cx="232048" cy="232048"/>
            </a:xfrm>
            <a:prstGeom prst="line">
              <a:avLst/>
            </a:prstGeom>
            <a:noFill/>
            <a:ln w="19050" cap="flat">
              <a:solidFill>
                <a:srgbClr val="B3504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88" name="Group 88"/>
            <p:cNvGrpSpPr/>
            <p:nvPr/>
          </p:nvGrpSpPr>
          <p:grpSpPr>
            <a:xfrm>
              <a:off x="-1" y="-1"/>
              <a:ext cx="859558" cy="636627"/>
              <a:chOff x="0" y="0"/>
              <a:chExt cx="859556" cy="636625"/>
            </a:xfrm>
          </p:grpSpPr>
          <p:sp>
            <p:nvSpPr>
              <p:cNvPr id="79" name="Shape 79"/>
              <p:cNvSpPr/>
              <p:nvPr/>
            </p:nvSpPr>
            <p:spPr>
              <a:xfrm flipH="1">
                <a:off x="87231" y="221184"/>
                <a:ext cx="220542" cy="242924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297606" y="231992"/>
                <a:ext cx="98749" cy="221199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 flipH="1">
                <a:off x="0" y="453116"/>
                <a:ext cx="92825" cy="178078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98627" y="436948"/>
                <a:ext cx="98750" cy="188941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493681" y="-1"/>
                <a:ext cx="180054" cy="204741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4" name="Shape 84"/>
              <p:cNvSpPr/>
              <p:nvPr/>
            </p:nvSpPr>
            <p:spPr>
              <a:xfrm flipH="1">
                <a:off x="563308" y="215778"/>
                <a:ext cx="122120" cy="188941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685428" y="204969"/>
                <a:ext cx="174129" cy="215934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6" name="Shape 86"/>
              <p:cNvSpPr/>
              <p:nvPr/>
            </p:nvSpPr>
            <p:spPr>
              <a:xfrm flipH="1">
                <a:off x="494157" y="404580"/>
                <a:ext cx="57605" cy="231732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572125" y="401931"/>
                <a:ext cx="107309" cy="234695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90" name="Shape 90"/>
          <p:cNvSpPr/>
          <p:nvPr/>
        </p:nvSpPr>
        <p:spPr>
          <a:xfrm>
            <a:off x="7172614" y="2776006"/>
            <a:ext cx="6753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DOM</a:t>
            </a:r>
          </a:p>
        </p:txBody>
      </p:sp>
      <p:sp>
        <p:nvSpPr>
          <p:cNvPr id="91" name="Shape 91"/>
          <p:cNvSpPr/>
          <p:nvPr/>
        </p:nvSpPr>
        <p:spPr>
          <a:xfrm>
            <a:off x="7083714" y="2242606"/>
            <a:ext cx="157046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Virtual Browser 2-1</a:t>
            </a:r>
          </a:p>
        </p:txBody>
      </p:sp>
      <p:sp>
        <p:nvSpPr>
          <p:cNvPr id="92" name="Shape 92"/>
          <p:cNvSpPr/>
          <p:nvPr/>
        </p:nvSpPr>
        <p:spPr>
          <a:xfrm>
            <a:off x="5703325" y="2348864"/>
            <a:ext cx="1344309" cy="1"/>
          </a:xfrm>
          <a:prstGeom prst="line">
            <a:avLst/>
          </a:prstGeom>
          <a:ln w="25400">
            <a:solidFill/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3" name="Shape 93"/>
          <p:cNvSpPr/>
          <p:nvPr/>
        </p:nvSpPr>
        <p:spPr>
          <a:xfrm>
            <a:off x="5879353" y="2458390"/>
            <a:ext cx="10177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200"/>
              <a:t>Web Socket</a:t>
            </a:r>
            <a:endParaRPr b="1" sz="1200"/>
          </a:p>
          <a:p>
            <a:pPr lvl="0">
              <a:defRPr sz="1800"/>
            </a:pPr>
            <a:r>
              <a:rPr b="1" sz="1200"/>
              <a:t> Connection</a:t>
            </a:r>
          </a:p>
        </p:txBody>
      </p:sp>
      <p:pic>
        <p:nvPicPr>
          <p:cNvPr id="9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6608" y="1576749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8620" y="3639610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3223" y="1514205"/>
            <a:ext cx="4191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6810033" y="3926863"/>
            <a:ext cx="3908585" cy="6175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45719" rIns="45719" anchor="ctr"/>
          <a:lstStyle/>
          <a:p>
            <a:pPr lvl="0">
              <a:defRPr sz="2400"/>
            </a:pPr>
          </a:p>
        </p:txBody>
      </p:sp>
      <p:sp>
        <p:nvSpPr>
          <p:cNvPr id="98" name="Shape 98"/>
          <p:cNvSpPr/>
          <p:nvPr/>
        </p:nvSpPr>
        <p:spPr>
          <a:xfrm>
            <a:off x="7104123" y="4038861"/>
            <a:ext cx="87203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Worker 3</a:t>
            </a:r>
          </a:p>
        </p:txBody>
      </p:sp>
      <p:pic>
        <p:nvPicPr>
          <p:cNvPr id="9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2261" y="4042112"/>
            <a:ext cx="4191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8757935" y="4064168"/>
            <a:ext cx="1627658" cy="3429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400"/>
              <a:t>App Instance </a:t>
            </a:r>
            <a:r>
              <a:rPr b="1" sz="1400"/>
              <a:t>…</a:t>
            </a:r>
          </a:p>
        </p:txBody>
      </p:sp>
      <p:sp>
        <p:nvSpPr>
          <p:cNvPr id="101" name="Shape 101"/>
          <p:cNvSpPr/>
          <p:nvPr/>
        </p:nvSpPr>
        <p:spPr>
          <a:xfrm>
            <a:off x="6003383" y="756809"/>
            <a:ext cx="1003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LAN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900220" y="681801"/>
            <a:ext cx="4479283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Application Instance Initiation Process</a:t>
            </a:r>
          </a:p>
        </p:txBody>
      </p:sp>
      <p:sp>
        <p:nvSpPr>
          <p:cNvPr id="104" name="Shape 104"/>
          <p:cNvSpPr/>
          <p:nvPr/>
        </p:nvSpPr>
        <p:spPr>
          <a:xfrm>
            <a:off x="3625850" y="1746250"/>
            <a:ext cx="2209800" cy="4953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Master receives an URL</a:t>
            </a:r>
          </a:p>
        </p:txBody>
      </p:sp>
      <p:grpSp>
        <p:nvGrpSpPr>
          <p:cNvPr id="107" name="Group 107"/>
          <p:cNvGrpSpPr/>
          <p:nvPr/>
        </p:nvGrpSpPr>
        <p:grpSpPr>
          <a:xfrm>
            <a:off x="3461483" y="2564921"/>
            <a:ext cx="2538534" cy="1518130"/>
            <a:chOff x="0" y="0"/>
            <a:chExt cx="2538532" cy="1518129"/>
          </a:xfrm>
        </p:grpSpPr>
        <p:sp>
          <p:nvSpPr>
            <p:cNvPr id="105" name="Shape 105"/>
            <p:cNvSpPr/>
            <p:nvPr/>
          </p:nvSpPr>
          <p:spPr>
            <a:xfrm>
              <a:off x="0" y="0"/>
              <a:ext cx="2538533" cy="1518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05790" y="442776"/>
              <a:ext cx="2326953" cy="734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1400"/>
                <a:t>Does this request have </a:t>
              </a:r>
              <a:endParaRPr sz="1400"/>
            </a:p>
            <a:p>
              <a:pPr lvl="0">
                <a:defRPr sz="1800"/>
              </a:pPr>
              <a:r>
                <a:rPr sz="1400"/>
                <a:t>a correspondant </a:t>
              </a:r>
              <a:endParaRPr sz="1400"/>
            </a:p>
            <a:p>
              <a:pPr lvl="0">
                <a:defRPr sz="1800"/>
              </a:pPr>
              <a:r>
                <a:rPr sz="1400"/>
                <a:t>App Instance</a:t>
              </a:r>
            </a:p>
          </p:txBody>
        </p:sp>
      </p:grpSp>
      <p:sp>
        <p:nvSpPr>
          <p:cNvPr id="108" name="Shape 108"/>
          <p:cNvSpPr/>
          <p:nvPr/>
        </p:nvSpPr>
        <p:spPr>
          <a:xfrm>
            <a:off x="4730749" y="2229137"/>
            <a:ext cx="1" cy="35454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" name="Shape 109"/>
          <p:cNvSpPr/>
          <p:nvPr/>
        </p:nvSpPr>
        <p:spPr>
          <a:xfrm>
            <a:off x="2279650" y="4629150"/>
            <a:ext cx="2209800" cy="7874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Master commands a worker to create a App Instance </a:t>
            </a:r>
          </a:p>
        </p:txBody>
      </p:sp>
      <p:sp>
        <p:nvSpPr>
          <p:cNvPr id="110" name="Shape 110"/>
          <p:cNvSpPr/>
          <p:nvPr/>
        </p:nvSpPr>
        <p:spPr>
          <a:xfrm>
            <a:off x="5035550" y="4629150"/>
            <a:ext cx="2209800" cy="7874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Master looks up which worker hosts the App Instance in memory</a:t>
            </a:r>
          </a:p>
        </p:txBody>
      </p:sp>
      <p:sp>
        <p:nvSpPr>
          <p:cNvPr id="111" name="Shape 111"/>
          <p:cNvSpPr/>
          <p:nvPr/>
        </p:nvSpPr>
        <p:spPr>
          <a:xfrm>
            <a:off x="2279650" y="5838825"/>
            <a:ext cx="2209800" cy="7874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The worker initiate an App instance and a virtual browser</a:t>
            </a:r>
          </a:p>
        </p:txBody>
      </p:sp>
      <p:sp>
        <p:nvSpPr>
          <p:cNvPr id="112" name="Shape 112"/>
          <p:cNvSpPr/>
          <p:nvPr/>
        </p:nvSpPr>
        <p:spPr>
          <a:xfrm>
            <a:off x="5035550" y="5838825"/>
            <a:ext cx="2209800" cy="7874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Master forward the request to the worker</a:t>
            </a:r>
          </a:p>
        </p:txBody>
      </p:sp>
      <p:sp>
        <p:nvSpPr>
          <p:cNvPr id="113" name="Shape 113"/>
          <p:cNvSpPr/>
          <p:nvPr/>
        </p:nvSpPr>
        <p:spPr>
          <a:xfrm>
            <a:off x="5035550" y="6985000"/>
            <a:ext cx="2209800" cy="9525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Worker finds an existing virtual browser or create a new one to serve the request</a:t>
            </a:r>
          </a:p>
        </p:txBody>
      </p:sp>
      <p:sp>
        <p:nvSpPr>
          <p:cNvPr id="114" name="Shape 114"/>
          <p:cNvSpPr/>
          <p:nvPr/>
        </p:nvSpPr>
        <p:spPr>
          <a:xfrm flipH="1">
            <a:off x="3587750" y="3693737"/>
            <a:ext cx="495301" cy="9593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" name="Shape 115"/>
          <p:cNvSpPr/>
          <p:nvPr/>
        </p:nvSpPr>
        <p:spPr>
          <a:xfrm>
            <a:off x="3353485" y="3946525"/>
            <a:ext cx="34153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No</a:t>
            </a:r>
          </a:p>
        </p:txBody>
      </p:sp>
      <p:sp>
        <p:nvSpPr>
          <p:cNvPr id="116" name="Shape 116"/>
          <p:cNvSpPr/>
          <p:nvPr/>
        </p:nvSpPr>
        <p:spPr>
          <a:xfrm>
            <a:off x="5455096" y="3671154"/>
            <a:ext cx="586383" cy="9586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7" name="Shape 117"/>
          <p:cNvSpPr/>
          <p:nvPr/>
        </p:nvSpPr>
        <p:spPr>
          <a:xfrm>
            <a:off x="5841682" y="3765550"/>
            <a:ext cx="39433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Yes</a:t>
            </a:r>
          </a:p>
        </p:txBody>
      </p:sp>
      <p:sp>
        <p:nvSpPr>
          <p:cNvPr id="118" name="Shape 118"/>
          <p:cNvSpPr/>
          <p:nvPr/>
        </p:nvSpPr>
        <p:spPr>
          <a:xfrm>
            <a:off x="6140449" y="5440675"/>
            <a:ext cx="1" cy="38023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9" name="Shape 119"/>
          <p:cNvSpPr/>
          <p:nvPr/>
        </p:nvSpPr>
        <p:spPr>
          <a:xfrm>
            <a:off x="3384549" y="5440675"/>
            <a:ext cx="1" cy="38023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0" name="Shape 120"/>
          <p:cNvSpPr/>
          <p:nvPr/>
        </p:nvSpPr>
        <p:spPr>
          <a:xfrm>
            <a:off x="6140449" y="6618741"/>
            <a:ext cx="1" cy="38023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1" name="Shape 121"/>
          <p:cNvSpPr/>
          <p:nvPr/>
        </p:nvSpPr>
        <p:spPr>
          <a:xfrm>
            <a:off x="4553394" y="6242050"/>
            <a:ext cx="418212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900220" y="681801"/>
            <a:ext cx="4479283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How app instance is initiated</a:t>
            </a:r>
          </a:p>
        </p:txBody>
      </p:sp>
      <p:sp>
        <p:nvSpPr>
          <p:cNvPr id="124" name="Shape 124"/>
          <p:cNvSpPr/>
          <p:nvPr/>
        </p:nvSpPr>
        <p:spPr>
          <a:xfrm>
            <a:off x="1037020" y="2879755"/>
            <a:ext cx="7012893" cy="4463990"/>
          </a:xfrm>
          <a:prstGeom prst="roundRect">
            <a:avLst>
              <a:gd name="adj" fmla="val 3841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400"/>
            </a:pPr>
          </a:p>
        </p:txBody>
      </p:sp>
      <p:sp>
        <p:nvSpPr>
          <p:cNvPr id="125" name="Shape 125"/>
          <p:cNvSpPr/>
          <p:nvPr/>
        </p:nvSpPr>
        <p:spPr>
          <a:xfrm>
            <a:off x="1254773" y="3099054"/>
            <a:ext cx="4496857" cy="2922910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140" name="Group 140"/>
          <p:cNvGrpSpPr/>
          <p:nvPr/>
        </p:nvGrpSpPr>
        <p:grpSpPr>
          <a:xfrm>
            <a:off x="1365250" y="4660900"/>
            <a:ext cx="1270000" cy="1270000"/>
            <a:chOff x="0" y="0"/>
            <a:chExt cx="1270000" cy="1270000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138" name="Group 138"/>
            <p:cNvGrpSpPr/>
            <p:nvPr/>
          </p:nvGrpSpPr>
          <p:grpSpPr>
            <a:xfrm>
              <a:off x="139193" y="399633"/>
              <a:ext cx="1056216" cy="782280"/>
              <a:chOff x="0" y="0"/>
              <a:chExt cx="1056214" cy="782278"/>
            </a:xfrm>
          </p:grpSpPr>
          <p:sp>
            <p:nvSpPr>
              <p:cNvPr id="127" name="Shape 127"/>
              <p:cNvSpPr/>
              <p:nvPr/>
            </p:nvSpPr>
            <p:spPr>
              <a:xfrm flipH="1">
                <a:off x="356617" y="10005"/>
                <a:ext cx="285138" cy="285138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37" name="Group 137"/>
              <p:cNvGrpSpPr/>
              <p:nvPr/>
            </p:nvGrpSpPr>
            <p:grpSpPr>
              <a:xfrm>
                <a:off x="0" y="-1"/>
                <a:ext cx="1056215" cy="782280"/>
                <a:chOff x="0" y="0"/>
                <a:chExt cx="1056214" cy="782278"/>
              </a:xfrm>
            </p:grpSpPr>
            <p:sp>
              <p:nvSpPr>
                <p:cNvPr id="128" name="Shape 128"/>
                <p:cNvSpPr/>
                <p:nvPr/>
              </p:nvSpPr>
              <p:spPr>
                <a:xfrm flipH="1">
                  <a:off x="107189" y="271789"/>
                  <a:ext cx="270999" cy="29850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x="365695" y="285069"/>
                  <a:ext cx="121342" cy="27180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 flipH="1">
                  <a:off x="0" y="556785"/>
                  <a:ext cx="114062" cy="218820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121192" y="536918"/>
                  <a:ext cx="121343" cy="232168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606631" y="-1"/>
                  <a:ext cx="221247" cy="251583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 flipH="1">
                  <a:off x="692188" y="265146"/>
                  <a:ext cx="150060" cy="232168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842247" y="251864"/>
                  <a:ext cx="213968" cy="26533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 flipH="1">
                  <a:off x="607215" y="497144"/>
                  <a:ext cx="70784" cy="284750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703022" y="493889"/>
                  <a:ext cx="131860" cy="288390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</p:grpSp>
        <p:sp>
          <p:nvSpPr>
            <p:cNvPr id="139" name="Shape 139"/>
            <p:cNvSpPr/>
            <p:nvPr/>
          </p:nvSpPr>
          <p:spPr>
            <a:xfrm>
              <a:off x="7107" y="65336"/>
              <a:ext cx="6753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DOM</a:t>
              </a:r>
            </a:p>
          </p:txBody>
        </p:sp>
      </p:grpSp>
      <p:sp>
        <p:nvSpPr>
          <p:cNvPr id="141" name="Shape 141"/>
          <p:cNvSpPr/>
          <p:nvPr/>
        </p:nvSpPr>
        <p:spPr>
          <a:xfrm>
            <a:off x="1410991" y="3318102"/>
            <a:ext cx="1250951" cy="378249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CSS, Images</a:t>
            </a:r>
          </a:p>
        </p:txBody>
      </p:sp>
      <p:sp>
        <p:nvSpPr>
          <p:cNvPr id="142" name="Shape 142"/>
          <p:cNvSpPr/>
          <p:nvPr/>
        </p:nvSpPr>
        <p:spPr>
          <a:xfrm>
            <a:off x="1410238" y="3816077"/>
            <a:ext cx="1252458" cy="386176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HTML</a:t>
            </a:r>
          </a:p>
        </p:txBody>
      </p:sp>
      <p:sp>
        <p:nvSpPr>
          <p:cNvPr id="143" name="Shape 143"/>
          <p:cNvSpPr/>
          <p:nvPr/>
        </p:nvSpPr>
        <p:spPr>
          <a:xfrm>
            <a:off x="3128952" y="4658159"/>
            <a:ext cx="1063729" cy="1266928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400"/>
              <a:t>Application</a:t>
            </a:r>
            <a:endParaRPr sz="1400"/>
          </a:p>
          <a:p>
            <a:pPr lvl="0">
              <a:defRPr sz="1800"/>
            </a:pPr>
            <a:r>
              <a:rPr sz="1400"/>
              <a:t>Javascript Code</a:t>
            </a:r>
          </a:p>
        </p:txBody>
      </p:sp>
      <p:sp>
        <p:nvSpPr>
          <p:cNvPr id="144" name="Shape 144"/>
          <p:cNvSpPr/>
          <p:nvPr/>
        </p:nvSpPr>
        <p:spPr>
          <a:xfrm>
            <a:off x="1884122" y="4246775"/>
            <a:ext cx="1" cy="38023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1969257" y="4180123"/>
            <a:ext cx="6753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Parse</a:t>
            </a:r>
          </a:p>
        </p:txBody>
      </p:sp>
      <p:sp>
        <p:nvSpPr>
          <p:cNvPr id="146" name="Shape 146"/>
          <p:cNvSpPr/>
          <p:nvPr/>
        </p:nvSpPr>
        <p:spPr>
          <a:xfrm>
            <a:off x="2485347" y="5450048"/>
            <a:ext cx="863601" cy="23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9" fill="norm" stroke="1" extrusionOk="0">
                <a:moveTo>
                  <a:pt x="21600" y="15327"/>
                </a:moveTo>
                <a:cubicBezTo>
                  <a:pt x="17866" y="20456"/>
                  <a:pt x="13772" y="21600"/>
                  <a:pt x="9847" y="18611"/>
                </a:cubicBezTo>
                <a:cubicBezTo>
                  <a:pt x="6117" y="15771"/>
                  <a:pt x="2700" y="9313"/>
                  <a:pt x="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2255672" y="4757798"/>
            <a:ext cx="87828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defRPr b="1" sz="1200"/>
            </a:lvl1pPr>
          </a:lstStyle>
          <a:p>
            <a:pPr lvl="0">
              <a:defRPr b="0" sz="1800"/>
            </a:pPr>
            <a:r>
              <a:rPr b="1" sz="1200"/>
              <a:t>Event Listener</a:t>
            </a:r>
          </a:p>
        </p:txBody>
      </p:sp>
      <p:sp>
        <p:nvSpPr>
          <p:cNvPr id="148" name="Shape 148"/>
          <p:cNvSpPr/>
          <p:nvPr/>
        </p:nvSpPr>
        <p:spPr>
          <a:xfrm>
            <a:off x="2475369" y="5646714"/>
            <a:ext cx="87828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defRPr b="1" sz="1200"/>
            </a:lvl1pPr>
          </a:lstStyle>
          <a:p>
            <a:pPr lvl="0">
              <a:defRPr b="0" sz="1800"/>
            </a:pPr>
            <a:r>
              <a:rPr b="1" sz="1200"/>
              <a:t>Update DOM</a:t>
            </a:r>
          </a:p>
        </p:txBody>
      </p:sp>
      <p:sp>
        <p:nvSpPr>
          <p:cNvPr id="149" name="Shape 149"/>
          <p:cNvSpPr/>
          <p:nvPr/>
        </p:nvSpPr>
        <p:spPr>
          <a:xfrm>
            <a:off x="4416648" y="4653171"/>
            <a:ext cx="1190718" cy="1285458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400"/>
              <a:t>JS Libraries</a:t>
            </a:r>
            <a:endParaRPr sz="1400"/>
          </a:p>
          <a:p>
            <a:pPr lvl="0">
              <a:defRPr sz="1800"/>
            </a:pPr>
            <a:r>
              <a:rPr sz="1400"/>
              <a:t>Angular, jQuery, etc</a:t>
            </a:r>
            <a:endParaRPr sz="1400"/>
          </a:p>
        </p:txBody>
      </p:sp>
      <p:sp>
        <p:nvSpPr>
          <p:cNvPr id="150" name="Shape 150"/>
          <p:cNvSpPr/>
          <p:nvPr/>
        </p:nvSpPr>
        <p:spPr>
          <a:xfrm>
            <a:off x="3145219" y="3250928"/>
            <a:ext cx="2494058" cy="978166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400"/>
              <a:t>CloudBrowser API</a:t>
            </a:r>
            <a:endParaRPr sz="1400"/>
          </a:p>
          <a:p>
            <a:pPr lvl="0">
              <a:defRPr sz="1800"/>
            </a:pPr>
            <a:r>
              <a:rPr sz="1400"/>
              <a:t>DB interface, Application Management</a:t>
            </a:r>
            <a:endParaRPr sz="1400"/>
          </a:p>
        </p:txBody>
      </p:sp>
      <p:sp>
        <p:nvSpPr>
          <p:cNvPr id="151" name="Shape 151"/>
          <p:cNvSpPr/>
          <p:nvPr/>
        </p:nvSpPr>
        <p:spPr>
          <a:xfrm>
            <a:off x="4221731" y="4277588"/>
            <a:ext cx="142531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Virtual Browser</a:t>
            </a:r>
          </a:p>
        </p:txBody>
      </p:sp>
      <p:sp>
        <p:nvSpPr>
          <p:cNvPr id="152" name="Shape 152"/>
          <p:cNvSpPr/>
          <p:nvPr/>
        </p:nvSpPr>
        <p:spPr>
          <a:xfrm>
            <a:off x="4473064" y="6678525"/>
            <a:ext cx="2679110" cy="386176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App Instance Object</a:t>
            </a:r>
          </a:p>
        </p:txBody>
      </p:sp>
      <p:sp>
        <p:nvSpPr>
          <p:cNvPr id="153" name="Shape 153"/>
          <p:cNvSpPr/>
          <p:nvPr/>
        </p:nvSpPr>
        <p:spPr>
          <a:xfrm>
            <a:off x="1384913" y="6763615"/>
            <a:ext cx="123067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App Instance</a:t>
            </a:r>
          </a:p>
        </p:txBody>
      </p:sp>
      <p:sp>
        <p:nvSpPr>
          <p:cNvPr id="154" name="Shape 154"/>
          <p:cNvSpPr/>
          <p:nvPr/>
        </p:nvSpPr>
        <p:spPr>
          <a:xfrm>
            <a:off x="3858925" y="5857518"/>
            <a:ext cx="839679" cy="8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683" y="21075"/>
                  <a:pt x="17836" y="20410"/>
                  <a:pt x="16084" y="19616"/>
                </a:cubicBezTo>
                <a:cubicBezTo>
                  <a:pt x="6893" y="15447"/>
                  <a:pt x="902" y="8141"/>
                  <a:pt x="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3221027" y="6292562"/>
            <a:ext cx="1082779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defRPr b="1" sz="1200"/>
            </a:lvl1pPr>
          </a:lstStyle>
          <a:p>
            <a:pPr lvl="0">
              <a:defRPr b="0" sz="1800"/>
            </a:pPr>
            <a:r>
              <a:rPr b="1" sz="1200"/>
              <a:t>Read/Write</a:t>
            </a:r>
          </a:p>
        </p:txBody>
      </p:sp>
      <p:sp>
        <p:nvSpPr>
          <p:cNvPr id="156" name="Shape 156"/>
          <p:cNvSpPr/>
          <p:nvPr/>
        </p:nvSpPr>
        <p:spPr>
          <a:xfrm>
            <a:off x="6149464" y="3096400"/>
            <a:ext cx="1608860" cy="2927914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</p:spPr>
        <p:txBody>
          <a:bodyPr lIns="0" tIns="0" rIns="0" bIns="0" anchor="ctr"/>
          <a:lstStyle/>
          <a:p>
            <a:pPr lvl="0">
              <a:defRPr b="1" sz="1400"/>
            </a:pPr>
          </a:p>
        </p:txBody>
      </p:sp>
      <p:sp>
        <p:nvSpPr>
          <p:cNvPr id="157" name="Shape 157"/>
          <p:cNvSpPr/>
          <p:nvPr/>
        </p:nvSpPr>
        <p:spPr>
          <a:xfrm>
            <a:off x="6240452" y="4576537"/>
            <a:ext cx="1063729" cy="1266929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400"/>
              <a:t>Application</a:t>
            </a:r>
            <a:endParaRPr sz="1400"/>
          </a:p>
          <a:p>
            <a:pPr lvl="0">
              <a:defRPr sz="1800"/>
            </a:pPr>
            <a:r>
              <a:rPr sz="1400"/>
              <a:t>Javascript Code</a:t>
            </a:r>
          </a:p>
        </p:txBody>
      </p:sp>
      <p:sp>
        <p:nvSpPr>
          <p:cNvPr id="158" name="Shape 158"/>
          <p:cNvSpPr/>
          <p:nvPr/>
        </p:nvSpPr>
        <p:spPr>
          <a:xfrm>
            <a:off x="6291973" y="3401863"/>
            <a:ext cx="960687" cy="298451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…</a:t>
            </a:r>
          </a:p>
        </p:txBody>
      </p:sp>
      <p:sp>
        <p:nvSpPr>
          <p:cNvPr id="159" name="Shape 159"/>
          <p:cNvSpPr/>
          <p:nvPr/>
        </p:nvSpPr>
        <p:spPr>
          <a:xfrm>
            <a:off x="6291973" y="3807306"/>
            <a:ext cx="960687" cy="298451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…</a:t>
            </a:r>
          </a:p>
        </p:txBody>
      </p:sp>
      <p:sp>
        <p:nvSpPr>
          <p:cNvPr id="160" name="Shape 160"/>
          <p:cNvSpPr/>
          <p:nvPr/>
        </p:nvSpPr>
        <p:spPr>
          <a:xfrm>
            <a:off x="6241236" y="4147282"/>
            <a:ext cx="142531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Virtual Browser</a:t>
            </a:r>
          </a:p>
        </p:txBody>
      </p:sp>
      <p:sp>
        <p:nvSpPr>
          <p:cNvPr id="161" name="Shape 161"/>
          <p:cNvSpPr/>
          <p:nvPr/>
        </p:nvSpPr>
        <p:spPr>
          <a:xfrm>
            <a:off x="6484927" y="5879455"/>
            <a:ext cx="105031" cy="783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16" h="21165" fill="norm" stroke="1" extrusionOk="0">
                <a:moveTo>
                  <a:pt x="9799" y="0"/>
                </a:moveTo>
                <a:cubicBezTo>
                  <a:pt x="15376" y="1474"/>
                  <a:pt x="19266" y="4599"/>
                  <a:pt x="20053" y="8237"/>
                </a:cubicBezTo>
                <a:cubicBezTo>
                  <a:pt x="21600" y="15381"/>
                  <a:pt x="11936" y="21600"/>
                  <a:pt x="0" y="21141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6617430" y="6169919"/>
            <a:ext cx="1082779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defRPr b="1" sz="1200"/>
            </a:lvl1pPr>
          </a:lstStyle>
          <a:p>
            <a:pPr lvl="0">
              <a:defRPr b="0" sz="1800"/>
            </a:pPr>
            <a:r>
              <a:rPr b="1" sz="1200"/>
              <a:t>Read/Write</a:t>
            </a:r>
          </a:p>
        </p:txBody>
      </p:sp>
      <p:sp>
        <p:nvSpPr>
          <p:cNvPr id="163" name="Shape 163"/>
          <p:cNvSpPr/>
          <p:nvPr/>
        </p:nvSpPr>
        <p:spPr>
          <a:xfrm>
            <a:off x="3660816" y="4238242"/>
            <a:ext cx="1" cy="397300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 flipH="1">
            <a:off x="4108994" y="5173042"/>
            <a:ext cx="39134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5" name="Shape 165"/>
          <p:cNvSpPr/>
          <p:nvPr/>
        </p:nvSpPr>
        <p:spPr>
          <a:xfrm>
            <a:off x="2219231" y="4635508"/>
            <a:ext cx="1191189" cy="398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77" fill="norm" stroke="1" extrusionOk="0">
                <a:moveTo>
                  <a:pt x="0" y="18077"/>
                </a:moveTo>
                <a:cubicBezTo>
                  <a:pt x="724" y="14346"/>
                  <a:pt x="1742" y="11019"/>
                  <a:pt x="2994" y="8295"/>
                </a:cubicBezTo>
                <a:cubicBezTo>
                  <a:pt x="8425" y="-3523"/>
                  <a:pt x="16612" y="-2610"/>
                  <a:pt x="21600" y="10371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844478" y="3660070"/>
            <a:ext cx="6891235" cy="4053067"/>
          </a:xfrm>
          <a:prstGeom prst="roundRect">
            <a:avLst>
              <a:gd name="adj" fmla="val 4231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400"/>
            </a:pPr>
          </a:p>
        </p:txBody>
      </p:sp>
      <p:grpSp>
        <p:nvGrpSpPr>
          <p:cNvPr id="182" name="Group 182"/>
          <p:cNvGrpSpPr/>
          <p:nvPr/>
        </p:nvGrpSpPr>
        <p:grpSpPr>
          <a:xfrm>
            <a:off x="6583023" y="3837551"/>
            <a:ext cx="1988351" cy="2849423"/>
            <a:chOff x="0" y="0"/>
            <a:chExt cx="1988349" cy="2849422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1988350" cy="2849423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180" name="Group 180"/>
            <p:cNvGrpSpPr/>
            <p:nvPr/>
          </p:nvGrpSpPr>
          <p:grpSpPr>
            <a:xfrm>
              <a:off x="1193432" y="331382"/>
              <a:ext cx="604730" cy="447889"/>
              <a:chOff x="0" y="0"/>
              <a:chExt cx="604728" cy="447888"/>
            </a:xfrm>
          </p:grpSpPr>
          <p:sp>
            <p:nvSpPr>
              <p:cNvPr id="169" name="Shape 169"/>
              <p:cNvSpPr/>
              <p:nvPr/>
            </p:nvSpPr>
            <p:spPr>
              <a:xfrm flipH="1">
                <a:off x="204178" y="5728"/>
                <a:ext cx="163255" cy="163254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79" name="Group 179"/>
              <p:cNvGrpSpPr/>
              <p:nvPr/>
            </p:nvGrpSpPr>
            <p:grpSpPr>
              <a:xfrm>
                <a:off x="0" y="0"/>
                <a:ext cx="604729" cy="447889"/>
                <a:chOff x="0" y="0"/>
                <a:chExt cx="604728" cy="447888"/>
              </a:xfrm>
            </p:grpSpPr>
            <p:sp>
              <p:nvSpPr>
                <p:cNvPr id="170" name="Shape 170"/>
                <p:cNvSpPr/>
                <p:nvPr/>
              </p:nvSpPr>
              <p:spPr>
                <a:xfrm flipH="1">
                  <a:off x="61370" y="155611"/>
                  <a:ext cx="155159" cy="170905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209376" y="163214"/>
                  <a:ext cx="69474" cy="15562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 flipH="1">
                  <a:off x="0" y="318783"/>
                  <a:ext cx="65306" cy="125285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69388" y="307408"/>
                  <a:ext cx="69474" cy="13292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74" name="Shape 174"/>
                <p:cNvSpPr/>
                <p:nvPr/>
              </p:nvSpPr>
              <p:spPr>
                <a:xfrm>
                  <a:off x="347322" y="0"/>
                  <a:ext cx="126674" cy="14404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75" name="Shape 175"/>
                <p:cNvSpPr/>
                <p:nvPr/>
              </p:nvSpPr>
              <p:spPr>
                <a:xfrm flipH="1">
                  <a:off x="396307" y="151807"/>
                  <a:ext cx="85916" cy="13292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76" name="Shape 176"/>
                <p:cNvSpPr/>
                <p:nvPr/>
              </p:nvSpPr>
              <p:spPr>
                <a:xfrm>
                  <a:off x="482223" y="144203"/>
                  <a:ext cx="122506" cy="15191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 flipH="1">
                  <a:off x="347657" y="284636"/>
                  <a:ext cx="40527" cy="16303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402510" y="282773"/>
                  <a:ext cx="75496" cy="165116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</p:grpSp>
        <p:sp>
          <p:nvSpPr>
            <p:cNvPr id="181" name="Shape 181"/>
            <p:cNvSpPr/>
            <p:nvPr/>
          </p:nvSpPr>
          <p:spPr>
            <a:xfrm>
              <a:off x="12372" y="17662"/>
              <a:ext cx="1547393" cy="4531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Virtual Browser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4209129" y="3846784"/>
            <a:ext cx="1988351" cy="2849423"/>
            <a:chOff x="0" y="0"/>
            <a:chExt cx="1988349" cy="2849422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1988350" cy="2849423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195" name="Group 195"/>
            <p:cNvGrpSpPr/>
            <p:nvPr/>
          </p:nvGrpSpPr>
          <p:grpSpPr>
            <a:xfrm>
              <a:off x="1193432" y="331382"/>
              <a:ext cx="604730" cy="447889"/>
              <a:chOff x="0" y="0"/>
              <a:chExt cx="604728" cy="447888"/>
            </a:xfrm>
          </p:grpSpPr>
          <p:sp>
            <p:nvSpPr>
              <p:cNvPr id="184" name="Shape 184"/>
              <p:cNvSpPr/>
              <p:nvPr/>
            </p:nvSpPr>
            <p:spPr>
              <a:xfrm flipH="1">
                <a:off x="204178" y="5728"/>
                <a:ext cx="163255" cy="163254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94" name="Group 194"/>
              <p:cNvGrpSpPr/>
              <p:nvPr/>
            </p:nvGrpSpPr>
            <p:grpSpPr>
              <a:xfrm>
                <a:off x="0" y="0"/>
                <a:ext cx="604729" cy="447889"/>
                <a:chOff x="0" y="0"/>
                <a:chExt cx="604728" cy="447888"/>
              </a:xfrm>
            </p:grpSpPr>
            <p:sp>
              <p:nvSpPr>
                <p:cNvPr id="185" name="Shape 185"/>
                <p:cNvSpPr/>
                <p:nvPr/>
              </p:nvSpPr>
              <p:spPr>
                <a:xfrm flipH="1">
                  <a:off x="61370" y="155611"/>
                  <a:ext cx="155159" cy="170905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09376" y="163214"/>
                  <a:ext cx="69474" cy="15562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 flipH="1">
                  <a:off x="0" y="318783"/>
                  <a:ext cx="65306" cy="125285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69388" y="307408"/>
                  <a:ext cx="69474" cy="13292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347322" y="0"/>
                  <a:ext cx="126674" cy="14404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 flipH="1">
                  <a:off x="396307" y="151807"/>
                  <a:ext cx="85916" cy="13292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482223" y="144203"/>
                  <a:ext cx="122506" cy="15191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 flipH="1">
                  <a:off x="347657" y="284636"/>
                  <a:ext cx="40527" cy="16303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402510" y="282773"/>
                  <a:ext cx="75496" cy="165116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</p:grpSp>
        <p:sp>
          <p:nvSpPr>
            <p:cNvPr id="196" name="Shape 196"/>
            <p:cNvSpPr/>
            <p:nvPr/>
          </p:nvSpPr>
          <p:spPr>
            <a:xfrm>
              <a:off x="12372" y="17662"/>
              <a:ext cx="1547393" cy="4531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Virtual Browser</a:t>
              </a:r>
            </a:p>
          </p:txBody>
        </p:sp>
      </p:grpSp>
      <p:sp>
        <p:nvSpPr>
          <p:cNvPr id="198" name="Shape 198"/>
          <p:cNvSpPr/>
          <p:nvPr/>
        </p:nvSpPr>
        <p:spPr>
          <a:xfrm>
            <a:off x="1954112" y="3846083"/>
            <a:ext cx="1988350" cy="2849423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210" name="Group 210"/>
          <p:cNvGrpSpPr/>
          <p:nvPr/>
        </p:nvGrpSpPr>
        <p:grpSpPr>
          <a:xfrm>
            <a:off x="3147545" y="4177465"/>
            <a:ext cx="604729" cy="447889"/>
            <a:chOff x="0" y="0"/>
            <a:chExt cx="604728" cy="447888"/>
          </a:xfrm>
        </p:grpSpPr>
        <p:sp>
          <p:nvSpPr>
            <p:cNvPr id="199" name="Shape 199"/>
            <p:cNvSpPr/>
            <p:nvPr/>
          </p:nvSpPr>
          <p:spPr>
            <a:xfrm flipH="1">
              <a:off x="204178" y="5728"/>
              <a:ext cx="163255" cy="163254"/>
            </a:xfrm>
            <a:prstGeom prst="line">
              <a:avLst/>
            </a:prstGeom>
            <a:noFill/>
            <a:ln w="19050" cap="flat">
              <a:solidFill>
                <a:srgbClr val="B3504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09" name="Group 209"/>
            <p:cNvGrpSpPr/>
            <p:nvPr/>
          </p:nvGrpSpPr>
          <p:grpSpPr>
            <a:xfrm>
              <a:off x="0" y="0"/>
              <a:ext cx="604729" cy="447889"/>
              <a:chOff x="0" y="0"/>
              <a:chExt cx="604728" cy="447888"/>
            </a:xfrm>
          </p:grpSpPr>
          <p:sp>
            <p:nvSpPr>
              <p:cNvPr id="200" name="Shape 200"/>
              <p:cNvSpPr/>
              <p:nvPr/>
            </p:nvSpPr>
            <p:spPr>
              <a:xfrm flipH="1">
                <a:off x="61370" y="155611"/>
                <a:ext cx="155159" cy="170905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209376" y="163214"/>
                <a:ext cx="69474" cy="155622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0" y="318783"/>
                <a:ext cx="65306" cy="125285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69388" y="307408"/>
                <a:ext cx="69474" cy="132927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47322" y="0"/>
                <a:ext cx="126674" cy="144042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396307" y="151807"/>
                <a:ext cx="85916" cy="132927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482223" y="144203"/>
                <a:ext cx="122506" cy="151917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347657" y="284636"/>
                <a:ext cx="40527" cy="163032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402510" y="282773"/>
                <a:ext cx="75496" cy="165116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211" name="Shape 211"/>
          <p:cNvSpPr/>
          <p:nvPr/>
        </p:nvSpPr>
        <p:spPr>
          <a:xfrm>
            <a:off x="1900220" y="681801"/>
            <a:ext cx="4479283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App Instance Figure</a:t>
            </a:r>
          </a:p>
        </p:txBody>
      </p:sp>
      <p:sp>
        <p:nvSpPr>
          <p:cNvPr id="212" name="Shape 212"/>
          <p:cNvSpPr/>
          <p:nvPr/>
        </p:nvSpPr>
        <p:spPr>
          <a:xfrm>
            <a:off x="2010673" y="4800778"/>
            <a:ext cx="1865060" cy="1771651"/>
          </a:xfrm>
          <a:prstGeom prst="roundRect">
            <a:avLst>
              <a:gd name="adj" fmla="val 23013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45719" rIns="45719" anchor="ctr"/>
          <a:lstStyle/>
          <a:p>
            <a:pPr lvl="0">
              <a:defRPr sz="2400"/>
            </a:pPr>
          </a:p>
        </p:txBody>
      </p:sp>
      <p:sp>
        <p:nvSpPr>
          <p:cNvPr id="213" name="Shape 213"/>
          <p:cNvSpPr/>
          <p:nvPr/>
        </p:nvSpPr>
        <p:spPr>
          <a:xfrm>
            <a:off x="3028950" y="5505139"/>
            <a:ext cx="546497" cy="380235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FFFFFF"/>
                </a:solidFill>
              </a:rPr>
              <a:t>User</a:t>
            </a:r>
          </a:p>
        </p:txBody>
      </p:sp>
      <p:sp>
        <p:nvSpPr>
          <p:cNvPr id="214" name="Shape 214"/>
          <p:cNvSpPr/>
          <p:nvPr/>
        </p:nvSpPr>
        <p:spPr>
          <a:xfrm>
            <a:off x="2100728" y="5507924"/>
            <a:ext cx="89790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Chat App</a:t>
            </a:r>
          </a:p>
        </p:txBody>
      </p:sp>
      <p:sp>
        <p:nvSpPr>
          <p:cNvPr id="215" name="Shape 215"/>
          <p:cNvSpPr/>
          <p:nvPr/>
        </p:nvSpPr>
        <p:spPr>
          <a:xfrm>
            <a:off x="2488759" y="5990524"/>
            <a:ext cx="1086688" cy="380234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FFFFFF"/>
                </a:solidFill>
              </a:rPr>
              <a:t>ChatRoom</a:t>
            </a:r>
          </a:p>
        </p:txBody>
      </p:sp>
      <p:sp>
        <p:nvSpPr>
          <p:cNvPr id="216" name="Shape 216"/>
          <p:cNvSpPr/>
          <p:nvPr/>
        </p:nvSpPr>
        <p:spPr>
          <a:xfrm>
            <a:off x="3606359" y="6738278"/>
            <a:ext cx="3182188" cy="913635"/>
          </a:xfrm>
          <a:prstGeom prst="rect">
            <a:avLst/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b="1" sz="16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</a:rPr>
              <a:t>ChatRoom</a:t>
            </a:r>
          </a:p>
        </p:txBody>
      </p:sp>
      <p:sp>
        <p:nvSpPr>
          <p:cNvPr id="217" name="Shape 217"/>
          <p:cNvSpPr/>
          <p:nvPr/>
        </p:nvSpPr>
        <p:spPr>
          <a:xfrm>
            <a:off x="2865735" y="6396550"/>
            <a:ext cx="900967" cy="852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5" y="0"/>
                </a:moveTo>
                <a:lnTo>
                  <a:pt x="0" y="21590"/>
                </a:lnTo>
                <a:lnTo>
                  <a:pt x="21600" y="21600"/>
                </a:ln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8" name="Shape 218"/>
          <p:cNvSpPr/>
          <p:nvPr/>
        </p:nvSpPr>
        <p:spPr>
          <a:xfrm>
            <a:off x="5118201" y="6858545"/>
            <a:ext cx="96432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Messages</a:t>
            </a:r>
          </a:p>
        </p:txBody>
      </p:sp>
      <p:sp>
        <p:nvSpPr>
          <p:cNvPr id="219" name="Shape 219"/>
          <p:cNvSpPr/>
          <p:nvPr/>
        </p:nvSpPr>
        <p:spPr>
          <a:xfrm>
            <a:off x="5080889" y="7226845"/>
            <a:ext cx="159774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🔶PostMessage()</a:t>
            </a:r>
          </a:p>
        </p:txBody>
      </p:sp>
      <p:sp>
        <p:nvSpPr>
          <p:cNvPr id="220" name="Shape 220"/>
          <p:cNvSpPr/>
          <p:nvPr/>
        </p:nvSpPr>
        <p:spPr>
          <a:xfrm>
            <a:off x="7380962" y="7226845"/>
            <a:ext cx="123067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App Instance</a:t>
            </a:r>
          </a:p>
        </p:txBody>
      </p:sp>
      <p:sp>
        <p:nvSpPr>
          <p:cNvPr id="221" name="Shape 221"/>
          <p:cNvSpPr/>
          <p:nvPr/>
        </p:nvSpPr>
        <p:spPr>
          <a:xfrm>
            <a:off x="1022188" y="4738375"/>
            <a:ext cx="7856151" cy="1"/>
          </a:xfrm>
          <a:prstGeom prst="line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22" name="Shape 222"/>
          <p:cNvSpPr/>
          <p:nvPr/>
        </p:nvSpPr>
        <p:spPr>
          <a:xfrm>
            <a:off x="1026507" y="4003936"/>
            <a:ext cx="804794" cy="4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View</a:t>
            </a:r>
          </a:p>
        </p:txBody>
      </p:sp>
      <p:sp>
        <p:nvSpPr>
          <p:cNvPr id="223" name="Shape 223"/>
          <p:cNvSpPr/>
          <p:nvPr/>
        </p:nvSpPr>
        <p:spPr>
          <a:xfrm>
            <a:off x="1026507" y="4943192"/>
            <a:ext cx="804794" cy="45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Model</a:t>
            </a:r>
          </a:p>
        </p:txBody>
      </p:sp>
      <p:sp>
        <p:nvSpPr>
          <p:cNvPr id="224" name="Shape 224"/>
          <p:cNvSpPr/>
          <p:nvPr/>
        </p:nvSpPr>
        <p:spPr>
          <a:xfrm>
            <a:off x="2118707" y="4882958"/>
            <a:ext cx="1547393" cy="45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Application code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4260161" y="4825065"/>
            <a:ext cx="1874585" cy="1771651"/>
            <a:chOff x="0" y="0"/>
            <a:chExt cx="1874583" cy="1771650"/>
          </a:xfrm>
        </p:grpSpPr>
        <p:sp>
          <p:nvSpPr>
            <p:cNvPr id="225" name="Shape 225"/>
            <p:cNvSpPr/>
            <p:nvPr/>
          </p:nvSpPr>
          <p:spPr>
            <a:xfrm>
              <a:off x="9525" y="0"/>
              <a:ext cx="1865059" cy="1771650"/>
            </a:xfrm>
            <a:prstGeom prst="roundRect">
              <a:avLst>
                <a:gd name="adj" fmla="val 23013"/>
              </a:avLst>
            </a:prstGeom>
            <a:gradFill flip="none" rotWithShape="1">
              <a:gsLst>
                <a:gs pos="0">
                  <a:srgbClr val="F2FEDF">
                    <a:alpha val="93864"/>
                  </a:srgbClr>
                </a:gs>
                <a:gs pos="100000">
                  <a:srgbClr val="C7EA8F">
                    <a:alpha val="93864"/>
                  </a:srgbClr>
                </a:gs>
              </a:gsLst>
              <a:lin ang="5400000" scaled="0"/>
            </a:gradFill>
            <a:ln w="19050" cap="flat">
              <a:solidFill>
                <a:srgbClr val="B7CF87">
                  <a:alpha val="93864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045795" y="698552"/>
              <a:ext cx="546498" cy="380235"/>
            </a:xfrm>
            <a:prstGeom prst="rect">
              <a:avLst/>
            </a:prstGeom>
            <a:solidFill>
              <a:srgbClr val="51A7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4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400">
                  <a:solidFill>
                    <a:srgbClr val="FFFFFF"/>
                  </a:solidFill>
                </a:rPr>
                <a:t>User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716059"/>
              <a:ext cx="897905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400"/>
              </a:lvl1pPr>
            </a:lstStyle>
            <a:p>
              <a:pPr lvl="0">
                <a:defRPr b="0" sz="1800"/>
              </a:pPr>
              <a:r>
                <a:rPr b="1" sz="1400"/>
                <a:t>Chat App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493943" y="1181092"/>
              <a:ext cx="1086688" cy="380235"/>
            </a:xfrm>
            <a:prstGeom prst="rect">
              <a:avLst/>
            </a:prstGeom>
            <a:solidFill>
              <a:srgbClr val="51A7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4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400">
                  <a:solidFill>
                    <a:srgbClr val="FFFFFF"/>
                  </a:solidFill>
                </a:rPr>
                <a:t>ChatRoom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68358" y="73526"/>
              <a:ext cx="1547393" cy="4531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Application code</a:t>
              </a:r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6639907" y="4809157"/>
            <a:ext cx="1874584" cy="1771651"/>
            <a:chOff x="0" y="0"/>
            <a:chExt cx="1874583" cy="1771650"/>
          </a:xfrm>
        </p:grpSpPr>
        <p:sp>
          <p:nvSpPr>
            <p:cNvPr id="231" name="Shape 231"/>
            <p:cNvSpPr/>
            <p:nvPr/>
          </p:nvSpPr>
          <p:spPr>
            <a:xfrm>
              <a:off x="9525" y="0"/>
              <a:ext cx="1865059" cy="1771650"/>
            </a:xfrm>
            <a:prstGeom prst="roundRect">
              <a:avLst>
                <a:gd name="adj" fmla="val 23013"/>
              </a:avLst>
            </a:prstGeom>
            <a:gradFill flip="none" rotWithShape="1">
              <a:gsLst>
                <a:gs pos="0">
                  <a:srgbClr val="F2FEDF">
                    <a:alpha val="93864"/>
                  </a:srgbClr>
                </a:gs>
                <a:gs pos="100000">
                  <a:srgbClr val="C7EA8F">
                    <a:alpha val="93864"/>
                  </a:srgbClr>
                </a:gs>
              </a:gsLst>
              <a:lin ang="5400000" scaled="0"/>
            </a:gradFill>
            <a:ln w="19050" cap="flat">
              <a:solidFill>
                <a:srgbClr val="B7CF87">
                  <a:alpha val="93864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045795" y="698552"/>
              <a:ext cx="546498" cy="380235"/>
            </a:xfrm>
            <a:prstGeom prst="rect">
              <a:avLst/>
            </a:prstGeom>
            <a:solidFill>
              <a:srgbClr val="51A7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4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400">
                  <a:solidFill>
                    <a:srgbClr val="FFFFFF"/>
                  </a:solidFill>
                </a:rPr>
                <a:t>User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716059"/>
              <a:ext cx="897905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400"/>
              </a:lvl1pPr>
            </a:lstStyle>
            <a:p>
              <a:pPr lvl="0">
                <a:defRPr b="0" sz="1800"/>
              </a:pPr>
              <a:r>
                <a:rPr b="1" sz="1400"/>
                <a:t>Chat App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493943" y="1181092"/>
              <a:ext cx="1086688" cy="380235"/>
            </a:xfrm>
            <a:prstGeom prst="rect">
              <a:avLst/>
            </a:prstGeom>
            <a:solidFill>
              <a:srgbClr val="51A7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4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400">
                  <a:solidFill>
                    <a:srgbClr val="FFFFFF"/>
                  </a:solidFill>
                </a:rPr>
                <a:t>ChatRoom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168358" y="73526"/>
              <a:ext cx="1547393" cy="4531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Application code</a:t>
              </a:r>
            </a:p>
          </p:txBody>
        </p:sp>
      </p:grpSp>
      <p:sp>
        <p:nvSpPr>
          <p:cNvPr id="237" name="Shape 237"/>
          <p:cNvSpPr/>
          <p:nvPr/>
        </p:nvSpPr>
        <p:spPr>
          <a:xfrm>
            <a:off x="6628204" y="6367561"/>
            <a:ext cx="925221" cy="583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213" y="21058"/>
                </a:lnTo>
                <a:lnTo>
                  <a:pt x="0" y="21600"/>
                </a:ln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8" name="Shape 238"/>
          <p:cNvSpPr/>
          <p:nvPr/>
        </p:nvSpPr>
        <p:spPr>
          <a:xfrm flipV="1">
            <a:off x="5290095" y="6418051"/>
            <a:ext cx="1" cy="380234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9" name="Shape 239"/>
          <p:cNvSpPr/>
          <p:nvPr/>
        </p:nvSpPr>
        <p:spPr>
          <a:xfrm>
            <a:off x="1956777" y="2414189"/>
            <a:ext cx="1865059" cy="76175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User Session 1</a:t>
            </a:r>
          </a:p>
        </p:txBody>
      </p:sp>
      <p:sp>
        <p:nvSpPr>
          <p:cNvPr id="240" name="Shape 240"/>
          <p:cNvSpPr/>
          <p:nvPr/>
        </p:nvSpPr>
        <p:spPr>
          <a:xfrm>
            <a:off x="4261827" y="2414189"/>
            <a:ext cx="1865059" cy="76175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User Session 2</a:t>
            </a:r>
          </a:p>
        </p:txBody>
      </p:sp>
      <p:sp>
        <p:nvSpPr>
          <p:cNvPr id="241" name="Shape 241"/>
          <p:cNvSpPr/>
          <p:nvPr/>
        </p:nvSpPr>
        <p:spPr>
          <a:xfrm>
            <a:off x="6573070" y="2414189"/>
            <a:ext cx="1865059" cy="76175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User Session 3</a:t>
            </a:r>
          </a:p>
        </p:txBody>
      </p:sp>
      <p:sp>
        <p:nvSpPr>
          <p:cNvPr id="242" name="Shape 242"/>
          <p:cNvSpPr/>
          <p:nvPr/>
        </p:nvSpPr>
        <p:spPr>
          <a:xfrm>
            <a:off x="1022188" y="3399279"/>
            <a:ext cx="785615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3" name="Shape 243"/>
          <p:cNvSpPr/>
          <p:nvPr/>
        </p:nvSpPr>
        <p:spPr>
          <a:xfrm>
            <a:off x="1966484" y="3863745"/>
            <a:ext cx="1547394" cy="4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Virtual Browser</a:t>
            </a:r>
          </a:p>
        </p:txBody>
      </p:sp>
      <p:sp>
        <p:nvSpPr>
          <p:cNvPr id="244" name="Shape 244"/>
          <p:cNvSpPr/>
          <p:nvPr/>
        </p:nvSpPr>
        <p:spPr>
          <a:xfrm>
            <a:off x="2485606" y="7197122"/>
            <a:ext cx="1086688" cy="45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Reference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