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2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s/comment3.xml" ContentType="application/vnd.openxmlformats-officedocument.presentationml.comment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10"/>
    <p:sldId id="258" r:id="rId11"/>
    <p:sldId id="259" r:id="rId12"/>
    <p:sldId id="260" r:id="rId14"/>
    <p:sldId id="261" r:id="rId15"/>
    <p:sldId id="262" r:id="rId16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zhong Pan" initials="X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comments" Target="comments/comment2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comments" Target="comments/comment3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04T10:08:32.840" idx="1">
    <p:pos x="3072" y="2512"/>
    <p:text>checkin this file
a figure for traditional session management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02T10:22:17.555" idx="2">
    <p:pos x="5728" y="2776"/>
    <p:text>show that appInstanceObject directly shared by the app js code
view; vb state, shared app instance state;
use an example app 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2-04T12:15:40.066" idx="3">
    <p:pos x="5976" y="48"/>
    <p:text>visualize how data flows
html… 
use same style as other figs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omments" Target="../comments/comment3.xml"/><Relationship Id="rId3" Type="http://schemas.openxmlformats.org/officeDocument/2006/relationships/image" Target="../media/image2.tif"/><Relationship Id="rId4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copy and open preview : new file from clipboard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047566" y="709100"/>
            <a:ext cx="6727488" cy="4433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1" h="20880" fill="norm" stroke="1" extrusionOk="0">
                <a:moveTo>
                  <a:pt x="35" y="6439"/>
                </a:moveTo>
                <a:cubicBezTo>
                  <a:pt x="-84" y="5413"/>
                  <a:pt x="104" y="4360"/>
                  <a:pt x="547" y="3567"/>
                </a:cubicBezTo>
                <a:cubicBezTo>
                  <a:pt x="1041" y="2684"/>
                  <a:pt x="1789" y="2227"/>
                  <a:pt x="2546" y="2346"/>
                </a:cubicBezTo>
                <a:cubicBezTo>
                  <a:pt x="3129" y="1633"/>
                  <a:pt x="3847" y="1224"/>
                  <a:pt x="4595" y="1180"/>
                </a:cubicBezTo>
                <a:cubicBezTo>
                  <a:pt x="5109" y="1149"/>
                  <a:pt x="5642" y="1314"/>
                  <a:pt x="5974" y="1906"/>
                </a:cubicBezTo>
                <a:cubicBezTo>
                  <a:pt x="6082" y="2099"/>
                  <a:pt x="6161" y="2331"/>
                  <a:pt x="6287" y="2497"/>
                </a:cubicBezTo>
                <a:cubicBezTo>
                  <a:pt x="6562" y="2858"/>
                  <a:pt x="6962" y="2839"/>
                  <a:pt x="7288" y="2574"/>
                </a:cubicBezTo>
                <a:cubicBezTo>
                  <a:pt x="7648" y="2282"/>
                  <a:pt x="7891" y="1738"/>
                  <a:pt x="7936" y="1120"/>
                </a:cubicBezTo>
                <a:cubicBezTo>
                  <a:pt x="8574" y="-190"/>
                  <a:pt x="9814" y="-382"/>
                  <a:pt x="10612" y="707"/>
                </a:cubicBezTo>
                <a:cubicBezTo>
                  <a:pt x="10945" y="1161"/>
                  <a:pt x="11143" y="1800"/>
                  <a:pt x="11162" y="2480"/>
                </a:cubicBezTo>
                <a:cubicBezTo>
                  <a:pt x="12051" y="3013"/>
                  <a:pt x="13044" y="2967"/>
                  <a:pt x="13909" y="2352"/>
                </a:cubicBezTo>
                <a:cubicBezTo>
                  <a:pt x="14869" y="1671"/>
                  <a:pt x="15834" y="351"/>
                  <a:pt x="16780" y="1180"/>
                </a:cubicBezTo>
                <a:cubicBezTo>
                  <a:pt x="17301" y="1636"/>
                  <a:pt x="17505" y="2624"/>
                  <a:pt x="17252" y="3453"/>
                </a:cubicBezTo>
                <a:cubicBezTo>
                  <a:pt x="17594" y="3592"/>
                  <a:pt x="17924" y="3793"/>
                  <a:pt x="18234" y="4051"/>
                </a:cubicBezTo>
                <a:cubicBezTo>
                  <a:pt x="20622" y="6031"/>
                  <a:pt x="21516" y="10567"/>
                  <a:pt x="20239" y="14220"/>
                </a:cubicBezTo>
                <a:cubicBezTo>
                  <a:pt x="20261" y="14538"/>
                  <a:pt x="20261" y="14859"/>
                  <a:pt x="20239" y="15177"/>
                </a:cubicBezTo>
                <a:cubicBezTo>
                  <a:pt x="20007" y="18540"/>
                  <a:pt x="17781" y="20701"/>
                  <a:pt x="15680" y="19604"/>
                </a:cubicBezTo>
                <a:cubicBezTo>
                  <a:pt x="15491" y="19191"/>
                  <a:pt x="15181" y="18945"/>
                  <a:pt x="14851" y="18946"/>
                </a:cubicBezTo>
                <a:cubicBezTo>
                  <a:pt x="14151" y="18947"/>
                  <a:pt x="13701" y="19943"/>
                  <a:pt x="13100" y="20420"/>
                </a:cubicBezTo>
                <a:cubicBezTo>
                  <a:pt x="12221" y="21119"/>
                  <a:pt x="11137" y="20719"/>
                  <a:pt x="10567" y="19484"/>
                </a:cubicBezTo>
                <a:cubicBezTo>
                  <a:pt x="10108" y="19719"/>
                  <a:pt x="9649" y="19959"/>
                  <a:pt x="9191" y="20202"/>
                </a:cubicBezTo>
                <a:cubicBezTo>
                  <a:pt x="8234" y="20710"/>
                  <a:pt x="7205" y="21218"/>
                  <a:pt x="6283" y="20584"/>
                </a:cubicBezTo>
                <a:cubicBezTo>
                  <a:pt x="5290" y="19902"/>
                  <a:pt x="4810" y="18171"/>
                  <a:pt x="5182" y="16613"/>
                </a:cubicBezTo>
                <a:cubicBezTo>
                  <a:pt x="4364" y="17770"/>
                  <a:pt x="3148" y="17988"/>
                  <a:pt x="2175" y="17151"/>
                </a:cubicBezTo>
                <a:cubicBezTo>
                  <a:pt x="1320" y="16415"/>
                  <a:pt x="822" y="14993"/>
                  <a:pt x="898" y="13502"/>
                </a:cubicBezTo>
                <a:cubicBezTo>
                  <a:pt x="806" y="13006"/>
                  <a:pt x="720" y="12508"/>
                  <a:pt x="640" y="12007"/>
                </a:cubicBezTo>
                <a:cubicBezTo>
                  <a:pt x="350" y="10175"/>
                  <a:pt x="148" y="8314"/>
                  <a:pt x="35" y="6439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6" name="Shape 36"/>
          <p:cNvSpPr/>
          <p:nvPr/>
        </p:nvSpPr>
        <p:spPr>
          <a:xfrm>
            <a:off x="604628" y="1409877"/>
            <a:ext cx="2281444" cy="3251596"/>
          </a:xfrm>
          <a:prstGeom prst="roundRect">
            <a:avLst>
              <a:gd name="adj" fmla="val 17871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7" name="Shape 37"/>
          <p:cNvSpPr/>
          <p:nvPr/>
        </p:nvSpPr>
        <p:spPr>
          <a:xfrm>
            <a:off x="802300" y="1530048"/>
            <a:ext cx="1886101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Web Browser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036648" y="2063544"/>
            <a:ext cx="1444352" cy="893885"/>
            <a:chOff x="0" y="0"/>
            <a:chExt cx="1444350" cy="893884"/>
          </a:xfrm>
        </p:grpSpPr>
        <p:sp>
          <p:nvSpPr>
            <p:cNvPr id="38" name="Shape 38"/>
            <p:cNvSpPr/>
            <p:nvPr/>
          </p:nvSpPr>
          <p:spPr>
            <a:xfrm>
              <a:off x="0" y="-1"/>
              <a:ext cx="1444351" cy="893886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9BE7FC"/>
                </a:gs>
              </a:gsLst>
              <a:lin ang="5400000" scaled="0"/>
            </a:gradFill>
            <a:ln w="12700" cap="flat">
              <a:solidFill>
                <a:srgbClr val="71C0C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161192"/>
              <a:ext cx="144435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Client Engine</a:t>
              </a:r>
              <a:endParaRPr sz="1400"/>
            </a:p>
            <a:p>
              <a:pPr lvl="0">
                <a:defRPr sz="1800"/>
              </a:pPr>
              <a:r>
                <a:rPr b="1" sz="1200">
                  <a:solidFill>
                    <a:srgbClr val="C82506"/>
                  </a:solidFill>
                  <a:latin typeface="+mn-lt"/>
                  <a:ea typeface="+mn-ea"/>
                  <a:cs typeface="+mn-cs"/>
                  <a:sym typeface="Helvetica"/>
                </a:rPr>
                <a:t>App Instance 2, Virtual Browser 2-1</a:t>
              </a:r>
            </a:p>
          </p:txBody>
        </p:sp>
      </p:grpSp>
      <p:sp>
        <p:nvSpPr>
          <p:cNvPr id="41" name="Shape 41"/>
          <p:cNvSpPr/>
          <p:nvPr/>
        </p:nvSpPr>
        <p:spPr>
          <a:xfrm>
            <a:off x="969426" y="3431385"/>
            <a:ext cx="1691207" cy="950224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2" name="Shape 42"/>
          <p:cNvSpPr/>
          <p:nvPr/>
        </p:nvSpPr>
        <p:spPr>
          <a:xfrm>
            <a:off x="963344" y="3518873"/>
            <a:ext cx="675301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DOM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1435594" y="3516129"/>
            <a:ext cx="1130501" cy="780738"/>
            <a:chOff x="0" y="0"/>
            <a:chExt cx="1130500" cy="780736"/>
          </a:xfrm>
        </p:grpSpPr>
        <p:sp>
          <p:nvSpPr>
            <p:cNvPr id="43" name="Shape 43"/>
            <p:cNvSpPr/>
            <p:nvPr/>
          </p:nvSpPr>
          <p:spPr>
            <a:xfrm flipH="1">
              <a:off x="357192" y="0"/>
              <a:ext cx="202224" cy="281963"/>
            </a:xfrm>
            <a:prstGeom prst="line">
              <a:avLst/>
            </a:prstGeom>
            <a:noFill/>
            <a:ln w="1905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53" name="Group 53"/>
            <p:cNvGrpSpPr/>
            <p:nvPr/>
          </p:nvGrpSpPr>
          <p:grpSpPr>
            <a:xfrm>
              <a:off x="0" y="6518"/>
              <a:ext cx="1130501" cy="774219"/>
              <a:chOff x="0" y="-1"/>
              <a:chExt cx="1130500" cy="774217"/>
            </a:xfrm>
          </p:grpSpPr>
          <p:sp>
            <p:nvSpPr>
              <p:cNvPr id="44" name="Shape 44"/>
              <p:cNvSpPr/>
              <p:nvPr/>
            </p:nvSpPr>
            <p:spPr>
              <a:xfrm flipH="1">
                <a:off x="101087" y="269109"/>
                <a:ext cx="256103" cy="295615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345393" y="282260"/>
                <a:ext cx="114582" cy="269395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6" name="Shape 46"/>
              <p:cNvSpPr/>
              <p:nvPr/>
            </p:nvSpPr>
            <p:spPr>
              <a:xfrm flipH="1">
                <a:off x="0" y="551296"/>
                <a:ext cx="107757" cy="216593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114492" y="531623"/>
                <a:ext cx="114583" cy="229884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557720" y="-2"/>
                <a:ext cx="254503" cy="254506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9" name="Shape 49"/>
              <p:cNvSpPr/>
              <p:nvPr/>
            </p:nvSpPr>
            <p:spPr>
              <a:xfrm flipH="1">
                <a:off x="653554" y="262533"/>
                <a:ext cx="141882" cy="229883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795434" y="249381"/>
                <a:ext cx="335067" cy="335069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1" name="Shape 51"/>
              <p:cNvSpPr/>
              <p:nvPr/>
            </p:nvSpPr>
            <p:spPr>
              <a:xfrm flipH="1">
                <a:off x="573515" y="492242"/>
                <a:ext cx="66810" cy="281966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663954" y="489018"/>
                <a:ext cx="124639" cy="285199"/>
              </a:xfrm>
              <a:prstGeom prst="line">
                <a:avLst/>
              </a:prstGeom>
              <a:noFill/>
              <a:ln w="19050" cap="flat">
                <a:solidFill>
                  <a:srgbClr val="4F81BE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sp>
        <p:nvSpPr>
          <p:cNvPr id="55" name="Shape 55"/>
          <p:cNvSpPr/>
          <p:nvPr/>
        </p:nvSpPr>
        <p:spPr>
          <a:xfrm>
            <a:off x="4169673" y="1409877"/>
            <a:ext cx="1865061" cy="1771652"/>
          </a:xfrm>
          <a:prstGeom prst="roundRect">
            <a:avLst>
              <a:gd name="adj" fmla="val 23013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6" name="Shape 56"/>
          <p:cNvSpPr/>
          <p:nvPr/>
        </p:nvSpPr>
        <p:spPr>
          <a:xfrm>
            <a:off x="4449722" y="1552452"/>
            <a:ext cx="1886102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Master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4422032" y="2063544"/>
            <a:ext cx="1270002" cy="697783"/>
            <a:chOff x="0" y="0"/>
            <a:chExt cx="1270000" cy="697782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1270001" cy="697783"/>
            </a:xfrm>
            <a:prstGeom prst="roundRect">
              <a:avLst>
                <a:gd name="adj" fmla="val 27301"/>
              </a:avLst>
            </a:prstGeom>
            <a:gradFill flip="none" rotWithShape="1">
              <a:gsLst>
                <a:gs pos="0">
                  <a:srgbClr val="FBFEFF"/>
                </a:gs>
                <a:gs pos="100000">
                  <a:srgbClr val="A0E9FC"/>
                </a:gs>
              </a:gsLst>
              <a:lin ang="5400000" scaled="0"/>
            </a:gradFill>
            <a:ln w="12700" cap="flat">
              <a:solidFill>
                <a:srgbClr val="71C0C8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55795" y="240941"/>
              <a:ext cx="115841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Proxy</a:t>
              </a:r>
            </a:p>
          </p:txBody>
        </p:sp>
      </p:grpSp>
      <p:sp>
        <p:nvSpPr>
          <p:cNvPr id="60" name="Shape 60"/>
          <p:cNvSpPr/>
          <p:nvPr/>
        </p:nvSpPr>
        <p:spPr>
          <a:xfrm>
            <a:off x="2914862" y="1678685"/>
            <a:ext cx="12575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Forward Events</a:t>
            </a:r>
          </a:p>
        </p:txBody>
      </p:sp>
      <p:sp>
        <p:nvSpPr>
          <p:cNvPr id="61" name="Shape 61"/>
          <p:cNvSpPr/>
          <p:nvPr/>
        </p:nvSpPr>
        <p:spPr>
          <a:xfrm>
            <a:off x="2943029" y="2952191"/>
            <a:ext cx="11304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Send Updates</a:t>
            </a:r>
          </a:p>
        </p:txBody>
      </p:sp>
      <p:sp>
        <p:nvSpPr>
          <p:cNvPr id="62" name="Shape 62"/>
          <p:cNvSpPr/>
          <p:nvPr/>
        </p:nvSpPr>
        <p:spPr>
          <a:xfrm>
            <a:off x="2979537" y="2374432"/>
            <a:ext cx="10574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Web Socket</a:t>
            </a:r>
            <a:endParaRPr b="1" sz="1200">
              <a:latin typeface="+mn-lt"/>
              <a:ea typeface="+mn-ea"/>
              <a:cs typeface="+mn-cs"/>
              <a:sym typeface="Helvetica"/>
            </a:endParaRPr>
          </a:p>
          <a:p>
            <a:pPr lvl="0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 Connection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1909643" y="2963657"/>
            <a:ext cx="30351" cy="458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36" h="21600" fill="norm" stroke="1" extrusionOk="0">
                <a:moveTo>
                  <a:pt x="13624" y="21600"/>
                </a:moveTo>
                <a:cubicBezTo>
                  <a:pt x="21600" y="14421"/>
                  <a:pt x="17059" y="7221"/>
                  <a:pt x="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/>
        </p:nvSpPr>
        <p:spPr>
          <a:xfrm>
            <a:off x="648613" y="2931917"/>
            <a:ext cx="8595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Listens </a:t>
            </a:r>
            <a:endParaRPr b="1" sz="1200">
              <a:latin typeface="+mn-lt"/>
              <a:ea typeface="+mn-ea"/>
              <a:cs typeface="+mn-cs"/>
              <a:sym typeface="Helvetica"/>
            </a:endParaRPr>
          </a:p>
          <a:p>
            <a:pPr lvl="0" algn="l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for Events</a:t>
            </a:r>
          </a:p>
        </p:txBody>
      </p:sp>
      <p:sp>
        <p:nvSpPr>
          <p:cNvPr id="119" name="Shape 119"/>
          <p:cNvSpPr/>
          <p:nvPr/>
        </p:nvSpPr>
        <p:spPr>
          <a:xfrm>
            <a:off x="1544176" y="2963656"/>
            <a:ext cx="35659" cy="458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548" h="21600" fill="norm" stroke="1" extrusionOk="0">
                <a:moveTo>
                  <a:pt x="16548" y="21600"/>
                </a:moveTo>
                <a:cubicBezTo>
                  <a:pt x="-2317" y="14293"/>
                  <a:pt x="-5052" y="7093"/>
                  <a:pt x="8344" y="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/>
        </p:nvSpPr>
        <p:spPr>
          <a:xfrm>
            <a:off x="2055744" y="2934733"/>
            <a:ext cx="715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Applies</a:t>
            </a:r>
            <a:endParaRPr b="1" sz="1200">
              <a:latin typeface="+mn-lt"/>
              <a:ea typeface="+mn-ea"/>
              <a:cs typeface="+mn-cs"/>
              <a:sym typeface="Helvetica"/>
            </a:endParaRPr>
          </a:p>
          <a:p>
            <a:pPr lvl="0" algn="l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Updates</a:t>
            </a:r>
          </a:p>
        </p:txBody>
      </p:sp>
      <p:sp>
        <p:nvSpPr>
          <p:cNvPr id="67" name="Shape 67"/>
          <p:cNvSpPr/>
          <p:nvPr/>
        </p:nvSpPr>
        <p:spPr>
          <a:xfrm>
            <a:off x="4087922" y="3450821"/>
            <a:ext cx="2005747" cy="1125363"/>
          </a:xfrm>
          <a:prstGeom prst="roundRect">
            <a:avLst>
              <a:gd name="adj" fmla="val 30406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70" name="Group 70"/>
          <p:cNvGrpSpPr/>
          <p:nvPr/>
        </p:nvGrpSpPr>
        <p:grpSpPr>
          <a:xfrm>
            <a:off x="4241201" y="4123523"/>
            <a:ext cx="1627659" cy="342966"/>
            <a:chOff x="0" y="0"/>
            <a:chExt cx="1627658" cy="342964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627659" cy="3429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BFEFF"/>
                </a:gs>
                <a:gs pos="100000">
                  <a:srgbClr val="A0E9FC"/>
                </a:gs>
              </a:gsLst>
              <a:lin ang="5400000" scaled="0"/>
            </a:gradFill>
            <a:ln w="12700" cap="flat">
              <a:solidFill>
                <a:srgbClr val="71C0C8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50225" y="63532"/>
              <a:ext cx="152720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App Instance 3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4270482" y="3636358"/>
            <a:ext cx="87203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400"/>
              <a:t>Worker 2</a:t>
            </a:r>
          </a:p>
        </p:txBody>
      </p:sp>
      <p:sp>
        <p:nvSpPr>
          <p:cNvPr id="72" name="Shape 72"/>
          <p:cNvSpPr/>
          <p:nvPr/>
        </p:nvSpPr>
        <p:spPr>
          <a:xfrm>
            <a:off x="6008919" y="2058224"/>
            <a:ext cx="7579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Dispatch</a:t>
            </a:r>
          </a:p>
        </p:txBody>
      </p:sp>
      <p:sp>
        <p:nvSpPr>
          <p:cNvPr id="73" name="Shape 73"/>
          <p:cNvSpPr/>
          <p:nvPr/>
        </p:nvSpPr>
        <p:spPr>
          <a:xfrm>
            <a:off x="6757361" y="1409877"/>
            <a:ext cx="4145378" cy="2386310"/>
          </a:xfrm>
          <a:prstGeom prst="roundRect">
            <a:avLst>
              <a:gd name="adj" fmla="val 17085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76" name="Group 76"/>
          <p:cNvGrpSpPr/>
          <p:nvPr/>
        </p:nvGrpSpPr>
        <p:grpSpPr>
          <a:xfrm>
            <a:off x="8972156" y="1580073"/>
            <a:ext cx="1627658" cy="342966"/>
            <a:chOff x="0" y="0"/>
            <a:chExt cx="1627657" cy="342964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627658" cy="3429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BFEFF"/>
                </a:gs>
                <a:gs pos="100000">
                  <a:srgbClr val="A0E9FC"/>
                </a:gs>
              </a:gsLst>
              <a:lin ang="5400000" scaled="0"/>
            </a:gradFill>
            <a:ln w="12700" cap="flat">
              <a:solidFill>
                <a:srgbClr val="71C0C8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50225" y="63532"/>
              <a:ext cx="1527207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App Instance 1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6913477" y="2108418"/>
            <a:ext cx="3828021" cy="1617211"/>
          </a:xfrm>
          <a:prstGeom prst="roundRect">
            <a:avLst>
              <a:gd name="adj" fmla="val 10604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400"/>
            </a:pPr>
          </a:p>
        </p:txBody>
      </p:sp>
      <p:sp>
        <p:nvSpPr>
          <p:cNvPr id="78" name="Shape 78"/>
          <p:cNvSpPr/>
          <p:nvPr/>
        </p:nvSpPr>
        <p:spPr>
          <a:xfrm>
            <a:off x="6975308" y="1599209"/>
            <a:ext cx="87203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400"/>
              <a:t>Worker 1</a:t>
            </a:r>
          </a:p>
        </p:txBody>
      </p:sp>
      <p:sp>
        <p:nvSpPr>
          <p:cNvPr id="79" name="Shape 79"/>
          <p:cNvSpPr/>
          <p:nvPr/>
        </p:nvSpPr>
        <p:spPr>
          <a:xfrm>
            <a:off x="7067729" y="2238825"/>
            <a:ext cx="1691207" cy="1356396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0" name="Shape 80"/>
          <p:cNvSpPr/>
          <p:nvPr/>
        </p:nvSpPr>
        <p:spPr>
          <a:xfrm>
            <a:off x="8906805" y="2172653"/>
            <a:ext cx="132991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App Instance 2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8916330" y="2538076"/>
            <a:ext cx="1691208" cy="386177"/>
            <a:chOff x="0" y="0"/>
            <a:chExt cx="1691207" cy="386176"/>
          </a:xfrm>
        </p:grpSpPr>
        <p:sp>
          <p:nvSpPr>
            <p:cNvPr id="81" name="Shape 81"/>
            <p:cNvSpPr/>
            <p:nvPr/>
          </p:nvSpPr>
          <p:spPr>
            <a:xfrm>
              <a:off x="-1" y="-1"/>
              <a:ext cx="1691209" cy="386178"/>
            </a:xfrm>
            <a:prstGeom prst="rect">
              <a:avLst/>
            </a:prstGeom>
            <a:gradFill flip="none" rotWithShape="1">
              <a:gsLst>
                <a:gs pos="0">
                  <a:srgbClr val="F0EAFA"/>
                </a:gs>
                <a:gs pos="100000">
                  <a:srgbClr val="BFABDF"/>
                </a:gs>
              </a:gsLst>
              <a:lin ang="5400000" scaled="0"/>
            </a:gradFill>
            <a:ln w="19050" cap="flat">
              <a:solidFill>
                <a:srgbClr val="9D93A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-1" y="85137"/>
              <a:ext cx="169120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Virtual Browser 2-2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8916330" y="3129532"/>
            <a:ext cx="1691207" cy="386177"/>
            <a:chOff x="0" y="0"/>
            <a:chExt cx="1691206" cy="386176"/>
          </a:xfrm>
        </p:grpSpPr>
        <p:sp>
          <p:nvSpPr>
            <p:cNvPr id="84" name="Shape 84"/>
            <p:cNvSpPr/>
            <p:nvPr/>
          </p:nvSpPr>
          <p:spPr>
            <a:xfrm>
              <a:off x="-1" y="-1"/>
              <a:ext cx="1691208" cy="386178"/>
            </a:xfrm>
            <a:prstGeom prst="rect">
              <a:avLst/>
            </a:prstGeom>
            <a:gradFill flip="none" rotWithShape="1">
              <a:gsLst>
                <a:gs pos="0">
                  <a:srgbClr val="F0EAFA"/>
                </a:gs>
                <a:gs pos="100000">
                  <a:srgbClr val="BFABDF"/>
                </a:gs>
              </a:gsLst>
              <a:lin ang="5400000" scaled="0"/>
            </a:gradFill>
            <a:ln w="19050" cap="flat">
              <a:solidFill>
                <a:srgbClr val="9D93A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-1" y="85137"/>
              <a:ext cx="169120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Virtual Browser 2-3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7616379" y="2773576"/>
            <a:ext cx="859560" cy="636632"/>
            <a:chOff x="0" y="-1"/>
            <a:chExt cx="859559" cy="636630"/>
          </a:xfrm>
        </p:grpSpPr>
        <p:sp>
          <p:nvSpPr>
            <p:cNvPr id="87" name="Shape 87"/>
            <p:cNvSpPr/>
            <p:nvPr/>
          </p:nvSpPr>
          <p:spPr>
            <a:xfrm flipH="1">
              <a:off x="290218" y="8142"/>
              <a:ext cx="232049" cy="232049"/>
            </a:xfrm>
            <a:prstGeom prst="line">
              <a:avLst/>
            </a:prstGeom>
            <a:noFill/>
            <a:ln w="19050" cap="flat">
              <a:solidFill>
                <a:srgbClr val="B3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97" name="Group 97"/>
            <p:cNvGrpSpPr/>
            <p:nvPr/>
          </p:nvGrpSpPr>
          <p:grpSpPr>
            <a:xfrm>
              <a:off x="-1" y="-3"/>
              <a:ext cx="859560" cy="636632"/>
              <a:chOff x="0" y="0"/>
              <a:chExt cx="859559" cy="636630"/>
            </a:xfrm>
          </p:grpSpPr>
          <p:sp>
            <p:nvSpPr>
              <p:cNvPr id="88" name="Shape 88"/>
              <p:cNvSpPr/>
              <p:nvPr/>
            </p:nvSpPr>
            <p:spPr>
              <a:xfrm flipH="1">
                <a:off x="87232" y="221185"/>
                <a:ext cx="220543" cy="242926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297607" y="231993"/>
                <a:ext cx="98750" cy="221201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 flipH="1">
                <a:off x="0" y="453118"/>
                <a:ext cx="92826" cy="178080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98627" y="436950"/>
                <a:ext cx="98751" cy="188943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493682" y="-1"/>
                <a:ext cx="180055" cy="204742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 flipH="1">
                <a:off x="563310" y="215779"/>
                <a:ext cx="122121" cy="188943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685430" y="204970"/>
                <a:ext cx="174130" cy="215936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5" name="Shape 95"/>
              <p:cNvSpPr/>
              <p:nvPr/>
            </p:nvSpPr>
            <p:spPr>
              <a:xfrm flipH="1">
                <a:off x="494158" y="404582"/>
                <a:ext cx="57606" cy="231734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572127" y="401933"/>
                <a:ext cx="107310" cy="234697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sp>
        <p:nvSpPr>
          <p:cNvPr id="99" name="Shape 99"/>
          <p:cNvSpPr/>
          <p:nvPr/>
        </p:nvSpPr>
        <p:spPr>
          <a:xfrm>
            <a:off x="7172614" y="2776005"/>
            <a:ext cx="675301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DOM</a:t>
            </a:r>
          </a:p>
        </p:txBody>
      </p:sp>
      <p:sp>
        <p:nvSpPr>
          <p:cNvPr id="100" name="Shape 100"/>
          <p:cNvSpPr/>
          <p:nvPr/>
        </p:nvSpPr>
        <p:spPr>
          <a:xfrm>
            <a:off x="7083714" y="2242605"/>
            <a:ext cx="1710257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Virtual Browser 2-1</a:t>
            </a:r>
          </a:p>
        </p:txBody>
      </p:sp>
      <p:sp>
        <p:nvSpPr>
          <p:cNvPr id="101" name="Shape 101"/>
          <p:cNvSpPr/>
          <p:nvPr/>
        </p:nvSpPr>
        <p:spPr>
          <a:xfrm>
            <a:off x="5703325" y="2348864"/>
            <a:ext cx="1344310" cy="1"/>
          </a:xfrm>
          <a:prstGeom prst="line">
            <a:avLst/>
          </a:prstGeom>
          <a:ln w="25400">
            <a:solidFill/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5866238" y="2374431"/>
            <a:ext cx="10177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Web Socket</a:t>
            </a:r>
            <a:endParaRPr b="1" sz="1200">
              <a:latin typeface="+mn-lt"/>
              <a:ea typeface="+mn-ea"/>
              <a:cs typeface="+mn-cs"/>
              <a:sym typeface="Helvetica"/>
            </a:endParaRPr>
          </a:p>
          <a:p>
            <a:pPr lvl="0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 Connection</a:t>
            </a:r>
          </a:p>
        </p:txBody>
      </p:sp>
      <p:pic>
        <p:nvPicPr>
          <p:cNvPr id="103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6607" y="1576749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8620" y="3639610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3223" y="1514204"/>
            <a:ext cx="419102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6810033" y="3926863"/>
            <a:ext cx="3908586" cy="6175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7" name="Shape 107"/>
          <p:cNvSpPr/>
          <p:nvPr/>
        </p:nvSpPr>
        <p:spPr>
          <a:xfrm>
            <a:off x="7104123" y="4038860"/>
            <a:ext cx="87203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400"/>
              <a:t>Worker 3</a:t>
            </a:r>
          </a:p>
        </p:txBody>
      </p:sp>
      <p:pic>
        <p:nvPicPr>
          <p:cNvPr id="108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2260" y="4042112"/>
            <a:ext cx="419102" cy="4191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" name="Group 111"/>
          <p:cNvGrpSpPr/>
          <p:nvPr/>
        </p:nvGrpSpPr>
        <p:grpSpPr>
          <a:xfrm>
            <a:off x="8757935" y="4064167"/>
            <a:ext cx="1627659" cy="342966"/>
            <a:chOff x="0" y="0"/>
            <a:chExt cx="1627658" cy="342964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627659" cy="3429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BFEFF"/>
                </a:gs>
                <a:gs pos="100000">
                  <a:srgbClr val="A0E9FC"/>
                </a:gs>
              </a:gsLst>
              <a:lin ang="5400000" scaled="0"/>
            </a:gradFill>
            <a:ln w="12700" cap="flat">
              <a:solidFill>
                <a:srgbClr val="71C0C8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110" name="Shape 110"/>
            <p:cNvSpPr/>
            <p:nvPr/>
          </p:nvSpPr>
          <p:spPr>
            <a:xfrm>
              <a:off x="50225" y="63532"/>
              <a:ext cx="152720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App Instance …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6003382" y="756809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LAN</a:t>
            </a:r>
          </a:p>
        </p:txBody>
      </p:sp>
      <p:sp>
        <p:nvSpPr>
          <p:cNvPr id="113" name="Shape 113"/>
          <p:cNvSpPr/>
          <p:nvPr/>
        </p:nvSpPr>
        <p:spPr>
          <a:xfrm flipV="1">
            <a:off x="2603999" y="2342944"/>
            <a:ext cx="1710257" cy="1"/>
          </a:xfrm>
          <a:prstGeom prst="line">
            <a:avLst/>
          </a:prstGeom>
          <a:ln w="25400">
            <a:solidFill/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2487231" y="2007133"/>
            <a:ext cx="1962110" cy="186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84" fill="norm" stroke="1" extrusionOk="0">
                <a:moveTo>
                  <a:pt x="0" y="16284"/>
                </a:moveTo>
                <a:cubicBezTo>
                  <a:pt x="7579" y="-3869"/>
                  <a:pt x="14779" y="-5316"/>
                  <a:pt x="21600" y="11944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1" name="Shape 121"/>
          <p:cNvSpPr/>
          <p:nvPr/>
        </p:nvSpPr>
        <p:spPr>
          <a:xfrm>
            <a:off x="2487226" y="2690127"/>
            <a:ext cx="1968641" cy="207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07" fill="norm" stroke="1" extrusionOk="0">
                <a:moveTo>
                  <a:pt x="0" y="7771"/>
                </a:moveTo>
                <a:cubicBezTo>
                  <a:pt x="7210" y="21600"/>
                  <a:pt x="14410" y="1901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122" name="Shape 122"/>
          <p:cNvSpPr/>
          <p:nvPr/>
        </p:nvSpPr>
        <p:spPr>
          <a:xfrm>
            <a:off x="5638748" y="2712109"/>
            <a:ext cx="1419451" cy="290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6928" y="14157"/>
                  <a:pt x="14128" y="21357"/>
                  <a:pt x="21600" y="2160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117" name="Shape 117"/>
          <p:cNvSpPr/>
          <p:nvPr/>
        </p:nvSpPr>
        <p:spPr>
          <a:xfrm>
            <a:off x="5807102" y="2993602"/>
            <a:ext cx="1113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DOM Updates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2338456" y="3289899"/>
            <a:ext cx="34152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No</a:t>
            </a:r>
          </a:p>
        </p:txBody>
      </p:sp>
      <p:sp>
        <p:nvSpPr>
          <p:cNvPr id="125" name="Shape 125"/>
          <p:cNvSpPr/>
          <p:nvPr/>
        </p:nvSpPr>
        <p:spPr>
          <a:xfrm>
            <a:off x="5660524" y="3181349"/>
            <a:ext cx="394336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Yes</a:t>
            </a:r>
          </a:p>
        </p:txBody>
      </p:sp>
      <p:sp>
        <p:nvSpPr>
          <p:cNvPr id="126" name="Shape 126"/>
          <p:cNvSpPr/>
          <p:nvPr/>
        </p:nvSpPr>
        <p:spPr>
          <a:xfrm>
            <a:off x="2895600" y="1242723"/>
            <a:ext cx="2513135" cy="451330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Master receives an request</a:t>
            </a:r>
          </a:p>
        </p:txBody>
      </p:sp>
      <p:sp>
        <p:nvSpPr>
          <p:cNvPr id="127" name="Shape 127"/>
          <p:cNvSpPr/>
          <p:nvPr/>
        </p:nvSpPr>
        <p:spPr>
          <a:xfrm>
            <a:off x="2530488" y="2049864"/>
            <a:ext cx="3193032" cy="1497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Is the App Instance Id embedded in request URL</a:t>
            </a:r>
          </a:p>
        </p:txBody>
      </p:sp>
      <p:sp>
        <p:nvSpPr>
          <p:cNvPr id="128" name="Shape 128"/>
          <p:cNvSpPr/>
          <p:nvPr/>
        </p:nvSpPr>
        <p:spPr>
          <a:xfrm>
            <a:off x="1718225" y="4125623"/>
            <a:ext cx="2513136" cy="1083255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Master pick a worker using load balancing algorithm</a:t>
            </a:r>
          </a:p>
        </p:txBody>
      </p:sp>
      <p:sp>
        <p:nvSpPr>
          <p:cNvPr id="129" name="Shape 129"/>
          <p:cNvSpPr/>
          <p:nvPr/>
        </p:nvSpPr>
        <p:spPr>
          <a:xfrm>
            <a:off x="4601125" y="4125623"/>
            <a:ext cx="2513136" cy="1083255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Master picks worker that hosts the App Instance via a in-memory table</a:t>
            </a:r>
          </a:p>
        </p:txBody>
      </p:sp>
      <p:sp>
        <p:nvSpPr>
          <p:cNvPr id="130" name="Shape 130"/>
          <p:cNvSpPr/>
          <p:nvPr/>
        </p:nvSpPr>
        <p:spPr>
          <a:xfrm>
            <a:off x="1718225" y="5565485"/>
            <a:ext cx="2513136" cy="1083255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The worker process this request with application specific logic </a:t>
            </a:r>
          </a:p>
        </p:txBody>
      </p:sp>
      <p:sp>
        <p:nvSpPr>
          <p:cNvPr id="131" name="Shape 131"/>
          <p:cNvSpPr/>
          <p:nvPr/>
        </p:nvSpPr>
        <p:spPr>
          <a:xfrm>
            <a:off x="4601125" y="5565485"/>
            <a:ext cx="2513136" cy="1083255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Master forward the request to the worker</a:t>
            </a:r>
          </a:p>
        </p:txBody>
      </p:sp>
      <p:sp>
        <p:nvSpPr>
          <p:cNvPr id="132" name="Shape 132"/>
          <p:cNvSpPr/>
          <p:nvPr/>
        </p:nvSpPr>
        <p:spPr>
          <a:xfrm>
            <a:off x="4601125" y="7055591"/>
            <a:ext cx="2513136" cy="1083255"/>
          </a:xfrm>
          <a:prstGeom prst="rect">
            <a:avLst/>
          </a:prstGeom>
          <a:solidFill>
            <a:srgbClr val="FFFFFF"/>
          </a:soli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Worker finds an existing virtual browser or create a new one to serve the request</a:t>
            </a:r>
          </a:p>
        </p:txBody>
      </p:sp>
      <p:sp>
        <p:nvSpPr>
          <p:cNvPr id="133" name="Shape 133"/>
          <p:cNvSpPr/>
          <p:nvPr/>
        </p:nvSpPr>
        <p:spPr>
          <a:xfrm flipH="1">
            <a:off x="4127003" y="1683414"/>
            <a:ext cx="1" cy="354548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4" name="Shape 134"/>
          <p:cNvSpPr/>
          <p:nvPr/>
        </p:nvSpPr>
        <p:spPr>
          <a:xfrm flipH="1">
            <a:off x="2413567" y="3105519"/>
            <a:ext cx="816818" cy="1011256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5061297" y="3135336"/>
            <a:ext cx="673299" cy="945033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H="1">
            <a:off x="2902346" y="5201691"/>
            <a:ext cx="1" cy="354548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5857692" y="5209907"/>
            <a:ext cx="1" cy="354548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5857692" y="6674891"/>
            <a:ext cx="1" cy="354548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900220" y="681801"/>
            <a:ext cx="4479284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How app instance is initiated</a:t>
            </a:r>
          </a:p>
        </p:txBody>
      </p:sp>
      <p:sp>
        <p:nvSpPr>
          <p:cNvPr id="141" name="Shape 141"/>
          <p:cNvSpPr/>
          <p:nvPr/>
        </p:nvSpPr>
        <p:spPr>
          <a:xfrm>
            <a:off x="1037020" y="2879755"/>
            <a:ext cx="7012893" cy="4463990"/>
          </a:xfrm>
          <a:prstGeom prst="roundRect">
            <a:avLst>
              <a:gd name="adj" fmla="val 3841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400"/>
            </a:pPr>
          </a:p>
        </p:txBody>
      </p:sp>
      <p:sp>
        <p:nvSpPr>
          <p:cNvPr id="142" name="Shape 142"/>
          <p:cNvSpPr/>
          <p:nvPr/>
        </p:nvSpPr>
        <p:spPr>
          <a:xfrm>
            <a:off x="1254773" y="3099054"/>
            <a:ext cx="4496857" cy="2922911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157" name="Group 157"/>
          <p:cNvGrpSpPr/>
          <p:nvPr/>
        </p:nvGrpSpPr>
        <p:grpSpPr>
          <a:xfrm>
            <a:off x="1365250" y="4660900"/>
            <a:ext cx="1270000" cy="1270000"/>
            <a:chOff x="0" y="0"/>
            <a:chExt cx="1270000" cy="1270000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155" name="Group 155"/>
            <p:cNvGrpSpPr/>
            <p:nvPr/>
          </p:nvGrpSpPr>
          <p:grpSpPr>
            <a:xfrm>
              <a:off x="139193" y="399630"/>
              <a:ext cx="1056218" cy="782285"/>
              <a:chOff x="0" y="-2"/>
              <a:chExt cx="1056217" cy="782283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356618" y="10005"/>
                <a:ext cx="285139" cy="285139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grpSp>
            <p:nvGrpSpPr>
              <p:cNvPr id="154" name="Group 154"/>
              <p:cNvGrpSpPr/>
              <p:nvPr/>
            </p:nvGrpSpPr>
            <p:grpSpPr>
              <a:xfrm>
                <a:off x="0" y="-3"/>
                <a:ext cx="1056218" cy="782285"/>
                <a:chOff x="0" y="-1"/>
                <a:chExt cx="1056217" cy="782283"/>
              </a:xfrm>
            </p:grpSpPr>
            <p:sp>
              <p:nvSpPr>
                <p:cNvPr id="145" name="Shape 145"/>
                <p:cNvSpPr/>
                <p:nvPr/>
              </p:nvSpPr>
              <p:spPr>
                <a:xfrm flipH="1">
                  <a:off x="107190" y="271790"/>
                  <a:ext cx="271000" cy="298504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365696" y="285070"/>
                  <a:ext cx="121343" cy="271809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 flipH="1">
                  <a:off x="0" y="556787"/>
                  <a:ext cx="114063" cy="21882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121192" y="536920"/>
                  <a:ext cx="121344" cy="232170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606632" y="-2"/>
                  <a:ext cx="221248" cy="251585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 flipH="1">
                  <a:off x="692190" y="265147"/>
                  <a:ext cx="150061" cy="232170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51" name="Shape 151"/>
                <p:cNvSpPr/>
                <p:nvPr/>
              </p:nvSpPr>
              <p:spPr>
                <a:xfrm>
                  <a:off x="842249" y="251865"/>
                  <a:ext cx="213969" cy="265339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 flipH="1">
                  <a:off x="607216" y="497146"/>
                  <a:ext cx="70785" cy="28475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703024" y="493891"/>
                  <a:ext cx="131861" cy="288392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</p:grpSp>
        <p:sp>
          <p:nvSpPr>
            <p:cNvPr id="156" name="Shape 156"/>
            <p:cNvSpPr/>
            <p:nvPr/>
          </p:nvSpPr>
          <p:spPr>
            <a:xfrm>
              <a:off x="7106" y="65335"/>
              <a:ext cx="675301" cy="380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DOM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1410990" y="3318102"/>
            <a:ext cx="1250953" cy="378250"/>
            <a:chOff x="0" y="0"/>
            <a:chExt cx="1250951" cy="378249"/>
          </a:xfrm>
        </p:grpSpPr>
        <p:sp>
          <p:nvSpPr>
            <p:cNvPr id="158" name="Shape 158"/>
            <p:cNvSpPr/>
            <p:nvPr/>
          </p:nvSpPr>
          <p:spPr>
            <a:xfrm>
              <a:off x="-1" y="-1"/>
              <a:ext cx="1250953" cy="378251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81174"/>
              <a:ext cx="1250953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CSS, Images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1410237" y="3816077"/>
            <a:ext cx="1252459" cy="386177"/>
            <a:chOff x="0" y="0"/>
            <a:chExt cx="1252458" cy="386176"/>
          </a:xfrm>
        </p:grpSpPr>
        <p:sp>
          <p:nvSpPr>
            <p:cNvPr id="161" name="Shape 161"/>
            <p:cNvSpPr/>
            <p:nvPr/>
          </p:nvSpPr>
          <p:spPr>
            <a:xfrm>
              <a:off x="-1" y="-1"/>
              <a:ext cx="1252460" cy="386178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-1" y="85137"/>
              <a:ext cx="125246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HTML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3128952" y="4658159"/>
            <a:ext cx="1063729" cy="1266929"/>
            <a:chOff x="0" y="0"/>
            <a:chExt cx="1063728" cy="1266927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1063729" cy="1266928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309614"/>
              <a:ext cx="106372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Application</a:t>
              </a:r>
              <a:endParaRPr sz="1400"/>
            </a:p>
            <a:p>
              <a:pPr lvl="0">
                <a:defRPr sz="1800"/>
              </a:pPr>
              <a:r>
                <a:rPr sz="1400"/>
                <a:t>Javascript Code</a:t>
              </a:r>
            </a:p>
          </p:txBody>
        </p:sp>
      </p:grpSp>
      <p:sp>
        <p:nvSpPr>
          <p:cNvPr id="167" name="Shape 167"/>
          <p:cNvSpPr/>
          <p:nvPr/>
        </p:nvSpPr>
        <p:spPr>
          <a:xfrm>
            <a:off x="1884122" y="4246774"/>
            <a:ext cx="2" cy="38023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1969256" y="4180123"/>
            <a:ext cx="675301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Parse</a:t>
            </a:r>
          </a:p>
        </p:txBody>
      </p:sp>
      <p:sp>
        <p:nvSpPr>
          <p:cNvPr id="169" name="Shape 169"/>
          <p:cNvSpPr/>
          <p:nvPr/>
        </p:nvSpPr>
        <p:spPr>
          <a:xfrm>
            <a:off x="2485346" y="5450047"/>
            <a:ext cx="863602" cy="2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9" fill="norm" stroke="1" extrusionOk="0">
                <a:moveTo>
                  <a:pt x="21600" y="15327"/>
                </a:moveTo>
                <a:cubicBezTo>
                  <a:pt x="17866" y="20456"/>
                  <a:pt x="13772" y="21600"/>
                  <a:pt x="9847" y="18611"/>
                </a:cubicBezTo>
                <a:cubicBezTo>
                  <a:pt x="6117" y="15771"/>
                  <a:pt x="2700" y="9313"/>
                  <a:pt x="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>
            <a:off x="2255672" y="4757797"/>
            <a:ext cx="87828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>
              <a:defRPr sz="1200"/>
            </a:lvl1pPr>
          </a:lstStyle>
          <a:p>
            <a:pPr lvl="0">
              <a:defRPr sz="1800"/>
            </a:pPr>
            <a:r>
              <a:rPr sz="1200"/>
              <a:t>Event Listener</a:t>
            </a:r>
          </a:p>
        </p:txBody>
      </p:sp>
      <p:sp>
        <p:nvSpPr>
          <p:cNvPr id="171" name="Shape 171"/>
          <p:cNvSpPr/>
          <p:nvPr/>
        </p:nvSpPr>
        <p:spPr>
          <a:xfrm>
            <a:off x="2475369" y="5646713"/>
            <a:ext cx="87828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>
              <a:defRPr sz="1200"/>
            </a:lvl1pPr>
          </a:lstStyle>
          <a:p>
            <a:pPr lvl="0">
              <a:defRPr sz="1800"/>
            </a:pPr>
            <a:r>
              <a:rPr sz="1200"/>
              <a:t>Update DOM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4416647" y="4653171"/>
            <a:ext cx="1190719" cy="1285458"/>
            <a:chOff x="0" y="0"/>
            <a:chExt cx="1190718" cy="1285457"/>
          </a:xfrm>
        </p:grpSpPr>
        <p:sp>
          <p:nvSpPr>
            <p:cNvPr id="172" name="Shape 172"/>
            <p:cNvSpPr/>
            <p:nvPr/>
          </p:nvSpPr>
          <p:spPr>
            <a:xfrm>
              <a:off x="-1" y="0"/>
              <a:ext cx="1190720" cy="1285458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400"/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1" y="318879"/>
              <a:ext cx="119072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JS Libraries</a:t>
              </a:r>
              <a:endParaRPr sz="1400"/>
            </a:p>
            <a:p>
              <a:pPr lvl="0">
                <a:defRPr sz="1800"/>
              </a:pPr>
              <a:r>
                <a:rPr sz="1400"/>
                <a:t>Angular, jQuery, etc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3145219" y="3250927"/>
            <a:ext cx="2494059" cy="978167"/>
            <a:chOff x="0" y="0"/>
            <a:chExt cx="2494058" cy="978165"/>
          </a:xfrm>
        </p:grpSpPr>
        <p:sp>
          <p:nvSpPr>
            <p:cNvPr id="175" name="Shape 175"/>
            <p:cNvSpPr/>
            <p:nvPr/>
          </p:nvSpPr>
          <p:spPr>
            <a:xfrm>
              <a:off x="-1" y="0"/>
              <a:ext cx="2494060" cy="978166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400"/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-1" y="165232"/>
              <a:ext cx="249406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CloudBrowser API</a:t>
              </a:r>
              <a:endParaRPr sz="1400"/>
            </a:p>
            <a:p>
              <a:pPr lvl="0">
                <a:defRPr sz="1800"/>
              </a:pPr>
              <a:r>
                <a:rPr sz="1400"/>
                <a:t>DB interface, Application Management</a:t>
              </a:r>
            </a:p>
          </p:txBody>
        </p:sp>
      </p:grpSp>
      <p:sp>
        <p:nvSpPr>
          <p:cNvPr id="178" name="Shape 178"/>
          <p:cNvSpPr/>
          <p:nvPr/>
        </p:nvSpPr>
        <p:spPr>
          <a:xfrm>
            <a:off x="4281164" y="4277588"/>
            <a:ext cx="13064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Virtual Browser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4473064" y="6678524"/>
            <a:ext cx="2679111" cy="386177"/>
            <a:chOff x="0" y="0"/>
            <a:chExt cx="2679110" cy="386176"/>
          </a:xfrm>
        </p:grpSpPr>
        <p:sp>
          <p:nvSpPr>
            <p:cNvPr id="179" name="Shape 179"/>
            <p:cNvSpPr/>
            <p:nvPr/>
          </p:nvSpPr>
          <p:spPr>
            <a:xfrm>
              <a:off x="-1" y="-1"/>
              <a:ext cx="2679112" cy="386178"/>
            </a:xfrm>
            <a:prstGeom prst="rect">
              <a:avLst/>
            </a:prstGeom>
            <a:gradFill flip="none" rotWithShape="1">
              <a:gsLst>
                <a:gs pos="0">
                  <a:srgbClr val="F0EAFA"/>
                </a:gs>
                <a:gs pos="100000">
                  <a:srgbClr val="BFABDF"/>
                </a:gs>
              </a:gsLst>
              <a:lin ang="5400000" scaled="0"/>
            </a:gradFill>
            <a:ln w="19050" cap="flat">
              <a:solidFill>
                <a:srgbClr val="9D93A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1" y="85137"/>
              <a:ext cx="267911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App Instance Object</a:t>
              </a:r>
            </a:p>
          </p:txBody>
        </p:sp>
      </p:grpSp>
      <p:sp>
        <p:nvSpPr>
          <p:cNvPr id="182" name="Shape 182"/>
          <p:cNvSpPr/>
          <p:nvPr/>
        </p:nvSpPr>
        <p:spPr>
          <a:xfrm>
            <a:off x="1409433" y="6763615"/>
            <a:ext cx="118163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App Instance</a:t>
            </a:r>
          </a:p>
        </p:txBody>
      </p:sp>
      <p:sp>
        <p:nvSpPr>
          <p:cNvPr id="183" name="Shape 183"/>
          <p:cNvSpPr/>
          <p:nvPr/>
        </p:nvSpPr>
        <p:spPr>
          <a:xfrm>
            <a:off x="3858924" y="5857518"/>
            <a:ext cx="839680" cy="82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683" y="21075"/>
                  <a:pt x="17836" y="20410"/>
                  <a:pt x="16084" y="19616"/>
                </a:cubicBezTo>
                <a:cubicBezTo>
                  <a:pt x="6893" y="15447"/>
                  <a:pt x="902" y="8141"/>
                  <a:pt x="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3221027" y="6292562"/>
            <a:ext cx="1082780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>
              <a:defRPr sz="1200"/>
            </a:lvl1pPr>
          </a:lstStyle>
          <a:p>
            <a:pPr lvl="0">
              <a:defRPr sz="1800"/>
            </a:pPr>
            <a:r>
              <a:rPr sz="1200"/>
              <a:t>Read/Write</a:t>
            </a:r>
          </a:p>
        </p:txBody>
      </p:sp>
      <p:sp>
        <p:nvSpPr>
          <p:cNvPr id="185" name="Shape 185"/>
          <p:cNvSpPr/>
          <p:nvPr/>
        </p:nvSpPr>
        <p:spPr>
          <a:xfrm>
            <a:off x="6149464" y="3096399"/>
            <a:ext cx="1608861" cy="2927916"/>
          </a:xfrm>
          <a:prstGeom prst="rect">
            <a:avLst/>
          </a:prstGeom>
          <a:gradFill>
            <a:gsLst>
              <a:gs pos="0">
                <a:srgbClr val="F0EAFA"/>
              </a:gs>
              <a:gs pos="100000">
                <a:srgbClr val="BFABDF"/>
              </a:gs>
            </a:gsLst>
            <a:lin ang="5400000"/>
          </a:gradFill>
          <a:ln w="19050">
            <a:solidFill>
              <a:srgbClr val="9D93A6"/>
            </a:solidFill>
            <a:round/>
          </a:ln>
        </p:spPr>
        <p:txBody>
          <a:bodyPr lIns="0" tIns="0" rIns="0" bIns="0" anchor="ctr"/>
          <a:lstStyle/>
          <a:p>
            <a:pPr lvl="0">
              <a:defRPr sz="1400"/>
            </a:pPr>
          </a:p>
        </p:txBody>
      </p:sp>
      <p:grpSp>
        <p:nvGrpSpPr>
          <p:cNvPr id="188" name="Group 188"/>
          <p:cNvGrpSpPr/>
          <p:nvPr/>
        </p:nvGrpSpPr>
        <p:grpSpPr>
          <a:xfrm>
            <a:off x="6240452" y="4576536"/>
            <a:ext cx="1063729" cy="1266930"/>
            <a:chOff x="0" y="0"/>
            <a:chExt cx="1063728" cy="1266929"/>
          </a:xfrm>
        </p:grpSpPr>
        <p:sp>
          <p:nvSpPr>
            <p:cNvPr id="186" name="Shape 186"/>
            <p:cNvSpPr/>
            <p:nvPr/>
          </p:nvSpPr>
          <p:spPr>
            <a:xfrm>
              <a:off x="0" y="-1"/>
              <a:ext cx="1063729" cy="1266931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309614"/>
              <a:ext cx="106372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1400"/>
                <a:t>Application</a:t>
              </a:r>
              <a:endParaRPr sz="1400"/>
            </a:p>
            <a:p>
              <a:pPr lvl="0">
                <a:defRPr sz="1800"/>
              </a:pPr>
              <a:r>
                <a:rPr sz="1400"/>
                <a:t>Javascript Code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6291972" y="3401862"/>
            <a:ext cx="960688" cy="298452"/>
            <a:chOff x="0" y="0"/>
            <a:chExt cx="960687" cy="298450"/>
          </a:xfrm>
        </p:grpSpPr>
        <p:sp>
          <p:nvSpPr>
            <p:cNvPr id="189" name="Shape 189"/>
            <p:cNvSpPr/>
            <p:nvPr/>
          </p:nvSpPr>
          <p:spPr>
            <a:xfrm>
              <a:off x="-1" y="0"/>
              <a:ext cx="960689" cy="298451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-1" y="41275"/>
              <a:ext cx="96068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…</a:t>
              </a:r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6291972" y="3807305"/>
            <a:ext cx="960688" cy="298452"/>
            <a:chOff x="0" y="0"/>
            <a:chExt cx="960687" cy="298450"/>
          </a:xfrm>
        </p:grpSpPr>
        <p:sp>
          <p:nvSpPr>
            <p:cNvPr id="192" name="Shape 192"/>
            <p:cNvSpPr/>
            <p:nvPr/>
          </p:nvSpPr>
          <p:spPr>
            <a:xfrm>
              <a:off x="-1" y="0"/>
              <a:ext cx="960689" cy="298451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-1" y="41275"/>
              <a:ext cx="96068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…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6300669" y="4147282"/>
            <a:ext cx="13064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Virtual Browser</a:t>
            </a:r>
          </a:p>
        </p:txBody>
      </p:sp>
      <p:sp>
        <p:nvSpPr>
          <p:cNvPr id="196" name="Shape 196"/>
          <p:cNvSpPr/>
          <p:nvPr/>
        </p:nvSpPr>
        <p:spPr>
          <a:xfrm>
            <a:off x="6484927" y="5879455"/>
            <a:ext cx="105032" cy="783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16" h="21165" fill="norm" stroke="1" extrusionOk="0">
                <a:moveTo>
                  <a:pt x="9799" y="0"/>
                </a:moveTo>
                <a:cubicBezTo>
                  <a:pt x="15376" y="1474"/>
                  <a:pt x="19266" y="4599"/>
                  <a:pt x="20053" y="8237"/>
                </a:cubicBezTo>
                <a:cubicBezTo>
                  <a:pt x="21600" y="15381"/>
                  <a:pt x="11936" y="21600"/>
                  <a:pt x="0" y="21141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97" name="Shape 197"/>
          <p:cNvSpPr/>
          <p:nvPr/>
        </p:nvSpPr>
        <p:spPr>
          <a:xfrm>
            <a:off x="6617430" y="6169919"/>
            <a:ext cx="1082780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>
              <a:defRPr sz="1200"/>
            </a:lvl1pPr>
          </a:lstStyle>
          <a:p>
            <a:pPr lvl="0">
              <a:defRPr sz="1800"/>
            </a:pPr>
            <a:r>
              <a:rPr sz="1200"/>
              <a:t>Read/Write</a:t>
            </a:r>
          </a:p>
        </p:txBody>
      </p:sp>
      <p:sp>
        <p:nvSpPr>
          <p:cNvPr id="198" name="Shape 198"/>
          <p:cNvSpPr/>
          <p:nvPr/>
        </p:nvSpPr>
        <p:spPr>
          <a:xfrm>
            <a:off x="3660816" y="4238241"/>
            <a:ext cx="2" cy="39730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9" name="Shape 199"/>
          <p:cNvSpPr/>
          <p:nvPr/>
        </p:nvSpPr>
        <p:spPr>
          <a:xfrm flipH="1">
            <a:off x="4108994" y="5173041"/>
            <a:ext cx="391342" cy="2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2219231" y="4635499"/>
            <a:ext cx="1191190" cy="39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77" fill="norm" stroke="1" extrusionOk="0">
                <a:moveTo>
                  <a:pt x="0" y="18077"/>
                </a:moveTo>
                <a:cubicBezTo>
                  <a:pt x="724" y="14346"/>
                  <a:pt x="1742" y="11019"/>
                  <a:pt x="2994" y="8295"/>
                </a:cubicBezTo>
                <a:cubicBezTo>
                  <a:pt x="8425" y="-3523"/>
                  <a:pt x="16612" y="-2610"/>
                  <a:pt x="21600" y="10371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1844477" y="3660070"/>
            <a:ext cx="6891237" cy="4053067"/>
          </a:xfrm>
          <a:prstGeom prst="roundRect">
            <a:avLst>
              <a:gd name="adj" fmla="val 4231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400"/>
            </a:pPr>
          </a:p>
        </p:txBody>
      </p:sp>
      <p:grpSp>
        <p:nvGrpSpPr>
          <p:cNvPr id="217" name="Group 217"/>
          <p:cNvGrpSpPr/>
          <p:nvPr/>
        </p:nvGrpSpPr>
        <p:grpSpPr>
          <a:xfrm>
            <a:off x="6583022" y="3837551"/>
            <a:ext cx="1988353" cy="2849424"/>
            <a:chOff x="0" y="0"/>
            <a:chExt cx="1988351" cy="2849423"/>
          </a:xfrm>
        </p:grpSpPr>
        <p:sp>
          <p:nvSpPr>
            <p:cNvPr id="203" name="Shape 203"/>
            <p:cNvSpPr/>
            <p:nvPr/>
          </p:nvSpPr>
          <p:spPr>
            <a:xfrm>
              <a:off x="-1" y="0"/>
              <a:ext cx="1988353" cy="2849424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215" name="Group 215"/>
            <p:cNvGrpSpPr/>
            <p:nvPr/>
          </p:nvGrpSpPr>
          <p:grpSpPr>
            <a:xfrm>
              <a:off x="1193433" y="331382"/>
              <a:ext cx="604733" cy="447891"/>
              <a:chOff x="0" y="0"/>
              <a:chExt cx="604731" cy="44789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204179" y="5728"/>
                <a:ext cx="163256" cy="163255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grpSp>
            <p:nvGrpSpPr>
              <p:cNvPr id="214" name="Group 214"/>
              <p:cNvGrpSpPr/>
              <p:nvPr/>
            </p:nvGrpSpPr>
            <p:grpSpPr>
              <a:xfrm>
                <a:off x="0" y="0"/>
                <a:ext cx="604732" cy="447891"/>
                <a:chOff x="0" y="0"/>
                <a:chExt cx="604731" cy="447890"/>
              </a:xfrm>
            </p:grpSpPr>
            <p:sp>
              <p:nvSpPr>
                <p:cNvPr id="205" name="Shape 205"/>
                <p:cNvSpPr/>
                <p:nvPr/>
              </p:nvSpPr>
              <p:spPr>
                <a:xfrm flipH="1">
                  <a:off x="61371" y="155611"/>
                  <a:ext cx="155160" cy="170906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209377" y="163214"/>
                  <a:ext cx="69475" cy="155623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 flipH="1">
                  <a:off x="0" y="318784"/>
                  <a:ext cx="65307" cy="125286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69388" y="307409"/>
                  <a:ext cx="69475" cy="132928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347324" y="-1"/>
                  <a:ext cx="126675" cy="144044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 flipH="1">
                  <a:off x="396309" y="151807"/>
                  <a:ext cx="85917" cy="132928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482225" y="144203"/>
                  <a:ext cx="122507" cy="151918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 flipH="1">
                  <a:off x="347659" y="284637"/>
                  <a:ext cx="40528" cy="163033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402512" y="282774"/>
                  <a:ext cx="75497" cy="16511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</p:grpSp>
        <p:sp>
          <p:nvSpPr>
            <p:cNvPr id="216" name="Shape 216"/>
            <p:cNvSpPr/>
            <p:nvPr/>
          </p:nvSpPr>
          <p:spPr>
            <a:xfrm>
              <a:off x="12372" y="17661"/>
              <a:ext cx="1547395" cy="380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Virtual Browser</a:t>
              </a: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4209129" y="3846784"/>
            <a:ext cx="1988352" cy="2849424"/>
            <a:chOff x="0" y="0"/>
            <a:chExt cx="1988351" cy="2849423"/>
          </a:xfrm>
        </p:grpSpPr>
        <p:sp>
          <p:nvSpPr>
            <p:cNvPr id="218" name="Shape 218"/>
            <p:cNvSpPr/>
            <p:nvPr/>
          </p:nvSpPr>
          <p:spPr>
            <a:xfrm>
              <a:off x="-1" y="0"/>
              <a:ext cx="1988353" cy="2849424"/>
            </a:xfrm>
            <a:prstGeom prst="rect">
              <a:avLst/>
            </a:prstGeom>
            <a:gradFill flip="none" rotWithShape="1">
              <a:gsLst>
                <a:gs pos="0">
                  <a:srgbClr val="F7E3D3"/>
                </a:gs>
                <a:gs pos="100000">
                  <a:srgbClr val="E7AD7B"/>
                </a:gs>
              </a:gsLst>
              <a:lin ang="5400000" scaled="0"/>
            </a:gradFill>
            <a:ln w="19050" cap="flat">
              <a:solidFill>
                <a:srgbClr val="EDAE7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230" name="Group 230"/>
            <p:cNvGrpSpPr/>
            <p:nvPr/>
          </p:nvGrpSpPr>
          <p:grpSpPr>
            <a:xfrm>
              <a:off x="1193433" y="331382"/>
              <a:ext cx="604733" cy="447891"/>
              <a:chOff x="0" y="0"/>
              <a:chExt cx="604731" cy="447890"/>
            </a:xfrm>
          </p:grpSpPr>
          <p:sp>
            <p:nvSpPr>
              <p:cNvPr id="219" name="Shape 219"/>
              <p:cNvSpPr/>
              <p:nvPr/>
            </p:nvSpPr>
            <p:spPr>
              <a:xfrm flipH="1">
                <a:off x="204179" y="5728"/>
                <a:ext cx="163256" cy="163255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grpSp>
            <p:nvGrpSpPr>
              <p:cNvPr id="229" name="Group 229"/>
              <p:cNvGrpSpPr/>
              <p:nvPr/>
            </p:nvGrpSpPr>
            <p:grpSpPr>
              <a:xfrm>
                <a:off x="0" y="0"/>
                <a:ext cx="604732" cy="447891"/>
                <a:chOff x="0" y="0"/>
                <a:chExt cx="604731" cy="447890"/>
              </a:xfrm>
            </p:grpSpPr>
            <p:sp>
              <p:nvSpPr>
                <p:cNvPr id="220" name="Shape 220"/>
                <p:cNvSpPr/>
                <p:nvPr/>
              </p:nvSpPr>
              <p:spPr>
                <a:xfrm flipH="1">
                  <a:off x="61371" y="155611"/>
                  <a:ext cx="155160" cy="170906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209377" y="163214"/>
                  <a:ext cx="69475" cy="155623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 flipH="1">
                  <a:off x="0" y="318784"/>
                  <a:ext cx="65307" cy="125286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69388" y="307409"/>
                  <a:ext cx="69475" cy="132928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347324" y="-1"/>
                  <a:ext cx="126675" cy="144044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 flipH="1">
                  <a:off x="396309" y="151807"/>
                  <a:ext cx="85917" cy="132928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482225" y="144203"/>
                  <a:ext cx="122507" cy="151918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 flipH="1">
                  <a:off x="347659" y="284637"/>
                  <a:ext cx="40528" cy="163033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402512" y="282774"/>
                  <a:ext cx="75497" cy="165117"/>
                </a:xfrm>
                <a:prstGeom prst="line">
                  <a:avLst/>
                </a:prstGeom>
                <a:noFill/>
                <a:ln w="19050" cap="flat">
                  <a:solidFill>
                    <a:srgbClr val="B3504D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algn="l" defTabSz="45720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</p:grpSp>
        <p:sp>
          <p:nvSpPr>
            <p:cNvPr id="231" name="Shape 231"/>
            <p:cNvSpPr/>
            <p:nvPr/>
          </p:nvSpPr>
          <p:spPr>
            <a:xfrm>
              <a:off x="12372" y="17661"/>
              <a:ext cx="1547395" cy="380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Virtual Browser</a:t>
              </a:r>
            </a:p>
          </p:txBody>
        </p:sp>
      </p:grpSp>
      <p:sp>
        <p:nvSpPr>
          <p:cNvPr id="233" name="Shape 233"/>
          <p:cNvSpPr/>
          <p:nvPr/>
        </p:nvSpPr>
        <p:spPr>
          <a:xfrm>
            <a:off x="1954111" y="3846083"/>
            <a:ext cx="1988351" cy="2849424"/>
          </a:xfrm>
          <a:prstGeom prst="rect">
            <a:avLst/>
          </a:prstGeom>
          <a:gradFill>
            <a:gsLst>
              <a:gs pos="0">
                <a:srgbClr val="F7E3D3"/>
              </a:gs>
              <a:gs pos="100000">
                <a:srgbClr val="E7AD7B"/>
              </a:gs>
            </a:gsLst>
            <a:lin ang="5400000"/>
          </a:gradFill>
          <a:ln w="19050">
            <a:solidFill>
              <a:srgbClr val="EDAE7D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245" name="Group 245"/>
          <p:cNvGrpSpPr/>
          <p:nvPr/>
        </p:nvGrpSpPr>
        <p:grpSpPr>
          <a:xfrm>
            <a:off x="3147545" y="4177465"/>
            <a:ext cx="604731" cy="447891"/>
            <a:chOff x="0" y="0"/>
            <a:chExt cx="604730" cy="447890"/>
          </a:xfrm>
        </p:grpSpPr>
        <p:sp>
          <p:nvSpPr>
            <p:cNvPr id="234" name="Shape 234"/>
            <p:cNvSpPr/>
            <p:nvPr/>
          </p:nvSpPr>
          <p:spPr>
            <a:xfrm flipH="1">
              <a:off x="204178" y="5727"/>
              <a:ext cx="163256" cy="163256"/>
            </a:xfrm>
            <a:prstGeom prst="line">
              <a:avLst/>
            </a:prstGeom>
            <a:noFill/>
            <a:ln w="19050" cap="flat">
              <a:solidFill>
                <a:srgbClr val="B3504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44" name="Group 244"/>
            <p:cNvGrpSpPr/>
            <p:nvPr/>
          </p:nvGrpSpPr>
          <p:grpSpPr>
            <a:xfrm>
              <a:off x="0" y="-1"/>
              <a:ext cx="604731" cy="447892"/>
              <a:chOff x="0" y="0"/>
              <a:chExt cx="604730" cy="44789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1370" y="155611"/>
                <a:ext cx="155160" cy="170906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209376" y="163214"/>
                <a:ext cx="69475" cy="155623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0" y="318784"/>
                <a:ext cx="65307" cy="125286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69388" y="307409"/>
                <a:ext cx="69475" cy="132928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347323" y="-1"/>
                <a:ext cx="126675" cy="144044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40" name="Shape 240"/>
              <p:cNvSpPr/>
              <p:nvPr/>
            </p:nvSpPr>
            <p:spPr>
              <a:xfrm flipH="1">
                <a:off x="396308" y="151807"/>
                <a:ext cx="85917" cy="132928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482224" y="144203"/>
                <a:ext cx="122507" cy="151918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347658" y="284637"/>
                <a:ext cx="40528" cy="163033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402511" y="282774"/>
                <a:ext cx="75497" cy="165117"/>
              </a:xfrm>
              <a:prstGeom prst="line">
                <a:avLst/>
              </a:prstGeom>
              <a:noFill/>
              <a:ln w="19050" cap="flat">
                <a:solidFill>
                  <a:srgbClr val="B3504D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sp>
        <p:nvSpPr>
          <p:cNvPr id="246" name="Shape 246"/>
          <p:cNvSpPr/>
          <p:nvPr/>
        </p:nvSpPr>
        <p:spPr>
          <a:xfrm>
            <a:off x="1900220" y="681801"/>
            <a:ext cx="4479284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App Instance Figure</a:t>
            </a:r>
          </a:p>
        </p:txBody>
      </p:sp>
      <p:sp>
        <p:nvSpPr>
          <p:cNvPr id="247" name="Shape 247"/>
          <p:cNvSpPr/>
          <p:nvPr/>
        </p:nvSpPr>
        <p:spPr>
          <a:xfrm>
            <a:off x="2010673" y="4800777"/>
            <a:ext cx="1865061" cy="1771652"/>
          </a:xfrm>
          <a:prstGeom prst="roundRect">
            <a:avLst>
              <a:gd name="adj" fmla="val 23013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250" name="Group 250"/>
          <p:cNvGrpSpPr/>
          <p:nvPr/>
        </p:nvGrpSpPr>
        <p:grpSpPr>
          <a:xfrm>
            <a:off x="3028949" y="5505139"/>
            <a:ext cx="546499" cy="380236"/>
            <a:chOff x="0" y="0"/>
            <a:chExt cx="546497" cy="380235"/>
          </a:xfrm>
        </p:grpSpPr>
        <p:sp>
          <p:nvSpPr>
            <p:cNvPr id="248" name="Shape 248"/>
            <p:cNvSpPr/>
            <p:nvPr/>
          </p:nvSpPr>
          <p:spPr>
            <a:xfrm>
              <a:off x="-1" y="-1"/>
              <a:ext cx="546499" cy="380237"/>
            </a:xfrm>
            <a:prstGeom prst="rect">
              <a:avLst/>
            </a:prstGeom>
            <a:solidFill>
              <a:srgbClr val="51A7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-1" y="82167"/>
              <a:ext cx="54649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User</a:t>
              </a:r>
            </a:p>
          </p:txBody>
        </p:sp>
      </p:grpSp>
      <p:sp>
        <p:nvSpPr>
          <p:cNvPr id="251" name="Shape 251"/>
          <p:cNvSpPr/>
          <p:nvPr/>
        </p:nvSpPr>
        <p:spPr>
          <a:xfrm>
            <a:off x="2112127" y="5507924"/>
            <a:ext cx="87510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Chat App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2488758" y="5990523"/>
            <a:ext cx="1086689" cy="380235"/>
            <a:chOff x="0" y="0"/>
            <a:chExt cx="1086688" cy="380234"/>
          </a:xfrm>
        </p:grpSpPr>
        <p:sp>
          <p:nvSpPr>
            <p:cNvPr id="252" name="Shape 252"/>
            <p:cNvSpPr/>
            <p:nvPr/>
          </p:nvSpPr>
          <p:spPr>
            <a:xfrm>
              <a:off x="-1" y="-1"/>
              <a:ext cx="1086690" cy="380236"/>
            </a:xfrm>
            <a:prstGeom prst="rect">
              <a:avLst/>
            </a:prstGeom>
            <a:solidFill>
              <a:srgbClr val="51A7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-1" y="82167"/>
              <a:ext cx="10866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ChatRoom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3606358" y="6738277"/>
            <a:ext cx="3182190" cy="913636"/>
            <a:chOff x="0" y="0"/>
            <a:chExt cx="3182188" cy="913635"/>
          </a:xfrm>
        </p:grpSpPr>
        <p:sp>
          <p:nvSpPr>
            <p:cNvPr id="255" name="Shape 255"/>
            <p:cNvSpPr/>
            <p:nvPr/>
          </p:nvSpPr>
          <p:spPr>
            <a:xfrm>
              <a:off x="-1" y="-1"/>
              <a:ext cx="3182190" cy="913637"/>
            </a:xfrm>
            <a:prstGeom prst="rect">
              <a:avLst/>
            </a:prstGeom>
            <a:gradFill flip="none" rotWithShape="1">
              <a:gsLst>
                <a:gs pos="0">
                  <a:srgbClr val="70BF41"/>
                </a:gs>
                <a:gs pos="100000">
                  <a:srgbClr val="00882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800"/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-1" y="-1"/>
              <a:ext cx="3182190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sz="1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FFFFFF"/>
                  </a:solidFill>
                </a:rPr>
                <a:t>ChatRoom</a:t>
              </a:r>
            </a:p>
          </p:txBody>
        </p:sp>
      </p:grpSp>
      <p:sp>
        <p:nvSpPr>
          <p:cNvPr id="258" name="Shape 258"/>
          <p:cNvSpPr/>
          <p:nvPr/>
        </p:nvSpPr>
        <p:spPr>
          <a:xfrm>
            <a:off x="2865734" y="6396549"/>
            <a:ext cx="900968" cy="852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5" y="0"/>
                </a:moveTo>
                <a:lnTo>
                  <a:pt x="0" y="21590"/>
                </a:lnTo>
                <a:lnTo>
                  <a:pt x="21600" y="21600"/>
                </a:ln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9" name="Shape 259"/>
          <p:cNvSpPr/>
          <p:nvPr/>
        </p:nvSpPr>
        <p:spPr>
          <a:xfrm>
            <a:off x="5133204" y="6858545"/>
            <a:ext cx="93431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Messages</a:t>
            </a:r>
          </a:p>
        </p:txBody>
      </p:sp>
      <p:sp>
        <p:nvSpPr>
          <p:cNvPr id="260" name="Shape 260"/>
          <p:cNvSpPr/>
          <p:nvPr/>
        </p:nvSpPr>
        <p:spPr>
          <a:xfrm>
            <a:off x="5110636" y="7226845"/>
            <a:ext cx="153825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🔶PostMessage()</a:t>
            </a:r>
          </a:p>
        </p:txBody>
      </p:sp>
      <p:sp>
        <p:nvSpPr>
          <p:cNvPr id="261" name="Shape 261"/>
          <p:cNvSpPr/>
          <p:nvPr/>
        </p:nvSpPr>
        <p:spPr>
          <a:xfrm>
            <a:off x="7405482" y="7226845"/>
            <a:ext cx="118163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App Instance</a:t>
            </a:r>
          </a:p>
        </p:txBody>
      </p:sp>
      <p:sp>
        <p:nvSpPr>
          <p:cNvPr id="262" name="Shape 262"/>
          <p:cNvSpPr/>
          <p:nvPr/>
        </p:nvSpPr>
        <p:spPr>
          <a:xfrm>
            <a:off x="1022187" y="4738375"/>
            <a:ext cx="7856151" cy="1"/>
          </a:xfrm>
          <a:prstGeom prst="line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1026507" y="4003935"/>
            <a:ext cx="804795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View</a:t>
            </a:r>
          </a:p>
        </p:txBody>
      </p:sp>
      <p:sp>
        <p:nvSpPr>
          <p:cNvPr id="264" name="Shape 264"/>
          <p:cNvSpPr/>
          <p:nvPr/>
        </p:nvSpPr>
        <p:spPr>
          <a:xfrm>
            <a:off x="1026507" y="4943192"/>
            <a:ext cx="804795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1400"/>
              <a:t>Model</a:t>
            </a:r>
          </a:p>
        </p:txBody>
      </p:sp>
      <p:sp>
        <p:nvSpPr>
          <p:cNvPr id="265" name="Shape 265"/>
          <p:cNvSpPr/>
          <p:nvPr/>
        </p:nvSpPr>
        <p:spPr>
          <a:xfrm>
            <a:off x="2118706" y="4882958"/>
            <a:ext cx="1547394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Application code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4269685" y="4825065"/>
            <a:ext cx="1865062" cy="1771652"/>
            <a:chOff x="0" y="0"/>
            <a:chExt cx="1865060" cy="1771650"/>
          </a:xfrm>
        </p:grpSpPr>
        <p:sp>
          <p:nvSpPr>
            <p:cNvPr id="266" name="Shape 266"/>
            <p:cNvSpPr/>
            <p:nvPr/>
          </p:nvSpPr>
          <p:spPr>
            <a:xfrm>
              <a:off x="0" y="0"/>
              <a:ext cx="1865061" cy="1771651"/>
            </a:xfrm>
            <a:prstGeom prst="roundRect">
              <a:avLst>
                <a:gd name="adj" fmla="val 23013"/>
              </a:avLst>
            </a:prstGeom>
            <a:gradFill flip="none" rotWithShape="1">
              <a:gsLst>
                <a:gs pos="0">
                  <a:srgbClr val="F2FEDF">
                    <a:alpha val="93864"/>
                  </a:srgbClr>
                </a:gs>
                <a:gs pos="100000">
                  <a:srgbClr val="C7EA8F">
                    <a:alpha val="93864"/>
                  </a:srgbClr>
                </a:gs>
              </a:gsLst>
              <a:lin ang="5400000" scaled="0"/>
            </a:gradFill>
            <a:ln w="19050" cap="flat">
              <a:solidFill>
                <a:srgbClr val="B7CF87">
                  <a:alpha val="93864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269" name="Group 269"/>
            <p:cNvGrpSpPr/>
            <p:nvPr/>
          </p:nvGrpSpPr>
          <p:grpSpPr>
            <a:xfrm>
              <a:off x="1036271" y="698552"/>
              <a:ext cx="546499" cy="380236"/>
              <a:chOff x="0" y="0"/>
              <a:chExt cx="546497" cy="380235"/>
            </a:xfrm>
          </p:grpSpPr>
          <p:sp>
            <p:nvSpPr>
              <p:cNvPr id="267" name="Shape 267"/>
              <p:cNvSpPr/>
              <p:nvPr/>
            </p:nvSpPr>
            <p:spPr>
              <a:xfrm>
                <a:off x="0" y="-1"/>
                <a:ext cx="546498" cy="380237"/>
              </a:xfrm>
              <a:prstGeom prst="rect">
                <a:avLst/>
              </a:prstGeom>
              <a:solidFill>
                <a:srgbClr val="51A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0" y="82167"/>
                <a:ext cx="546498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rgbClr val="FFFFFF"/>
                    </a:solidFill>
                  </a:rPr>
                  <a:t>User</a:t>
                </a:r>
              </a:p>
            </p:txBody>
          </p:sp>
        </p:grpSp>
        <p:sp>
          <p:nvSpPr>
            <p:cNvPr id="270" name="Shape 270"/>
            <p:cNvSpPr/>
            <p:nvPr/>
          </p:nvSpPr>
          <p:spPr>
            <a:xfrm>
              <a:off x="1874" y="716059"/>
              <a:ext cx="875107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Chat App</a:t>
              </a:r>
            </a:p>
          </p:txBody>
        </p:sp>
        <p:grpSp>
          <p:nvGrpSpPr>
            <p:cNvPr id="273" name="Group 273"/>
            <p:cNvGrpSpPr/>
            <p:nvPr/>
          </p:nvGrpSpPr>
          <p:grpSpPr>
            <a:xfrm>
              <a:off x="484418" y="1181092"/>
              <a:ext cx="1086690" cy="380236"/>
              <a:chOff x="0" y="0"/>
              <a:chExt cx="1086688" cy="380235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0" y="-1"/>
                <a:ext cx="1086689" cy="380237"/>
              </a:xfrm>
              <a:prstGeom prst="rect">
                <a:avLst/>
              </a:prstGeom>
              <a:solidFill>
                <a:srgbClr val="51A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0" y="82167"/>
                <a:ext cx="1086689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rgbClr val="FFFFFF"/>
                    </a:solidFill>
                  </a:rPr>
                  <a:t>ChatRoom</a:t>
                </a:r>
              </a:p>
            </p:txBody>
          </p:sp>
        </p:grpSp>
        <p:sp>
          <p:nvSpPr>
            <p:cNvPr id="274" name="Shape 274"/>
            <p:cNvSpPr/>
            <p:nvPr/>
          </p:nvSpPr>
          <p:spPr>
            <a:xfrm>
              <a:off x="158833" y="73526"/>
              <a:ext cx="1547395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Application code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6649432" y="4809156"/>
            <a:ext cx="1865061" cy="1771652"/>
            <a:chOff x="0" y="0"/>
            <a:chExt cx="1865059" cy="1771650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1865060" cy="1771651"/>
            </a:xfrm>
            <a:prstGeom prst="roundRect">
              <a:avLst>
                <a:gd name="adj" fmla="val 23013"/>
              </a:avLst>
            </a:prstGeom>
            <a:gradFill flip="none" rotWithShape="1">
              <a:gsLst>
                <a:gs pos="0">
                  <a:srgbClr val="F2FEDF">
                    <a:alpha val="93864"/>
                  </a:srgbClr>
                </a:gs>
                <a:gs pos="100000">
                  <a:srgbClr val="C7EA8F">
                    <a:alpha val="93864"/>
                  </a:srgbClr>
                </a:gs>
              </a:gsLst>
              <a:lin ang="5400000" scaled="0"/>
            </a:gradFill>
            <a:ln w="19050" cap="flat">
              <a:solidFill>
                <a:srgbClr val="B7CF87">
                  <a:alpha val="93864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279" name="Group 279"/>
            <p:cNvGrpSpPr/>
            <p:nvPr/>
          </p:nvGrpSpPr>
          <p:grpSpPr>
            <a:xfrm>
              <a:off x="1036270" y="698552"/>
              <a:ext cx="546499" cy="380236"/>
              <a:chOff x="0" y="0"/>
              <a:chExt cx="546497" cy="380235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0" y="-1"/>
                <a:ext cx="546498" cy="380237"/>
              </a:xfrm>
              <a:prstGeom prst="rect">
                <a:avLst/>
              </a:prstGeom>
              <a:solidFill>
                <a:srgbClr val="51A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0" y="82167"/>
                <a:ext cx="546498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rgbClr val="FFFFFF"/>
                    </a:solidFill>
                  </a:rPr>
                  <a:t>User</a:t>
                </a:r>
              </a:p>
            </p:txBody>
          </p:sp>
        </p:grpSp>
        <p:sp>
          <p:nvSpPr>
            <p:cNvPr id="280" name="Shape 280"/>
            <p:cNvSpPr/>
            <p:nvPr/>
          </p:nvSpPr>
          <p:spPr>
            <a:xfrm>
              <a:off x="1874" y="716059"/>
              <a:ext cx="875107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Chat App</a:t>
              </a:r>
            </a:p>
          </p:txBody>
        </p:sp>
        <p:grpSp>
          <p:nvGrpSpPr>
            <p:cNvPr id="283" name="Group 283"/>
            <p:cNvGrpSpPr/>
            <p:nvPr/>
          </p:nvGrpSpPr>
          <p:grpSpPr>
            <a:xfrm>
              <a:off x="484418" y="1181092"/>
              <a:ext cx="1086689" cy="380236"/>
              <a:chOff x="0" y="0"/>
              <a:chExt cx="1086688" cy="380235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-1" y="-1"/>
                <a:ext cx="1086690" cy="380237"/>
              </a:xfrm>
              <a:prstGeom prst="rect">
                <a:avLst/>
              </a:prstGeom>
              <a:solidFill>
                <a:srgbClr val="51A7F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-1" y="82167"/>
                <a:ext cx="1086690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rgbClr val="FFFFFF"/>
                    </a:solidFill>
                  </a:rPr>
                  <a:t>ChatRoom</a:t>
                </a:r>
              </a:p>
            </p:txBody>
          </p:sp>
        </p:grpSp>
        <p:sp>
          <p:nvSpPr>
            <p:cNvPr id="284" name="Shape 284"/>
            <p:cNvSpPr/>
            <p:nvPr/>
          </p:nvSpPr>
          <p:spPr>
            <a:xfrm>
              <a:off x="158833" y="73526"/>
              <a:ext cx="1547394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l" defTabSz="914400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400"/>
                <a:t>Application code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6628203" y="6367560"/>
            <a:ext cx="925222" cy="583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213" y="21058"/>
                </a:lnTo>
                <a:lnTo>
                  <a:pt x="0" y="21600"/>
                </a:ln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87" name="Shape 287"/>
          <p:cNvSpPr/>
          <p:nvPr/>
        </p:nvSpPr>
        <p:spPr>
          <a:xfrm flipV="1">
            <a:off x="5290094" y="6418050"/>
            <a:ext cx="2" cy="380235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0" name="Group 290"/>
          <p:cNvGrpSpPr/>
          <p:nvPr/>
        </p:nvGrpSpPr>
        <p:grpSpPr>
          <a:xfrm>
            <a:off x="1956777" y="2414189"/>
            <a:ext cx="1865060" cy="761753"/>
            <a:chOff x="0" y="0"/>
            <a:chExt cx="1865059" cy="761752"/>
          </a:xfrm>
        </p:grpSpPr>
        <p:sp>
          <p:nvSpPr>
            <p:cNvPr id="288" name="Shape 288"/>
            <p:cNvSpPr/>
            <p:nvPr/>
          </p:nvSpPr>
          <p:spPr>
            <a:xfrm>
              <a:off x="0" y="0"/>
              <a:ext cx="1865060" cy="7617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2FEDF">
                    <a:alpha val="93864"/>
                  </a:srgbClr>
                </a:gs>
                <a:gs pos="100000">
                  <a:srgbClr val="C7EA8F">
                    <a:alpha val="93864"/>
                  </a:srgbClr>
                </a:gs>
              </a:gsLst>
              <a:lin ang="5400000" scaled="0"/>
            </a:gradFill>
            <a:ln w="19050" cap="flat">
              <a:solidFill>
                <a:srgbClr val="B7CF87">
                  <a:alpha val="93864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11555" y="227207"/>
              <a:ext cx="1641950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User Session 1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4261827" y="2414189"/>
            <a:ext cx="1865060" cy="761753"/>
            <a:chOff x="0" y="0"/>
            <a:chExt cx="1865059" cy="761752"/>
          </a:xfrm>
        </p:grpSpPr>
        <p:sp>
          <p:nvSpPr>
            <p:cNvPr id="291" name="Shape 291"/>
            <p:cNvSpPr/>
            <p:nvPr/>
          </p:nvSpPr>
          <p:spPr>
            <a:xfrm>
              <a:off x="0" y="0"/>
              <a:ext cx="1865060" cy="7617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2FEDF">
                    <a:alpha val="93864"/>
                  </a:srgbClr>
                </a:gs>
                <a:gs pos="100000">
                  <a:srgbClr val="C7EA8F">
                    <a:alpha val="93864"/>
                  </a:srgbClr>
                </a:gs>
              </a:gsLst>
              <a:lin ang="5400000" scaled="0"/>
            </a:gradFill>
            <a:ln w="19050" cap="flat">
              <a:solidFill>
                <a:srgbClr val="B7CF87">
                  <a:alpha val="93864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11555" y="227207"/>
              <a:ext cx="1641950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User Session 2</a:t>
              </a: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6573070" y="2414189"/>
            <a:ext cx="1865060" cy="761753"/>
            <a:chOff x="0" y="0"/>
            <a:chExt cx="1865059" cy="761752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1865060" cy="7617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2FEDF">
                    <a:alpha val="93864"/>
                  </a:srgbClr>
                </a:gs>
                <a:gs pos="100000">
                  <a:srgbClr val="C7EA8F">
                    <a:alpha val="93864"/>
                  </a:srgbClr>
                </a:gs>
              </a:gsLst>
              <a:lin ang="5400000" scaled="0"/>
            </a:gradFill>
            <a:ln w="19050" cap="flat">
              <a:solidFill>
                <a:srgbClr val="B7CF87">
                  <a:alpha val="93864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11555" y="227207"/>
              <a:ext cx="1641950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/>
              </a:lvl1pPr>
            </a:lstStyle>
            <a:p>
              <a:pPr lvl="0">
                <a:defRPr sz="1800"/>
              </a:pPr>
              <a:r>
                <a:rPr sz="1400"/>
                <a:t>User Session 3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1022187" y="3399279"/>
            <a:ext cx="785615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1966484" y="3863745"/>
            <a:ext cx="1547395" cy="38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Virtual Browser</a:t>
            </a:r>
          </a:p>
        </p:txBody>
      </p:sp>
      <p:sp>
        <p:nvSpPr>
          <p:cNvPr id="299" name="Shape 299"/>
          <p:cNvSpPr/>
          <p:nvPr/>
        </p:nvSpPr>
        <p:spPr>
          <a:xfrm>
            <a:off x="2485606" y="7197121"/>
            <a:ext cx="1086689" cy="38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Reference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611437" y="2751768"/>
            <a:ext cx="2978246" cy="3353057"/>
          </a:xfrm>
          <a:prstGeom prst="roundRect">
            <a:avLst>
              <a:gd name="adj" fmla="val 13690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02" name="Shape 302"/>
          <p:cNvSpPr/>
          <p:nvPr/>
        </p:nvSpPr>
        <p:spPr>
          <a:xfrm>
            <a:off x="6753202" y="2910894"/>
            <a:ext cx="738686" cy="2979310"/>
          </a:xfrm>
          <a:prstGeom prst="roundRect">
            <a:avLst>
              <a:gd name="adj" fmla="val 23215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>
              <a:srgbClr val="71C0C8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400"/>
            </a:pPr>
          </a:p>
        </p:txBody>
      </p:sp>
      <p:sp>
        <p:nvSpPr>
          <p:cNvPr id="303" name="Shape 303"/>
          <p:cNvSpPr/>
          <p:nvPr/>
        </p:nvSpPr>
        <p:spPr>
          <a:xfrm>
            <a:off x="2518541" y="2965842"/>
            <a:ext cx="3643157" cy="313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1" h="20880" fill="norm" stroke="1" extrusionOk="0">
                <a:moveTo>
                  <a:pt x="35" y="6439"/>
                </a:moveTo>
                <a:cubicBezTo>
                  <a:pt x="-84" y="5413"/>
                  <a:pt x="104" y="4360"/>
                  <a:pt x="547" y="3567"/>
                </a:cubicBezTo>
                <a:cubicBezTo>
                  <a:pt x="1041" y="2684"/>
                  <a:pt x="1789" y="2227"/>
                  <a:pt x="2546" y="2346"/>
                </a:cubicBezTo>
                <a:cubicBezTo>
                  <a:pt x="3129" y="1633"/>
                  <a:pt x="3847" y="1224"/>
                  <a:pt x="4595" y="1180"/>
                </a:cubicBezTo>
                <a:cubicBezTo>
                  <a:pt x="5109" y="1149"/>
                  <a:pt x="5642" y="1314"/>
                  <a:pt x="5974" y="1906"/>
                </a:cubicBezTo>
                <a:cubicBezTo>
                  <a:pt x="6082" y="2099"/>
                  <a:pt x="6161" y="2331"/>
                  <a:pt x="6287" y="2497"/>
                </a:cubicBezTo>
                <a:cubicBezTo>
                  <a:pt x="6562" y="2858"/>
                  <a:pt x="6962" y="2839"/>
                  <a:pt x="7288" y="2574"/>
                </a:cubicBezTo>
                <a:cubicBezTo>
                  <a:pt x="7648" y="2282"/>
                  <a:pt x="7891" y="1738"/>
                  <a:pt x="7936" y="1120"/>
                </a:cubicBezTo>
                <a:cubicBezTo>
                  <a:pt x="8574" y="-190"/>
                  <a:pt x="9814" y="-382"/>
                  <a:pt x="10612" y="707"/>
                </a:cubicBezTo>
                <a:cubicBezTo>
                  <a:pt x="10945" y="1161"/>
                  <a:pt x="11143" y="1800"/>
                  <a:pt x="11162" y="2480"/>
                </a:cubicBezTo>
                <a:cubicBezTo>
                  <a:pt x="12051" y="3013"/>
                  <a:pt x="13044" y="2967"/>
                  <a:pt x="13909" y="2352"/>
                </a:cubicBezTo>
                <a:cubicBezTo>
                  <a:pt x="14869" y="1671"/>
                  <a:pt x="15834" y="351"/>
                  <a:pt x="16780" y="1180"/>
                </a:cubicBezTo>
                <a:cubicBezTo>
                  <a:pt x="17301" y="1636"/>
                  <a:pt x="17505" y="2624"/>
                  <a:pt x="17252" y="3453"/>
                </a:cubicBezTo>
                <a:cubicBezTo>
                  <a:pt x="17594" y="3592"/>
                  <a:pt x="17924" y="3793"/>
                  <a:pt x="18234" y="4051"/>
                </a:cubicBezTo>
                <a:cubicBezTo>
                  <a:pt x="20622" y="6031"/>
                  <a:pt x="21516" y="10567"/>
                  <a:pt x="20239" y="14220"/>
                </a:cubicBezTo>
                <a:cubicBezTo>
                  <a:pt x="20261" y="14538"/>
                  <a:pt x="20261" y="14859"/>
                  <a:pt x="20239" y="15177"/>
                </a:cubicBezTo>
                <a:cubicBezTo>
                  <a:pt x="20007" y="18540"/>
                  <a:pt x="17781" y="20701"/>
                  <a:pt x="15680" y="19604"/>
                </a:cubicBezTo>
                <a:cubicBezTo>
                  <a:pt x="15491" y="19191"/>
                  <a:pt x="15181" y="18945"/>
                  <a:pt x="14851" y="18946"/>
                </a:cubicBezTo>
                <a:cubicBezTo>
                  <a:pt x="14151" y="18947"/>
                  <a:pt x="13701" y="19943"/>
                  <a:pt x="13100" y="20420"/>
                </a:cubicBezTo>
                <a:cubicBezTo>
                  <a:pt x="12221" y="21119"/>
                  <a:pt x="11137" y="20719"/>
                  <a:pt x="10567" y="19484"/>
                </a:cubicBezTo>
                <a:cubicBezTo>
                  <a:pt x="10108" y="19719"/>
                  <a:pt x="9649" y="19959"/>
                  <a:pt x="9191" y="20202"/>
                </a:cubicBezTo>
                <a:cubicBezTo>
                  <a:pt x="8234" y="20710"/>
                  <a:pt x="7205" y="21218"/>
                  <a:pt x="6283" y="20584"/>
                </a:cubicBezTo>
                <a:cubicBezTo>
                  <a:pt x="5290" y="19902"/>
                  <a:pt x="4810" y="18171"/>
                  <a:pt x="5182" y="16613"/>
                </a:cubicBezTo>
                <a:cubicBezTo>
                  <a:pt x="4364" y="17770"/>
                  <a:pt x="3148" y="17988"/>
                  <a:pt x="2175" y="17151"/>
                </a:cubicBezTo>
                <a:cubicBezTo>
                  <a:pt x="1320" y="16415"/>
                  <a:pt x="822" y="14993"/>
                  <a:pt x="898" y="13502"/>
                </a:cubicBezTo>
                <a:cubicBezTo>
                  <a:pt x="806" y="13006"/>
                  <a:pt x="720" y="12508"/>
                  <a:pt x="640" y="12007"/>
                </a:cubicBezTo>
                <a:cubicBezTo>
                  <a:pt x="350" y="10175"/>
                  <a:pt x="148" y="8314"/>
                  <a:pt x="35" y="6439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30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300" y="3619498"/>
            <a:ext cx="437323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300" y="4190998"/>
            <a:ext cx="437323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300" y="4762498"/>
            <a:ext cx="437323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300" y="5333998"/>
            <a:ext cx="437323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6286372" y="2361511"/>
            <a:ext cx="167234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Load Balancer</a:t>
            </a:r>
          </a:p>
        </p:txBody>
      </p:sp>
      <p:sp>
        <p:nvSpPr>
          <p:cNvPr id="309" name="Shape 309"/>
          <p:cNvSpPr/>
          <p:nvPr/>
        </p:nvSpPr>
        <p:spPr>
          <a:xfrm>
            <a:off x="4255082" y="2997199"/>
            <a:ext cx="167234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400"/>
              <a:t>Internet</a:t>
            </a:r>
          </a:p>
        </p:txBody>
      </p:sp>
      <p:sp>
        <p:nvSpPr>
          <p:cNvPr id="310" name="Shape 310"/>
          <p:cNvSpPr/>
          <p:nvPr/>
        </p:nvSpPr>
        <p:spPr>
          <a:xfrm>
            <a:off x="2417788" y="2997199"/>
            <a:ext cx="167234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Clients</a:t>
            </a:r>
          </a:p>
        </p:txBody>
      </p:sp>
      <p:pic>
        <p:nvPicPr>
          <p:cNvPr id="311" name="image1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3491" y="3021865"/>
            <a:ext cx="751386" cy="7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1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3491" y="4052604"/>
            <a:ext cx="751386" cy="7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image1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3491" y="5083343"/>
            <a:ext cx="751386" cy="751385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/>
          <p:nvPr/>
        </p:nvSpPr>
        <p:spPr>
          <a:xfrm>
            <a:off x="8083391" y="3703091"/>
            <a:ext cx="167234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Application Servers</a:t>
            </a:r>
          </a:p>
        </p:txBody>
      </p:sp>
      <p:sp>
        <p:nvSpPr>
          <p:cNvPr id="321" name="Shape 321"/>
          <p:cNvSpPr/>
          <p:nvPr/>
        </p:nvSpPr>
        <p:spPr>
          <a:xfrm>
            <a:off x="3472623" y="3450141"/>
            <a:ext cx="4313064" cy="38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29" fill="norm" stroke="1" extrusionOk="0">
                <a:moveTo>
                  <a:pt x="0" y="19857"/>
                </a:moveTo>
                <a:cubicBezTo>
                  <a:pt x="8310" y="21600"/>
                  <a:pt x="15510" y="14981"/>
                  <a:pt x="21600" y="0"/>
                </a:cubicBezTo>
              </a:path>
            </a:pathLst>
          </a:cu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316" name="Shape 316"/>
          <p:cNvSpPr/>
          <p:nvPr/>
        </p:nvSpPr>
        <p:spPr>
          <a:xfrm>
            <a:off x="4678866" y="3797300"/>
            <a:ext cx="123787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HTTP Requests</a:t>
            </a:r>
          </a:p>
        </p:txBody>
      </p:sp>
      <p:sp>
        <p:nvSpPr>
          <p:cNvPr id="317" name="Shape 317"/>
          <p:cNvSpPr/>
          <p:nvPr/>
        </p:nvSpPr>
        <p:spPr>
          <a:xfrm>
            <a:off x="6626082" y="3689349"/>
            <a:ext cx="9929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Dispatch</a:t>
            </a:r>
          </a:p>
        </p:txBody>
      </p:sp>
      <p:sp>
        <p:nvSpPr>
          <p:cNvPr id="322" name="Shape 322"/>
          <p:cNvSpPr/>
          <p:nvPr/>
        </p:nvSpPr>
        <p:spPr>
          <a:xfrm>
            <a:off x="3472623" y="4427234"/>
            <a:ext cx="4313063" cy="153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1" fill="norm" stroke="1" extrusionOk="0">
                <a:moveTo>
                  <a:pt x="0" y="0"/>
                </a:moveTo>
                <a:cubicBezTo>
                  <a:pt x="8223" y="20452"/>
                  <a:pt x="15423" y="21600"/>
                  <a:pt x="21600" y="3445"/>
                </a:cubicBezTo>
              </a:path>
            </a:pathLst>
          </a:cu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323" name="Shape 323"/>
          <p:cNvSpPr/>
          <p:nvPr/>
        </p:nvSpPr>
        <p:spPr>
          <a:xfrm>
            <a:off x="3472623" y="5020317"/>
            <a:ext cx="4313063" cy="459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98" fill="norm" stroke="1" extrusionOk="0">
                <a:moveTo>
                  <a:pt x="0" y="0"/>
                </a:moveTo>
                <a:cubicBezTo>
                  <a:pt x="8136" y="15144"/>
                  <a:pt x="15336" y="21600"/>
                  <a:pt x="21600" y="19368"/>
                </a:cubicBezTo>
              </a:path>
            </a:pathLst>
          </a:cu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324" name="Shape 324"/>
          <p:cNvSpPr/>
          <p:nvPr/>
        </p:nvSpPr>
        <p:spPr>
          <a:xfrm>
            <a:off x="3472623" y="5495676"/>
            <a:ext cx="4313063" cy="170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18" fill="norm" stroke="1" extrusionOk="0">
                <a:moveTo>
                  <a:pt x="0" y="6689"/>
                </a:moveTo>
                <a:cubicBezTo>
                  <a:pt x="8244" y="21600"/>
                  <a:pt x="15444" y="19370"/>
                  <a:pt x="21600" y="0"/>
                </a:cubicBezTo>
              </a:path>
            </a:pathLst>
          </a:custGeom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9529985" y="3055364"/>
            <a:ext cx="1516692" cy="3096351"/>
          </a:xfrm>
          <a:prstGeom prst="roundRect">
            <a:avLst>
              <a:gd name="adj" fmla="val 26882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27" name="Shape 327"/>
          <p:cNvSpPr/>
          <p:nvPr/>
        </p:nvSpPr>
        <p:spPr>
          <a:xfrm>
            <a:off x="7746747" y="3097466"/>
            <a:ext cx="921776" cy="3096352"/>
          </a:xfrm>
          <a:prstGeom prst="roundRect">
            <a:avLst>
              <a:gd name="adj" fmla="val 44232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28" name="Shape 328"/>
          <p:cNvSpPr/>
          <p:nvPr/>
        </p:nvSpPr>
        <p:spPr>
          <a:xfrm>
            <a:off x="6192795" y="3560005"/>
            <a:ext cx="867436" cy="1616078"/>
          </a:xfrm>
          <a:prstGeom prst="roundRect">
            <a:avLst>
              <a:gd name="adj" fmla="val 21254"/>
            </a:avLst>
          </a:prstGeom>
          <a:gradFill>
            <a:gsLst>
              <a:gs pos="0">
                <a:srgbClr val="FBFEFF"/>
              </a:gs>
              <a:gs pos="100000">
                <a:srgbClr val="A0E9FC"/>
              </a:gs>
            </a:gsLst>
            <a:lin ang="5400000"/>
          </a:gradFill>
          <a:ln w="12700">
            <a:solidFill/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400"/>
              <a:t>Load Balancer</a:t>
            </a:r>
          </a:p>
        </p:txBody>
      </p:sp>
      <p:sp>
        <p:nvSpPr>
          <p:cNvPr id="329" name="Shape 329"/>
          <p:cNvSpPr/>
          <p:nvPr/>
        </p:nvSpPr>
        <p:spPr>
          <a:xfrm>
            <a:off x="2631537" y="2952719"/>
            <a:ext cx="3437081" cy="3385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1" h="20880" fill="norm" stroke="1" extrusionOk="0">
                <a:moveTo>
                  <a:pt x="35" y="6439"/>
                </a:moveTo>
                <a:cubicBezTo>
                  <a:pt x="-84" y="5413"/>
                  <a:pt x="104" y="4360"/>
                  <a:pt x="547" y="3567"/>
                </a:cubicBezTo>
                <a:cubicBezTo>
                  <a:pt x="1041" y="2684"/>
                  <a:pt x="1789" y="2227"/>
                  <a:pt x="2546" y="2346"/>
                </a:cubicBezTo>
                <a:cubicBezTo>
                  <a:pt x="3129" y="1633"/>
                  <a:pt x="3847" y="1224"/>
                  <a:pt x="4595" y="1180"/>
                </a:cubicBezTo>
                <a:cubicBezTo>
                  <a:pt x="5109" y="1149"/>
                  <a:pt x="5642" y="1314"/>
                  <a:pt x="5974" y="1906"/>
                </a:cubicBezTo>
                <a:cubicBezTo>
                  <a:pt x="6082" y="2099"/>
                  <a:pt x="6161" y="2331"/>
                  <a:pt x="6287" y="2497"/>
                </a:cubicBezTo>
                <a:cubicBezTo>
                  <a:pt x="6562" y="2858"/>
                  <a:pt x="6962" y="2839"/>
                  <a:pt x="7288" y="2574"/>
                </a:cubicBezTo>
                <a:cubicBezTo>
                  <a:pt x="7648" y="2282"/>
                  <a:pt x="7891" y="1738"/>
                  <a:pt x="7936" y="1120"/>
                </a:cubicBezTo>
                <a:cubicBezTo>
                  <a:pt x="8574" y="-190"/>
                  <a:pt x="9814" y="-382"/>
                  <a:pt x="10612" y="707"/>
                </a:cubicBezTo>
                <a:cubicBezTo>
                  <a:pt x="10945" y="1161"/>
                  <a:pt x="11143" y="1800"/>
                  <a:pt x="11162" y="2480"/>
                </a:cubicBezTo>
                <a:cubicBezTo>
                  <a:pt x="12051" y="3013"/>
                  <a:pt x="13044" y="2967"/>
                  <a:pt x="13909" y="2352"/>
                </a:cubicBezTo>
                <a:cubicBezTo>
                  <a:pt x="14869" y="1671"/>
                  <a:pt x="15834" y="351"/>
                  <a:pt x="16780" y="1180"/>
                </a:cubicBezTo>
                <a:cubicBezTo>
                  <a:pt x="17301" y="1636"/>
                  <a:pt x="17505" y="2624"/>
                  <a:pt x="17252" y="3453"/>
                </a:cubicBezTo>
                <a:cubicBezTo>
                  <a:pt x="17594" y="3592"/>
                  <a:pt x="17924" y="3793"/>
                  <a:pt x="18234" y="4051"/>
                </a:cubicBezTo>
                <a:cubicBezTo>
                  <a:pt x="20622" y="6031"/>
                  <a:pt x="21516" y="10567"/>
                  <a:pt x="20239" y="14220"/>
                </a:cubicBezTo>
                <a:cubicBezTo>
                  <a:pt x="20261" y="14538"/>
                  <a:pt x="20261" y="14859"/>
                  <a:pt x="20239" y="15177"/>
                </a:cubicBezTo>
                <a:cubicBezTo>
                  <a:pt x="20007" y="18540"/>
                  <a:pt x="17781" y="20701"/>
                  <a:pt x="15680" y="19604"/>
                </a:cubicBezTo>
                <a:cubicBezTo>
                  <a:pt x="15491" y="19191"/>
                  <a:pt x="15181" y="18945"/>
                  <a:pt x="14851" y="18946"/>
                </a:cubicBezTo>
                <a:cubicBezTo>
                  <a:pt x="14151" y="18947"/>
                  <a:pt x="13701" y="19943"/>
                  <a:pt x="13100" y="20420"/>
                </a:cubicBezTo>
                <a:cubicBezTo>
                  <a:pt x="12221" y="21119"/>
                  <a:pt x="11137" y="20719"/>
                  <a:pt x="10567" y="19484"/>
                </a:cubicBezTo>
                <a:cubicBezTo>
                  <a:pt x="10108" y="19719"/>
                  <a:pt x="9649" y="19959"/>
                  <a:pt x="9191" y="20202"/>
                </a:cubicBezTo>
                <a:cubicBezTo>
                  <a:pt x="8234" y="20710"/>
                  <a:pt x="7205" y="21218"/>
                  <a:pt x="6283" y="20584"/>
                </a:cubicBezTo>
                <a:cubicBezTo>
                  <a:pt x="5290" y="19902"/>
                  <a:pt x="4810" y="18171"/>
                  <a:pt x="5182" y="16613"/>
                </a:cubicBezTo>
                <a:cubicBezTo>
                  <a:pt x="4364" y="17770"/>
                  <a:pt x="3148" y="17988"/>
                  <a:pt x="2175" y="17151"/>
                </a:cubicBezTo>
                <a:cubicBezTo>
                  <a:pt x="1320" y="16415"/>
                  <a:pt x="822" y="14993"/>
                  <a:pt x="898" y="13502"/>
                </a:cubicBezTo>
                <a:cubicBezTo>
                  <a:pt x="806" y="13006"/>
                  <a:pt x="720" y="12508"/>
                  <a:pt x="640" y="12007"/>
                </a:cubicBezTo>
                <a:cubicBezTo>
                  <a:pt x="350" y="10175"/>
                  <a:pt x="148" y="8314"/>
                  <a:pt x="35" y="6439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30" name="Shape 330"/>
          <p:cNvSpPr/>
          <p:nvPr/>
        </p:nvSpPr>
        <p:spPr>
          <a:xfrm>
            <a:off x="3466205" y="3456308"/>
            <a:ext cx="1199996" cy="875136"/>
          </a:xfrm>
          <a:prstGeom prst="roundRect">
            <a:avLst>
              <a:gd name="adj" fmla="val 33527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331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0057" y="3746289"/>
            <a:ext cx="437324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4398933" y="2998645"/>
            <a:ext cx="16723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400"/>
              <a:t>Internet</a:t>
            </a:r>
          </a:p>
        </p:txBody>
      </p:sp>
      <p:pic>
        <p:nvPicPr>
          <p:cNvPr id="333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29391" y="3239211"/>
            <a:ext cx="751386" cy="75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29391" y="4269949"/>
            <a:ext cx="751386" cy="7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29391" y="5300688"/>
            <a:ext cx="751386" cy="7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7368911" y="6534552"/>
            <a:ext cx="167234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Web Servers</a:t>
            </a:r>
          </a:p>
        </p:txBody>
      </p:sp>
      <p:sp>
        <p:nvSpPr>
          <p:cNvPr id="337" name="Shape 337"/>
          <p:cNvSpPr/>
          <p:nvPr/>
        </p:nvSpPr>
        <p:spPr>
          <a:xfrm>
            <a:off x="4712910" y="3541915"/>
            <a:ext cx="123787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HTTP Requests</a:t>
            </a:r>
          </a:p>
        </p:txBody>
      </p:sp>
      <p:sp>
        <p:nvSpPr>
          <p:cNvPr id="338" name="Shape 338"/>
          <p:cNvSpPr/>
          <p:nvPr/>
        </p:nvSpPr>
        <p:spPr>
          <a:xfrm>
            <a:off x="6082241" y="3676439"/>
            <a:ext cx="9929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Dispatch</a:t>
            </a:r>
          </a:p>
        </p:txBody>
      </p:sp>
      <p:sp>
        <p:nvSpPr>
          <p:cNvPr id="339" name="Shape 339"/>
          <p:cNvSpPr/>
          <p:nvPr/>
        </p:nvSpPr>
        <p:spPr>
          <a:xfrm>
            <a:off x="7371462" y="2544275"/>
            <a:ext cx="167234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Web Layer</a:t>
            </a:r>
          </a:p>
        </p:txBody>
      </p:sp>
      <p:pic>
        <p:nvPicPr>
          <p:cNvPr id="340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8491" y="3266958"/>
            <a:ext cx="751386" cy="7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8491" y="4297697"/>
            <a:ext cx="751386" cy="75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8491" y="5328435"/>
            <a:ext cx="751386" cy="7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3991" y="3245251"/>
            <a:ext cx="751386" cy="7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3991" y="5350142"/>
            <a:ext cx="751386" cy="7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1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3991" y="4297697"/>
            <a:ext cx="751386" cy="751385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/>
          <p:nvPr/>
        </p:nvSpPr>
        <p:spPr>
          <a:xfrm>
            <a:off x="9559753" y="2544275"/>
            <a:ext cx="167234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Service Layer</a:t>
            </a:r>
          </a:p>
        </p:txBody>
      </p:sp>
      <p:sp>
        <p:nvSpPr>
          <p:cNvPr id="347" name="Shape 347"/>
          <p:cNvSpPr/>
          <p:nvPr/>
        </p:nvSpPr>
        <p:spPr>
          <a:xfrm>
            <a:off x="8496299" y="4369307"/>
            <a:ext cx="1077882" cy="552670"/>
          </a:xfrm>
          <a:prstGeom prst="leftRightArrow">
            <a:avLst>
              <a:gd name="adj1" fmla="val 37205"/>
              <a:gd name="adj2" fmla="val 53526"/>
            </a:avLst>
          </a:prstGeom>
          <a:gradFill>
            <a:gsLst>
              <a:gs pos="0">
                <a:srgbClr val="0265C0"/>
              </a:gs>
              <a:gs pos="100000">
                <a:srgbClr val="FFFFFF"/>
              </a:gs>
            </a:gsLst>
            <a:lin ang="5400000"/>
          </a:gradFill>
          <a:ln w="25400">
            <a:solidFill>
              <a:srgbClr val="0365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48" name="Shape 348"/>
          <p:cNvSpPr/>
          <p:nvPr/>
        </p:nvSpPr>
        <p:spPr>
          <a:xfrm>
            <a:off x="8603685" y="3894582"/>
            <a:ext cx="9929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Internal Protocols</a:t>
            </a:r>
          </a:p>
        </p:txBody>
      </p:sp>
      <p:sp>
        <p:nvSpPr>
          <p:cNvPr id="349" name="Shape 349"/>
          <p:cNvSpPr/>
          <p:nvPr/>
        </p:nvSpPr>
        <p:spPr>
          <a:xfrm>
            <a:off x="3247136" y="2544275"/>
            <a:ext cx="16723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Client Layer</a:t>
            </a:r>
          </a:p>
        </p:txBody>
      </p:sp>
      <p:sp>
        <p:nvSpPr>
          <p:cNvPr id="350" name="Shape 350"/>
          <p:cNvSpPr/>
          <p:nvPr/>
        </p:nvSpPr>
        <p:spPr>
          <a:xfrm>
            <a:off x="9559753" y="6534552"/>
            <a:ext cx="167234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Back-end Servers</a:t>
            </a:r>
          </a:p>
        </p:txBody>
      </p:sp>
      <p:sp>
        <p:nvSpPr>
          <p:cNvPr id="351" name="Shape 351"/>
          <p:cNvSpPr/>
          <p:nvPr/>
        </p:nvSpPr>
        <p:spPr>
          <a:xfrm>
            <a:off x="3158177" y="6785662"/>
            <a:ext cx="181605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HTML, CSS, Javascript, Bootstrap, JQuery, Angular, Reactjs …</a:t>
            </a:r>
          </a:p>
        </p:txBody>
      </p:sp>
      <p:sp>
        <p:nvSpPr>
          <p:cNvPr id="352" name="Shape 352"/>
          <p:cNvSpPr/>
          <p:nvPr/>
        </p:nvSpPr>
        <p:spPr>
          <a:xfrm>
            <a:off x="7420757" y="6874562"/>
            <a:ext cx="18160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Tomcat, Apache, PHP, JSP, Ruby on Rails …</a:t>
            </a:r>
          </a:p>
        </p:txBody>
      </p:sp>
      <p:sp>
        <p:nvSpPr>
          <p:cNvPr id="353" name="Shape 353"/>
          <p:cNvSpPr/>
          <p:nvPr/>
        </p:nvSpPr>
        <p:spPr>
          <a:xfrm>
            <a:off x="9487901" y="6874562"/>
            <a:ext cx="18160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MySql, ActiveMQ, Memcached, Redis …</a:t>
            </a:r>
          </a:p>
        </p:txBody>
      </p:sp>
      <p:sp>
        <p:nvSpPr>
          <p:cNvPr id="354" name="Shape 354"/>
          <p:cNvSpPr/>
          <p:nvPr/>
        </p:nvSpPr>
        <p:spPr>
          <a:xfrm>
            <a:off x="4687642" y="3954148"/>
            <a:ext cx="1486887" cy="1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6212831" y="3955839"/>
            <a:ext cx="853750" cy="1"/>
          </a:xfrm>
          <a:prstGeom prst="line">
            <a:avLst/>
          </a:prstGeom>
          <a:ln w="25400">
            <a:solidFill>
              <a:srgbClr val="0365C0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7092056" y="3976093"/>
            <a:ext cx="874406" cy="458566"/>
          </a:xfrm>
          <a:prstGeom prst="line">
            <a:avLst/>
          </a:prstGeom>
          <a:ln w="25400">
            <a:solidFill>
              <a:srgbClr val="0365C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7" name="Shape 357"/>
          <p:cNvSpPr/>
          <p:nvPr/>
        </p:nvSpPr>
        <p:spPr>
          <a:xfrm flipH="1">
            <a:off x="7076476" y="4695882"/>
            <a:ext cx="878170" cy="81442"/>
          </a:xfrm>
          <a:prstGeom prst="line">
            <a:avLst/>
          </a:prstGeom>
          <a:ln w="25400">
            <a:solidFill>
              <a:srgbClr val="C82506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4801847" y="4645104"/>
            <a:ext cx="11642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HTML, JSON, </a:t>
            </a:r>
            <a:endParaRPr b="1" sz="1200">
              <a:latin typeface="+mn-lt"/>
              <a:ea typeface="+mn-ea"/>
              <a:cs typeface="+mn-cs"/>
              <a:sym typeface="Helvetica"/>
            </a:endParaRPr>
          </a:p>
          <a:p>
            <a:pPr lvl="0">
              <a:defRPr sz="1800"/>
            </a:pPr>
            <a:r>
              <a:rPr b="1" sz="1200">
                <a:latin typeface="+mn-lt"/>
                <a:ea typeface="+mn-ea"/>
                <a:cs typeface="+mn-cs"/>
                <a:sym typeface="Helvetica"/>
              </a:rPr>
              <a:t>javascript…</a:t>
            </a:r>
          </a:p>
        </p:txBody>
      </p:sp>
      <p:sp>
        <p:nvSpPr>
          <p:cNvPr id="359" name="Shape 359"/>
          <p:cNvSpPr/>
          <p:nvPr/>
        </p:nvSpPr>
        <p:spPr>
          <a:xfrm>
            <a:off x="3495979" y="3502950"/>
            <a:ext cx="108547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Web Browser</a:t>
            </a:r>
          </a:p>
        </p:txBody>
      </p:sp>
      <p:sp>
        <p:nvSpPr>
          <p:cNvPr id="360" name="Shape 360"/>
          <p:cNvSpPr/>
          <p:nvPr/>
        </p:nvSpPr>
        <p:spPr>
          <a:xfrm>
            <a:off x="3466205" y="4611514"/>
            <a:ext cx="1199996" cy="875136"/>
          </a:xfrm>
          <a:prstGeom prst="roundRect">
            <a:avLst>
              <a:gd name="adj" fmla="val 33527"/>
            </a:avLst>
          </a:prstGeom>
          <a:gradFill>
            <a:gsLst>
              <a:gs pos="0">
                <a:srgbClr val="F2FEDF">
                  <a:alpha val="93864"/>
                </a:srgbClr>
              </a:gs>
              <a:gs pos="100000">
                <a:srgbClr val="C7EA8F">
                  <a:alpha val="93864"/>
                </a:srgbClr>
              </a:gs>
            </a:gsLst>
            <a:lin ang="5400000"/>
          </a:gradFill>
          <a:ln w="19050">
            <a:solidFill>
              <a:srgbClr val="B7CF87">
                <a:alpha val="93864"/>
              </a:srgbClr>
            </a:solidFill>
            <a:round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361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0057" y="4901494"/>
            <a:ext cx="437324" cy="419102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3495980" y="4658156"/>
            <a:ext cx="108547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200"/>
              <a:t>Web Browser</a:t>
            </a:r>
          </a:p>
        </p:txBody>
      </p:sp>
      <p:sp>
        <p:nvSpPr>
          <p:cNvPr id="363" name="Shape 363"/>
          <p:cNvSpPr/>
          <p:nvPr/>
        </p:nvSpPr>
        <p:spPr>
          <a:xfrm flipH="1">
            <a:off x="6151843" y="4797665"/>
            <a:ext cx="853750" cy="1"/>
          </a:xfrm>
          <a:prstGeom prst="line">
            <a:avLst/>
          </a:prstGeom>
          <a:ln w="25400">
            <a:solidFill>
              <a:srgbClr val="C82506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4" name="Shape 364"/>
          <p:cNvSpPr/>
          <p:nvPr/>
        </p:nvSpPr>
        <p:spPr>
          <a:xfrm flipH="1" flipV="1">
            <a:off x="4593728" y="4247633"/>
            <a:ext cx="1576378" cy="540527"/>
          </a:xfrm>
          <a:prstGeom prst="line">
            <a:avLst/>
          </a:prstGeom>
          <a:ln w="25400">
            <a:solidFill>
              <a:srgbClr val="C82506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