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898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72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1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947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16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470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68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41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790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53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2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77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02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198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10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A609D5-E1A1-43C4-B75E-BD56DF75F68E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293D-FB27-4B1F-BA1C-076EA1172CC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766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6D402F-AAC9-A585-3C82-5E09F5B76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ΚΒΑΝΤΙΚΗ ΠΛΗΡΟΦΟΡΙΑ ΚΑΙ ΕΠΕΞΕΡΓΑΣΙΑ</a:t>
            </a:r>
            <a:br>
              <a:rPr lang="el-GR" dirty="0"/>
            </a:b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C23B585-E05D-6F9C-A235-311C1943A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44728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Bantis peter</a:t>
            </a:r>
          </a:p>
          <a:p>
            <a:pPr algn="ctr"/>
            <a:r>
              <a:rPr lang="en-US" dirty="0"/>
              <a:t>MSc in Computational physics</a:t>
            </a:r>
          </a:p>
          <a:p>
            <a:pPr algn="ctr"/>
            <a:r>
              <a:rPr lang="en-US" dirty="0"/>
              <a:t>25/6/2022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983339B-6F95-832C-103D-367B062F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61" y="5023183"/>
            <a:ext cx="265784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7BC5A3-EBE7-8D3F-291A-3FD1CAD2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634"/>
          </a:xfrm>
        </p:spPr>
        <p:txBody>
          <a:bodyPr/>
          <a:lstStyle/>
          <a:p>
            <a:r>
              <a:rPr lang="en-US" u="sng" dirty="0"/>
              <a:t>Theoretical background</a:t>
            </a:r>
            <a:endParaRPr lang="el-GR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767D3E4-CF8C-6786-6097-D2C718F95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14272"/>
                <a:ext cx="8946541" cy="4834127"/>
              </a:xfrm>
            </p:spPr>
            <p:txBody>
              <a:bodyPr/>
              <a:lstStyle/>
              <a:p>
                <a:r>
                  <a:rPr lang="en-US" dirty="0"/>
                  <a:t>Hydrostatic equation: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General polytropic equation of state: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l-GR" dirty="0"/>
              </a:p>
              <a:p>
                <a:r>
                  <a:rPr lang="en-US" dirty="0"/>
                  <a:t>The solution of the above equation is achieved for</a:t>
                </a:r>
                <a:r>
                  <a:rPr lang="el-GR" dirty="0"/>
                  <a:t> </a:t>
                </a:r>
                <a:r>
                  <a:rPr lang="en-US" dirty="0"/>
                  <a:t>the following initial conditions: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 new variable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1/(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n-US" dirty="0"/>
                  <a:t> and </a:t>
                </a:r>
                <a:r>
                  <a:rPr lang="el-GR" dirty="0"/>
                  <a:t>ξ=</a:t>
                </a:r>
                <a:r>
                  <a:rPr lang="en-US" dirty="0"/>
                  <a:t>r/a </a:t>
                </a: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bSup>
                  </m:oMath>
                </a14:m>
                <a:endParaRPr lang="el-GR" dirty="0"/>
              </a:p>
              <a:p>
                <a:r>
                  <a:rPr lang="en-US" dirty="0"/>
                  <a:t>So, the first equations become the Lane-Emden equation with boundary conditions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l-G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767D3E4-CF8C-6786-6097-D2C718F95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14272"/>
                <a:ext cx="8946541" cy="4834127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E804C9E-0F45-D97A-E130-3DB435446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-12192"/>
                <a:ext cx="8946541" cy="68701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k-integration is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,∞)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nary>
                      <m:nary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nary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−4)/2</m:t>
                        </m:r>
                      </m:sup>
                    </m:sSubSup>
                  </m:oMath>
                </a14:m>
                <a:endParaRPr lang="el-GR" dirty="0"/>
              </a:p>
              <a:p>
                <a:r>
                  <a:rPr lang="en-US" dirty="0"/>
                  <a:t>Using dimensionless variables in the Fourier transform of the energy density, the modal fraction becomes: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𝛼𝜋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C(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  <a:r>
                  <a:rPr lang="el-GR" dirty="0"/>
                  <a:t> </a:t>
                </a:r>
                <a:r>
                  <a:rPr lang="en-US" dirty="0"/>
                  <a:t>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sup>
                            </m:sSup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𝑖𝑎𝑘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κ</m:t>
                        </m:r>
                      </m:e>
                    </m:d>
                    <m:r>
                      <a:rPr lang="el-G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sup>
                            </m:sSup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nary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l-GR" dirty="0"/>
              </a:p>
              <a:p>
                <a:r>
                  <a:rPr lang="en-US" dirty="0"/>
                  <a:t>The configurational entropy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𝑎𝑘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l-G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4−3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E804C9E-0F45-D97A-E130-3DB435446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-12192"/>
                <a:ext cx="8946541" cy="6870192"/>
              </a:xfrm>
              <a:blipFill>
                <a:blip r:embed="rId2"/>
                <a:stretch>
                  <a:fillRect l="-749" t="-4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90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2DCCCE-E0FE-6557-A56F-1B2D5225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714"/>
          </a:xfrm>
        </p:spPr>
        <p:txBody>
          <a:bodyPr/>
          <a:lstStyle/>
          <a:p>
            <a:r>
              <a:rPr lang="en-US" u="sng"/>
              <a:t>1</a:t>
            </a:r>
            <a:r>
              <a:rPr lang="en-US" u="sng" baseline="30000"/>
              <a:t>st</a:t>
            </a:r>
            <a:r>
              <a:rPr lang="en-US" u="sng"/>
              <a:t> CODE AND FIGURES</a:t>
            </a:r>
            <a:endParaRPr lang="el-GR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9A7900-1302-AD17-18BE-D4BF0110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6736"/>
            <a:ext cx="8946541" cy="4931663"/>
          </a:xfrm>
        </p:spPr>
        <p:txBody>
          <a:bodyPr/>
          <a:lstStyle/>
          <a:p>
            <a:r>
              <a:rPr lang="en-US"/>
              <a:t>Line 1- Line 7 : libraries used</a:t>
            </a:r>
          </a:p>
          <a:p>
            <a:r>
              <a:rPr lang="en-US"/>
              <a:t>Line 11 – Line 179 : Uses RK4 to solve RK4 with </a:t>
            </a:r>
            <a:r>
              <a:rPr lang="el-GR"/>
              <a:t>γ=1.2 - 1.9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3196DDF-322B-F53A-1F2A-AD242DF7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" y="2670048"/>
            <a:ext cx="6012837" cy="409103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B61EC3D-E95A-A166-5ECA-A42C4FF5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36" y="2670048"/>
            <a:ext cx="5938604" cy="40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506ECF-4715-7A2F-5279-F9502D769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451262"/>
                <a:ext cx="8946541" cy="5797137"/>
              </a:xfrm>
            </p:spPr>
            <p:txBody>
              <a:bodyPr/>
              <a:lstStyle/>
              <a:p>
                <a:r>
                  <a:rPr lang="en-US" dirty="0"/>
                  <a:t>Line 183 – Line 266: by dividing the Lane Emden equation to 2 different differential equations we can solve the system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1/(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dirty="0"/>
                  <a:t> 	for different gammas.</a:t>
                </a:r>
                <a:endParaRPr lang="el-GR" dirty="0"/>
              </a:p>
              <a:p>
                <a:r>
                  <a:rPr lang="en-US" dirty="0"/>
                  <a:t>We are using we use “</a:t>
                </a:r>
                <a:r>
                  <a:rPr lang="en-US" dirty="0" err="1"/>
                  <a:t>odeint</a:t>
                </a:r>
                <a:r>
                  <a:rPr lang="en-US" dirty="0"/>
                  <a:t>” from </a:t>
                </a:r>
                <a:r>
                  <a:rPr lang="en-US" dirty="0" err="1"/>
                  <a:t>scipy</a:t>
                </a:r>
                <a:r>
                  <a:rPr lang="en-US" dirty="0"/>
                  <a:t> to solve the system</a:t>
                </a:r>
              </a:p>
              <a:p>
                <a:r>
                  <a:rPr lang="en-US" dirty="0"/>
                  <a:t>Then  we get rid of the </a:t>
                </a:r>
                <a:r>
                  <a:rPr lang="en-US" dirty="0" err="1"/>
                  <a:t>NaN</a:t>
                </a:r>
                <a:r>
                  <a:rPr lang="en-US" dirty="0"/>
                  <a:t> values from the arithmetic approach.</a:t>
                </a:r>
              </a:p>
              <a:p>
                <a:r>
                  <a:rPr lang="en-US" dirty="0"/>
                  <a:t>We procced to interpolate the Lane Emden with “interp1d” from </a:t>
                </a:r>
                <a:r>
                  <a:rPr lang="en-US" dirty="0" err="1"/>
                  <a:t>scipy</a:t>
                </a:r>
                <a:r>
                  <a:rPr lang="en-US" dirty="0"/>
                  <a:t> and then calculate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Finally, we plot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rad>
                  </m:oMath>
                </a14:m>
                <a:r>
                  <a:rPr lang="en-US" dirty="0"/>
                  <a:t> for different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D506ECF-4715-7A2F-5279-F9502D769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451262"/>
                <a:ext cx="8946541" cy="5797137"/>
              </a:xfrm>
              <a:blipFill>
                <a:blip r:embed="rId2"/>
                <a:stretch>
                  <a:fillRect l="-341" t="-5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7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AC2AF2B2-30E1-4D08-9C1F-96830C0D3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98" y="2892347"/>
            <a:ext cx="4585063" cy="3817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DB5154E4-2057-5913-B456-9ABF29C0C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2" y="23096"/>
            <a:ext cx="3983923" cy="28692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A772290-BABA-ABF8-051E-F9F2197F0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61" y="2892347"/>
            <a:ext cx="5577573" cy="3817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97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2DCCCE-E0FE-6557-A56F-1B2D5225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7714"/>
          </a:xfrm>
        </p:spPr>
        <p:txBody>
          <a:bodyPr/>
          <a:lstStyle/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CODE AND FIGURES</a:t>
            </a:r>
            <a:endParaRPr lang="el-GR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89A7900-1302-AD17-18BE-D4BF01105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16736"/>
                <a:ext cx="8946541" cy="4931663"/>
              </a:xfrm>
            </p:spPr>
            <p:txBody>
              <a:bodyPr/>
              <a:lstStyle/>
              <a:p>
                <a:r>
                  <a:rPr lang="en-US" dirty="0"/>
                  <a:t>Line 1- Line 7 : libraries used</a:t>
                </a:r>
              </a:p>
              <a:p>
                <a:r>
                  <a:rPr lang="en-US" dirty="0"/>
                  <a:t>Line 10 - 75 : Again, we use “</a:t>
                </a:r>
                <a:r>
                  <a:rPr lang="en-US" dirty="0" err="1"/>
                  <a:t>odeint</a:t>
                </a:r>
                <a:r>
                  <a:rPr lang="en-US" dirty="0"/>
                  <a:t>” to solve the Lane Emden and then we proceed to Mass (M) and Configurational Entropy (S) for different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.</a:t>
                </a:r>
                <a:r>
                  <a:rPr lang="en-US" dirty="0"/>
                  <a:t> Interpolation is used to calculate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and “quad” from </a:t>
                </a:r>
                <a:r>
                  <a:rPr lang="en-US" dirty="0" err="1"/>
                  <a:t>Scipy</a:t>
                </a:r>
                <a:r>
                  <a:rPr lang="en-US" dirty="0"/>
                  <a:t> is used to arithmetically calculate the integrals.</a:t>
                </a: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89A7900-1302-AD17-18BE-D4BF01105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16736"/>
                <a:ext cx="8946541" cy="4931663"/>
              </a:xfrm>
              <a:blipFill>
                <a:blip r:embed="rId2"/>
                <a:stretch>
                  <a:fillRect l="-341" t="-618" r="-4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646701B7-C0D5-646D-7F81-2692BA6AC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48" y="3101340"/>
            <a:ext cx="5108048" cy="362506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8EDF1890-895E-8BFB-EB8A-12FCC0634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28" y="3123146"/>
            <a:ext cx="4083695" cy="36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83CF95-E823-FD45-0187-60012003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3946"/>
            <a:ext cx="3105075" cy="1444750"/>
          </a:xfrm>
        </p:spPr>
        <p:txBody>
          <a:bodyPr anchor="b">
            <a:normAutofit/>
          </a:bodyPr>
          <a:lstStyle/>
          <a:p>
            <a:r>
              <a:rPr lang="en-US" sz="3200" u="sng" dirty="0"/>
              <a:t>3</a:t>
            </a:r>
            <a:r>
              <a:rPr lang="en-US" sz="3200" u="sng" baseline="30000" dirty="0"/>
              <a:t>rd</a:t>
            </a:r>
            <a:r>
              <a:rPr lang="en-US" sz="3200" u="sng" dirty="0"/>
              <a:t> &amp; 4</a:t>
            </a:r>
            <a:r>
              <a:rPr lang="en-US" sz="3200" u="sng" baseline="30000" dirty="0"/>
              <a:t>th</a:t>
            </a:r>
            <a:r>
              <a:rPr lang="en-US" sz="3200" u="sng" dirty="0"/>
              <a:t> CODE AND FIGURES</a:t>
            </a:r>
            <a:endParaRPr lang="el-GR" sz="3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9BF699B-1A26-623A-66A9-1F6C647E8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253" y="1648696"/>
                <a:ext cx="3633057" cy="293130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800" dirty="0"/>
                  <a:t>The polytropic entropy for every </a:t>
                </a:r>
                <a14:m>
                  <m:oMath xmlns:m="http://schemas.openxmlformats.org/officeDocument/2006/math">
                    <m:r>
                      <a:rPr lang="el-GR" sz="1800" b="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/>
                  <a:t> was calculated using 2 ways.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The main difference between the two was that the 1</a:t>
                </a:r>
                <a:r>
                  <a:rPr lang="en-US" sz="1800" baseline="30000" dirty="0"/>
                  <a:t>st</a:t>
                </a:r>
                <a:r>
                  <a:rPr lang="en-US" sz="1800" dirty="0"/>
                  <a:t> used “</a:t>
                </a:r>
                <a:r>
                  <a:rPr lang="en-US" sz="1800" dirty="0" err="1"/>
                  <a:t>odeint</a:t>
                </a:r>
                <a:r>
                  <a:rPr lang="en-US" sz="1800" dirty="0"/>
                  <a:t>” to calculate the solution of the Lane-Emden equation, in contrast to the 2</a:t>
                </a:r>
                <a:r>
                  <a:rPr lang="en-US" sz="1800" baseline="30000" dirty="0"/>
                  <a:t>nd</a:t>
                </a:r>
                <a:r>
                  <a:rPr lang="en-US" sz="1800" dirty="0"/>
                  <a:t> one that used “</a:t>
                </a:r>
                <a:r>
                  <a:rPr lang="en-US" sz="1800" dirty="0" err="1"/>
                  <a:t>solve_ivp</a:t>
                </a:r>
                <a:r>
                  <a:rPr lang="en-US" sz="1800" dirty="0"/>
                  <a:t>” from </a:t>
                </a:r>
                <a:r>
                  <a:rPr lang="en-US" sz="1800" dirty="0" err="1"/>
                  <a:t>Scipy</a:t>
                </a:r>
                <a:r>
                  <a:rPr lang="en-US" sz="1800" dirty="0"/>
                  <a:t> module.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800" dirty="0"/>
                  <a:t>The </a:t>
                </a:r>
                <a:r>
                  <a:rPr lang="en-US" sz="1800" u="sng" dirty="0"/>
                  <a:t>first</a:t>
                </a:r>
                <a:r>
                  <a:rPr lang="en-US" sz="1800" dirty="0"/>
                  <a:t> one appear to have</a:t>
                </a:r>
                <a:r>
                  <a:rPr lang="el-GR" sz="1800" dirty="0"/>
                  <a:t> </a:t>
                </a:r>
                <a:r>
                  <a:rPr lang="en-US" sz="1800" dirty="0"/>
                  <a:t>fluctuation that are being lowered signific ally when the </a:t>
                </a:r>
                <a14:m>
                  <m:oMath xmlns:m="http://schemas.openxmlformats.org/officeDocument/2006/math">
                    <m:r>
                      <a:rPr lang="el-GR" sz="1800" b="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sz="1800" dirty="0"/>
                  <a:t> </a:t>
                </a:r>
                <a:r>
                  <a:rPr lang="en-US" sz="1800" dirty="0"/>
                  <a:t>rises. The </a:t>
                </a:r>
                <a:r>
                  <a:rPr lang="en-US" sz="1800" u="sng" dirty="0"/>
                  <a:t>second</a:t>
                </a:r>
                <a:r>
                  <a:rPr lang="en-US" sz="1800" dirty="0"/>
                  <a:t> one appears to be smooth, without any fluctuations and closer to the diagram of the paper.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9BF699B-1A26-623A-66A9-1F6C647E8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253" y="1648696"/>
                <a:ext cx="3633057" cy="2931307"/>
              </a:xfrm>
              <a:blipFill>
                <a:blip r:embed="rId3"/>
                <a:stretch>
                  <a:fillRect l="-503" t="-2079" b="-750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Εικόνα 6">
            <a:extLst>
              <a:ext uri="{FF2B5EF4-FFF2-40B4-BE49-F238E27FC236}">
                <a16:creationId xmlns:a16="http://schemas.microsoft.com/office/drawing/2014/main" id="{DD968137-BCAC-BC73-9447-607D63145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23" y="73034"/>
            <a:ext cx="3858368" cy="2552905"/>
          </a:xfrm>
          <a:prstGeom prst="rect">
            <a:avLst/>
          </a:prstGeom>
          <a:effectLst/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896DAF88-55E9-1E81-8E0A-37DAD7132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091" y="1792628"/>
            <a:ext cx="3582893" cy="3054415"/>
          </a:xfrm>
          <a:prstGeom prst="rect">
            <a:avLst/>
          </a:prstGeom>
          <a:effectLst/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BEE592AC-5928-4390-22DD-582C90D26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87" y="3969929"/>
            <a:ext cx="4254544" cy="2815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9798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0CB8C65-D8D7-F22D-DBFA-15AF37F6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011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TM02836342[[fn=Ιόν]]</Template>
  <TotalTime>341</TotalTime>
  <Words>554</Words>
  <Application>Microsoft Office PowerPoint</Application>
  <PresentationFormat>Ευρεία οθόνη</PresentationFormat>
  <Paragraphs>38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Ιόν</vt:lpstr>
      <vt:lpstr>ΚΒΑΝΤΙΚΗ ΠΛΗΡΟΦΟΡΙΑ ΚΑΙ ΕΠΕΞΕΡΓΑΣΙΑ </vt:lpstr>
      <vt:lpstr>Theoretical background</vt:lpstr>
      <vt:lpstr>Παρουσίαση του PowerPoint</vt:lpstr>
      <vt:lpstr>1st CODE AND FIGURES</vt:lpstr>
      <vt:lpstr>Παρουσίαση του PowerPoint</vt:lpstr>
      <vt:lpstr>Παρουσίαση του PowerPoint</vt:lpstr>
      <vt:lpstr>2nd CODE AND FIGURES</vt:lpstr>
      <vt:lpstr>3rd &amp; 4th CODE AND FIGURES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ΚΒΑΝΤΙΚΗ ΠΛΗΡΟΦΟΡΙΑ ΚΑΙ ΕΠΕΞΕΡΓΑΣΙΑ </dc:title>
  <dc:creator>Petros Bantis</dc:creator>
  <cp:lastModifiedBy>Petros Bantis</cp:lastModifiedBy>
  <cp:revision>2</cp:revision>
  <dcterms:created xsi:type="dcterms:W3CDTF">2022-06-25T18:25:06Z</dcterms:created>
  <dcterms:modified xsi:type="dcterms:W3CDTF">2022-06-26T00:07:01Z</dcterms:modified>
</cp:coreProperties>
</file>