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58" r:id="rId5"/>
    <p:sldId id="291" r:id="rId6"/>
    <p:sldId id="292" r:id="rId7"/>
    <p:sldId id="293" r:id="rId8"/>
    <p:sldId id="294" r:id="rId9"/>
    <p:sldId id="295" r:id="rId10"/>
    <p:sldId id="296" r:id="rId11"/>
    <p:sldId id="297" r:id="rId12"/>
    <p:sldId id="298" r:id="rId13"/>
    <p:sldId id="306" r:id="rId14"/>
    <p:sldId id="300" r:id="rId15"/>
    <p:sldId id="301" r:id="rId16"/>
    <p:sldId id="302" r:id="rId17"/>
    <p:sldId id="303" r:id="rId18"/>
    <p:sldId id="304" r:id="rId19"/>
    <p:sldId id="305" r:id="rId20"/>
    <p:sldId id="28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191D6-7CC9-4F66-AC2D-4AB3A38CC9FE}" v="182" dt="2022-06-20T16:57:49.973"/>
  </p1510:revLst>
</p1510:revInfo>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Μεσαίο στυ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os Bantis" userId="087cd0ba-2ed1-4e1f-8623-6e7f93437ad1" providerId="ADAL" clId="{19F191D6-7CC9-4F66-AC2D-4AB3A38CC9FE}"/>
    <pc:docChg chg="custSel addSld delSld modSld">
      <pc:chgData name="Petros Bantis" userId="087cd0ba-2ed1-4e1f-8623-6e7f93437ad1" providerId="ADAL" clId="{19F191D6-7CC9-4F66-AC2D-4AB3A38CC9FE}" dt="2022-06-20T17:07:30.836" v="668" actId="20577"/>
      <pc:docMkLst>
        <pc:docMk/>
      </pc:docMkLst>
      <pc:sldChg chg="addSp delSp modSp del mod">
        <pc:chgData name="Petros Bantis" userId="087cd0ba-2ed1-4e1f-8623-6e7f93437ad1" providerId="ADAL" clId="{19F191D6-7CC9-4F66-AC2D-4AB3A38CC9FE}" dt="2022-06-20T16:50:11.796" v="25" actId="47"/>
        <pc:sldMkLst>
          <pc:docMk/>
          <pc:sldMk cId="2161192436" sldId="299"/>
        </pc:sldMkLst>
        <pc:spChg chg="add del mod">
          <ac:chgData name="Petros Bantis" userId="087cd0ba-2ed1-4e1f-8623-6e7f93437ad1" providerId="ADAL" clId="{19F191D6-7CC9-4F66-AC2D-4AB3A38CC9FE}" dt="2022-06-20T16:49:53.132" v="19"/>
          <ac:spMkLst>
            <pc:docMk/>
            <pc:sldMk cId="2161192436" sldId="299"/>
            <ac:spMk id="2" creationId="{CE87F8A5-00EB-830F-EF3E-76E7289A0165}"/>
          </ac:spMkLst>
        </pc:spChg>
        <pc:spChg chg="add mod">
          <ac:chgData name="Petros Bantis" userId="087cd0ba-2ed1-4e1f-8623-6e7f93437ad1" providerId="ADAL" clId="{19F191D6-7CC9-4F66-AC2D-4AB3A38CC9FE}" dt="2022-06-20T16:49:50.600" v="17" actId="20577"/>
          <ac:spMkLst>
            <pc:docMk/>
            <pc:sldMk cId="2161192436" sldId="299"/>
            <ac:spMk id="3" creationId="{256677AE-895C-7DE1-3DAE-C7177BCFEC00}"/>
          </ac:spMkLst>
        </pc:spChg>
      </pc:sldChg>
      <pc:sldChg chg="modSp new mod">
        <pc:chgData name="Petros Bantis" userId="087cd0ba-2ed1-4e1f-8623-6e7f93437ad1" providerId="ADAL" clId="{19F191D6-7CC9-4F66-AC2D-4AB3A38CC9FE}" dt="2022-06-20T17:07:30.836" v="668" actId="20577"/>
        <pc:sldMkLst>
          <pc:docMk/>
          <pc:sldMk cId="4119263144" sldId="306"/>
        </pc:sldMkLst>
        <pc:spChg chg="mod">
          <ac:chgData name="Petros Bantis" userId="087cd0ba-2ed1-4e1f-8623-6e7f93437ad1" providerId="ADAL" clId="{19F191D6-7CC9-4F66-AC2D-4AB3A38CC9FE}" dt="2022-06-20T16:50:09.477" v="24" actId="1076"/>
          <ac:spMkLst>
            <pc:docMk/>
            <pc:sldMk cId="4119263144" sldId="306"/>
            <ac:spMk id="2" creationId="{F32900B8-92A9-9A0A-8839-2F2D35B8AC96}"/>
          </ac:spMkLst>
        </pc:spChg>
        <pc:spChg chg="mod">
          <ac:chgData name="Petros Bantis" userId="087cd0ba-2ed1-4e1f-8623-6e7f93437ad1" providerId="ADAL" clId="{19F191D6-7CC9-4F66-AC2D-4AB3A38CC9FE}" dt="2022-06-20T17:07:30.836" v="668" actId="20577"/>
          <ac:spMkLst>
            <pc:docMk/>
            <pc:sldMk cId="4119263144" sldId="306"/>
            <ac:spMk id="3" creationId="{FA250904-EB72-5E98-FB85-2F38B9541CD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7" name="Date Placeholder 6"/>
          <p:cNvSpPr>
            <a:spLocks noGrp="1"/>
          </p:cNvSpPr>
          <p:nvPr>
            <p:ph type="dt" sz="half" idx="10"/>
          </p:nvPr>
        </p:nvSpPr>
        <p:spPr/>
        <p:txBody>
          <a:bodyPr/>
          <a:lstStyle/>
          <a:p>
            <a:fld id="{11F25750-A895-4C93-8761-80EE8D268CD2}" type="datetimeFigureOut">
              <a:rPr lang="el-GR" smtClean="0"/>
              <a:t>20/6/2022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316E973A-61C1-4DD6-9EF2-FBECA2CED964}" type="slidenum">
              <a:rPr lang="el-GR" smtClean="0"/>
              <a:t>‹#›</a:t>
            </a:fld>
            <a:endParaRPr lang="el-GR"/>
          </a:p>
        </p:txBody>
      </p:sp>
    </p:spTree>
    <p:extLst>
      <p:ext uri="{BB962C8B-B14F-4D97-AF65-F5344CB8AC3E}">
        <p14:creationId xmlns:p14="http://schemas.microsoft.com/office/powerpoint/2010/main" val="2214453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11F25750-A895-4C93-8761-80EE8D268CD2}" type="datetimeFigureOut">
              <a:rPr lang="el-GR" smtClean="0"/>
              <a:t>20/6/2022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6E973A-61C1-4DD6-9EF2-FBECA2CED964}" type="slidenum">
              <a:rPr lang="el-GR" smtClean="0"/>
              <a:t>‹#›</a:t>
            </a:fld>
            <a:endParaRPr lang="el-GR"/>
          </a:p>
        </p:txBody>
      </p:sp>
    </p:spTree>
    <p:extLst>
      <p:ext uri="{BB962C8B-B14F-4D97-AF65-F5344CB8AC3E}">
        <p14:creationId xmlns:p14="http://schemas.microsoft.com/office/powerpoint/2010/main" val="190803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11F25750-A895-4C93-8761-80EE8D268CD2}" type="datetimeFigureOut">
              <a:rPr lang="el-GR" smtClean="0"/>
              <a:t>20/6/2022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6E973A-61C1-4DD6-9EF2-FBECA2CED964}" type="slidenum">
              <a:rPr lang="el-GR" smtClean="0"/>
              <a:t>‹#›</a:t>
            </a:fld>
            <a:endParaRPr lang="el-GR"/>
          </a:p>
        </p:txBody>
      </p:sp>
    </p:spTree>
    <p:extLst>
      <p:ext uri="{BB962C8B-B14F-4D97-AF65-F5344CB8AC3E}">
        <p14:creationId xmlns:p14="http://schemas.microsoft.com/office/powerpoint/2010/main" val="25829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11F25750-A895-4C93-8761-80EE8D268CD2}" type="datetimeFigureOut">
              <a:rPr lang="el-GR" smtClean="0"/>
              <a:t>20/6/2022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316E973A-61C1-4DD6-9EF2-FBECA2CED964}" type="slidenum">
              <a:rPr lang="el-GR" smtClean="0"/>
              <a:t>‹#›</a:t>
            </a:fld>
            <a:endParaRPr lang="el-GR"/>
          </a:p>
        </p:txBody>
      </p:sp>
    </p:spTree>
    <p:extLst>
      <p:ext uri="{BB962C8B-B14F-4D97-AF65-F5344CB8AC3E}">
        <p14:creationId xmlns:p14="http://schemas.microsoft.com/office/powerpoint/2010/main" val="743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11F25750-A895-4C93-8761-80EE8D268CD2}" type="datetimeFigureOut">
              <a:rPr lang="el-GR" smtClean="0"/>
              <a:t>20/6/2022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316E973A-61C1-4DD6-9EF2-FBECA2CED964}" type="slidenum">
              <a:rPr lang="el-GR" smtClean="0"/>
              <a:t>‹#›</a:t>
            </a:fld>
            <a:endParaRPr lang="el-GR"/>
          </a:p>
        </p:txBody>
      </p:sp>
    </p:spTree>
    <p:extLst>
      <p:ext uri="{BB962C8B-B14F-4D97-AF65-F5344CB8AC3E}">
        <p14:creationId xmlns:p14="http://schemas.microsoft.com/office/powerpoint/2010/main" val="19273226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8" name="Date Placeholder 7"/>
          <p:cNvSpPr>
            <a:spLocks noGrp="1"/>
          </p:cNvSpPr>
          <p:nvPr>
            <p:ph type="dt" sz="half" idx="10"/>
          </p:nvPr>
        </p:nvSpPr>
        <p:spPr/>
        <p:txBody>
          <a:bodyPr/>
          <a:lstStyle/>
          <a:p>
            <a:fld id="{11F25750-A895-4C93-8761-80EE8D268CD2}" type="datetimeFigureOut">
              <a:rPr lang="el-GR" smtClean="0"/>
              <a:t>20/6/2022</a:t>
            </a:fld>
            <a:endParaRPr lang="el-GR"/>
          </a:p>
        </p:txBody>
      </p:sp>
      <p:sp>
        <p:nvSpPr>
          <p:cNvPr id="9" name="Footer Placeholder 8"/>
          <p:cNvSpPr>
            <a:spLocks noGrp="1"/>
          </p:cNvSpPr>
          <p:nvPr>
            <p:ph type="ftr" sz="quarter" idx="11"/>
          </p:nvPr>
        </p:nvSpPr>
        <p:spPr/>
        <p:txBody>
          <a:bodyPr/>
          <a:lstStyle/>
          <a:p>
            <a:endParaRPr lang="el-GR"/>
          </a:p>
        </p:txBody>
      </p:sp>
      <p:sp>
        <p:nvSpPr>
          <p:cNvPr id="10" name="Slide Number Placeholder 9"/>
          <p:cNvSpPr>
            <a:spLocks noGrp="1"/>
          </p:cNvSpPr>
          <p:nvPr>
            <p:ph type="sldNum" sz="quarter" idx="12"/>
          </p:nvPr>
        </p:nvSpPr>
        <p:spPr/>
        <p:txBody>
          <a:bodyPr/>
          <a:lstStyle/>
          <a:p>
            <a:fld id="{316E973A-61C1-4DD6-9EF2-FBECA2CED964}" type="slidenum">
              <a:rPr lang="el-GR" smtClean="0"/>
              <a:t>‹#›</a:t>
            </a:fld>
            <a:endParaRPr lang="el-GR"/>
          </a:p>
        </p:txBody>
      </p:sp>
    </p:spTree>
    <p:extLst>
      <p:ext uri="{BB962C8B-B14F-4D97-AF65-F5344CB8AC3E}">
        <p14:creationId xmlns:p14="http://schemas.microsoft.com/office/powerpoint/2010/main" val="315426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583436" y="3143250"/>
            <a:ext cx="4270248" cy="2596776"/>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11F25750-A895-4C93-8761-80EE8D268CD2}" type="datetimeFigureOut">
              <a:rPr lang="el-GR" smtClean="0"/>
              <a:t>20/6/2022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316E973A-61C1-4DD6-9EF2-FBECA2CED964}" type="slidenum">
              <a:rPr lang="el-GR" smtClean="0"/>
              <a:t>‹#›</a:t>
            </a:fld>
            <a:endParaRPr lang="el-GR"/>
          </a:p>
        </p:txBody>
      </p:sp>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Tree>
    <p:extLst>
      <p:ext uri="{BB962C8B-B14F-4D97-AF65-F5344CB8AC3E}">
        <p14:creationId xmlns:p14="http://schemas.microsoft.com/office/powerpoint/2010/main" val="53009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11F25750-A895-4C93-8761-80EE8D268CD2}" type="datetimeFigureOut">
              <a:rPr lang="el-GR" smtClean="0"/>
              <a:t>20/6/2022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316E973A-61C1-4DD6-9EF2-FBECA2CED964}" type="slidenum">
              <a:rPr lang="el-GR" smtClean="0"/>
              <a:t>‹#›</a:t>
            </a:fld>
            <a:endParaRPr lang="el-GR"/>
          </a:p>
        </p:txBody>
      </p:sp>
    </p:spTree>
    <p:extLst>
      <p:ext uri="{BB962C8B-B14F-4D97-AF65-F5344CB8AC3E}">
        <p14:creationId xmlns:p14="http://schemas.microsoft.com/office/powerpoint/2010/main" val="1623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25750-A895-4C93-8761-80EE8D268CD2}" type="datetimeFigureOut">
              <a:rPr lang="el-GR" smtClean="0"/>
              <a:t>20/6/2022</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316E973A-61C1-4DD6-9EF2-FBECA2CED964}" type="slidenum">
              <a:rPr lang="el-GR" smtClean="0"/>
              <a:t>‹#›</a:t>
            </a:fld>
            <a:endParaRPr lang="el-GR"/>
          </a:p>
        </p:txBody>
      </p:sp>
    </p:spTree>
    <p:extLst>
      <p:ext uri="{BB962C8B-B14F-4D97-AF65-F5344CB8AC3E}">
        <p14:creationId xmlns:p14="http://schemas.microsoft.com/office/powerpoint/2010/main" val="336167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9" name="Date Placeholder 8"/>
          <p:cNvSpPr>
            <a:spLocks noGrp="1"/>
          </p:cNvSpPr>
          <p:nvPr>
            <p:ph type="dt" sz="half" idx="10"/>
          </p:nvPr>
        </p:nvSpPr>
        <p:spPr/>
        <p:txBody>
          <a:bodyPr/>
          <a:lstStyle/>
          <a:p>
            <a:fld id="{11F25750-A895-4C93-8761-80EE8D268CD2}" type="datetimeFigureOut">
              <a:rPr lang="el-GR" smtClean="0"/>
              <a:t>20/6/2022</a:t>
            </a:fld>
            <a:endParaRPr lang="el-G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l-GR"/>
          </a:p>
        </p:txBody>
      </p:sp>
      <p:sp>
        <p:nvSpPr>
          <p:cNvPr id="11" name="Slide Number Placeholder 10"/>
          <p:cNvSpPr>
            <a:spLocks noGrp="1"/>
          </p:cNvSpPr>
          <p:nvPr>
            <p:ph type="sldNum" sz="quarter" idx="12"/>
          </p:nvPr>
        </p:nvSpPr>
        <p:spPr/>
        <p:txBody>
          <a:bodyPr/>
          <a:lstStyle/>
          <a:p>
            <a:fld id="{316E973A-61C1-4DD6-9EF2-FBECA2CED964}" type="slidenum">
              <a:rPr lang="el-GR" smtClean="0"/>
              <a:t>‹#›</a:t>
            </a:fld>
            <a:endParaRPr lang="el-GR"/>
          </a:p>
        </p:txBody>
      </p:sp>
    </p:spTree>
    <p:extLst>
      <p:ext uri="{BB962C8B-B14F-4D97-AF65-F5344CB8AC3E}">
        <p14:creationId xmlns:p14="http://schemas.microsoft.com/office/powerpoint/2010/main" val="35890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1F25750-A895-4C93-8761-80EE8D268CD2}" type="datetimeFigureOut">
              <a:rPr lang="el-GR" smtClean="0"/>
              <a:t>20/6/2022</a:t>
            </a:fld>
            <a:endParaRPr lang="el-G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l-GR"/>
          </a:p>
        </p:txBody>
      </p:sp>
      <p:sp>
        <p:nvSpPr>
          <p:cNvPr id="10" name="Slide Number Placeholder 9"/>
          <p:cNvSpPr>
            <a:spLocks noGrp="1"/>
          </p:cNvSpPr>
          <p:nvPr>
            <p:ph type="sldNum" sz="quarter" idx="12"/>
          </p:nvPr>
        </p:nvSpPr>
        <p:spPr/>
        <p:txBody>
          <a:bodyPr/>
          <a:lstStyle/>
          <a:p>
            <a:fld id="{316E973A-61C1-4DD6-9EF2-FBECA2CED964}" type="slidenum">
              <a:rPr lang="el-GR" smtClean="0"/>
              <a:t>‹#›</a:t>
            </a:fld>
            <a:endParaRPr lang="el-GR"/>
          </a:p>
        </p:txBody>
      </p:sp>
    </p:spTree>
    <p:extLst>
      <p:ext uri="{BB962C8B-B14F-4D97-AF65-F5344CB8AC3E}">
        <p14:creationId xmlns:p14="http://schemas.microsoft.com/office/powerpoint/2010/main" val="283898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F25750-A895-4C93-8761-80EE8D268CD2}" type="datetimeFigureOut">
              <a:rPr lang="el-GR" smtClean="0"/>
              <a:t>20/6/2022</a:t>
            </a:fld>
            <a:endParaRPr lang="el-G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l-G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16E973A-61C1-4DD6-9EF2-FBECA2CED964}" type="slidenum">
              <a:rPr lang="el-GR" smtClean="0"/>
              <a:t>‹#›</a:t>
            </a:fld>
            <a:endParaRPr lang="el-GR"/>
          </a:p>
        </p:txBody>
      </p:sp>
    </p:spTree>
    <p:extLst>
      <p:ext uri="{BB962C8B-B14F-4D97-AF65-F5344CB8AC3E}">
        <p14:creationId xmlns:p14="http://schemas.microsoft.com/office/powerpoint/2010/main" val="3492569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70F5FE-0892-DB3F-91AF-1CDDEA90B7AD}"/>
              </a:ext>
            </a:extLst>
          </p:cNvPr>
          <p:cNvSpPr>
            <a:spLocks noGrp="1"/>
          </p:cNvSpPr>
          <p:nvPr>
            <p:ph type="ctrTitle"/>
          </p:nvPr>
        </p:nvSpPr>
        <p:spPr>
          <a:xfrm>
            <a:off x="1600200" y="891319"/>
            <a:ext cx="8991600" cy="1645920"/>
          </a:xfrm>
        </p:spPr>
        <p:txBody>
          <a:bodyPr/>
          <a:lstStyle/>
          <a:p>
            <a:r>
              <a:rPr lang="el-GR" dirty="0"/>
              <a:t>Υπολογιστική Κβαντική Φυσική και Εφαρμογές</a:t>
            </a:r>
          </a:p>
        </p:txBody>
      </p:sp>
      <p:sp>
        <p:nvSpPr>
          <p:cNvPr id="3" name="Υπότιτλος 2">
            <a:extLst>
              <a:ext uri="{FF2B5EF4-FFF2-40B4-BE49-F238E27FC236}">
                <a16:creationId xmlns:a16="http://schemas.microsoft.com/office/drawing/2014/main" id="{F33A1E75-9C74-7137-40F4-3E7472E25B0F}"/>
              </a:ext>
            </a:extLst>
          </p:cNvPr>
          <p:cNvSpPr>
            <a:spLocks noGrp="1"/>
          </p:cNvSpPr>
          <p:nvPr>
            <p:ph type="subTitle" idx="1"/>
          </p:nvPr>
        </p:nvSpPr>
        <p:spPr>
          <a:xfrm>
            <a:off x="2695194" y="2809053"/>
            <a:ext cx="6801612" cy="1239894"/>
          </a:xfrm>
        </p:spPr>
        <p:txBody>
          <a:bodyPr>
            <a:noAutofit/>
          </a:bodyPr>
          <a:lstStyle/>
          <a:p>
            <a:r>
              <a:rPr lang="en-US" sz="2400" dirty="0"/>
              <a:t>Bantis Peter</a:t>
            </a:r>
          </a:p>
          <a:p>
            <a:r>
              <a:rPr lang="en-US" sz="2400" dirty="0"/>
              <a:t>MSc in Computational Physics</a:t>
            </a:r>
          </a:p>
          <a:p>
            <a:r>
              <a:rPr lang="en-US" sz="2400" dirty="0"/>
              <a:t>Aristotle University of Thessaloniki</a:t>
            </a:r>
          </a:p>
          <a:p>
            <a:r>
              <a:rPr lang="en-US" sz="2400" dirty="0"/>
              <a:t>19/6/2022</a:t>
            </a:r>
          </a:p>
        </p:txBody>
      </p:sp>
      <p:pic>
        <p:nvPicPr>
          <p:cNvPr id="9" name="Εικόνα 8">
            <a:extLst>
              <a:ext uri="{FF2B5EF4-FFF2-40B4-BE49-F238E27FC236}">
                <a16:creationId xmlns:a16="http://schemas.microsoft.com/office/drawing/2014/main" id="{13FE777E-5F0A-3DC0-A16D-4F9949A29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714" y="4866639"/>
            <a:ext cx="2848571" cy="1736629"/>
          </a:xfrm>
          <a:prstGeom prst="rect">
            <a:avLst/>
          </a:prstGeom>
        </p:spPr>
      </p:pic>
    </p:spTree>
    <p:extLst>
      <p:ext uri="{BB962C8B-B14F-4D97-AF65-F5344CB8AC3E}">
        <p14:creationId xmlns:p14="http://schemas.microsoft.com/office/powerpoint/2010/main" val="2861160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6FC0D386-5ACA-612B-57FB-AAA58C268DCF}"/>
              </a:ext>
            </a:extLst>
          </p:cNvPr>
          <p:cNvSpPr>
            <a:spLocks noGrp="1"/>
          </p:cNvSpPr>
          <p:nvPr>
            <p:ph type="title"/>
          </p:nvPr>
        </p:nvSpPr>
        <p:spPr>
          <a:xfrm>
            <a:off x="2231136" y="202692"/>
            <a:ext cx="7729728" cy="425958"/>
          </a:xfrm>
        </p:spPr>
        <p:txBody>
          <a:bodyPr>
            <a:normAutofit fontScale="90000"/>
          </a:bodyPr>
          <a:lstStyle/>
          <a:p>
            <a:r>
              <a:rPr lang="en-US" dirty="0"/>
              <a:t>CODE</a:t>
            </a:r>
            <a:endParaRPr lang="el-GR" dirty="0"/>
          </a:p>
        </p:txBody>
      </p:sp>
      <p:sp>
        <p:nvSpPr>
          <p:cNvPr id="5" name="Θέση περιεχομένου 4">
            <a:extLst>
              <a:ext uri="{FF2B5EF4-FFF2-40B4-BE49-F238E27FC236}">
                <a16:creationId xmlns:a16="http://schemas.microsoft.com/office/drawing/2014/main" id="{93F0E1CE-5AC6-EC05-A22E-804CC8B9FE0B}"/>
              </a:ext>
            </a:extLst>
          </p:cNvPr>
          <p:cNvSpPr>
            <a:spLocks noGrp="1"/>
          </p:cNvSpPr>
          <p:nvPr>
            <p:ph idx="1"/>
          </p:nvPr>
        </p:nvSpPr>
        <p:spPr>
          <a:xfrm>
            <a:off x="2231136" y="790192"/>
            <a:ext cx="7729728" cy="6067807"/>
          </a:xfrm>
        </p:spPr>
        <p:txBody>
          <a:bodyPr>
            <a:normAutofit/>
          </a:bodyPr>
          <a:lstStyle/>
          <a:p>
            <a:pPr marL="0" indent="0">
              <a:buNone/>
            </a:pPr>
            <a:r>
              <a:rPr lang="en-US" dirty="0"/>
              <a:t>For </a:t>
            </a:r>
            <a:r>
              <a:rPr lang="en-US" b="1" dirty="0"/>
              <a:t>main body:</a:t>
            </a:r>
          </a:p>
          <a:p>
            <a:r>
              <a:rPr lang="en-US" dirty="0" err="1"/>
              <a:t>cL</a:t>
            </a:r>
            <a:r>
              <a:rPr lang="en-US" dirty="0"/>
              <a:t>, </a:t>
            </a:r>
            <a:r>
              <a:rPr lang="en-US" dirty="0" err="1"/>
              <a:t>cR</a:t>
            </a:r>
            <a:r>
              <a:rPr lang="en-US" dirty="0"/>
              <a:t> plot the </a:t>
            </a:r>
            <a:r>
              <a:rPr lang="en-US" u="sng" dirty="0"/>
              <a:t>big</a:t>
            </a:r>
            <a:r>
              <a:rPr lang="en-US" dirty="0"/>
              <a:t> (without perturbation) wells </a:t>
            </a:r>
            <a:r>
              <a:rPr lang="en-US" dirty="0">
                <a:sym typeface="Wingdings" panose="05000000000000000000" pitchFamily="2" charset="2"/>
              </a:rPr>
              <a:t> </a:t>
            </a:r>
            <a:r>
              <a:rPr lang="en-US" dirty="0"/>
              <a:t>red - yellow</a:t>
            </a:r>
          </a:p>
          <a:p>
            <a:r>
              <a:rPr lang="en-US" dirty="0"/>
              <a:t>  </a:t>
            </a:r>
            <a:r>
              <a:rPr lang="en-US" dirty="0" err="1"/>
              <a:t>PlotObj,PlotObjR</a:t>
            </a:r>
            <a:r>
              <a:rPr lang="en-US" dirty="0"/>
              <a:t> plot the </a:t>
            </a:r>
            <a:r>
              <a:rPr lang="en-US" u="sng" dirty="0"/>
              <a:t>small </a:t>
            </a:r>
            <a:r>
              <a:rPr lang="en-US" dirty="0"/>
              <a:t>(without perturbation) wells </a:t>
            </a:r>
            <a:r>
              <a:rPr lang="en-US" dirty="0">
                <a:sym typeface="Wingdings" panose="05000000000000000000" pitchFamily="2" charset="2"/>
              </a:rPr>
              <a:t> </a:t>
            </a:r>
            <a:r>
              <a:rPr lang="en-US" dirty="0">
                <a:solidFill>
                  <a:srgbClr val="FF0000"/>
                </a:solidFill>
              </a:rPr>
              <a:t>red</a:t>
            </a:r>
            <a:r>
              <a:rPr lang="en-US" dirty="0"/>
              <a:t> – </a:t>
            </a:r>
            <a:r>
              <a:rPr lang="en-US" dirty="0">
                <a:solidFill>
                  <a:srgbClr val="FFFF00"/>
                </a:solidFill>
              </a:rPr>
              <a:t>yellow</a:t>
            </a:r>
          </a:p>
          <a:p>
            <a:r>
              <a:rPr lang="en-US" dirty="0" err="1"/>
              <a:t>allc</a:t>
            </a:r>
            <a:r>
              <a:rPr lang="en-US" dirty="0"/>
              <a:t> plots the </a:t>
            </a:r>
            <a:r>
              <a:rPr lang="en-US" u="sng" dirty="0"/>
              <a:t>big</a:t>
            </a:r>
            <a:r>
              <a:rPr lang="en-US" dirty="0"/>
              <a:t> (with perturbation) well </a:t>
            </a:r>
            <a:r>
              <a:rPr lang="en-US" dirty="0">
                <a:sym typeface="Wingdings" panose="05000000000000000000" pitchFamily="2" charset="2"/>
              </a:rPr>
              <a:t> </a:t>
            </a:r>
            <a:r>
              <a:rPr lang="en-US" dirty="0">
                <a:solidFill>
                  <a:srgbClr val="00B050"/>
                </a:solidFill>
                <a:sym typeface="Wingdings" panose="05000000000000000000" pitchFamily="2" charset="2"/>
              </a:rPr>
              <a:t>green</a:t>
            </a:r>
          </a:p>
          <a:p>
            <a:r>
              <a:rPr lang="en-US" dirty="0" err="1">
                <a:solidFill>
                  <a:schemeClr val="tx1"/>
                </a:solidFill>
                <a:sym typeface="Wingdings" panose="05000000000000000000" pitchFamily="2" charset="2"/>
              </a:rPr>
              <a:t>PlotAllR</a:t>
            </a:r>
            <a:r>
              <a:rPr lang="en-US" dirty="0">
                <a:solidFill>
                  <a:schemeClr val="tx1"/>
                </a:solidFill>
                <a:sym typeface="Wingdings" panose="05000000000000000000" pitchFamily="2" charset="2"/>
              </a:rPr>
              <a:t> plots the </a:t>
            </a:r>
            <a:r>
              <a:rPr lang="en-US" u="sng" dirty="0">
                <a:solidFill>
                  <a:schemeClr val="tx1"/>
                </a:solidFill>
                <a:sym typeface="Wingdings" panose="05000000000000000000" pitchFamily="2" charset="2"/>
              </a:rPr>
              <a:t>small</a:t>
            </a:r>
            <a:r>
              <a:rPr lang="en-US" dirty="0">
                <a:solidFill>
                  <a:schemeClr val="tx1"/>
                </a:solidFill>
                <a:sym typeface="Wingdings" panose="05000000000000000000" pitchFamily="2" charset="2"/>
              </a:rPr>
              <a:t> (with perturbation) well  </a:t>
            </a:r>
            <a:r>
              <a:rPr lang="en-US" dirty="0">
                <a:solidFill>
                  <a:srgbClr val="0070C0"/>
                </a:solidFill>
                <a:sym typeface="Wingdings" panose="05000000000000000000" pitchFamily="2" charset="2"/>
              </a:rPr>
              <a:t>blue</a:t>
            </a:r>
          </a:p>
          <a:p>
            <a:r>
              <a:rPr lang="en-US" dirty="0">
                <a:solidFill>
                  <a:schemeClr val="tx1"/>
                </a:solidFill>
              </a:rPr>
              <a:t>Using the small </a:t>
            </a:r>
            <a:r>
              <a:rPr lang="en-US" dirty="0" err="1">
                <a:solidFill>
                  <a:schemeClr val="tx1"/>
                </a:solidFill>
              </a:rPr>
              <a:t>Xleft</a:t>
            </a:r>
            <a:r>
              <a:rPr lang="en-US" dirty="0">
                <a:solidFill>
                  <a:schemeClr val="tx1"/>
                </a:solidFill>
              </a:rPr>
              <a:t>, </a:t>
            </a:r>
            <a:r>
              <a:rPr lang="en-US" dirty="0" err="1">
                <a:solidFill>
                  <a:schemeClr val="tx1"/>
                </a:solidFill>
              </a:rPr>
              <a:t>Xright</a:t>
            </a:r>
            <a:r>
              <a:rPr lang="en-US" dirty="0">
                <a:solidFill>
                  <a:schemeClr val="tx1"/>
                </a:solidFill>
              </a:rPr>
              <a:t>:</a:t>
            </a:r>
          </a:p>
          <a:p>
            <a:pPr marL="0" indent="0">
              <a:buNone/>
            </a:pPr>
            <a:r>
              <a:rPr lang="en-US" dirty="0">
                <a:solidFill>
                  <a:schemeClr val="tx1"/>
                </a:solidFill>
              </a:rPr>
              <a:t>      I) we compute the initial left </a:t>
            </a:r>
            <a:r>
              <a:rPr lang="el-GR" dirty="0">
                <a:solidFill>
                  <a:schemeClr val="tx1"/>
                </a:solidFill>
              </a:rPr>
              <a:t>Ψ</a:t>
            </a:r>
            <a:r>
              <a:rPr lang="en-US" dirty="0">
                <a:solidFill>
                  <a:schemeClr val="tx1"/>
                </a:solidFill>
              </a:rPr>
              <a:t> (</a:t>
            </a:r>
            <a:r>
              <a:rPr lang="en-US" dirty="0" err="1">
                <a:solidFill>
                  <a:schemeClr val="tx1"/>
                </a:solidFill>
              </a:rPr>
              <a:t>RePsiL</a:t>
            </a:r>
            <a:r>
              <a:rPr lang="en-US" dirty="0">
                <a:solidFill>
                  <a:schemeClr val="tx1"/>
                </a:solidFill>
              </a:rPr>
              <a:t>, </a:t>
            </a:r>
            <a:r>
              <a:rPr lang="en-US" dirty="0" err="1">
                <a:solidFill>
                  <a:schemeClr val="tx1"/>
                </a:solidFill>
              </a:rPr>
              <a:t>ImPsiL</a:t>
            </a:r>
            <a:r>
              <a:rPr lang="en-US" dirty="0">
                <a:solidFill>
                  <a:schemeClr val="tx1"/>
                </a:solidFill>
              </a:rPr>
              <a:t>, Rho=RePsiL</a:t>
            </a:r>
            <a:r>
              <a:rPr lang="en-US" baseline="30000" dirty="0">
                <a:solidFill>
                  <a:schemeClr val="tx1"/>
                </a:solidFill>
              </a:rPr>
              <a:t>2</a:t>
            </a:r>
            <a:r>
              <a:rPr lang="en-US" dirty="0">
                <a:solidFill>
                  <a:schemeClr val="tx1"/>
                </a:solidFill>
              </a:rPr>
              <a:t>+ ImPsiL</a:t>
            </a:r>
            <a:r>
              <a:rPr lang="en-US" baseline="30000" dirty="0">
                <a:solidFill>
                  <a:schemeClr val="tx1"/>
                </a:solidFill>
              </a:rPr>
              <a:t>2</a:t>
            </a:r>
            <a:r>
              <a:rPr lang="en-US" dirty="0">
                <a:solidFill>
                  <a:schemeClr val="tx1"/>
                </a:solidFill>
              </a:rPr>
              <a:t>)</a:t>
            </a:r>
          </a:p>
          <a:p>
            <a:pPr marL="0" indent="0">
              <a:buNone/>
            </a:pPr>
            <a:r>
              <a:rPr lang="en-US" dirty="0">
                <a:solidFill>
                  <a:schemeClr val="tx1"/>
                </a:solidFill>
              </a:rPr>
              <a:t>         For 0-225 (-18 - 0): normal calculation of RePsi2L and ImPsi2L</a:t>
            </a:r>
          </a:p>
          <a:p>
            <a:pPr marL="0" indent="0">
              <a:buNone/>
            </a:pPr>
            <a:r>
              <a:rPr lang="en-US" dirty="0">
                <a:solidFill>
                  <a:schemeClr val="tx1"/>
                </a:solidFill>
              </a:rPr>
              <a:t>         For 225-450 (0 - 18): RePsi2L=ImPsi2L=0</a:t>
            </a:r>
          </a:p>
          <a:p>
            <a:pPr marL="0" indent="0">
              <a:buNone/>
            </a:pPr>
            <a:r>
              <a:rPr lang="en-US" dirty="0">
                <a:solidFill>
                  <a:schemeClr val="tx1"/>
                </a:solidFill>
              </a:rPr>
              <a:t>         </a:t>
            </a:r>
            <a:r>
              <a:rPr lang="en-US" dirty="0" err="1">
                <a:solidFill>
                  <a:schemeClr val="tx1"/>
                </a:solidFill>
              </a:rPr>
              <a:t>RhoAL</a:t>
            </a:r>
            <a:r>
              <a:rPr lang="en-US" dirty="0">
                <a:solidFill>
                  <a:schemeClr val="tx1"/>
                </a:solidFill>
              </a:rPr>
              <a:t>=50*(RePsi2L</a:t>
            </a:r>
            <a:r>
              <a:rPr lang="en-US" baseline="30000" dirty="0">
                <a:solidFill>
                  <a:schemeClr val="tx1"/>
                </a:solidFill>
              </a:rPr>
              <a:t>2</a:t>
            </a:r>
            <a:r>
              <a:rPr lang="en-US" dirty="0">
                <a:solidFill>
                  <a:schemeClr val="tx1"/>
                </a:solidFill>
              </a:rPr>
              <a:t>+ImPsi2L</a:t>
            </a:r>
            <a:r>
              <a:rPr lang="en-US" baseline="30000" dirty="0">
                <a:solidFill>
                  <a:schemeClr val="tx1"/>
                </a:solidFill>
              </a:rPr>
              <a:t>2</a:t>
            </a:r>
            <a:r>
              <a:rPr lang="en-US" dirty="0">
                <a:solidFill>
                  <a:schemeClr val="tx1"/>
                </a:solidFill>
              </a:rPr>
              <a:t>)</a:t>
            </a:r>
          </a:p>
          <a:p>
            <a:pPr marL="0" indent="0">
              <a:buNone/>
            </a:pPr>
            <a:r>
              <a:rPr lang="en-US" dirty="0">
                <a:solidFill>
                  <a:schemeClr val="tx1"/>
                </a:solidFill>
              </a:rPr>
              <a:t>      II) we compute the initial right </a:t>
            </a:r>
            <a:r>
              <a:rPr lang="el-GR" dirty="0">
                <a:solidFill>
                  <a:schemeClr val="tx1"/>
                </a:solidFill>
              </a:rPr>
              <a:t>Ψ</a:t>
            </a:r>
            <a:r>
              <a:rPr lang="en-US" dirty="0">
                <a:solidFill>
                  <a:schemeClr val="tx1"/>
                </a:solidFill>
              </a:rPr>
              <a:t> (</a:t>
            </a:r>
            <a:r>
              <a:rPr lang="en-US" dirty="0" err="1">
                <a:solidFill>
                  <a:schemeClr val="tx1"/>
                </a:solidFill>
              </a:rPr>
              <a:t>RePsiR</a:t>
            </a:r>
            <a:r>
              <a:rPr lang="en-US" dirty="0">
                <a:solidFill>
                  <a:schemeClr val="tx1"/>
                </a:solidFill>
              </a:rPr>
              <a:t>, </a:t>
            </a:r>
            <a:r>
              <a:rPr lang="en-US" dirty="0" err="1">
                <a:solidFill>
                  <a:schemeClr val="tx1"/>
                </a:solidFill>
              </a:rPr>
              <a:t>ImPsiR</a:t>
            </a:r>
            <a:r>
              <a:rPr lang="en-US" dirty="0">
                <a:solidFill>
                  <a:schemeClr val="tx1"/>
                </a:solidFill>
              </a:rPr>
              <a:t>, </a:t>
            </a:r>
            <a:r>
              <a:rPr lang="en-US" dirty="0" err="1">
                <a:solidFill>
                  <a:schemeClr val="tx1"/>
                </a:solidFill>
              </a:rPr>
              <a:t>RhoR</a:t>
            </a:r>
            <a:r>
              <a:rPr lang="en-US" dirty="0">
                <a:solidFill>
                  <a:schemeClr val="tx1"/>
                </a:solidFill>
              </a:rPr>
              <a:t>=RePsiR</a:t>
            </a:r>
            <a:r>
              <a:rPr lang="en-US" baseline="30000" dirty="0">
                <a:solidFill>
                  <a:schemeClr val="tx1"/>
                </a:solidFill>
              </a:rPr>
              <a:t>2</a:t>
            </a:r>
            <a:r>
              <a:rPr lang="en-US" dirty="0">
                <a:solidFill>
                  <a:schemeClr val="tx1"/>
                </a:solidFill>
              </a:rPr>
              <a:t>+ ImPsiR</a:t>
            </a:r>
            <a:r>
              <a:rPr lang="en-US" baseline="30000" dirty="0">
                <a:solidFill>
                  <a:schemeClr val="tx1"/>
                </a:solidFill>
              </a:rPr>
              <a:t>2</a:t>
            </a:r>
            <a:r>
              <a:rPr lang="en-US" dirty="0">
                <a:solidFill>
                  <a:schemeClr val="tx1"/>
                </a:solidFill>
              </a:rPr>
              <a:t>)</a:t>
            </a:r>
          </a:p>
          <a:p>
            <a:pPr marL="0" indent="0">
              <a:buNone/>
            </a:pPr>
            <a:r>
              <a:rPr lang="en-US" dirty="0">
                <a:solidFill>
                  <a:schemeClr val="tx1"/>
                </a:solidFill>
              </a:rPr>
              <a:t>         For 0-225 (-18 - 0): RePsi2R=ImPsi2R=0</a:t>
            </a:r>
          </a:p>
          <a:p>
            <a:pPr marL="0" indent="0">
              <a:buNone/>
            </a:pPr>
            <a:r>
              <a:rPr lang="en-US" dirty="0">
                <a:solidFill>
                  <a:schemeClr val="tx1"/>
                </a:solidFill>
              </a:rPr>
              <a:t>         For 225-450 (0 - 18): normal calculation of RePsi2R and ImPsi2R</a:t>
            </a:r>
          </a:p>
          <a:p>
            <a:pPr marL="0" indent="0">
              <a:buNone/>
            </a:pPr>
            <a:r>
              <a:rPr lang="en-US" dirty="0">
                <a:solidFill>
                  <a:schemeClr val="tx1"/>
                </a:solidFill>
              </a:rPr>
              <a:t>          Rho2R=50*(RePsi2R</a:t>
            </a:r>
            <a:r>
              <a:rPr lang="en-US" baseline="30000" dirty="0">
                <a:solidFill>
                  <a:schemeClr val="tx1"/>
                </a:solidFill>
              </a:rPr>
              <a:t>2</a:t>
            </a:r>
            <a:r>
              <a:rPr lang="en-US" dirty="0">
                <a:solidFill>
                  <a:schemeClr val="tx1"/>
                </a:solidFill>
              </a:rPr>
              <a:t>+ImPsi2R</a:t>
            </a:r>
            <a:r>
              <a:rPr lang="en-US" baseline="30000" dirty="0">
                <a:solidFill>
                  <a:schemeClr val="tx1"/>
                </a:solidFill>
              </a:rPr>
              <a:t>2</a:t>
            </a:r>
            <a:r>
              <a:rPr lang="en-US" dirty="0">
                <a:solidFill>
                  <a:schemeClr val="tx1"/>
                </a:solidFill>
              </a:rPr>
              <a:t>)</a:t>
            </a:r>
          </a:p>
          <a:p>
            <a:pPr marL="0" indent="0">
              <a:buNone/>
            </a:pPr>
            <a:endParaRPr lang="en-US" dirty="0">
              <a:solidFill>
                <a:schemeClr val="tx1"/>
              </a:solidFill>
            </a:endParaRPr>
          </a:p>
        </p:txBody>
      </p:sp>
    </p:spTree>
    <p:extLst>
      <p:ext uri="{BB962C8B-B14F-4D97-AF65-F5344CB8AC3E}">
        <p14:creationId xmlns:p14="http://schemas.microsoft.com/office/powerpoint/2010/main" val="95695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6A53FD7-6824-6413-F268-3529CD13A4AB}"/>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7A6D307B-5620-443F-08C7-B4B7567FF5F5}"/>
              </a:ext>
            </a:extLst>
          </p:cNvPr>
          <p:cNvSpPr>
            <a:spLocks noGrp="1"/>
          </p:cNvSpPr>
          <p:nvPr>
            <p:ph idx="1"/>
          </p:nvPr>
        </p:nvSpPr>
        <p:spPr/>
        <p:txBody>
          <a:bodyPr/>
          <a:lstStyle/>
          <a:p>
            <a:endParaRPr lang="el-GR" dirty="0"/>
          </a:p>
        </p:txBody>
      </p:sp>
      <p:pic>
        <p:nvPicPr>
          <p:cNvPr id="7" name="Εικόνα 6">
            <a:extLst>
              <a:ext uri="{FF2B5EF4-FFF2-40B4-BE49-F238E27FC236}">
                <a16:creationId xmlns:a16="http://schemas.microsoft.com/office/drawing/2014/main" id="{B3E879E4-DD16-05F8-61D8-B7B79744B5A7}"/>
              </a:ext>
            </a:extLst>
          </p:cNvPr>
          <p:cNvPicPr>
            <a:picLocks noChangeAspect="1"/>
          </p:cNvPicPr>
          <p:nvPr/>
        </p:nvPicPr>
        <p:blipFill>
          <a:blip r:embed="rId2"/>
          <a:stretch>
            <a:fillRect/>
          </a:stretch>
        </p:blipFill>
        <p:spPr>
          <a:xfrm>
            <a:off x="1004177" y="123363"/>
            <a:ext cx="10183646" cy="6611273"/>
          </a:xfrm>
          <a:prstGeom prst="rect">
            <a:avLst/>
          </a:prstGeom>
        </p:spPr>
      </p:pic>
    </p:spTree>
    <p:extLst>
      <p:ext uri="{BB962C8B-B14F-4D97-AF65-F5344CB8AC3E}">
        <p14:creationId xmlns:p14="http://schemas.microsoft.com/office/powerpoint/2010/main" val="160759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Εικόνα 8">
            <a:extLst>
              <a:ext uri="{FF2B5EF4-FFF2-40B4-BE49-F238E27FC236}">
                <a16:creationId xmlns:a16="http://schemas.microsoft.com/office/drawing/2014/main" id="{5BA20CBB-78A3-D351-FE1C-83A3CDD3BB87}"/>
              </a:ext>
            </a:extLst>
          </p:cNvPr>
          <p:cNvPicPr>
            <a:picLocks noChangeAspect="1"/>
          </p:cNvPicPr>
          <p:nvPr/>
        </p:nvPicPr>
        <p:blipFill>
          <a:blip r:embed="rId2"/>
          <a:stretch>
            <a:fillRect/>
          </a:stretch>
        </p:blipFill>
        <p:spPr>
          <a:xfrm>
            <a:off x="1792703" y="0"/>
            <a:ext cx="8606594" cy="2433120"/>
          </a:xfrm>
          <a:prstGeom prst="rect">
            <a:avLst/>
          </a:prstGeom>
        </p:spPr>
      </p:pic>
      <p:pic>
        <p:nvPicPr>
          <p:cNvPr id="11" name="Εικόνα 10">
            <a:extLst>
              <a:ext uri="{FF2B5EF4-FFF2-40B4-BE49-F238E27FC236}">
                <a16:creationId xmlns:a16="http://schemas.microsoft.com/office/drawing/2014/main" id="{D5BCAD33-F0CD-6A8D-BF4F-EFC8A9871488}"/>
              </a:ext>
            </a:extLst>
          </p:cNvPr>
          <p:cNvPicPr>
            <a:picLocks noChangeAspect="1"/>
          </p:cNvPicPr>
          <p:nvPr/>
        </p:nvPicPr>
        <p:blipFill>
          <a:blip r:embed="rId3"/>
          <a:stretch>
            <a:fillRect/>
          </a:stretch>
        </p:blipFill>
        <p:spPr>
          <a:xfrm>
            <a:off x="1682685" y="2433120"/>
            <a:ext cx="8826630" cy="4436301"/>
          </a:xfrm>
          <a:prstGeom prst="rect">
            <a:avLst/>
          </a:prstGeom>
        </p:spPr>
      </p:pic>
    </p:spTree>
    <p:extLst>
      <p:ext uri="{BB962C8B-B14F-4D97-AF65-F5344CB8AC3E}">
        <p14:creationId xmlns:p14="http://schemas.microsoft.com/office/powerpoint/2010/main" val="286755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32900B8-92A9-9A0A-8839-2F2D35B8AC96}"/>
              </a:ext>
            </a:extLst>
          </p:cNvPr>
          <p:cNvSpPr>
            <a:spLocks noGrp="1"/>
          </p:cNvSpPr>
          <p:nvPr>
            <p:ph type="title"/>
          </p:nvPr>
        </p:nvSpPr>
        <p:spPr>
          <a:xfrm>
            <a:off x="2231136" y="326738"/>
            <a:ext cx="7729728" cy="523866"/>
          </a:xfrm>
        </p:spPr>
        <p:txBody>
          <a:bodyPr>
            <a:normAutofit fontScale="90000"/>
          </a:bodyPr>
          <a:lstStyle/>
          <a:p>
            <a:r>
              <a:rPr lang="en-US" dirty="0"/>
              <a:t>CODE</a:t>
            </a:r>
            <a:endParaRPr lang="el-GR" dirty="0"/>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FA250904-EB72-5E98-FB85-2F38B9541CD9}"/>
                  </a:ext>
                </a:extLst>
              </p:cNvPr>
              <p:cNvSpPr>
                <a:spLocks noGrp="1"/>
              </p:cNvSpPr>
              <p:nvPr>
                <p:ph idx="1"/>
              </p:nvPr>
            </p:nvSpPr>
            <p:spPr>
              <a:xfrm>
                <a:off x="2231136" y="850605"/>
                <a:ext cx="7729728" cy="5869172"/>
              </a:xfrm>
            </p:spPr>
            <p:txBody>
              <a:bodyPr>
                <a:normAutofit lnSpcReduction="10000"/>
              </a:bodyPr>
              <a:lstStyle/>
              <a:p>
                <a:pPr marL="0" indent="0">
                  <a:buNone/>
                </a:pPr>
                <a:r>
                  <a:rPr lang="en-US" u="sng" dirty="0"/>
                  <a:t>RightPsi</a:t>
                </a:r>
                <a:r>
                  <a:rPr lang="en-US" dirty="0"/>
                  <a:t>:</a:t>
                </a:r>
              </a:p>
              <a:p>
                <a14:m>
                  <m:oMath xmlns:m="http://schemas.openxmlformats.org/officeDocument/2006/math">
                    <m:sSub>
                      <m:sSubPr>
                        <m:ctrlPr>
                          <a:rPr lang="en-US" i="1" smtClean="0">
                            <a:latin typeface="Cambria Math" panose="02040503050406030204" pitchFamily="18" charset="0"/>
                          </a:rPr>
                        </m:ctrlPr>
                      </m:sSubPr>
                      <m:e>
                        <m:r>
                          <m:rPr>
                            <m:sty m:val="p"/>
                          </m:rPr>
                          <a:rPr lang="el-GR" b="0" i="0" smtClean="0">
                            <a:latin typeface="Cambria Math" panose="02040503050406030204" pitchFamily="18" charset="0"/>
                          </a:rPr>
                          <m:t>Ψ</m:t>
                        </m:r>
                      </m:e>
                      <m:sub>
                        <m:r>
                          <a:rPr lang="en-US" b="0" i="1" smtClean="0">
                            <a:latin typeface="Cambria Math" panose="02040503050406030204" pitchFamily="18" charset="0"/>
                          </a:rPr>
                          <m:t>𝑖𝑛𝑖𝑡𝑖𝑎𝑙</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𝑋𝑙𝑒𝑓𝑡</m:t>
                            </m:r>
                            <m:r>
                              <a:rPr lang="en-US" i="1">
                                <a:latin typeface="Cambria Math" panose="02040503050406030204" pitchFamily="18" charset="0"/>
                              </a:rPr>
                              <m:t>+10)</m:t>
                            </m:r>
                          </m:e>
                          <m:sup>
                            <m:r>
                              <a:rPr lang="en-US" b="0" i="1" smtClean="0">
                                <a:latin typeface="Cambria Math" panose="02040503050406030204" pitchFamily="18" charset="0"/>
                              </a:rPr>
                              <m:t>2</m:t>
                            </m:r>
                          </m:sup>
                        </m:sSup>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r>
                          <a:rPr lang="en-US" b="0" i="1" smtClean="0">
                            <a:latin typeface="Cambria Math" panose="02040503050406030204" pitchFamily="18" charset="0"/>
                          </a:rPr>
                          <m:t>𝑋𝑙𝑒𝑓𝑡</m:t>
                        </m:r>
                      </m:sup>
                    </m:sSup>
                  </m:oMath>
                </a14:m>
                <a:endParaRPr lang="en-US" dirty="0"/>
              </a:p>
              <a:p>
                <a14:m>
                  <m:oMath xmlns:m="http://schemas.openxmlformats.org/officeDocument/2006/math">
                    <m:r>
                      <a:rPr lang="en-US" b="0" i="1" smtClean="0">
                        <a:latin typeface="Cambria Math" panose="02040503050406030204" pitchFamily="18" charset="0"/>
                      </a:rPr>
                      <m:t>𝑅h𝑜</m:t>
                    </m:r>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l-GR">
                            <a:latin typeface="Cambria Math" panose="02040503050406030204" pitchFamily="18" charset="0"/>
                          </a:rPr>
                          <m:t>Ψ</m:t>
                        </m:r>
                      </m:e>
                      <m:sub>
                        <m:r>
                          <a:rPr lang="en-US" i="1">
                            <a:latin typeface="Cambria Math" panose="02040503050406030204" pitchFamily="18" charset="0"/>
                          </a:rPr>
                          <m:t>𝑖𝑛𝑖𝑡𝑖𝑎𝑙</m:t>
                        </m:r>
                      </m:sub>
                    </m:sSub>
                  </m:oMath>
                </a14:m>
                <a:r>
                  <a:rPr lang="el-GR" dirty="0"/>
                  <a:t>*</a:t>
                </a:r>
                <a:r>
                  <a:rPr lang="en-US" dirty="0"/>
                  <a:t> </a:t>
                </a:r>
                <a14:m>
                  <m:oMath xmlns:m="http://schemas.openxmlformats.org/officeDocument/2006/math">
                    <m:sSub>
                      <m:sSubPr>
                        <m:ctrlPr>
                          <a:rPr lang="en-US" i="1">
                            <a:latin typeface="Cambria Math" panose="02040503050406030204" pitchFamily="18" charset="0"/>
                          </a:rPr>
                        </m:ctrlPr>
                      </m:sSubPr>
                      <m:e>
                        <m:r>
                          <m:rPr>
                            <m:sty m:val="p"/>
                          </m:rPr>
                          <a:rPr lang="el-GR">
                            <a:latin typeface="Cambria Math" panose="02040503050406030204" pitchFamily="18" charset="0"/>
                          </a:rPr>
                          <m:t>Ψ</m:t>
                        </m:r>
                      </m:e>
                      <m:sub>
                        <m:r>
                          <a:rPr lang="en-US" i="1">
                            <a:latin typeface="Cambria Math" panose="02040503050406030204" pitchFamily="18" charset="0"/>
                          </a:rPr>
                          <m:t>𝑖𝑛𝑖𝑡𝑖𝑎𝑙</m:t>
                        </m:r>
                      </m:sub>
                    </m:sSub>
                  </m:oMath>
                </a14:m>
                <a:endParaRPr lang="el-GR" dirty="0"/>
              </a:p>
              <a:p>
                <a:pPr marL="0" indent="0">
                  <a:buNone/>
                </a:pPr>
                <a:r>
                  <a:rPr lang="en-US" u="sng" dirty="0" err="1"/>
                  <a:t>LeftPsi</a:t>
                </a:r>
                <a:r>
                  <a:rPr lang="en-US" u="sng" dirty="0"/>
                  <a:t>:</a:t>
                </a:r>
              </a:p>
              <a:p>
                <a14:m>
                  <m:oMath xmlns:m="http://schemas.openxmlformats.org/officeDocument/2006/math">
                    <m:sSub>
                      <m:sSubPr>
                        <m:ctrlPr>
                          <a:rPr lang="en-US" i="1" smtClean="0">
                            <a:latin typeface="Cambria Math" panose="02040503050406030204" pitchFamily="18" charset="0"/>
                          </a:rPr>
                        </m:ctrlPr>
                      </m:sSubPr>
                      <m:e>
                        <m:r>
                          <m:rPr>
                            <m:sty m:val="p"/>
                          </m:rPr>
                          <a:rPr lang="el-GR" b="0" i="0" smtClean="0">
                            <a:latin typeface="Cambria Math" panose="02040503050406030204" pitchFamily="18" charset="0"/>
                          </a:rPr>
                          <m:t>Ψ</m:t>
                        </m:r>
                      </m:e>
                      <m:sub>
                        <m:r>
                          <a:rPr lang="en-US" b="0" i="1" smtClean="0">
                            <a:latin typeface="Cambria Math" panose="02040503050406030204" pitchFamily="18" charset="0"/>
                          </a:rPr>
                          <m:t>𝑠𝑖𝑑𝑒</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𝑋𝑟𝑖𝑔h𝑡</m:t>
                                </m:r>
                                <m:r>
                                  <a:rPr lang="en-US" i="1">
                                    <a:latin typeface="Cambria Math" panose="02040503050406030204" pitchFamily="18" charset="0"/>
                                  </a:rPr>
                                  <m:t>−10</m:t>
                                </m:r>
                              </m:e>
                            </m:d>
                          </m:e>
                          <m:sup>
                            <m:r>
                              <a:rPr lang="en-US" b="0" i="1" smtClean="0">
                                <a:latin typeface="Cambria Math" panose="02040503050406030204" pitchFamily="18" charset="0"/>
                              </a:rPr>
                              <m:t>2</m:t>
                            </m:r>
                          </m:sup>
                        </m:sSup>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𝑖</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0</m:t>
                            </m:r>
                          </m:sub>
                        </m:sSub>
                        <m:r>
                          <a:rPr lang="en-US" i="1">
                            <a:latin typeface="Cambria Math" panose="02040503050406030204" pitchFamily="18" charset="0"/>
                          </a:rPr>
                          <m:t>𝑋</m:t>
                        </m:r>
                        <m:r>
                          <a:rPr lang="en-US" b="0" i="1" smtClean="0">
                            <a:latin typeface="Cambria Math" panose="02040503050406030204" pitchFamily="18" charset="0"/>
                          </a:rPr>
                          <m:t>𝑟𝑖𝑔h𝑡</m:t>
                        </m:r>
                      </m:sup>
                    </m:sSup>
                  </m:oMath>
                </a14:m>
                <a:endParaRPr lang="en-US" dirty="0"/>
              </a:p>
              <a:p>
                <a14:m>
                  <m:oMath xmlns:m="http://schemas.openxmlformats.org/officeDocument/2006/math">
                    <m:r>
                      <a:rPr lang="en-US" b="0" i="1" smtClean="0">
                        <a:latin typeface="Cambria Math" panose="02040503050406030204" pitchFamily="18" charset="0"/>
                      </a:rPr>
                      <m:t>𝑅h𝑜𝑅</m:t>
                    </m:r>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l-GR">
                            <a:latin typeface="Cambria Math" panose="02040503050406030204" pitchFamily="18" charset="0"/>
                          </a:rPr>
                          <m:t>Ψ</m:t>
                        </m:r>
                      </m:e>
                      <m:sub>
                        <m:r>
                          <a:rPr lang="en-US" b="0" i="1" smtClean="0">
                            <a:latin typeface="Cambria Math" panose="02040503050406030204" pitchFamily="18" charset="0"/>
                          </a:rPr>
                          <m:t>𝑠𝑖𝑑𝑒</m:t>
                        </m:r>
                      </m:sub>
                    </m:sSub>
                    <m:r>
                      <m:rPr>
                        <m:nor/>
                      </m:rPr>
                      <a:rPr lang="el-GR" dirty="0"/>
                      <m:t>*</m:t>
                    </m:r>
                    <m:r>
                      <m:rPr>
                        <m:nor/>
                      </m:rPr>
                      <a:rPr lang="en-US" dirty="0"/>
                      <m:t> </m:t>
                    </m:r>
                    <m:sSub>
                      <m:sSubPr>
                        <m:ctrlPr>
                          <a:rPr lang="en-US" i="1">
                            <a:latin typeface="Cambria Math" panose="02040503050406030204" pitchFamily="18" charset="0"/>
                          </a:rPr>
                        </m:ctrlPr>
                      </m:sSubPr>
                      <m:e>
                        <m:r>
                          <m:rPr>
                            <m:sty m:val="p"/>
                          </m:rPr>
                          <a:rPr lang="el-GR">
                            <a:latin typeface="Cambria Math" panose="02040503050406030204" pitchFamily="18" charset="0"/>
                          </a:rPr>
                          <m:t>Ψ</m:t>
                        </m:r>
                      </m:e>
                      <m:sub>
                        <m:r>
                          <a:rPr lang="en-US" b="0" i="1" smtClean="0">
                            <a:latin typeface="Cambria Math" panose="02040503050406030204" pitchFamily="18" charset="0"/>
                          </a:rPr>
                          <m:t>𝑠𝑖𝑑𝑒</m:t>
                        </m:r>
                      </m:sub>
                    </m:sSub>
                  </m:oMath>
                </a14:m>
                <a:endParaRPr lang="en-US" dirty="0"/>
              </a:p>
              <a:p>
                <a:pPr marL="0" indent="0">
                  <a:buNone/>
                </a:pPr>
                <a:r>
                  <a:rPr lang="en-US" b="1" u="sng" dirty="0"/>
                  <a:t>OLD</a:t>
                </a:r>
              </a:p>
              <a:p>
                <a:r>
                  <a:rPr lang="en-US" dirty="0" err="1"/>
                  <a:t>PlotObj</a:t>
                </a:r>
                <a:r>
                  <a:rPr lang="en-US" dirty="0" err="1">
                    <a:sym typeface="Wingdings" panose="05000000000000000000" pitchFamily="2" charset="2"/>
                  </a:rPr>
                  <a:t>tempvl</a:t>
                </a:r>
                <a:r>
                  <a:rPr lang="en-US" dirty="0">
                    <a:sym typeface="Wingdings" panose="05000000000000000000" pitchFamily="2" charset="2"/>
                  </a:rPr>
                  <a:t>[</a:t>
                </a:r>
                <a:r>
                  <a:rPr lang="en-US" dirty="0" err="1">
                    <a:sym typeface="Wingdings" panose="05000000000000000000" pitchFamily="2" charset="2"/>
                  </a:rPr>
                  <a:t>Xleft,V_L</a:t>
                </a:r>
                <a:r>
                  <a:rPr lang="en-US" dirty="0">
                    <a:sym typeface="Wingdings" panose="05000000000000000000" pitchFamily="2" charset="2"/>
                  </a:rPr>
                  <a:t>=10*(xL+10)</a:t>
                </a:r>
                <a:r>
                  <a:rPr lang="en-US" baseline="30000" dirty="0">
                    <a:sym typeface="Wingdings" panose="05000000000000000000" pitchFamily="2" charset="2"/>
                  </a:rPr>
                  <a:t>2</a:t>
                </a:r>
                <a:r>
                  <a:rPr lang="en-US" dirty="0">
                    <a:sym typeface="Wingdings" panose="05000000000000000000" pitchFamily="2" charset="2"/>
                  </a:rPr>
                  <a:t>/2,cRz]</a:t>
                </a:r>
              </a:p>
              <a:p>
                <a:r>
                  <a:rPr lang="en-US" dirty="0" err="1">
                    <a:sym typeface="Wingdings" panose="05000000000000000000" pitchFamily="2" charset="2"/>
                  </a:rPr>
                  <a:t>PlotObjRtempvr</a:t>
                </a:r>
                <a:r>
                  <a:rPr lang="en-US" dirty="0">
                    <a:sym typeface="Wingdings" panose="05000000000000000000" pitchFamily="2" charset="2"/>
                  </a:rPr>
                  <a:t>[</a:t>
                </a:r>
                <a:r>
                  <a:rPr lang="en-US" dirty="0" err="1">
                    <a:sym typeface="Wingdings" panose="05000000000000000000" pitchFamily="2" charset="2"/>
                  </a:rPr>
                  <a:t>Xright,V_R,cRz</a:t>
                </a:r>
                <a:r>
                  <a:rPr lang="en-US" dirty="0">
                    <a:sym typeface="Wingdings" panose="05000000000000000000" pitchFamily="2" charset="2"/>
                  </a:rPr>
                  <a:t>]</a:t>
                </a:r>
              </a:p>
              <a:p>
                <a:r>
                  <a:rPr lang="en-US" dirty="0" err="1">
                    <a:sym typeface="Wingdings" panose="05000000000000000000" pitchFamily="2" charset="2"/>
                  </a:rPr>
                  <a:t>PlotAllRtempvall</a:t>
                </a:r>
                <a:r>
                  <a:rPr lang="en-US" dirty="0">
                    <a:sym typeface="Wingdings" panose="05000000000000000000" pitchFamily="2" charset="2"/>
                  </a:rPr>
                  <a:t>[Xall,V2,allcz]</a:t>
                </a:r>
              </a:p>
              <a:p>
                <a:pPr marL="0" indent="0">
                  <a:buNone/>
                </a:pPr>
                <a:r>
                  <a:rPr lang="en-US" b="1" u="sng" dirty="0">
                    <a:sym typeface="Wingdings" panose="05000000000000000000" pitchFamily="2" charset="2"/>
                  </a:rPr>
                  <a:t>NEW</a:t>
                </a:r>
              </a:p>
              <a:p>
                <a:r>
                  <a:rPr lang="en-US" dirty="0"/>
                  <a:t>PlotObj</a:t>
                </a:r>
                <a:r>
                  <a:rPr lang="en-US" dirty="0">
                    <a:sym typeface="Wingdings" panose="05000000000000000000" pitchFamily="2" charset="2"/>
                  </a:rPr>
                  <a:t>tempv2[cLx,50*(RePsiL</a:t>
                </a:r>
                <a:r>
                  <a:rPr lang="en-US" baseline="30000" dirty="0">
                    <a:sym typeface="Wingdings" panose="05000000000000000000" pitchFamily="2" charset="2"/>
                  </a:rPr>
                  <a:t>2</a:t>
                </a:r>
                <a:r>
                  <a:rPr lang="en-US" dirty="0">
                    <a:sym typeface="Wingdings" panose="05000000000000000000" pitchFamily="2" charset="2"/>
                  </a:rPr>
                  <a:t>+ImPsiL</a:t>
                </a:r>
                <a:r>
                  <a:rPr lang="en-US" baseline="30000" dirty="0">
                    <a:sym typeface="Wingdings" panose="05000000000000000000" pitchFamily="2" charset="2"/>
                  </a:rPr>
                  <a:t>2</a:t>
                </a:r>
                <a:r>
                  <a:rPr lang="en-US" dirty="0">
                    <a:sym typeface="Wingdings" panose="05000000000000000000" pitchFamily="2" charset="2"/>
                  </a:rPr>
                  <a:t>)+150,cRz]</a:t>
                </a:r>
              </a:p>
              <a:p>
                <a:r>
                  <a:rPr lang="en-US" dirty="0">
                    <a:sym typeface="Wingdings" panose="05000000000000000000" pitchFamily="2" charset="2"/>
                  </a:rPr>
                  <a:t>PlotObjRtempvr2[</a:t>
                </a:r>
                <a:r>
                  <a:rPr lang="en-US" dirty="0" err="1">
                    <a:sym typeface="Wingdings" panose="05000000000000000000" pitchFamily="2" charset="2"/>
                  </a:rPr>
                  <a:t>cRx</a:t>
                </a:r>
                <a:r>
                  <a:rPr lang="en-US" dirty="0">
                    <a:sym typeface="Wingdings" panose="05000000000000000000" pitchFamily="2" charset="2"/>
                  </a:rPr>
                  <a:t>=10*Xright-15, 50*(RePsiR</a:t>
                </a:r>
                <a:r>
                  <a:rPr lang="en-US" baseline="30000" dirty="0">
                    <a:sym typeface="Wingdings" panose="05000000000000000000" pitchFamily="2" charset="2"/>
                  </a:rPr>
                  <a:t>2</a:t>
                </a:r>
                <a:r>
                  <a:rPr lang="en-US" dirty="0">
                    <a:sym typeface="Wingdings" panose="05000000000000000000" pitchFamily="2" charset="2"/>
                  </a:rPr>
                  <a:t>+ImPsiR</a:t>
                </a:r>
                <a:r>
                  <a:rPr lang="en-US" baseline="30000" dirty="0">
                    <a:sym typeface="Wingdings" panose="05000000000000000000" pitchFamily="2" charset="2"/>
                  </a:rPr>
                  <a:t>2</a:t>
                </a:r>
                <a:r>
                  <a:rPr lang="en-US" dirty="0">
                    <a:sym typeface="Wingdings" panose="05000000000000000000" pitchFamily="2" charset="2"/>
                  </a:rPr>
                  <a:t>)+150, </a:t>
                </a:r>
                <a:r>
                  <a:rPr lang="en-US" dirty="0" err="1">
                    <a:sym typeface="Wingdings" panose="05000000000000000000" pitchFamily="2" charset="2"/>
                  </a:rPr>
                  <a:t>cRz</a:t>
                </a:r>
                <a:r>
                  <a:rPr lang="en-US" dirty="0">
                    <a:sym typeface="Wingdings" panose="05000000000000000000" pitchFamily="2" charset="2"/>
                  </a:rPr>
                  <a:t>]</a:t>
                </a:r>
              </a:p>
              <a:p>
                <a:r>
                  <a:rPr lang="en-US" dirty="0">
                    <a:sym typeface="Wingdings" panose="05000000000000000000" pitchFamily="2" charset="2"/>
                  </a:rPr>
                  <a:t>PlotAllRtempvall2[</a:t>
                </a:r>
                <a:r>
                  <a:rPr lang="en-US" dirty="0" err="1">
                    <a:sym typeface="Wingdings" panose="05000000000000000000" pitchFamily="2" charset="2"/>
                  </a:rPr>
                  <a:t>allcx</a:t>
                </a:r>
                <a:r>
                  <a:rPr lang="en-US" dirty="0">
                    <a:sym typeface="Wingdings" panose="05000000000000000000" pitchFamily="2" charset="2"/>
                  </a:rPr>
                  <a:t>=8*</a:t>
                </a:r>
                <a:r>
                  <a:rPr lang="en-US" dirty="0" err="1">
                    <a:sym typeface="Wingdings" panose="05000000000000000000" pitchFamily="2" charset="2"/>
                  </a:rPr>
                  <a:t>Xall</a:t>
                </a:r>
                <a:r>
                  <a:rPr lang="en-US" dirty="0">
                    <a:sym typeface="Wingdings" panose="05000000000000000000" pitchFamily="2" charset="2"/>
                  </a:rPr>
                  <a:t>, 70*(RePsi2R</a:t>
                </a:r>
                <a:r>
                  <a:rPr lang="en-US" baseline="30000" dirty="0">
                    <a:sym typeface="Wingdings" panose="05000000000000000000" pitchFamily="2" charset="2"/>
                  </a:rPr>
                  <a:t>2</a:t>
                </a:r>
                <a:r>
                  <a:rPr lang="en-US" dirty="0">
                    <a:sym typeface="Wingdings" panose="05000000000000000000" pitchFamily="2" charset="2"/>
                  </a:rPr>
                  <a:t>+Psi2R</a:t>
                </a:r>
                <a:r>
                  <a:rPr lang="en-US" baseline="30000" dirty="0">
                    <a:sym typeface="Wingdings" panose="05000000000000000000" pitchFamily="2" charset="2"/>
                  </a:rPr>
                  <a:t>2</a:t>
                </a:r>
                <a:r>
                  <a:rPr lang="en-US" dirty="0">
                    <a:sym typeface="Wingdings" panose="05000000000000000000" pitchFamily="2" charset="2"/>
                  </a:rPr>
                  <a:t>)+150+50</a:t>
                </a:r>
                <a:r>
                  <a:rPr lang="en-US">
                    <a:sym typeface="Wingdings" panose="05000000000000000000" pitchFamily="2" charset="2"/>
                  </a:rPr>
                  <a:t>*(RePsi2L</a:t>
                </a:r>
                <a:r>
                  <a:rPr lang="en-US" baseline="30000">
                    <a:sym typeface="Wingdings" panose="05000000000000000000" pitchFamily="2" charset="2"/>
                  </a:rPr>
                  <a:t>2</a:t>
                </a:r>
                <a:r>
                  <a:rPr lang="en-US">
                    <a:sym typeface="Wingdings" panose="05000000000000000000" pitchFamily="2" charset="2"/>
                  </a:rPr>
                  <a:t>+ImPsiL</a:t>
                </a:r>
                <a:r>
                  <a:rPr lang="en-US" baseline="30000">
                    <a:sym typeface="Wingdings" panose="05000000000000000000" pitchFamily="2" charset="2"/>
                  </a:rPr>
                  <a:t>2</a:t>
                </a:r>
                <a:r>
                  <a:rPr lang="en-US">
                    <a:sym typeface="Wingdings" panose="05000000000000000000" pitchFamily="2" charset="2"/>
                  </a:rPr>
                  <a:t>), </a:t>
                </a:r>
                <a:r>
                  <a:rPr lang="en-US" dirty="0" err="1">
                    <a:sym typeface="Wingdings" panose="05000000000000000000" pitchFamily="2" charset="2"/>
                  </a:rPr>
                  <a:t>allcz</a:t>
                </a:r>
                <a:r>
                  <a:rPr lang="en-US" dirty="0">
                    <a:sym typeface="Wingdings" panose="05000000000000000000" pitchFamily="2" charset="2"/>
                  </a:rPr>
                  <a:t>]</a:t>
                </a:r>
              </a:p>
              <a:p>
                <a:endParaRPr lang="en-US" dirty="0"/>
              </a:p>
              <a:p>
                <a:endParaRPr lang="el-GR" dirty="0"/>
              </a:p>
            </p:txBody>
          </p:sp>
        </mc:Choice>
        <mc:Fallback>
          <p:sp>
            <p:nvSpPr>
              <p:cNvPr id="3" name="Θέση περιεχομένου 2">
                <a:extLst>
                  <a:ext uri="{FF2B5EF4-FFF2-40B4-BE49-F238E27FC236}">
                    <a16:creationId xmlns:a16="http://schemas.microsoft.com/office/drawing/2014/main" id="{FA250904-EB72-5E98-FB85-2F38B9541CD9}"/>
                  </a:ext>
                </a:extLst>
              </p:cNvPr>
              <p:cNvSpPr>
                <a:spLocks noGrp="1" noRot="1" noChangeAspect="1" noMove="1" noResize="1" noEditPoints="1" noAdjustHandles="1" noChangeArrowheads="1" noChangeShapeType="1" noTextEdit="1"/>
              </p:cNvSpPr>
              <p:nvPr>
                <p:ph idx="1"/>
              </p:nvPr>
            </p:nvSpPr>
            <p:spPr>
              <a:xfrm>
                <a:off x="2231136" y="850605"/>
                <a:ext cx="7729728" cy="5869172"/>
              </a:xfrm>
              <a:blipFill>
                <a:blip r:embed="rId2"/>
                <a:stretch>
                  <a:fillRect l="-631" t="-1040"/>
                </a:stretch>
              </a:blipFill>
            </p:spPr>
            <p:txBody>
              <a:bodyPr/>
              <a:lstStyle/>
              <a:p>
                <a:r>
                  <a:rPr lang="el-GR">
                    <a:noFill/>
                  </a:rPr>
                  <a:t> </a:t>
                </a:r>
              </a:p>
            </p:txBody>
          </p:sp>
        </mc:Fallback>
      </mc:AlternateContent>
    </p:spTree>
    <p:extLst>
      <p:ext uri="{BB962C8B-B14F-4D97-AF65-F5344CB8AC3E}">
        <p14:creationId xmlns:p14="http://schemas.microsoft.com/office/powerpoint/2010/main" val="411926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Πίνακας 2">
            <a:extLst>
              <a:ext uri="{FF2B5EF4-FFF2-40B4-BE49-F238E27FC236}">
                <a16:creationId xmlns:a16="http://schemas.microsoft.com/office/drawing/2014/main" id="{15DB8BB3-E7EF-B817-415D-F1B900DAC7AB}"/>
              </a:ext>
            </a:extLst>
          </p:cNvPr>
          <p:cNvGraphicFramePr>
            <a:graphicFrameLocks noGrp="1"/>
          </p:cNvGraphicFramePr>
          <p:nvPr>
            <p:extLst>
              <p:ext uri="{D42A27DB-BD31-4B8C-83A1-F6EECF244321}">
                <p14:modId xmlns:p14="http://schemas.microsoft.com/office/powerpoint/2010/main" val="3743117900"/>
              </p:ext>
            </p:extLst>
          </p:nvPr>
        </p:nvGraphicFramePr>
        <p:xfrm>
          <a:off x="2032000" y="225933"/>
          <a:ext cx="8128000" cy="22860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434123713"/>
                    </a:ext>
                  </a:extLst>
                </a:gridCol>
                <a:gridCol w="4064000">
                  <a:extLst>
                    <a:ext uri="{9D8B030D-6E8A-4147-A177-3AD203B41FA5}">
                      <a16:colId xmlns:a16="http://schemas.microsoft.com/office/drawing/2014/main" val="1124683507"/>
                    </a:ext>
                  </a:extLst>
                </a:gridCol>
              </a:tblGrid>
              <a:tr h="0">
                <a:tc>
                  <a:txBody>
                    <a:bodyPr/>
                    <a:lstStyle/>
                    <a:p>
                      <a:pPr algn="ctr"/>
                      <a:r>
                        <a:rPr lang="en-US" dirty="0"/>
                        <a:t>0 - 225</a:t>
                      </a:r>
                      <a:endParaRPr lang="el-GR" dirty="0"/>
                    </a:p>
                  </a:txBody>
                  <a:tcPr/>
                </a:tc>
                <a:tc>
                  <a:txBody>
                    <a:bodyPr/>
                    <a:lstStyle/>
                    <a:p>
                      <a:pPr algn="ctr"/>
                      <a:r>
                        <a:rPr lang="en-US" dirty="0"/>
                        <a:t>225 - 450</a:t>
                      </a:r>
                      <a:endParaRPr lang="el-GR" dirty="0"/>
                    </a:p>
                  </a:txBody>
                  <a:tcPr/>
                </a:tc>
                <a:extLst>
                  <a:ext uri="{0D108BD9-81ED-4DB2-BD59-A6C34878D82A}">
                    <a16:rowId xmlns:a16="http://schemas.microsoft.com/office/drawing/2014/main" val="3828143402"/>
                  </a:ext>
                </a:extLst>
              </a:tr>
              <a:tr h="531919">
                <a:tc>
                  <a:txBody>
                    <a:bodyPr/>
                    <a:lstStyle/>
                    <a:p>
                      <a:pPr algn="ctr"/>
                      <a:r>
                        <a:rPr lang="en-US" dirty="0"/>
                        <a:t>RePsi2L=0</a:t>
                      </a:r>
                    </a:p>
                    <a:p>
                      <a:pPr algn="ctr"/>
                      <a:r>
                        <a:rPr lang="en-US" dirty="0"/>
                        <a:t>ImPsi2L=0</a:t>
                      </a:r>
                      <a:endParaRPr lang="el-GR" dirty="0"/>
                    </a:p>
                  </a:txBody>
                  <a:tcPr/>
                </a:tc>
                <a:tc>
                  <a:txBody>
                    <a:bodyPr/>
                    <a:lstStyle/>
                    <a:p>
                      <a:pPr algn="ctr"/>
                      <a:r>
                        <a:rPr lang="en-US" dirty="0"/>
                        <a:t>RePsi2L=0</a:t>
                      </a:r>
                    </a:p>
                    <a:p>
                      <a:pPr algn="ctr"/>
                      <a:r>
                        <a:rPr lang="en-US" dirty="0"/>
                        <a:t>ImPsi2L=0</a:t>
                      </a:r>
                      <a:endParaRPr lang="el-GR" dirty="0"/>
                    </a:p>
                  </a:txBody>
                  <a:tcPr/>
                </a:tc>
                <a:extLst>
                  <a:ext uri="{0D108BD9-81ED-4DB2-BD59-A6C34878D82A}">
                    <a16:rowId xmlns:a16="http://schemas.microsoft.com/office/drawing/2014/main" val="105755702"/>
                  </a:ext>
                </a:extLst>
              </a:tr>
              <a:tr h="303953">
                <a:tc gridSpan="2">
                  <a:txBody>
                    <a:bodyPr/>
                    <a:lstStyle/>
                    <a:p>
                      <a:pPr algn="ctr"/>
                      <a:r>
                        <a:rPr lang="en-US" dirty="0" err="1"/>
                        <a:t>RhoAL</a:t>
                      </a:r>
                      <a:r>
                        <a:rPr lang="en-US" dirty="0"/>
                        <a:t>=50*(RePsi2L</a:t>
                      </a:r>
                      <a:r>
                        <a:rPr lang="en-US" baseline="30000" dirty="0"/>
                        <a:t>2</a:t>
                      </a:r>
                      <a:r>
                        <a:rPr lang="en-US" baseline="0" dirty="0"/>
                        <a:t>+</a:t>
                      </a:r>
                      <a:r>
                        <a:rPr lang="en-US" dirty="0"/>
                        <a:t>ImPsi2L</a:t>
                      </a:r>
                      <a:r>
                        <a:rPr lang="en-US" baseline="30000" dirty="0"/>
                        <a:t>2</a:t>
                      </a:r>
                      <a:r>
                        <a:rPr lang="en-US" dirty="0"/>
                        <a:t>)=0</a:t>
                      </a:r>
                      <a:endParaRPr lang="el-GR" dirty="0"/>
                    </a:p>
                  </a:txBody>
                  <a:tcPr/>
                </a:tc>
                <a:tc hMerge="1">
                  <a:txBody>
                    <a:bodyPr/>
                    <a:lstStyle/>
                    <a:p>
                      <a:pPr algn="ctr"/>
                      <a:endParaRPr lang="el-GR" dirty="0"/>
                    </a:p>
                  </a:txBody>
                  <a:tcPr/>
                </a:tc>
                <a:extLst>
                  <a:ext uri="{0D108BD9-81ED-4DB2-BD59-A6C34878D82A}">
                    <a16:rowId xmlns:a16="http://schemas.microsoft.com/office/drawing/2014/main" val="1401075108"/>
                  </a:ext>
                </a:extLst>
              </a:tr>
              <a:tr h="759884">
                <a:tc>
                  <a:txBody>
                    <a:bodyPr/>
                    <a:lstStyle/>
                    <a:p>
                      <a:pPr algn="ctr"/>
                      <a:r>
                        <a:rPr lang="en-US" dirty="0"/>
                        <a:t>RePsi2R=0</a:t>
                      </a:r>
                    </a:p>
                    <a:p>
                      <a:pPr algn="ctr"/>
                      <a:r>
                        <a:rPr lang="en-US" dirty="0"/>
                        <a:t>ImPsi2R=0</a:t>
                      </a:r>
                      <a:endParaRPr lang="el-GR" dirty="0"/>
                    </a:p>
                  </a:txBody>
                  <a:tcPr/>
                </a:tc>
                <a:tc>
                  <a:txBody>
                    <a:bodyPr/>
                    <a:lstStyle/>
                    <a:p>
                      <a:pPr algn="ctr"/>
                      <a:r>
                        <a:rPr lang="en-US" dirty="0"/>
                        <a:t>RePsi2R=</a:t>
                      </a:r>
                      <a:r>
                        <a:rPr lang="en-US" baseline="0" dirty="0"/>
                        <a:t>e</a:t>
                      </a:r>
                      <a:r>
                        <a:rPr lang="en-US" baseline="30000" dirty="0"/>
                        <a:t>-5(Xright-10)^2</a:t>
                      </a:r>
                      <a:r>
                        <a:rPr lang="en-US" baseline="0" dirty="0"/>
                        <a:t> cos</a:t>
                      </a:r>
                      <a:r>
                        <a:rPr lang="en-US" dirty="0"/>
                        <a:t>(-</a:t>
                      </a:r>
                      <a:r>
                        <a:rPr lang="en-US" dirty="0" err="1"/>
                        <a:t>k</a:t>
                      </a:r>
                      <a:r>
                        <a:rPr lang="en-US" baseline="-25000" dirty="0" err="1"/>
                        <a:t>o</a:t>
                      </a:r>
                      <a:r>
                        <a:rPr lang="en-US" baseline="0" dirty="0" err="1"/>
                        <a:t>x</a:t>
                      </a:r>
                      <a:r>
                        <a:rPr lang="en-US" dirty="0"/>
                        <a:t>)</a:t>
                      </a:r>
                    </a:p>
                    <a:p>
                      <a:pPr algn="ctr"/>
                      <a:r>
                        <a:rPr lang="en-US" dirty="0"/>
                        <a:t>ImPsi2R=</a:t>
                      </a:r>
                      <a:r>
                        <a:rPr lang="en-US" baseline="0" dirty="0"/>
                        <a:t>e</a:t>
                      </a:r>
                      <a:r>
                        <a:rPr lang="en-US" baseline="30000" dirty="0"/>
                        <a:t>-5(Xright-10)^2</a:t>
                      </a:r>
                      <a:r>
                        <a:rPr lang="en-US" baseline="0" dirty="0"/>
                        <a:t> </a:t>
                      </a:r>
                      <a:r>
                        <a:rPr lang="en-US" dirty="0"/>
                        <a:t>sin((-</a:t>
                      </a:r>
                      <a:r>
                        <a:rPr lang="en-US" dirty="0" err="1"/>
                        <a:t>k</a:t>
                      </a:r>
                      <a:r>
                        <a:rPr lang="en-US" baseline="-25000" dirty="0" err="1"/>
                        <a:t>o</a:t>
                      </a:r>
                      <a:r>
                        <a:rPr lang="en-US" baseline="0" dirty="0" err="1"/>
                        <a:t>x</a:t>
                      </a:r>
                      <a:r>
                        <a:rPr lang="en-US" dirty="0"/>
                        <a:t>)</a:t>
                      </a:r>
                      <a:endParaRPr lang="el-GR" dirty="0"/>
                    </a:p>
                    <a:p>
                      <a:pPr algn="ctr"/>
                      <a:endParaRPr lang="el-GR" dirty="0"/>
                    </a:p>
                  </a:txBody>
                  <a:tcPr/>
                </a:tc>
                <a:extLst>
                  <a:ext uri="{0D108BD9-81ED-4DB2-BD59-A6C34878D82A}">
                    <a16:rowId xmlns:a16="http://schemas.microsoft.com/office/drawing/2014/main" val="928512080"/>
                  </a:ext>
                </a:extLst>
              </a:tr>
            </a:tbl>
          </a:graphicData>
        </a:graphic>
      </p:graphicFrame>
      <p:pic>
        <p:nvPicPr>
          <p:cNvPr id="6" name="Εικόνα 5">
            <a:extLst>
              <a:ext uri="{FF2B5EF4-FFF2-40B4-BE49-F238E27FC236}">
                <a16:creationId xmlns:a16="http://schemas.microsoft.com/office/drawing/2014/main" id="{51E00728-844A-975C-76E0-6563C8E3F614}"/>
              </a:ext>
            </a:extLst>
          </p:cNvPr>
          <p:cNvPicPr>
            <a:picLocks noChangeAspect="1"/>
          </p:cNvPicPr>
          <p:nvPr/>
        </p:nvPicPr>
        <p:blipFill>
          <a:blip r:embed="rId2"/>
          <a:stretch>
            <a:fillRect/>
          </a:stretch>
        </p:blipFill>
        <p:spPr>
          <a:xfrm>
            <a:off x="832703" y="2647667"/>
            <a:ext cx="10526594" cy="4058216"/>
          </a:xfrm>
          <a:prstGeom prst="rect">
            <a:avLst/>
          </a:prstGeom>
        </p:spPr>
      </p:pic>
    </p:spTree>
    <p:extLst>
      <p:ext uri="{BB962C8B-B14F-4D97-AF65-F5344CB8AC3E}">
        <p14:creationId xmlns:p14="http://schemas.microsoft.com/office/powerpoint/2010/main" val="647770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E3759DD-698F-4D3A-AF4C-5E44527D3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6F5DC87-D7F4-2CE3-37A6-95F0F1C318C7}"/>
              </a:ext>
            </a:extLst>
          </p:cNvPr>
          <p:cNvSpPr>
            <a:spLocks noGrp="1"/>
          </p:cNvSpPr>
          <p:nvPr>
            <p:ph type="title"/>
          </p:nvPr>
        </p:nvSpPr>
        <p:spPr>
          <a:xfrm>
            <a:off x="1600200" y="5200611"/>
            <a:ext cx="8991600" cy="1264762"/>
          </a:xfrm>
        </p:spPr>
        <p:txBody>
          <a:bodyPr vert="horz" lIns="274320" tIns="182880" rIns="274320" bIns="182880" rtlCol="0" anchor="ctr" anchorCtr="1">
            <a:normAutofit/>
          </a:bodyPr>
          <a:lstStyle/>
          <a:p>
            <a:r>
              <a:rPr lang="en-US" sz="3200"/>
              <a:t>Listing 6.19</a:t>
            </a:r>
          </a:p>
        </p:txBody>
      </p:sp>
      <p:pic>
        <p:nvPicPr>
          <p:cNvPr id="9" name="Εικόνα 8">
            <a:extLst>
              <a:ext uri="{FF2B5EF4-FFF2-40B4-BE49-F238E27FC236}">
                <a16:creationId xmlns:a16="http://schemas.microsoft.com/office/drawing/2014/main" id="{03138B1F-425D-CC02-0970-7CC95602B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629" y="264596"/>
            <a:ext cx="4352602" cy="3514725"/>
          </a:xfrm>
          <a:prstGeom prst="rect">
            <a:avLst/>
          </a:prstGeom>
        </p:spPr>
      </p:pic>
      <p:sp>
        <p:nvSpPr>
          <p:cNvPr id="10" name="TextBox 9">
            <a:extLst>
              <a:ext uri="{FF2B5EF4-FFF2-40B4-BE49-F238E27FC236}">
                <a16:creationId xmlns:a16="http://schemas.microsoft.com/office/drawing/2014/main" id="{70102C84-E652-29BF-867E-62E0DFF47DDA}"/>
              </a:ext>
            </a:extLst>
          </p:cNvPr>
          <p:cNvSpPr txBox="1"/>
          <p:nvPr/>
        </p:nvSpPr>
        <p:spPr>
          <a:xfrm>
            <a:off x="477603" y="4305300"/>
            <a:ext cx="3429000" cy="369332"/>
          </a:xfrm>
          <a:prstGeom prst="rect">
            <a:avLst/>
          </a:prstGeom>
          <a:noFill/>
        </p:spPr>
        <p:txBody>
          <a:bodyPr wrap="square" rtlCol="0">
            <a:spAutoFit/>
          </a:bodyPr>
          <a:lstStyle/>
          <a:p>
            <a:pPr algn="ctr"/>
            <a:r>
              <a:rPr lang="en-US" dirty="0"/>
              <a:t> Normal perturbation height (5c)</a:t>
            </a:r>
            <a:endParaRPr lang="el-GR" dirty="0"/>
          </a:p>
        </p:txBody>
      </p:sp>
      <p:sp>
        <p:nvSpPr>
          <p:cNvPr id="11" name="TextBox 10">
            <a:extLst>
              <a:ext uri="{FF2B5EF4-FFF2-40B4-BE49-F238E27FC236}">
                <a16:creationId xmlns:a16="http://schemas.microsoft.com/office/drawing/2014/main" id="{8FA91B41-A205-3D13-9B52-425EC9380394}"/>
              </a:ext>
            </a:extLst>
          </p:cNvPr>
          <p:cNvSpPr txBox="1"/>
          <p:nvPr/>
        </p:nvSpPr>
        <p:spPr>
          <a:xfrm>
            <a:off x="4314805" y="4305300"/>
            <a:ext cx="3408850" cy="369332"/>
          </a:xfrm>
          <a:prstGeom prst="rect">
            <a:avLst/>
          </a:prstGeom>
          <a:noFill/>
        </p:spPr>
        <p:txBody>
          <a:bodyPr wrap="square" rtlCol="0">
            <a:spAutoFit/>
          </a:bodyPr>
          <a:lstStyle/>
          <a:p>
            <a:r>
              <a:rPr lang="en-US" dirty="0"/>
              <a:t>Higher perturbation height (20c)</a:t>
            </a:r>
            <a:endParaRPr lang="el-GR" dirty="0"/>
          </a:p>
        </p:txBody>
      </p:sp>
      <p:sp>
        <p:nvSpPr>
          <p:cNvPr id="12" name="TextBox 11">
            <a:extLst>
              <a:ext uri="{FF2B5EF4-FFF2-40B4-BE49-F238E27FC236}">
                <a16:creationId xmlns:a16="http://schemas.microsoft.com/office/drawing/2014/main" id="{62EDDCDD-CF94-D08A-E578-3F03105BF08F}"/>
              </a:ext>
            </a:extLst>
          </p:cNvPr>
          <p:cNvSpPr txBox="1"/>
          <p:nvPr/>
        </p:nvSpPr>
        <p:spPr>
          <a:xfrm>
            <a:off x="8169828" y="4305300"/>
            <a:ext cx="3717371" cy="369332"/>
          </a:xfrm>
          <a:prstGeom prst="rect">
            <a:avLst/>
          </a:prstGeom>
          <a:noFill/>
        </p:spPr>
        <p:txBody>
          <a:bodyPr wrap="square" rtlCol="0">
            <a:spAutoFit/>
          </a:bodyPr>
          <a:lstStyle/>
          <a:p>
            <a:pPr algn="ctr"/>
            <a:r>
              <a:rPr lang="en-US" dirty="0"/>
              <a:t>Lower perturbation height (c)</a:t>
            </a:r>
            <a:endParaRPr lang="el-GR" dirty="0"/>
          </a:p>
        </p:txBody>
      </p:sp>
      <p:pic>
        <p:nvPicPr>
          <p:cNvPr id="7" name="Εικόνα 6">
            <a:extLst>
              <a:ext uri="{FF2B5EF4-FFF2-40B4-BE49-F238E27FC236}">
                <a16:creationId xmlns:a16="http://schemas.microsoft.com/office/drawing/2014/main" id="{C156BF16-6BB9-1CA1-EF15-CE71FA3A9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038" y="404448"/>
            <a:ext cx="4708962" cy="3496403"/>
          </a:xfrm>
          <a:prstGeom prst="rect">
            <a:avLst/>
          </a:prstGeom>
        </p:spPr>
      </p:pic>
      <p:pic>
        <p:nvPicPr>
          <p:cNvPr id="5" name="Θέση περιεχομένου 4">
            <a:extLst>
              <a:ext uri="{FF2B5EF4-FFF2-40B4-BE49-F238E27FC236}">
                <a16:creationId xmlns:a16="http://schemas.microsoft.com/office/drawing/2014/main" id="{A7F4D24C-C4C5-73F9-0F02-0EA21432E57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404447"/>
            <a:ext cx="4384207" cy="3496403"/>
          </a:xfrm>
          <a:prstGeom prst="rect">
            <a:avLst/>
          </a:prstGeom>
        </p:spPr>
      </p:pic>
    </p:spTree>
    <p:extLst>
      <p:ext uri="{BB962C8B-B14F-4D97-AF65-F5344CB8AC3E}">
        <p14:creationId xmlns:p14="http://schemas.microsoft.com/office/powerpoint/2010/main" val="2591353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73C3E2-FCA4-A774-56FC-1C5ADCD37CA3}"/>
              </a:ext>
            </a:extLst>
          </p:cNvPr>
          <p:cNvSpPr>
            <a:spLocks noGrp="1"/>
          </p:cNvSpPr>
          <p:nvPr>
            <p:ph type="title"/>
          </p:nvPr>
        </p:nvSpPr>
        <p:spPr>
          <a:xfrm>
            <a:off x="2231136" y="292929"/>
            <a:ext cx="7729728" cy="992946"/>
          </a:xfrm>
        </p:spPr>
        <p:txBody>
          <a:bodyPr>
            <a:normAutofit fontScale="90000"/>
          </a:bodyPr>
          <a:lstStyle/>
          <a:p>
            <a:r>
              <a:rPr lang="en-US" sz="2800" dirty="0"/>
              <a:t>Feynman Path Integral Quantum Mechanics</a:t>
            </a: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B3869E23-F7DF-3066-478F-9103623786B7}"/>
                  </a:ext>
                </a:extLst>
              </p:cNvPr>
              <p:cNvSpPr>
                <a:spLocks noGrp="1"/>
              </p:cNvSpPr>
              <p:nvPr>
                <p:ph idx="1"/>
              </p:nvPr>
            </p:nvSpPr>
            <p:spPr>
              <a:xfrm>
                <a:off x="945928" y="1540042"/>
                <a:ext cx="10300144" cy="4765508"/>
              </a:xfrm>
            </p:spPr>
            <p:txBody>
              <a:bodyPr>
                <a:normAutofit/>
              </a:bodyPr>
              <a:lstStyle/>
              <a:p>
                <a:r>
                  <a:rPr lang="en-US" dirty="0"/>
                  <a:t>Feynman postulated that the quantum–mechanical wave function describing the propagation of a free particle from the space-time point a=(</a:t>
                </a:r>
                <a:r>
                  <a:rPr lang="en-US" dirty="0" err="1"/>
                  <a:t>x</a:t>
                </a:r>
                <a:r>
                  <a:rPr lang="en-US" baseline="-25000" dirty="0" err="1"/>
                  <a:t>a</a:t>
                </a:r>
                <a:r>
                  <a:rPr lang="en-US" dirty="0" err="1"/>
                  <a:t>,t</a:t>
                </a:r>
                <a:r>
                  <a:rPr lang="en-US" baseline="-25000" dirty="0" err="1"/>
                  <a:t>a</a:t>
                </a:r>
                <a:r>
                  <a:rPr lang="en-US" dirty="0"/>
                  <a:t>) to the point b=(</a:t>
                </a:r>
                <a:r>
                  <a:rPr lang="en-US" dirty="0" err="1"/>
                  <a:t>x</a:t>
                </a:r>
                <a:r>
                  <a:rPr lang="en-US" baseline="-25000" dirty="0" err="1"/>
                  <a:t>b</a:t>
                </a:r>
                <a:r>
                  <a:rPr lang="en-US" dirty="0" err="1"/>
                  <a:t>,t</a:t>
                </a:r>
                <a:r>
                  <a:rPr lang="en-US" baseline="-25000" dirty="0" err="1"/>
                  <a:t>b</a:t>
                </a:r>
                <a:r>
                  <a:rPr lang="en-US" dirty="0"/>
                  <a:t>) can be expressed as:</a:t>
                </a:r>
              </a:p>
              <a:p>
                <a:pPr marL="0" indent="0" algn="ctr">
                  <a:buNone/>
                </a:pPr>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𝜓</m:t>
                      </m:r>
                      <m:d>
                        <m:dPr>
                          <m:ctrlPr>
                            <a:rPr lang="el-GR" b="0" i="1" smtClean="0">
                              <a:latin typeface="Cambria Math" panose="02040503050406030204" pitchFamily="18" charset="0"/>
                            </a:rPr>
                          </m:ctrlPr>
                        </m:dPr>
                        <m:e>
                          <m:sSub>
                            <m:sSubPr>
                              <m:ctrlPr>
                                <a:rPr lang="el-GR"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l-GR"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𝑏</m:t>
                              </m:r>
                            </m:sub>
                          </m:sSub>
                        </m:e>
                      </m:d>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𝑎</m:t>
                                  </m:r>
                                </m:sub>
                              </m:sSub>
                            </m:e>
                          </m:d>
                          <m:r>
                            <a:rPr lang="el-GR" b="0" i="1" smtClean="0">
                              <a:latin typeface="Cambria Math" panose="02040503050406030204" pitchFamily="18" charset="0"/>
                            </a:rPr>
                            <m:t>𝜓</m:t>
                          </m:r>
                          <m:d>
                            <m:dPr>
                              <m:ctrlPr>
                                <a:rPr lang="en-US" b="0" i="1" smtClean="0">
                                  <a:latin typeface="Cambria Math" panose="02040503050406030204" pitchFamily="18" charset="0"/>
                                </a:rPr>
                              </m:ctrlPr>
                            </m:dPr>
                            <m:e>
                              <m:sSub>
                                <m:sSubPr>
                                  <m:ctrlPr>
                                    <a:rPr lang="el-GR"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l-GR"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𝑎</m:t>
                                  </m:r>
                                </m:sub>
                              </m:sSub>
                            </m:e>
                          </m:d>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m:t>
                              </m:r>
                            </m:sub>
                          </m:sSub>
                        </m:e>
                      </m:nary>
                    </m:oMath>
                  </m:oMathPara>
                </a14:m>
                <a:endParaRPr lang="en-US" b="0" dirty="0"/>
              </a:p>
              <a:p>
                <a:pPr marL="0" indent="0">
                  <a:buNone/>
                </a:pPr>
                <a:r>
                  <a:rPr lang="en-US" dirty="0"/>
                  <a:t>Where G is the Green ’s function propagator</a:t>
                </a:r>
              </a:p>
              <a:p>
                <a:pPr marL="0" indent="0" algn="ctr">
                  <a:buNone/>
                </a:pPr>
                <a14:m>
                  <m:oMath xmlns:m="http://schemas.openxmlformats.org/officeDocument/2006/math">
                    <m:r>
                      <a:rPr lang="en-US" b="0" i="1" smtClean="0">
                        <a:latin typeface="Cambria Math" panose="02040503050406030204" pitchFamily="18" charset="0"/>
                      </a:rPr>
                      <m:t>𝐺</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𝑎</m:t>
                            </m:r>
                          </m:sub>
                        </m:sSub>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r>
                              <a:rPr lang="el-GR" b="0" i="1" smtClean="0">
                                <a:latin typeface="Cambria Math" panose="02040503050406030204" pitchFamily="18" charset="0"/>
                                <a:ea typeface="Cambria Math" panose="02040503050406030204" pitchFamily="18" charset="0"/>
                              </a:rPr>
                              <m:t>2</m:t>
                            </m:r>
                            <m:r>
                              <a:rPr lang="el-GR"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𝑖</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𝑏</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𝑎</m:t>
                                    </m:r>
                                  </m:sub>
                                </m:sSub>
                              </m:e>
                            </m:d>
                          </m:den>
                        </m:f>
                      </m:e>
                    </m:ra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𝑖</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𝑏</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𝑎</m:t>
                                        </m:r>
                                      </m:sub>
                                    </m:sSub>
                                  </m:e>
                                </m:d>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𝑏</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𝑎</m:t>
                                    </m:r>
                                  </m:sub>
                                </m:sSub>
                              </m:e>
                            </m:d>
                          </m:den>
                        </m:f>
                      </m:sup>
                    </m:sSup>
                    <m:r>
                      <a:rPr lang="en-US" b="0" i="1" smtClean="0">
                        <a:latin typeface="Cambria Math" panose="02040503050406030204" pitchFamily="18" charset="0"/>
                        <a:ea typeface="Cambria Math" panose="02040503050406030204" pitchFamily="18" charset="0"/>
                      </a:rPr>
                      <m:t>=</m:t>
                    </m:r>
                    <m:nary>
                      <m:naryPr>
                        <m:chr m:val="∑"/>
                        <m:limLoc m:val="subSup"/>
                        <m:supHide m:val="on"/>
                        <m:ctrlPr>
                          <a:rPr lang="en-US" b="0" i="1" smtClean="0">
                            <a:latin typeface="Cambria Math" panose="02040503050406030204" pitchFamily="18" charset="0"/>
                            <a:ea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𝑎𝑡h𝑠</m:t>
                        </m:r>
                      </m:sub>
                      <m:sup/>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𝑖𝑆</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/ℏ</m:t>
                            </m:r>
                          </m:sup>
                        </m:sSup>
                      </m:e>
                    </m:nary>
                  </m:oMath>
                </a14:m>
                <a:r>
                  <a:rPr lang="en-US" dirty="0"/>
                  <a:t> (path integral)</a:t>
                </a:r>
              </a:p>
              <a:p>
                <a:r>
                  <a:rPr lang="en-US" dirty="0"/>
                  <a:t>Action is: 	</a:t>
                </a:r>
                <a14:m>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2</m:t>
                        </m:r>
                      </m:den>
                    </m:f>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𝑏</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𝑎</m:t>
                            </m:r>
                          </m:sub>
                        </m:sSub>
                      </m:den>
                    </m:f>
                  </m:oMath>
                </a14:m>
                <a:endParaRPr lang="en-US" dirty="0"/>
              </a:p>
              <a:p>
                <a:r>
                  <a:rPr lang="en-US" dirty="0"/>
                  <a:t>The connection between the bound wave state wave function and the Green ‘s function is:</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l-GR" b="0" i="1" smtClean="0">
                                <a:latin typeface="Cambria Math" panose="02040503050406030204" pitchFamily="18" charset="0"/>
                              </a:rPr>
                              <m:t>𝜓</m:t>
                            </m:r>
                          </m:e>
                          <m:sub>
                            <m:r>
                              <a:rPr lang="el-GR" b="0" i="1" smtClean="0">
                                <a:latin typeface="Cambria Math" panose="02040503050406030204" pitchFamily="18" charset="0"/>
                              </a:rPr>
                              <m:t>0</m:t>
                            </m:r>
                          </m:sub>
                          <m:sup/>
                        </m:sSubSup>
                        <m:r>
                          <a:rPr lang="el-GR" b="0" i="1" smtClean="0">
                            <a:latin typeface="Cambria Math" panose="02040503050406030204" pitchFamily="18" charset="0"/>
                          </a:rPr>
                          <m:t>(</m:t>
                        </m:r>
                        <m:r>
                          <a:rPr lang="en-US" b="0" i="1" smtClean="0">
                            <a:latin typeface="Cambria Math" panose="02040503050406030204" pitchFamily="18" charset="0"/>
                          </a:rPr>
                          <m:t>𝑥</m:t>
                        </m:r>
                        <m:r>
                          <a:rPr lang="el-GR" b="0" i="1" smtClean="0">
                            <a:latin typeface="Cambria Math" panose="02040503050406030204" pitchFamily="18" charset="0"/>
                          </a:rPr>
                          <m:t>)</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l-GR" b="0" i="1" smtClean="0">
                                <a:latin typeface="Cambria Math" panose="02040503050406030204" pitchFamily="18" charset="0"/>
                              </a:rPr>
                              <m:t>𝜏</m:t>
                            </m:r>
                            <m:r>
                              <a:rPr lang="el-GR" b="0" i="1" smtClean="0">
                                <a:latin typeface="Cambria Math" panose="02040503050406030204" pitchFamily="18" charset="0"/>
                              </a:rPr>
                              <m:t>→∞</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r>
                              <a:rPr lang="el-GR" b="0" i="1" smtClean="0">
                                <a:latin typeface="Cambria Math" panose="02040503050406030204" pitchFamily="18" charset="0"/>
                              </a:rPr>
                              <m:t>𝜏</m:t>
                            </m:r>
                          </m:sup>
                        </m:sSup>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l-GR" b="0" i="1" smtClean="0">
                                <a:latin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𝑍</m:t>
                            </m:r>
                          </m:den>
                        </m:f>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l-GR" b="0" i="1" smtClean="0">
                                    <a:latin typeface="Cambria Math" panose="02040503050406030204" pitchFamily="18" charset="0"/>
                                  </a:rPr>
                                  <m:t>𝜏</m:t>
                                </m:r>
                                <m:r>
                                  <a:rPr lang="el-GR" b="0" i="1" smtClean="0">
                                    <a:latin typeface="Cambria Math" panose="02040503050406030204" pitchFamily="18" charset="0"/>
                                  </a:rPr>
                                  <m:t>→∞</m:t>
                                </m:r>
                              </m:lim>
                            </m:limLow>
                          </m:fName>
                          <m:e>
                            <m:nary>
                              <m:naryPr>
                                <m:limLoc m:val="undOvr"/>
                                <m:subHide m:val="on"/>
                                <m:supHide m:val="on"/>
                                <m:ctrlPr>
                                  <a:rPr lang="el-GR" b="0" i="1" smtClean="0">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l-GR" i="1">
                                        <a:latin typeface="Cambria Math" panose="02040503050406030204" pitchFamily="18" charset="0"/>
                                      </a:rPr>
                                      <m:t>𝜀</m:t>
                                    </m:r>
                                    <m:r>
                                      <a:rPr lang="en-US" i="1">
                                        <a:latin typeface="Cambria Math" panose="02040503050406030204" pitchFamily="18" charset="0"/>
                                      </a:rPr>
                                      <m:t>𝐸</m:t>
                                    </m:r>
                                  </m:sup>
                                </m:sSup>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nary>
                          </m:e>
                        </m:func>
                      </m:e>
                    </m:func>
                  </m:oMath>
                </a14:m>
                <a:r>
                  <a:rPr lang="en-US" dirty="0"/>
                  <a:t>, where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𝑍</m:t>
                        </m:r>
                      </m:den>
                    </m:f>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l-GR" i="1">
                                <a:latin typeface="Cambria Math" panose="02040503050406030204" pitchFamily="18" charset="0"/>
                              </a:rPr>
                              <m:t>𝜏</m:t>
                            </m:r>
                            <m:r>
                              <a:rPr lang="el-GR" i="1">
                                <a:latin typeface="Cambria Math" panose="02040503050406030204" pitchFamily="18" charset="0"/>
                              </a:rPr>
                              <m:t>→∞</m:t>
                            </m:r>
                          </m:lim>
                        </m:limLow>
                      </m:fName>
                      <m:e>
                        <m:nary>
                          <m:naryPr>
                            <m:limLoc m:val="undOvr"/>
                            <m:subHide m:val="on"/>
                            <m:supHide m:val="on"/>
                            <m:ctrlPr>
                              <a:rPr lang="el-GR" i="1">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l-GR" i="1">
                                    <a:latin typeface="Cambria Math" panose="02040503050406030204" pitchFamily="18" charset="0"/>
                                  </a:rPr>
                                  <m:t>𝜀</m:t>
                                </m:r>
                                <m:r>
                                  <a:rPr lang="en-US" i="1">
                                    <a:latin typeface="Cambria Math" panose="02040503050406030204" pitchFamily="18" charset="0"/>
                                  </a:rPr>
                                  <m:t>𝐸</m:t>
                                </m:r>
                              </m:sup>
                            </m:sSup>
                            <m:r>
                              <a:rPr lang="en-US" b="0" i="1" smtClean="0">
                                <a:latin typeface="Cambria Math" panose="02040503050406030204" pitchFamily="18" charset="0"/>
                              </a:rPr>
                              <m:t>𝑑𝑥</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r>
                                  <a:rPr lang="en-US" i="1">
                                    <a:latin typeface="Cambria Math" panose="02040503050406030204" pitchFamily="18" charset="0"/>
                                  </a:rPr>
                                  <m:t>−1</m:t>
                                </m:r>
                              </m:sub>
                            </m:sSub>
                          </m:e>
                        </m:nary>
                      </m:e>
                    </m:func>
                  </m:oMath>
                </a14:m>
                <a:r>
                  <a:rPr lang="en-US" dirty="0"/>
                  <a:t>.</a:t>
                </a:r>
              </a:p>
              <a:p>
                <a:pPr marL="0" indent="0">
                  <a:buNone/>
                </a:pPr>
                <a:endParaRPr lang="en-US" dirty="0"/>
              </a:p>
            </p:txBody>
          </p:sp>
        </mc:Choice>
        <mc:Fallback xmlns="">
          <p:sp>
            <p:nvSpPr>
              <p:cNvPr id="3" name="Θέση περιεχομένου 2">
                <a:extLst>
                  <a:ext uri="{FF2B5EF4-FFF2-40B4-BE49-F238E27FC236}">
                    <a16:creationId xmlns:a16="http://schemas.microsoft.com/office/drawing/2014/main" id="{B3869E23-F7DF-3066-478F-9103623786B7}"/>
                  </a:ext>
                </a:extLst>
              </p:cNvPr>
              <p:cNvSpPr>
                <a:spLocks noGrp="1" noRot="1" noChangeAspect="1" noMove="1" noResize="1" noEditPoints="1" noAdjustHandles="1" noChangeArrowheads="1" noChangeShapeType="1" noTextEdit="1"/>
              </p:cNvSpPr>
              <p:nvPr>
                <p:ph idx="1"/>
              </p:nvPr>
            </p:nvSpPr>
            <p:spPr>
              <a:xfrm>
                <a:off x="945928" y="1540042"/>
                <a:ext cx="10300144" cy="4765508"/>
              </a:xfrm>
              <a:blipFill>
                <a:blip r:embed="rId2"/>
                <a:stretch>
                  <a:fillRect l="-473" t="-768" b="-2177"/>
                </a:stretch>
              </a:blipFill>
            </p:spPr>
            <p:txBody>
              <a:bodyPr/>
              <a:lstStyle/>
              <a:p>
                <a:r>
                  <a:rPr lang="el-GR">
                    <a:noFill/>
                  </a:rPr>
                  <a:t> </a:t>
                </a:r>
              </a:p>
            </p:txBody>
          </p:sp>
        </mc:Fallback>
      </mc:AlternateContent>
    </p:spTree>
    <p:extLst>
      <p:ext uri="{BB962C8B-B14F-4D97-AF65-F5344CB8AC3E}">
        <p14:creationId xmlns:p14="http://schemas.microsoft.com/office/powerpoint/2010/main" val="2148674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AC11EAE2-CFE1-0004-EF81-4D6956800879}"/>
              </a:ext>
            </a:extLst>
          </p:cNvPr>
          <p:cNvSpPr>
            <a:spLocks noGrp="1"/>
          </p:cNvSpPr>
          <p:nvPr>
            <p:ph idx="1"/>
          </p:nvPr>
        </p:nvSpPr>
        <p:spPr>
          <a:xfrm>
            <a:off x="650967" y="324720"/>
            <a:ext cx="6242715" cy="2742330"/>
          </a:xfrm>
        </p:spPr>
        <p:txBody>
          <a:bodyPr>
            <a:normAutofit/>
          </a:bodyPr>
          <a:lstStyle/>
          <a:p>
            <a:r>
              <a:rPr lang="en-US" dirty="0">
                <a:solidFill>
                  <a:schemeClr val="bg1"/>
                </a:solidFill>
              </a:rPr>
              <a:t>Basically, the program sets up a lattice in space and time so that positions and times are discrete, with integrals evaluated as sums over values at the lattice points, and derivatives evaluated as the differences in values at successive lattice points.</a:t>
            </a:r>
          </a:p>
          <a:p>
            <a:r>
              <a:rPr lang="en-US" dirty="0">
                <a:solidFill>
                  <a:schemeClr val="bg1"/>
                </a:solidFill>
              </a:rPr>
              <a:t>A Metropolis algorithm is used to vary the trajectory and search for the state with lowest energy. The classical path (least action) remains most likely, with nearby paths being less likely to occur.</a:t>
            </a:r>
            <a:endParaRPr lang="el-GR" dirty="0">
              <a:solidFill>
                <a:schemeClr val="bg1"/>
              </a:solidFill>
            </a:endParaRPr>
          </a:p>
        </p:txBody>
      </p:sp>
      <p:pic>
        <p:nvPicPr>
          <p:cNvPr id="5" name="Εικόνα 4">
            <a:extLst>
              <a:ext uri="{FF2B5EF4-FFF2-40B4-BE49-F238E27FC236}">
                <a16:creationId xmlns:a16="http://schemas.microsoft.com/office/drawing/2014/main" id="{8CBE2D35-CD3B-D025-3262-B5A7FFCEAF4A}"/>
              </a:ext>
            </a:extLst>
          </p:cNvPr>
          <p:cNvPicPr>
            <a:picLocks noChangeAspect="1"/>
          </p:cNvPicPr>
          <p:nvPr/>
        </p:nvPicPr>
        <p:blipFill>
          <a:blip r:embed="rId2"/>
          <a:stretch>
            <a:fillRect/>
          </a:stretch>
        </p:blipFill>
        <p:spPr>
          <a:xfrm>
            <a:off x="7944532" y="605130"/>
            <a:ext cx="3847587" cy="5419139"/>
          </a:xfrm>
          <a:prstGeom prst="rect">
            <a:avLst/>
          </a:prstGeom>
        </p:spPr>
      </p:pic>
      <p:pic>
        <p:nvPicPr>
          <p:cNvPr id="7" name="Εικόνα 6">
            <a:extLst>
              <a:ext uri="{FF2B5EF4-FFF2-40B4-BE49-F238E27FC236}">
                <a16:creationId xmlns:a16="http://schemas.microsoft.com/office/drawing/2014/main" id="{9D784171-B3EB-F133-DD92-F8E21B5C0748}"/>
              </a:ext>
            </a:extLst>
          </p:cNvPr>
          <p:cNvPicPr>
            <a:picLocks noChangeAspect="1"/>
          </p:cNvPicPr>
          <p:nvPr/>
        </p:nvPicPr>
        <p:blipFill>
          <a:blip r:embed="rId3"/>
          <a:stretch>
            <a:fillRect/>
          </a:stretch>
        </p:blipFill>
        <p:spPr>
          <a:xfrm>
            <a:off x="971550" y="2988881"/>
            <a:ext cx="5603795" cy="3544399"/>
          </a:xfrm>
          <a:prstGeom prst="rect">
            <a:avLst/>
          </a:prstGeom>
        </p:spPr>
      </p:pic>
    </p:spTree>
    <p:extLst>
      <p:ext uri="{BB962C8B-B14F-4D97-AF65-F5344CB8AC3E}">
        <p14:creationId xmlns:p14="http://schemas.microsoft.com/office/powerpoint/2010/main" val="407545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7F50A04-235E-10C4-BF3F-FBF7118BE279}"/>
              </a:ext>
            </a:extLst>
          </p:cNvPr>
          <p:cNvSpPr>
            <a:spLocks noGrp="1"/>
          </p:cNvSpPr>
          <p:nvPr>
            <p:ph type="title"/>
          </p:nvPr>
        </p:nvSpPr>
        <p:spPr>
          <a:xfrm>
            <a:off x="2231136" y="393192"/>
            <a:ext cx="7729728" cy="492633"/>
          </a:xfrm>
        </p:spPr>
        <p:txBody>
          <a:bodyPr>
            <a:normAutofit fontScale="90000"/>
          </a:bodyPr>
          <a:lstStyle/>
          <a:p>
            <a:r>
              <a:rPr lang="en-US" dirty="0"/>
              <a:t>code</a:t>
            </a:r>
            <a:endParaRPr lang="el-GR" dirty="0"/>
          </a:p>
        </p:txBody>
      </p:sp>
      <p:sp>
        <p:nvSpPr>
          <p:cNvPr id="3" name="Θέση περιεχομένου 2">
            <a:extLst>
              <a:ext uri="{FF2B5EF4-FFF2-40B4-BE49-F238E27FC236}">
                <a16:creationId xmlns:a16="http://schemas.microsoft.com/office/drawing/2014/main" id="{C019CEE2-2987-840A-6A55-B62BABB5FABF}"/>
              </a:ext>
            </a:extLst>
          </p:cNvPr>
          <p:cNvSpPr>
            <a:spLocks noGrp="1"/>
          </p:cNvSpPr>
          <p:nvPr>
            <p:ph idx="1"/>
          </p:nvPr>
        </p:nvSpPr>
        <p:spPr>
          <a:xfrm>
            <a:off x="2231136" y="1304927"/>
            <a:ext cx="7729728" cy="1484166"/>
          </a:xfrm>
        </p:spPr>
        <p:txBody>
          <a:bodyPr/>
          <a:lstStyle/>
          <a:p>
            <a:r>
              <a:rPr lang="en-US" dirty="0"/>
              <a:t>Line 6-17: plots the axis for the trajectories and the probability to take a certain route.</a:t>
            </a:r>
          </a:p>
          <a:p>
            <a:r>
              <a:rPr lang="en-US" dirty="0"/>
              <a:t>Line 19-33: plots the different paths a wave packet can take, their respective probabilities and energy values for each step for every single route</a:t>
            </a:r>
            <a:endParaRPr lang="el-GR" dirty="0"/>
          </a:p>
        </p:txBody>
      </p:sp>
      <p:pic>
        <p:nvPicPr>
          <p:cNvPr id="7" name="Εικόνα 6">
            <a:extLst>
              <a:ext uri="{FF2B5EF4-FFF2-40B4-BE49-F238E27FC236}">
                <a16:creationId xmlns:a16="http://schemas.microsoft.com/office/drawing/2014/main" id="{AC92EFAF-632A-2D97-A489-053DEDE42EE2}"/>
              </a:ext>
            </a:extLst>
          </p:cNvPr>
          <p:cNvPicPr>
            <a:picLocks noChangeAspect="1"/>
          </p:cNvPicPr>
          <p:nvPr/>
        </p:nvPicPr>
        <p:blipFill>
          <a:blip r:embed="rId2"/>
          <a:stretch>
            <a:fillRect/>
          </a:stretch>
        </p:blipFill>
        <p:spPr>
          <a:xfrm>
            <a:off x="1876425" y="2789092"/>
            <a:ext cx="7858949" cy="4068908"/>
          </a:xfrm>
          <a:prstGeom prst="rect">
            <a:avLst/>
          </a:prstGeom>
        </p:spPr>
      </p:pic>
    </p:spTree>
    <p:extLst>
      <p:ext uri="{BB962C8B-B14F-4D97-AF65-F5344CB8AC3E}">
        <p14:creationId xmlns:p14="http://schemas.microsoft.com/office/powerpoint/2010/main" val="4133353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259194F-3300-92FC-706B-C05CCFE9656C}"/>
              </a:ext>
            </a:extLst>
          </p:cNvPr>
          <p:cNvSpPr>
            <a:spLocks noGrp="1"/>
          </p:cNvSpPr>
          <p:nvPr>
            <p:ph type="title"/>
          </p:nvPr>
        </p:nvSpPr>
        <p:spPr>
          <a:xfrm>
            <a:off x="643467" y="643467"/>
            <a:ext cx="3363974" cy="661458"/>
          </a:xfrm>
          <a:noFill/>
          <a:ln>
            <a:solidFill>
              <a:schemeClr val="bg1"/>
            </a:solidFill>
          </a:ln>
        </p:spPr>
        <p:txBody>
          <a:bodyPr wrap="square">
            <a:normAutofit fontScale="90000"/>
          </a:bodyPr>
          <a:lstStyle/>
          <a:p>
            <a:r>
              <a:rPr lang="en-US" dirty="0">
                <a:solidFill>
                  <a:schemeClr val="bg1"/>
                </a:solidFill>
              </a:rPr>
              <a:t>CODE</a:t>
            </a:r>
            <a:endParaRPr lang="el-GR" dirty="0">
              <a:solidFill>
                <a:schemeClr val="bg1"/>
              </a:solidFill>
            </a:endParaRPr>
          </a:p>
        </p:txBody>
      </p:sp>
      <p:sp>
        <p:nvSpPr>
          <p:cNvPr id="3" name="Θέση περιεχομένου 2">
            <a:extLst>
              <a:ext uri="{FF2B5EF4-FFF2-40B4-BE49-F238E27FC236}">
                <a16:creationId xmlns:a16="http://schemas.microsoft.com/office/drawing/2014/main" id="{01F316B7-6A14-4196-44A8-498EDD76F4FE}"/>
              </a:ext>
            </a:extLst>
          </p:cNvPr>
          <p:cNvSpPr>
            <a:spLocks noGrp="1"/>
          </p:cNvSpPr>
          <p:nvPr>
            <p:ph idx="1"/>
          </p:nvPr>
        </p:nvSpPr>
        <p:spPr>
          <a:xfrm>
            <a:off x="643468" y="1533525"/>
            <a:ext cx="3363974" cy="4520141"/>
          </a:xfrm>
        </p:spPr>
        <p:txBody>
          <a:bodyPr>
            <a:normAutofit/>
          </a:bodyPr>
          <a:lstStyle/>
          <a:p>
            <a:r>
              <a:rPr lang="en-US" dirty="0">
                <a:solidFill>
                  <a:schemeClr val="bg1"/>
                </a:solidFill>
              </a:rPr>
              <a:t>Line 35-45: the plots are initialized</a:t>
            </a:r>
          </a:p>
          <a:p>
            <a:r>
              <a:rPr lang="en-US" dirty="0">
                <a:solidFill>
                  <a:schemeClr val="bg1"/>
                </a:solidFill>
              </a:rPr>
              <a:t>Line 46: Initial energy is calculated</a:t>
            </a:r>
          </a:p>
          <a:p>
            <a:r>
              <a:rPr lang="en-US" dirty="0">
                <a:solidFill>
                  <a:schemeClr val="bg1"/>
                </a:solidFill>
              </a:rPr>
              <a:t>Line 48-67: random path elements are induced through Metropolis algorithm and new energies are calculated in order to make new trajectories and achieve higher probabilities</a:t>
            </a:r>
            <a:endParaRPr lang="el-GR" dirty="0">
              <a:solidFill>
                <a:schemeClr val="bg1"/>
              </a:solidFill>
            </a:endParaRPr>
          </a:p>
        </p:txBody>
      </p:sp>
      <p:pic>
        <p:nvPicPr>
          <p:cNvPr id="7" name="Εικόνα 6">
            <a:extLst>
              <a:ext uri="{FF2B5EF4-FFF2-40B4-BE49-F238E27FC236}">
                <a16:creationId xmlns:a16="http://schemas.microsoft.com/office/drawing/2014/main" id="{1267AAC9-1E34-B14A-2604-31E520AE0CEA}"/>
              </a:ext>
            </a:extLst>
          </p:cNvPr>
          <p:cNvPicPr>
            <a:picLocks noChangeAspect="1"/>
          </p:cNvPicPr>
          <p:nvPr/>
        </p:nvPicPr>
        <p:blipFill>
          <a:blip r:embed="rId2"/>
          <a:stretch>
            <a:fillRect/>
          </a:stretch>
        </p:blipFill>
        <p:spPr>
          <a:xfrm>
            <a:off x="4819650" y="643467"/>
            <a:ext cx="7243900" cy="5577802"/>
          </a:xfrm>
          <a:prstGeom prst="rect">
            <a:avLst/>
          </a:prstGeom>
        </p:spPr>
      </p:pic>
    </p:spTree>
    <p:extLst>
      <p:ext uri="{BB962C8B-B14F-4D97-AF65-F5344CB8AC3E}">
        <p14:creationId xmlns:p14="http://schemas.microsoft.com/office/powerpoint/2010/main" val="204015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53F2963-69D5-6DAE-9CF4-F6DEB9AA47BA}"/>
              </a:ext>
            </a:extLst>
          </p:cNvPr>
          <p:cNvSpPr>
            <a:spLocks noGrp="1"/>
          </p:cNvSpPr>
          <p:nvPr>
            <p:ph type="title"/>
          </p:nvPr>
        </p:nvSpPr>
        <p:spPr>
          <a:xfrm>
            <a:off x="2231136" y="717043"/>
            <a:ext cx="5132190" cy="887168"/>
          </a:xfrm>
        </p:spPr>
        <p:txBody>
          <a:bodyPr>
            <a:noAutofit/>
          </a:bodyPr>
          <a:lstStyle/>
          <a:p>
            <a:r>
              <a:rPr lang="en-US" sz="4400" dirty="0"/>
              <a:t>LISTINGs</a:t>
            </a:r>
            <a:endParaRPr lang="el-GR" sz="4400" dirty="0"/>
          </a:p>
        </p:txBody>
      </p:sp>
      <p:sp>
        <p:nvSpPr>
          <p:cNvPr id="3" name="Θέση περιεχομένου 2">
            <a:extLst>
              <a:ext uri="{FF2B5EF4-FFF2-40B4-BE49-F238E27FC236}">
                <a16:creationId xmlns:a16="http://schemas.microsoft.com/office/drawing/2014/main" id="{EA0356C2-E3CF-3AF7-2FE1-07FF7CA69DF4}"/>
              </a:ext>
            </a:extLst>
          </p:cNvPr>
          <p:cNvSpPr>
            <a:spLocks noGrp="1"/>
          </p:cNvSpPr>
          <p:nvPr>
            <p:ph idx="1"/>
          </p:nvPr>
        </p:nvSpPr>
        <p:spPr>
          <a:xfrm>
            <a:off x="2231136" y="1801105"/>
            <a:ext cx="7729728" cy="2666120"/>
          </a:xfrm>
        </p:spPr>
        <p:txBody>
          <a:bodyPr/>
          <a:lstStyle/>
          <a:p>
            <a:r>
              <a:rPr lang="en-US" sz="3600" dirty="0"/>
              <a:t>6.6 - Spontaneous Decay Simulation</a:t>
            </a:r>
          </a:p>
          <a:p>
            <a:r>
              <a:rPr lang="en-US" sz="3600" dirty="0"/>
              <a:t>6.19 - Double well transitions</a:t>
            </a:r>
          </a:p>
          <a:p>
            <a:r>
              <a:rPr lang="en-US" sz="3600" dirty="0"/>
              <a:t>6.24 – Feynman Path Integral Quantum Mechanics</a:t>
            </a:r>
          </a:p>
          <a:p>
            <a:endParaRPr lang="el-GR" dirty="0"/>
          </a:p>
        </p:txBody>
      </p:sp>
    </p:spTree>
    <p:extLst>
      <p:ext uri="{BB962C8B-B14F-4D97-AF65-F5344CB8AC3E}">
        <p14:creationId xmlns:p14="http://schemas.microsoft.com/office/powerpoint/2010/main" val="417495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75E66F-5792-E2C7-4D8A-522732A9FC42}"/>
              </a:ext>
            </a:extLst>
          </p:cNvPr>
          <p:cNvSpPr>
            <a:spLocks noGrp="1"/>
          </p:cNvSpPr>
          <p:nvPr>
            <p:ph type="ctrTitle"/>
          </p:nvPr>
        </p:nvSpPr>
        <p:spPr/>
        <p:txBody>
          <a:bodyPr/>
          <a:lstStyle/>
          <a:p>
            <a:r>
              <a:rPr lang="en-US" dirty="0"/>
              <a:t>Thank you for your time!</a:t>
            </a:r>
            <a:endParaRPr lang="el-GR" dirty="0"/>
          </a:p>
        </p:txBody>
      </p:sp>
    </p:spTree>
    <p:extLst>
      <p:ext uri="{BB962C8B-B14F-4D97-AF65-F5344CB8AC3E}">
        <p14:creationId xmlns:p14="http://schemas.microsoft.com/office/powerpoint/2010/main" val="50947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25E5DE9-9EF6-C57E-717C-B216F3D4CA15}"/>
              </a:ext>
            </a:extLst>
          </p:cNvPr>
          <p:cNvSpPr>
            <a:spLocks noGrp="1"/>
          </p:cNvSpPr>
          <p:nvPr>
            <p:ph type="title"/>
          </p:nvPr>
        </p:nvSpPr>
        <p:spPr>
          <a:xfrm>
            <a:off x="2231136" y="964692"/>
            <a:ext cx="7729728" cy="616458"/>
          </a:xfrm>
        </p:spPr>
        <p:txBody>
          <a:bodyPr>
            <a:normAutofit fontScale="90000"/>
          </a:bodyPr>
          <a:lstStyle/>
          <a:p>
            <a:r>
              <a:rPr lang="en-US" dirty="0"/>
              <a:t>Spontaneous decay simulation</a:t>
            </a:r>
            <a:endParaRPr lang="el-GR"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E56F1D6B-EC48-C201-CA48-08BCD26BFD3C}"/>
                  </a:ext>
                </a:extLst>
              </p:cNvPr>
              <p:cNvSpPr>
                <a:spLocks noGrp="1"/>
              </p:cNvSpPr>
              <p:nvPr>
                <p:ph idx="1"/>
              </p:nvPr>
            </p:nvSpPr>
            <p:spPr>
              <a:xfrm>
                <a:off x="2231136" y="1866900"/>
                <a:ext cx="7729728" cy="3873127"/>
              </a:xfrm>
            </p:spPr>
            <p:txBody>
              <a:bodyPr>
                <a:normAutofit/>
              </a:bodyPr>
              <a:lstStyle/>
              <a:p>
                <a:r>
                  <a:rPr lang="en-US" sz="2000" dirty="0"/>
                  <a:t>An excited particle decays into other particles without any external stimulation</a:t>
                </a:r>
              </a:p>
              <a:p>
                <a:r>
                  <a:rPr lang="en-US" sz="2000" dirty="0"/>
                  <a:t>Probability of decay</a:t>
                </a:r>
              </a:p>
              <a:p>
                <a:pPr marL="0" indent="0" algn="ctr">
                  <a:buNone/>
                </a:pP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l-GR" sz="2000" b="0" i="0" smtClean="0">
                            <a:latin typeface="Cambria Math" panose="02040503050406030204" pitchFamily="18" charset="0"/>
                          </a:rPr>
                          <m:t>Δ</m:t>
                        </m:r>
                        <m:r>
                          <a:rPr lang="en-US" sz="2000" b="0" i="1" smtClean="0">
                            <a:latin typeface="Cambria Math" panose="02040503050406030204" pitchFamily="18" charset="0"/>
                          </a:rPr>
                          <m:t>𝑁</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num>
                      <m:den>
                        <m:r>
                          <m:rPr>
                            <m:sty m:val="p"/>
                          </m:rPr>
                          <a:rPr lang="el-GR" sz="2000" b="0" i="0" smtClean="0">
                            <a:latin typeface="Cambria Math" panose="02040503050406030204" pitchFamily="18" charset="0"/>
                          </a:rPr>
                          <m:t>Δ</m:t>
                        </m:r>
                        <m:r>
                          <m:rPr>
                            <m:sty m:val="p"/>
                          </m:rPr>
                          <a:rPr lang="en-US" sz="2000" b="0" i="0" smtClean="0">
                            <a:latin typeface="Cambria Math" panose="02040503050406030204" pitchFamily="18" charset="0"/>
                          </a:rPr>
                          <m:t>t</m:t>
                        </m:r>
                      </m:den>
                    </m:f>
                    <m:r>
                      <a:rPr lang="en-US" sz="2000" b="0" i="1" smtClean="0">
                        <a:latin typeface="Cambria Math" panose="02040503050406030204" pitchFamily="18" charset="0"/>
                      </a:rPr>
                      <m:t>=−</m:t>
                    </m:r>
                    <m:r>
                      <a:rPr lang="el-GR" sz="2000" b="0" i="1" smtClean="0">
                        <a:latin typeface="Cambria Math" panose="02040503050406030204" pitchFamily="18" charset="0"/>
                      </a:rPr>
                      <m:t>𝜆</m:t>
                    </m:r>
                  </m:oMath>
                </a14:m>
                <a:r>
                  <a:rPr lang="el-GR" sz="2000" dirty="0"/>
                  <a:t>  , </a:t>
                </a:r>
                <a:r>
                  <a:rPr lang="en-US" sz="2000" dirty="0"/>
                  <a:t>where </a:t>
                </a:r>
                <a:r>
                  <a:rPr lang="el-GR" sz="2000" dirty="0"/>
                  <a:t>λ </a:t>
                </a:r>
                <a:r>
                  <a:rPr lang="en-US" sz="2000" dirty="0"/>
                  <a:t>is the decay constant.</a:t>
                </a:r>
              </a:p>
              <a:p>
                <a:r>
                  <a:rPr lang="en-US" sz="2000" dirty="0"/>
                  <a:t>Finite-difference equation:</a:t>
                </a:r>
              </a:p>
              <a:p>
                <a:endParaRPr lang="en-US" sz="2000" dirty="0"/>
              </a:p>
              <a:p>
                <a:pPr marL="0" indent="0" algn="ctr">
                  <a:buNone/>
                </a:pPr>
                <a14:m>
                  <m:oMathPara xmlns:m="http://schemas.openxmlformats.org/officeDocument/2006/math">
                    <m:oMathParaPr>
                      <m:jc m:val="centerGroup"/>
                    </m:oMathParaPr>
                    <m:oMath xmlns:m="http://schemas.openxmlformats.org/officeDocument/2006/math">
                      <m:f>
                        <m:fPr>
                          <m:ctrlPr>
                            <a:rPr lang="el-GR" sz="2000" i="1" smtClean="0">
                              <a:latin typeface="Cambria Math" panose="02040503050406030204" pitchFamily="18" charset="0"/>
                            </a:rPr>
                          </m:ctrlPr>
                        </m:fPr>
                        <m:num>
                          <m:r>
                            <a:rPr lang="en-US" sz="2000" b="0" i="1" smtClean="0">
                              <a:latin typeface="Cambria Math" panose="02040503050406030204" pitchFamily="18" charset="0"/>
                            </a:rPr>
                            <m:t>𝑑𝑁</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num>
                        <m:den>
                          <m:r>
                            <a:rPr lang="en-US" sz="2000" b="0" i="1" smtClean="0">
                              <a:latin typeface="Cambria Math" panose="02040503050406030204" pitchFamily="18" charset="0"/>
                            </a:rPr>
                            <m:t>𝑑𝑡</m:t>
                          </m:r>
                        </m:den>
                      </m:f>
                      <m:r>
                        <a:rPr lang="el-GR" sz="2000" i="1" smtClean="0">
                          <a:latin typeface="Cambria Math" panose="02040503050406030204" pitchFamily="18" charset="0"/>
                          <a:ea typeface="Cambria Math" panose="02040503050406030204" pitchFamily="18" charset="0"/>
                        </a:rPr>
                        <m:t>≈</m:t>
                      </m:r>
                      <m:r>
                        <a:rPr lang="el-GR" sz="2000" b="0" i="1" smtClean="0">
                          <a:latin typeface="Cambria Math" panose="02040503050406030204" pitchFamily="18" charset="0"/>
                          <a:ea typeface="Cambria Math" panose="02040503050406030204" pitchFamily="18" charset="0"/>
                        </a:rPr>
                        <m:t>−</m:t>
                      </m:r>
                      <m:r>
                        <a:rPr lang="el-GR"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𝑁</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(0)</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r>
                            <a:rPr lang="el-GR"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𝑡</m:t>
                          </m:r>
                        </m:sup>
                      </m:sSup>
                    </m:oMath>
                  </m:oMathPara>
                </a14:m>
                <a:endParaRPr lang="el-GR" sz="2000" dirty="0"/>
              </a:p>
            </p:txBody>
          </p:sp>
        </mc:Choice>
        <mc:Fallback xmlns="">
          <p:sp>
            <p:nvSpPr>
              <p:cNvPr id="3" name="Θέση περιεχομένου 2">
                <a:extLst>
                  <a:ext uri="{FF2B5EF4-FFF2-40B4-BE49-F238E27FC236}">
                    <a16:creationId xmlns:a16="http://schemas.microsoft.com/office/drawing/2014/main" id="{E56F1D6B-EC48-C201-CA48-08BCD26BFD3C}"/>
                  </a:ext>
                </a:extLst>
              </p:cNvPr>
              <p:cNvSpPr>
                <a:spLocks noGrp="1" noRot="1" noChangeAspect="1" noMove="1" noResize="1" noEditPoints="1" noAdjustHandles="1" noChangeArrowheads="1" noChangeShapeType="1" noTextEdit="1"/>
              </p:cNvSpPr>
              <p:nvPr>
                <p:ph idx="1"/>
              </p:nvPr>
            </p:nvSpPr>
            <p:spPr>
              <a:xfrm>
                <a:off x="2231136" y="1866900"/>
                <a:ext cx="7729728" cy="3873127"/>
              </a:xfrm>
              <a:blipFill>
                <a:blip r:embed="rId2"/>
                <a:stretch>
                  <a:fillRect l="-710" t="-786"/>
                </a:stretch>
              </a:blipFill>
            </p:spPr>
            <p:txBody>
              <a:bodyPr/>
              <a:lstStyle/>
              <a:p>
                <a:r>
                  <a:rPr lang="el-GR">
                    <a:noFill/>
                  </a:rPr>
                  <a:t> </a:t>
                </a:r>
              </a:p>
            </p:txBody>
          </p:sp>
        </mc:Fallback>
      </mc:AlternateContent>
    </p:spTree>
    <p:extLst>
      <p:ext uri="{BB962C8B-B14F-4D97-AF65-F5344CB8AC3E}">
        <p14:creationId xmlns:p14="http://schemas.microsoft.com/office/powerpoint/2010/main" val="8851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812B26-A9B9-5742-313C-35AD79EDC29B}"/>
              </a:ext>
            </a:extLst>
          </p:cNvPr>
          <p:cNvSpPr>
            <a:spLocks noGrp="1"/>
          </p:cNvSpPr>
          <p:nvPr>
            <p:ph type="title"/>
          </p:nvPr>
        </p:nvSpPr>
        <p:spPr>
          <a:noFill/>
          <a:ln>
            <a:solidFill>
              <a:schemeClr val="bg1"/>
            </a:solidFill>
          </a:ln>
        </p:spPr>
        <p:txBody>
          <a:bodyPr wrap="square">
            <a:normAutofit/>
          </a:bodyPr>
          <a:lstStyle/>
          <a:p>
            <a:r>
              <a:rPr lang="en-US" sz="2800" dirty="0">
                <a:solidFill>
                  <a:schemeClr val="bg1"/>
                </a:solidFill>
              </a:rPr>
              <a:t>Listing 6.6</a:t>
            </a:r>
            <a:endParaRPr lang="el-GR" dirty="0">
              <a:solidFill>
                <a:schemeClr val="bg1"/>
              </a:solidFill>
            </a:endParaRPr>
          </a:p>
        </p:txBody>
      </p:sp>
      <p:pic>
        <p:nvPicPr>
          <p:cNvPr id="6" name="Θέση περιεχομένου 5">
            <a:extLst>
              <a:ext uri="{FF2B5EF4-FFF2-40B4-BE49-F238E27FC236}">
                <a16:creationId xmlns:a16="http://schemas.microsoft.com/office/drawing/2014/main" id="{2F7C2B37-2D55-4E5E-089E-4F2E28415D57}"/>
              </a:ext>
            </a:extLst>
          </p:cNvPr>
          <p:cNvPicPr>
            <a:picLocks noGrp="1" noChangeAspect="1"/>
          </p:cNvPicPr>
          <p:nvPr>
            <p:ph idx="1"/>
          </p:nvPr>
        </p:nvPicPr>
        <p:blipFill>
          <a:blip r:embed="rId2"/>
          <a:stretch>
            <a:fillRect/>
          </a:stretch>
        </p:blipFill>
        <p:spPr>
          <a:xfrm>
            <a:off x="1199615" y="2913889"/>
            <a:ext cx="9792769" cy="3581400"/>
          </a:xfrm>
        </p:spPr>
      </p:pic>
      <p:sp>
        <p:nvSpPr>
          <p:cNvPr id="9" name="TextBox 8">
            <a:extLst>
              <a:ext uri="{FF2B5EF4-FFF2-40B4-BE49-F238E27FC236}">
                <a16:creationId xmlns:a16="http://schemas.microsoft.com/office/drawing/2014/main" id="{BA37F7BC-3C05-973A-2290-833FE803B503}"/>
              </a:ext>
            </a:extLst>
          </p:cNvPr>
          <p:cNvSpPr txBox="1"/>
          <p:nvPr/>
        </p:nvSpPr>
        <p:spPr>
          <a:xfrm>
            <a:off x="1218131" y="605565"/>
            <a:ext cx="979276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Line 1-3: calling the libraries that will be used</a:t>
            </a:r>
          </a:p>
          <a:p>
            <a:pPr marL="285750" indent="-285750">
              <a:buFont typeface="Arial" panose="020B0604020202020204" pitchFamily="34" charset="0"/>
              <a:buChar char="•"/>
            </a:pPr>
            <a:r>
              <a:rPr lang="en-US" dirty="0"/>
              <a:t>Line 5-9: setting up parameters</a:t>
            </a:r>
          </a:p>
          <a:p>
            <a:pPr marL="285750" indent="-285750">
              <a:buFont typeface="Arial" panose="020B0604020202020204" pitchFamily="34" charset="0"/>
              <a:buChar char="•"/>
            </a:pPr>
            <a:r>
              <a:rPr lang="en-US" dirty="0"/>
              <a:t>Line 10-11: setting up the graph canvas and the curve-function that will be drawn</a:t>
            </a:r>
          </a:p>
          <a:p>
            <a:pPr marL="285750" indent="-285750">
              <a:buFont typeface="Arial" panose="020B0604020202020204" pitchFamily="34" charset="0"/>
              <a:buChar char="•"/>
            </a:pPr>
            <a:r>
              <a:rPr lang="en-US" dirty="0"/>
              <a:t>Line 12:  A time loop for each time unit that we will measure the decay</a:t>
            </a:r>
          </a:p>
          <a:p>
            <a:pPr marL="285750" indent="-285750">
              <a:buFont typeface="Arial" panose="020B0604020202020204" pitchFamily="34" charset="0"/>
              <a:buChar char="•"/>
            </a:pPr>
            <a:r>
              <a:rPr lang="en-US" dirty="0"/>
              <a:t>Line 13:  A loop that will check the decay for every nuclei (N) contained in the nucleus</a:t>
            </a:r>
          </a:p>
          <a:p>
            <a:pPr marL="285750" indent="-285750">
              <a:buFont typeface="Arial" panose="020B0604020202020204" pitchFamily="34" charset="0"/>
              <a:buChar char="•"/>
            </a:pPr>
            <a:r>
              <a:rPr lang="en-US" dirty="0"/>
              <a:t>Line 14-17: Checking randomly if the decay occurs, if it happens a beep sound is made and the N decreases</a:t>
            </a:r>
          </a:p>
          <a:p>
            <a:pPr marL="285750" indent="-285750">
              <a:buFont typeface="Arial" panose="020B0604020202020204" pitchFamily="34" charset="0"/>
              <a:buChar char="•"/>
            </a:pPr>
            <a:r>
              <a:rPr lang="en-US" dirty="0"/>
              <a:t>Line 19-20: a point is added to the plot and the loop goes on from the beginning </a:t>
            </a:r>
            <a:endParaRPr lang="el-GR" dirty="0"/>
          </a:p>
        </p:txBody>
      </p:sp>
      <p:sp>
        <p:nvSpPr>
          <p:cNvPr id="11" name="TextBox 10">
            <a:extLst>
              <a:ext uri="{FF2B5EF4-FFF2-40B4-BE49-F238E27FC236}">
                <a16:creationId xmlns:a16="http://schemas.microsoft.com/office/drawing/2014/main" id="{D426336E-ACE4-1175-E270-7F8EBC087EAC}"/>
              </a:ext>
            </a:extLst>
          </p:cNvPr>
          <p:cNvSpPr txBox="1"/>
          <p:nvPr/>
        </p:nvSpPr>
        <p:spPr>
          <a:xfrm>
            <a:off x="1838325" y="178045"/>
            <a:ext cx="8220075" cy="369332"/>
          </a:xfrm>
          <a:prstGeom prst="rect">
            <a:avLst/>
          </a:prstGeom>
          <a:noFill/>
        </p:spPr>
        <p:txBody>
          <a:bodyPr wrap="square" rtlCol="0">
            <a:spAutoFit/>
          </a:bodyPr>
          <a:lstStyle/>
          <a:p>
            <a:pPr algn="ctr"/>
            <a:r>
              <a:rPr lang="en-US" b="1" dirty="0"/>
              <a:t>CODE</a:t>
            </a:r>
            <a:endParaRPr lang="el-GR" b="1" dirty="0"/>
          </a:p>
        </p:txBody>
      </p:sp>
    </p:spTree>
    <p:extLst>
      <p:ext uri="{BB962C8B-B14F-4D97-AF65-F5344CB8AC3E}">
        <p14:creationId xmlns:p14="http://schemas.microsoft.com/office/powerpoint/2010/main" val="316586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56C69A1-3CFA-BF85-FAC2-42E2F2E453F3}"/>
              </a:ext>
            </a:extLst>
          </p:cNvPr>
          <p:cNvSpPr>
            <a:spLocks noGrp="1"/>
          </p:cNvSpPr>
          <p:nvPr>
            <p:ph type="title"/>
          </p:nvPr>
        </p:nvSpPr>
        <p:spPr>
          <a:xfrm>
            <a:off x="643468" y="2564978"/>
            <a:ext cx="3363974" cy="1728044"/>
          </a:xfrm>
          <a:noFill/>
          <a:ln>
            <a:solidFill>
              <a:schemeClr val="bg1"/>
            </a:solidFill>
          </a:ln>
        </p:spPr>
        <p:txBody>
          <a:bodyPr wrap="square">
            <a:normAutofit/>
          </a:bodyPr>
          <a:lstStyle/>
          <a:p>
            <a:r>
              <a:rPr lang="en-US" dirty="0">
                <a:solidFill>
                  <a:schemeClr val="bg1"/>
                </a:solidFill>
              </a:rPr>
              <a:t>Listing 6.6</a:t>
            </a:r>
            <a:endParaRPr lang="el-GR" dirty="0">
              <a:solidFill>
                <a:schemeClr val="bg1"/>
              </a:solidFill>
            </a:endParaRPr>
          </a:p>
        </p:txBody>
      </p:sp>
      <p:pic>
        <p:nvPicPr>
          <p:cNvPr id="5" name="Θέση περιεχομένου 4">
            <a:extLst>
              <a:ext uri="{FF2B5EF4-FFF2-40B4-BE49-F238E27FC236}">
                <a16:creationId xmlns:a16="http://schemas.microsoft.com/office/drawing/2014/main" id="{58F03C1E-BAF1-368C-17AB-AEBF2B9BDDF6}"/>
              </a:ext>
            </a:extLst>
          </p:cNvPr>
          <p:cNvPicPr>
            <a:picLocks noChangeAspect="1"/>
          </p:cNvPicPr>
          <p:nvPr/>
        </p:nvPicPr>
        <p:blipFill>
          <a:blip r:embed="rId2"/>
          <a:stretch>
            <a:fillRect/>
          </a:stretch>
        </p:blipFill>
        <p:spPr>
          <a:xfrm>
            <a:off x="5297763" y="1293626"/>
            <a:ext cx="6250769" cy="4109880"/>
          </a:xfrm>
          <a:prstGeom prst="rect">
            <a:avLst/>
          </a:prstGeom>
        </p:spPr>
      </p:pic>
    </p:spTree>
    <p:extLst>
      <p:ext uri="{BB962C8B-B14F-4D97-AF65-F5344CB8AC3E}">
        <p14:creationId xmlns:p14="http://schemas.microsoft.com/office/powerpoint/2010/main" val="388606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73C3E2-FCA4-A774-56FC-1C5ADCD37CA3}"/>
              </a:ext>
            </a:extLst>
          </p:cNvPr>
          <p:cNvSpPr>
            <a:spLocks noGrp="1"/>
          </p:cNvSpPr>
          <p:nvPr>
            <p:ph type="title"/>
          </p:nvPr>
        </p:nvSpPr>
        <p:spPr>
          <a:xfrm>
            <a:off x="2231136" y="292930"/>
            <a:ext cx="7729728" cy="607434"/>
          </a:xfrm>
        </p:spPr>
        <p:txBody>
          <a:bodyPr>
            <a:normAutofit fontScale="90000"/>
          </a:bodyPr>
          <a:lstStyle/>
          <a:p>
            <a:r>
              <a:rPr lang="en-US" dirty="0"/>
              <a:t>Double well transitions</a:t>
            </a:r>
            <a:endParaRPr lang="el-GR" dirty="0"/>
          </a:p>
        </p:txBody>
      </p:sp>
      <p:sp>
        <p:nvSpPr>
          <p:cNvPr id="3" name="Θέση περιεχομένου 2">
            <a:extLst>
              <a:ext uri="{FF2B5EF4-FFF2-40B4-BE49-F238E27FC236}">
                <a16:creationId xmlns:a16="http://schemas.microsoft.com/office/drawing/2014/main" id="{B3869E23-F7DF-3066-478F-9103623786B7}"/>
              </a:ext>
            </a:extLst>
          </p:cNvPr>
          <p:cNvSpPr>
            <a:spLocks noGrp="1"/>
          </p:cNvSpPr>
          <p:nvPr>
            <p:ph idx="1"/>
          </p:nvPr>
        </p:nvSpPr>
        <p:spPr>
          <a:xfrm>
            <a:off x="2231136" y="1044742"/>
            <a:ext cx="7729728" cy="2689057"/>
          </a:xfrm>
        </p:spPr>
        <p:txBody>
          <a:bodyPr>
            <a:normAutofit/>
          </a:bodyPr>
          <a:lstStyle/>
          <a:p>
            <a:r>
              <a:rPr lang="en-US" dirty="0"/>
              <a:t>Given 2 identical potential wells with a barrier of infinite height and finite width between them, a particle placed on one well will remain there for ever (left side).</a:t>
            </a:r>
          </a:p>
          <a:p>
            <a:r>
              <a:rPr lang="en-US" dirty="0"/>
              <a:t>If there is a perturbation </a:t>
            </a:r>
            <a:r>
              <a:rPr lang="el-GR" dirty="0"/>
              <a:t>Δ</a:t>
            </a:r>
            <a:r>
              <a:rPr lang="en-US" dirty="0"/>
              <a:t>E that lowers the barrier between them, then one can expect that the bound particle will make a transition from left to right side with a certain probability (right side).</a:t>
            </a:r>
          </a:p>
          <a:p>
            <a:r>
              <a:rPr lang="en-US" dirty="0"/>
              <a:t>Changing the width and the height of the wells affect how the particles jump for one well to another.</a:t>
            </a:r>
            <a:endParaRPr lang="el-GR" dirty="0"/>
          </a:p>
        </p:txBody>
      </p:sp>
      <p:pic>
        <p:nvPicPr>
          <p:cNvPr id="5" name="Εικόνα 4">
            <a:extLst>
              <a:ext uri="{FF2B5EF4-FFF2-40B4-BE49-F238E27FC236}">
                <a16:creationId xmlns:a16="http://schemas.microsoft.com/office/drawing/2014/main" id="{D6872235-8E87-F6B3-8627-7CCA572D0CB4}"/>
              </a:ext>
            </a:extLst>
          </p:cNvPr>
          <p:cNvPicPr>
            <a:picLocks noChangeAspect="1"/>
          </p:cNvPicPr>
          <p:nvPr/>
        </p:nvPicPr>
        <p:blipFill>
          <a:blip r:embed="rId2"/>
          <a:stretch>
            <a:fillRect/>
          </a:stretch>
        </p:blipFill>
        <p:spPr>
          <a:xfrm>
            <a:off x="2717581" y="3733799"/>
            <a:ext cx="6756838" cy="2864377"/>
          </a:xfrm>
          <a:prstGeom prst="rect">
            <a:avLst/>
          </a:prstGeom>
        </p:spPr>
      </p:pic>
    </p:spTree>
    <p:extLst>
      <p:ext uri="{BB962C8B-B14F-4D97-AF65-F5344CB8AC3E}">
        <p14:creationId xmlns:p14="http://schemas.microsoft.com/office/powerpoint/2010/main" val="155192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6FC0D386-5ACA-612B-57FB-AAA58C268DCF}"/>
              </a:ext>
            </a:extLst>
          </p:cNvPr>
          <p:cNvSpPr>
            <a:spLocks noGrp="1"/>
          </p:cNvSpPr>
          <p:nvPr>
            <p:ph type="title"/>
          </p:nvPr>
        </p:nvSpPr>
        <p:spPr>
          <a:xfrm>
            <a:off x="2231136" y="202692"/>
            <a:ext cx="7729728" cy="425958"/>
          </a:xfrm>
        </p:spPr>
        <p:txBody>
          <a:bodyPr>
            <a:normAutofit fontScale="90000"/>
          </a:bodyPr>
          <a:lstStyle/>
          <a:p>
            <a:r>
              <a:rPr lang="en-US" dirty="0"/>
              <a:t>CODE</a:t>
            </a:r>
            <a:endParaRPr lang="el-GR" dirty="0"/>
          </a:p>
        </p:txBody>
      </p:sp>
      <p:sp>
        <p:nvSpPr>
          <p:cNvPr id="5" name="Θέση περιεχομένου 4">
            <a:extLst>
              <a:ext uri="{FF2B5EF4-FFF2-40B4-BE49-F238E27FC236}">
                <a16:creationId xmlns:a16="http://schemas.microsoft.com/office/drawing/2014/main" id="{93F0E1CE-5AC6-EC05-A22E-804CC8B9FE0B}"/>
              </a:ext>
            </a:extLst>
          </p:cNvPr>
          <p:cNvSpPr>
            <a:spLocks noGrp="1"/>
          </p:cNvSpPr>
          <p:nvPr>
            <p:ph idx="1"/>
          </p:nvPr>
        </p:nvSpPr>
        <p:spPr>
          <a:xfrm>
            <a:off x="2231136" y="790194"/>
            <a:ext cx="7729728" cy="1276731"/>
          </a:xfrm>
        </p:spPr>
        <p:txBody>
          <a:bodyPr/>
          <a:lstStyle/>
          <a:p>
            <a:pPr marL="0" indent="0">
              <a:buNone/>
            </a:pPr>
            <a:r>
              <a:rPr lang="en-US" dirty="0"/>
              <a:t>For </a:t>
            </a:r>
            <a:r>
              <a:rPr lang="en-US" b="1" dirty="0"/>
              <a:t>def potential():</a:t>
            </a:r>
          </a:p>
          <a:p>
            <a:r>
              <a:rPr lang="en-US" dirty="0"/>
              <a:t>V_L,  V_R are potentials of the separate wells (without perturbation)</a:t>
            </a:r>
          </a:p>
          <a:p>
            <a:r>
              <a:rPr lang="en-US" dirty="0"/>
              <a:t>V2 is the potential for the perturbation connected wells</a:t>
            </a:r>
            <a:endParaRPr lang="el-GR" dirty="0"/>
          </a:p>
        </p:txBody>
      </p:sp>
      <p:pic>
        <p:nvPicPr>
          <p:cNvPr id="7" name="Εικόνα 6">
            <a:extLst>
              <a:ext uri="{FF2B5EF4-FFF2-40B4-BE49-F238E27FC236}">
                <a16:creationId xmlns:a16="http://schemas.microsoft.com/office/drawing/2014/main" id="{91365025-2216-FC40-C9BC-C6AB116A8526}"/>
              </a:ext>
            </a:extLst>
          </p:cNvPr>
          <p:cNvPicPr>
            <a:picLocks noChangeAspect="1"/>
          </p:cNvPicPr>
          <p:nvPr/>
        </p:nvPicPr>
        <p:blipFill>
          <a:blip r:embed="rId2"/>
          <a:stretch>
            <a:fillRect/>
          </a:stretch>
        </p:blipFill>
        <p:spPr>
          <a:xfrm>
            <a:off x="1966336" y="3003042"/>
            <a:ext cx="8259328" cy="2486372"/>
          </a:xfrm>
          <a:prstGeom prst="rect">
            <a:avLst/>
          </a:prstGeom>
        </p:spPr>
      </p:pic>
    </p:spTree>
    <p:extLst>
      <p:ext uri="{BB962C8B-B14F-4D97-AF65-F5344CB8AC3E}">
        <p14:creationId xmlns:p14="http://schemas.microsoft.com/office/powerpoint/2010/main" val="415813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6FC0D386-5ACA-612B-57FB-AAA58C268DCF}"/>
              </a:ext>
            </a:extLst>
          </p:cNvPr>
          <p:cNvSpPr>
            <a:spLocks noGrp="1"/>
          </p:cNvSpPr>
          <p:nvPr>
            <p:ph type="title"/>
          </p:nvPr>
        </p:nvSpPr>
        <p:spPr>
          <a:xfrm>
            <a:off x="2231136" y="202692"/>
            <a:ext cx="7729728" cy="425958"/>
          </a:xfrm>
        </p:spPr>
        <p:txBody>
          <a:bodyPr>
            <a:normAutofit fontScale="90000"/>
          </a:bodyPr>
          <a:lstStyle/>
          <a:p>
            <a:r>
              <a:rPr lang="en-US" dirty="0"/>
              <a:t>CODE</a:t>
            </a:r>
            <a:endParaRPr lang="el-GR" dirty="0"/>
          </a:p>
        </p:txBody>
      </p:sp>
      <p:sp>
        <p:nvSpPr>
          <p:cNvPr id="5" name="Θέση περιεχομένου 4">
            <a:extLst>
              <a:ext uri="{FF2B5EF4-FFF2-40B4-BE49-F238E27FC236}">
                <a16:creationId xmlns:a16="http://schemas.microsoft.com/office/drawing/2014/main" id="{93F0E1CE-5AC6-EC05-A22E-804CC8B9FE0B}"/>
              </a:ext>
            </a:extLst>
          </p:cNvPr>
          <p:cNvSpPr>
            <a:spLocks noGrp="1"/>
          </p:cNvSpPr>
          <p:nvPr>
            <p:ph idx="1"/>
          </p:nvPr>
        </p:nvSpPr>
        <p:spPr>
          <a:xfrm>
            <a:off x="2231136" y="790194"/>
            <a:ext cx="7729728" cy="1895856"/>
          </a:xfrm>
        </p:spPr>
        <p:txBody>
          <a:bodyPr>
            <a:normAutofit/>
          </a:bodyPr>
          <a:lstStyle/>
          <a:p>
            <a:pPr marL="0" indent="0">
              <a:buNone/>
            </a:pPr>
            <a:r>
              <a:rPr lang="en-US" dirty="0"/>
              <a:t>For </a:t>
            </a:r>
            <a:r>
              <a:rPr lang="en-US" b="1" dirty="0"/>
              <a:t>def </a:t>
            </a:r>
            <a:r>
              <a:rPr lang="en-US" b="1" dirty="0" err="1"/>
              <a:t>plotpotentials</a:t>
            </a:r>
            <a:r>
              <a:rPr lang="en-US" b="1" dirty="0"/>
              <a:t>():</a:t>
            </a:r>
          </a:p>
          <a:p>
            <a:r>
              <a:rPr lang="en-US" dirty="0" err="1"/>
              <a:t>cLx</a:t>
            </a:r>
            <a:r>
              <a:rPr lang="en-US" dirty="0"/>
              <a:t>, </a:t>
            </a:r>
            <a:r>
              <a:rPr lang="en-US" dirty="0" err="1"/>
              <a:t>cRx</a:t>
            </a:r>
            <a:r>
              <a:rPr lang="en-US" dirty="0"/>
              <a:t>, </a:t>
            </a:r>
            <a:r>
              <a:rPr lang="en-US" dirty="0" err="1"/>
              <a:t>cLy</a:t>
            </a:r>
            <a:r>
              <a:rPr lang="en-US" dirty="0"/>
              <a:t>, </a:t>
            </a:r>
            <a:r>
              <a:rPr lang="en-US" dirty="0" err="1"/>
              <a:t>cRy</a:t>
            </a:r>
            <a:r>
              <a:rPr lang="en-US" dirty="0"/>
              <a:t> are the BIG (widen) </a:t>
            </a:r>
            <a:r>
              <a:rPr lang="en-US" u="sng" dirty="0"/>
              <a:t>without</a:t>
            </a:r>
            <a:r>
              <a:rPr lang="en-US" dirty="0"/>
              <a:t> perturbation potential wells - (</a:t>
            </a:r>
            <a:r>
              <a:rPr lang="en-US" dirty="0" err="1"/>
              <a:t>cLz</a:t>
            </a:r>
            <a:r>
              <a:rPr lang="en-US" dirty="0"/>
              <a:t>, </a:t>
            </a:r>
            <a:r>
              <a:rPr lang="en-US" dirty="0" err="1"/>
              <a:t>cRz</a:t>
            </a:r>
            <a:r>
              <a:rPr lang="en-US" dirty="0"/>
              <a:t> </a:t>
            </a:r>
            <a:r>
              <a:rPr lang="en-US" dirty="0">
                <a:sym typeface="Wingdings" panose="05000000000000000000" pitchFamily="2" charset="2"/>
              </a:rPr>
              <a:t> 0</a:t>
            </a:r>
            <a:r>
              <a:rPr lang="en-US" dirty="0"/>
              <a:t>)</a:t>
            </a:r>
          </a:p>
          <a:p>
            <a:r>
              <a:rPr lang="en-US" dirty="0" err="1"/>
              <a:t>allcx</a:t>
            </a:r>
            <a:r>
              <a:rPr lang="en-US" dirty="0"/>
              <a:t>, </a:t>
            </a:r>
            <a:r>
              <a:rPr lang="en-US" dirty="0" err="1"/>
              <a:t>allcy</a:t>
            </a:r>
            <a:r>
              <a:rPr lang="en-US" dirty="0"/>
              <a:t> is the BIG </a:t>
            </a:r>
            <a:r>
              <a:rPr lang="en-US" u="sng" dirty="0"/>
              <a:t>with</a:t>
            </a:r>
            <a:r>
              <a:rPr lang="en-US" dirty="0"/>
              <a:t> perturbation potential well</a:t>
            </a:r>
          </a:p>
          <a:p>
            <a:r>
              <a:rPr lang="en-US" dirty="0" err="1"/>
              <a:t>Xleft</a:t>
            </a:r>
            <a:r>
              <a:rPr lang="en-US" dirty="0"/>
              <a:t>, </a:t>
            </a:r>
            <a:r>
              <a:rPr lang="en-US" dirty="0" err="1"/>
              <a:t>Xright</a:t>
            </a:r>
            <a:r>
              <a:rPr lang="en-US" dirty="0"/>
              <a:t> and </a:t>
            </a:r>
            <a:r>
              <a:rPr lang="en-US" dirty="0" err="1"/>
              <a:t>Xall</a:t>
            </a:r>
            <a:r>
              <a:rPr lang="en-US" dirty="0"/>
              <a:t> are the x axis for the small well virtualization</a:t>
            </a:r>
          </a:p>
        </p:txBody>
      </p:sp>
      <p:pic>
        <p:nvPicPr>
          <p:cNvPr id="3" name="Εικόνα 2">
            <a:extLst>
              <a:ext uri="{FF2B5EF4-FFF2-40B4-BE49-F238E27FC236}">
                <a16:creationId xmlns:a16="http://schemas.microsoft.com/office/drawing/2014/main" id="{4E6E91E6-8585-F133-3408-1B25952EFB47}"/>
              </a:ext>
            </a:extLst>
          </p:cNvPr>
          <p:cNvPicPr>
            <a:picLocks noChangeAspect="1"/>
          </p:cNvPicPr>
          <p:nvPr/>
        </p:nvPicPr>
        <p:blipFill>
          <a:blip r:embed="rId2"/>
          <a:stretch>
            <a:fillRect/>
          </a:stretch>
        </p:blipFill>
        <p:spPr>
          <a:xfrm>
            <a:off x="99175" y="3886088"/>
            <a:ext cx="11993649" cy="1600423"/>
          </a:xfrm>
          <a:prstGeom prst="rect">
            <a:avLst/>
          </a:prstGeom>
        </p:spPr>
      </p:pic>
    </p:spTree>
    <p:extLst>
      <p:ext uri="{BB962C8B-B14F-4D97-AF65-F5344CB8AC3E}">
        <p14:creationId xmlns:p14="http://schemas.microsoft.com/office/powerpoint/2010/main" val="191884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6FC0D386-5ACA-612B-57FB-AAA58C268DCF}"/>
              </a:ext>
            </a:extLst>
          </p:cNvPr>
          <p:cNvSpPr>
            <a:spLocks noGrp="1"/>
          </p:cNvSpPr>
          <p:nvPr>
            <p:ph type="title"/>
          </p:nvPr>
        </p:nvSpPr>
        <p:spPr>
          <a:xfrm>
            <a:off x="2231136" y="202692"/>
            <a:ext cx="7729728" cy="425958"/>
          </a:xfrm>
        </p:spPr>
        <p:txBody>
          <a:bodyPr>
            <a:normAutofit fontScale="90000"/>
          </a:bodyPr>
          <a:lstStyle/>
          <a:p>
            <a:r>
              <a:rPr lang="en-US" dirty="0"/>
              <a:t>CODE</a:t>
            </a:r>
            <a:endParaRPr lang="el-GR" dirty="0"/>
          </a:p>
        </p:txBody>
      </p:sp>
      <p:sp>
        <p:nvSpPr>
          <p:cNvPr id="5" name="Θέση περιεχομένου 4">
            <a:extLst>
              <a:ext uri="{FF2B5EF4-FFF2-40B4-BE49-F238E27FC236}">
                <a16:creationId xmlns:a16="http://schemas.microsoft.com/office/drawing/2014/main" id="{93F0E1CE-5AC6-EC05-A22E-804CC8B9FE0B}"/>
              </a:ext>
            </a:extLst>
          </p:cNvPr>
          <p:cNvSpPr>
            <a:spLocks noGrp="1"/>
          </p:cNvSpPr>
          <p:nvPr>
            <p:ph idx="1"/>
          </p:nvPr>
        </p:nvSpPr>
        <p:spPr>
          <a:xfrm>
            <a:off x="2231136" y="790194"/>
            <a:ext cx="7729728" cy="943356"/>
          </a:xfrm>
        </p:spPr>
        <p:txBody>
          <a:bodyPr>
            <a:normAutofit/>
          </a:bodyPr>
          <a:lstStyle/>
          <a:p>
            <a:pPr marL="0" indent="0">
              <a:buNone/>
            </a:pPr>
            <a:r>
              <a:rPr lang="en-US" dirty="0"/>
              <a:t>For </a:t>
            </a:r>
            <a:r>
              <a:rPr lang="en-US" b="1" dirty="0"/>
              <a:t>def </a:t>
            </a:r>
            <a:r>
              <a:rPr lang="en-US" b="1" dirty="0" err="1"/>
              <a:t>making_list</a:t>
            </a:r>
            <a:r>
              <a:rPr lang="en-US" b="1" dirty="0"/>
              <a:t>():</a:t>
            </a:r>
          </a:p>
          <a:p>
            <a:r>
              <a:rPr lang="en-US" dirty="0"/>
              <a:t>Is responsible for wrapping the variables together in order to be plotted</a:t>
            </a:r>
          </a:p>
        </p:txBody>
      </p:sp>
      <p:pic>
        <p:nvPicPr>
          <p:cNvPr id="8" name="Εικόνα 7">
            <a:extLst>
              <a:ext uri="{FF2B5EF4-FFF2-40B4-BE49-F238E27FC236}">
                <a16:creationId xmlns:a16="http://schemas.microsoft.com/office/drawing/2014/main" id="{B5D78DCE-DCE2-FD6B-4262-FE6A83B4A268}"/>
              </a:ext>
            </a:extLst>
          </p:cNvPr>
          <p:cNvPicPr>
            <a:picLocks noChangeAspect="1"/>
          </p:cNvPicPr>
          <p:nvPr/>
        </p:nvPicPr>
        <p:blipFill>
          <a:blip r:embed="rId2"/>
          <a:stretch>
            <a:fillRect/>
          </a:stretch>
        </p:blipFill>
        <p:spPr>
          <a:xfrm>
            <a:off x="409575" y="2605274"/>
            <a:ext cx="11372850" cy="3321816"/>
          </a:xfrm>
          <a:prstGeom prst="rect">
            <a:avLst/>
          </a:prstGeom>
        </p:spPr>
      </p:pic>
    </p:spTree>
    <p:extLst>
      <p:ext uri="{BB962C8B-B14F-4D97-AF65-F5344CB8AC3E}">
        <p14:creationId xmlns:p14="http://schemas.microsoft.com/office/powerpoint/2010/main" val="2416832552"/>
      </p:ext>
    </p:extLst>
  </p:cSld>
  <p:clrMapOvr>
    <a:masterClrMapping/>
  </p:clrMapOvr>
</p:sld>
</file>

<file path=ppt/theme/theme1.xml><?xml version="1.0" encoding="utf-8"?>
<a:theme xmlns:a="http://schemas.openxmlformats.org/drawingml/2006/main" name="Δέμα">
  <a:themeElements>
    <a:clrScheme name="Δέμα">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Δέμ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Δέμα">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TM10001115[[fn=Δέμα]]</Template>
  <TotalTime>4877</TotalTime>
  <Words>1066</Words>
  <Application>Microsoft Office PowerPoint</Application>
  <PresentationFormat>Ευρεία οθόνη</PresentationFormat>
  <Paragraphs>105</Paragraphs>
  <Slides>20</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20</vt:i4>
      </vt:variant>
    </vt:vector>
  </HeadingPairs>
  <TitlesOfParts>
    <vt:vector size="25" baseType="lpstr">
      <vt:lpstr>Arial</vt:lpstr>
      <vt:lpstr>Cambria Math</vt:lpstr>
      <vt:lpstr>Corbel</vt:lpstr>
      <vt:lpstr>Gill Sans MT</vt:lpstr>
      <vt:lpstr>Δέμα</vt:lpstr>
      <vt:lpstr>Υπολογιστική Κβαντική Φυσική και Εφαρμογές</vt:lpstr>
      <vt:lpstr>LISTINGs</vt:lpstr>
      <vt:lpstr>Spontaneous decay simulation</vt:lpstr>
      <vt:lpstr>Listing 6.6</vt:lpstr>
      <vt:lpstr>Listing 6.6</vt:lpstr>
      <vt:lpstr>Double well transitions</vt:lpstr>
      <vt:lpstr>CODE</vt:lpstr>
      <vt:lpstr>CODE</vt:lpstr>
      <vt:lpstr>CODE</vt:lpstr>
      <vt:lpstr>CODE</vt:lpstr>
      <vt:lpstr>Παρουσίαση του PowerPoint</vt:lpstr>
      <vt:lpstr>Παρουσίαση του PowerPoint</vt:lpstr>
      <vt:lpstr>CODE</vt:lpstr>
      <vt:lpstr>Παρουσίαση του PowerPoint</vt:lpstr>
      <vt:lpstr>Listing 6.19</vt:lpstr>
      <vt:lpstr>Feynman Path Integral Quantum Mechanics</vt:lpstr>
      <vt:lpstr>Παρουσίαση του PowerPoint</vt:lpstr>
      <vt:lpstr>code</vt:lpstr>
      <vt:lpstr>CODE</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Superheavy elements</dc:title>
  <dc:creator>Petros Bantis</dc:creator>
  <cp:lastModifiedBy>Petros Bantis</cp:lastModifiedBy>
  <cp:revision>22</cp:revision>
  <dcterms:created xsi:type="dcterms:W3CDTF">2022-06-02T11:36:19Z</dcterms:created>
  <dcterms:modified xsi:type="dcterms:W3CDTF">2022-06-20T17:07:32Z</dcterms:modified>
</cp:coreProperties>
</file>