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07" r:id="rId27"/>
    <p:sldId id="310" r:id="rId28"/>
    <p:sldId id="311" r:id="rId29"/>
    <p:sldId id="312" r:id="rId30"/>
    <p:sldId id="313" r:id="rId31"/>
    <p:sldId id="314" r:id="rId32"/>
    <p:sldId id="305" r:id="rId33"/>
    <p:sldId id="294" r:id="rId34"/>
    <p:sldId id="292" r:id="rId35"/>
    <p:sldId id="293" r:id="rId36"/>
    <p:sldId id="297" r:id="rId37"/>
    <p:sldId id="298" r:id="rId38"/>
    <p:sldId id="325" r:id="rId39"/>
    <p:sldId id="299" r:id="rId40"/>
    <p:sldId id="300" r:id="rId41"/>
    <p:sldId id="301" r:id="rId42"/>
    <p:sldId id="302" r:id="rId43"/>
    <p:sldId id="303" r:id="rId44"/>
    <p:sldId id="304" r:id="rId45"/>
    <p:sldId id="288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86400" autoAdjust="0"/>
  </p:normalViewPr>
  <p:slideViewPr>
    <p:cSldViewPr>
      <p:cViewPr varScale="1">
        <p:scale>
          <a:sx n="72" d="100"/>
          <a:sy n="72" d="100"/>
        </p:scale>
        <p:origin x="13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5344-884F-4E1F-B7AF-9B3C44F853D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DD79-B83D-45D8-8B5A-93F02D7D4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8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0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7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5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2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C93-8391-42BF-B5FC-732D1AE11FAB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1F76-FB98-48EE-B01E-548465444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Linear Models for </a:t>
            </a:r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Abdulrahman Altahhan</a:t>
            </a:r>
          </a:p>
          <a:p>
            <a:endParaRPr lang="en-GB" dirty="0"/>
          </a:p>
          <a:p>
            <a:r>
              <a:rPr lang="en-GB" dirty="0" smtClean="0"/>
              <a:t>Unit </a:t>
            </a:r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(Model)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dirty="0" smtClean="0"/>
              </a:p>
              <a:p>
                <a:r>
                  <a:rPr lang="en-GB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=1  , </m:t>
                    </m:r>
                    <m:r>
                      <a:rPr lang="en-GB" b="0" i="1" smtClean="0">
                        <a:latin typeface="Cambria Math"/>
                      </a:rPr>
                      <m:t>𝑖</m:t>
                    </m:r>
                    <m:r>
                      <a:rPr lang="en-GB" b="0" i="1" smtClean="0">
                        <a:latin typeface="Cambria Math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r>
                  <a:rPr lang="en-GB" dirty="0"/>
                  <a:t>Hence we can write our hypothesis as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9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Regression Hypothesis (Model)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dirty="0" smtClean="0"/>
              </a:p>
              <a:p>
                <a:r>
                  <a:rPr lang="en-GB" dirty="0"/>
                  <a:t>Or in matrix form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/>
                          </a:rPr>
                          <m:t>𝐰</m:t>
                        </m:r>
                      </m:e>
                      <m:sup>
                        <m:r>
                          <a:rPr lang="en-GB" b="1"/>
                          <m:t>⊤</m:t>
                        </m:r>
                      </m:sup>
                    </m:sSup>
                    <m:r>
                      <a:rPr lang="en-GB" b="1" i="0" smtClean="0">
                        <a:latin typeface="Cambria Math"/>
                      </a:rPr>
                      <m:t>𝐱</m:t>
                    </m:r>
                  </m:oMath>
                </a14:m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is not just fancy math. This is important for implementation!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9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GB" dirty="0" smtClean="0"/>
              </a:p>
              <a:p>
                <a:r>
                  <a:rPr lang="en-GB" dirty="0"/>
                  <a:t>Cost function is written as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0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GB" b="1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m = how many data point we have</a:t>
                </a:r>
              </a:p>
              <a:p>
                <a:pPr marL="457200" lvl="1" indent="0">
                  <a:buNone/>
                </a:pPr>
                <a:r>
                  <a:rPr lang="en-GB" dirty="0"/>
                  <a:t>n  = how many features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weight parameter </a:t>
                </a:r>
                <a:r>
                  <a:rPr lang="en-GB" dirty="0" err="1" smtClean="0"/>
                  <a:t>i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= our estimation of the result in the training set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        = actual value      of the result in the training set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67544" y="2708920"/>
            <a:ext cx="8208912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6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see why we can use higher order polynomials for the x’s in linear regression and this is will not change the linearity of our model</a:t>
            </a:r>
          </a:p>
        </p:txBody>
      </p:sp>
    </p:spTree>
    <p:extLst>
      <p:ext uri="{BB962C8B-B14F-4D97-AF65-F5344CB8AC3E}">
        <p14:creationId xmlns:p14="http://schemas.microsoft.com/office/powerpoint/2010/main" val="9717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Regression: </a:t>
            </a:r>
            <a:r>
              <a:rPr lang="en-GB" dirty="0" err="1"/>
              <a:t>univariate</a:t>
            </a:r>
            <a:r>
              <a:rPr lang="en-GB" dirty="0"/>
              <a:t> and multivariate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Linear Regression for multi features</a:t>
                </a:r>
              </a:p>
              <a:p>
                <a:pPr lvl="1"/>
                <a:r>
                  <a:rPr lang="en-GB" dirty="0"/>
                  <a:t>Each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is a multi dimensional vector,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 is one reading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</a:rPr>
                      <m:t>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But this time </a:t>
                </a:r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So we are mapping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7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Multivariate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83392"/>
              </p:ext>
            </p:extLst>
          </p:nvPr>
        </p:nvGraphicFramePr>
        <p:xfrm>
          <a:off x="457197" y="1929781"/>
          <a:ext cx="8229606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1" u="none" strike="noStrike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7.185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392.83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34.7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6.998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45.8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solidFill>
                            <a:srgbClr val="FF0000"/>
                          </a:solidFill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7.147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54.2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6.0622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36.2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6.0622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solidFill>
                            <a:srgbClr val="FF0000"/>
                          </a:solidFill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5.5605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22.9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96.1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5.9505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85.9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solidFill>
                            <a:srgbClr val="FF0000"/>
                          </a:solidFill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94.3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392.52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6.2267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18.9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21.7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4.7075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20.4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4.4619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395.62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19.9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386.85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23.1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4.2579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14.67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288.99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2607634"/>
            <a:ext cx="763284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72400" y="2607634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200902" y="1754221"/>
            <a:ext cx="266642" cy="925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76456" y="1384888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56" y="1384888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8676456" y="1754220"/>
            <a:ext cx="233772" cy="925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15816" y="2607634"/>
            <a:ext cx="360040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907704" y="1384887"/>
                <a:ext cx="64807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384887"/>
                <a:ext cx="64807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2231740" y="1766402"/>
            <a:ext cx="736803" cy="865411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355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  <p:bldP spid="19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GB" dirty="0" smtClean="0"/>
              </a:p>
              <a:p>
                <a:r>
                  <a:rPr lang="en-GB" dirty="0"/>
                  <a:t>Cost function is written as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𝐽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 smtClean="0"/>
                  <a:t>N </a:t>
                </a:r>
                <a:r>
                  <a:rPr lang="en-GB" dirty="0"/>
                  <a:t>= how many data point we have</a:t>
                </a:r>
              </a:p>
              <a:p>
                <a:pPr marL="457200" lvl="1" indent="0">
                  <a:buNone/>
                </a:pPr>
                <a:r>
                  <a:rPr lang="en-GB" dirty="0" smtClean="0"/>
                  <a:t>D  </a:t>
                </a:r>
                <a:r>
                  <a:rPr lang="en-GB" dirty="0"/>
                  <a:t>= how many features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GB" b="0" i="1" baseline="-25000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GB" dirty="0"/>
                  <a:t> = </a:t>
                </a:r>
                <a:r>
                  <a:rPr lang="en-GB" dirty="0" smtClean="0"/>
                  <a:t>weight parameter </a:t>
                </a:r>
                <a:r>
                  <a:rPr lang="en-GB" dirty="0" err="1" smtClean="0"/>
                  <a:t>i</a:t>
                </a: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/>
                  <a:t>= our estimation of the result in the training set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actual </a:t>
                </a:r>
                <a:r>
                  <a:rPr lang="en-GB" dirty="0" smtClean="0"/>
                  <a:t>label </a:t>
                </a:r>
                <a:r>
                  <a:rPr lang="en-GB" dirty="0"/>
                  <a:t>of the result in the training set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7888" y="2564904"/>
            <a:ext cx="8208912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(Model)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Example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=70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0.2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+0.01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define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=1</m:t>
                    </m:r>
                  </m:oMath>
                </a14:m>
                <a:endParaRPr lang="en-GB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=1  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Hence we can write our hypothesis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Or in matrix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Gradient Decent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554461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GB" b="1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ambria Math"/>
                  </a:rPr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  <a:ea typeface="Cambria Math"/>
                      </a:rPr>
                      <m:t>θ</m:t>
                    </m:r>
                    <m:r>
                      <a:rPr lang="en-GB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Cambria Math"/>
                  </a:rPr>
                  <a:t>that Minimize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Gradient Decent updates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opposite to the direction of the gradient of the cost function, 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𝛼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i="1" smtClean="0">
                    <a:latin typeface="Cambria Math" panose="02040503050406030204" pitchFamily="18" charset="0"/>
                  </a:rPr>
                  <a:t>Hence </a:t>
                </a:r>
                <a:r>
                  <a:rPr lang="en-GB" i="1" dirty="0" smtClean="0">
                    <a:latin typeface="Cambria Math" panose="02040503050406030204" pitchFamily="18" charset="0"/>
                  </a:rPr>
                  <a:t>the final formula for </a:t>
                </a:r>
                <a:r>
                  <a:rPr lang="en-GB" i="1" smtClean="0">
                    <a:latin typeface="Cambria Math" panose="02040503050406030204" pitchFamily="18" charset="0"/>
                  </a:rPr>
                  <a:t>updates is</a:t>
                </a:r>
              </a:p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Note </a:t>
                </a:r>
                <a:r>
                  <a:rPr lang="en-GB" dirty="0"/>
                  <a:t>that the above formula will update all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simultaneously </a:t>
                </a:r>
              </a:p>
              <a:p>
                <a:pPr marL="0" indent="0">
                  <a:buNone/>
                </a:pPr>
                <a:r>
                  <a:rPr lang="en-GB" dirty="0"/>
                  <a:t>Also note that for the special case </a:t>
                </a:r>
                <a:r>
                  <a:rPr lang="en-GB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GB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GB" dirty="0" smtClean="0"/>
                  <a:t> =</a:t>
                </a:r>
                <a:r>
                  <a:rPr lang="en-GB" dirty="0"/>
                  <a:t>1,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5544616"/>
              </a:xfrm>
              <a:blipFill>
                <a:blip r:embed="rId2"/>
                <a:stretch>
                  <a:fillRect l="-280" b="-5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Regression and Nonlinearity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assumed so far that the model function that we are trying to build take the form of a linear function </a:t>
            </a:r>
          </a:p>
          <a:p>
            <a:r>
              <a:rPr lang="en-GB" dirty="0"/>
              <a:t>This is quite a strong and restricted assumption to make</a:t>
            </a:r>
          </a:p>
          <a:p>
            <a:r>
              <a:rPr lang="en-GB" dirty="0"/>
              <a:t>What about if the model is nonlinear?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</a:t>
            </a:r>
            <a:r>
              <a:rPr lang="en-GB" dirty="0" err="1"/>
              <a:t>univariate</a:t>
            </a:r>
            <a:r>
              <a:rPr lang="en-GB" dirty="0"/>
              <a:t> setting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univariate</a:t>
            </a:r>
            <a:r>
              <a:rPr lang="en-GB" dirty="0"/>
              <a:t> our data looks like this</a:t>
            </a: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144755"/>
              </p:ext>
            </p:extLst>
          </p:nvPr>
        </p:nvGraphicFramePr>
        <p:xfrm>
          <a:off x="3491880" y="2348880"/>
          <a:ext cx="12192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0.00632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0.02731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0.03237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36.2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28.7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27.1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23.1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32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Nonlinearity: Feature </a:t>
            </a:r>
            <a:r>
              <a:rPr lang="en-GB" dirty="0" smtClean="0"/>
              <a:t>Space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We can map to a </a:t>
                </a:r>
                <a:r>
                  <a:rPr lang="en-GB" dirty="0" smtClean="0"/>
                  <a:t>different feature space</a:t>
                </a:r>
                <a:r>
                  <a:rPr lang="en-GB" dirty="0" smtClean="0"/>
                  <a:t> that are nonlinear (quadratic or higher order)</a:t>
                </a:r>
              </a:p>
              <a:p>
                <a:r>
                  <a:rPr lang="en-GB" dirty="0"/>
                  <a:t>For example in the housing problem that we will be looking at we can add the square of feature or the cubic, quadratic and so on</a:t>
                </a:r>
              </a:p>
              <a:p>
                <a:r>
                  <a:rPr lang="en-GB" dirty="0" smtClean="0"/>
                  <a:t>For example, this </a:t>
                </a:r>
                <a:r>
                  <a:rPr lang="en-GB" dirty="0"/>
                  <a:t>will allow us to model a relationship of the form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+…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18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direction to pursue is to change the nature of the hypothesis itself</a:t>
            </a:r>
          </a:p>
          <a:p>
            <a:r>
              <a:rPr lang="en-GB" dirty="0"/>
              <a:t>This what we will be doing in Logistics </a:t>
            </a:r>
            <a:r>
              <a:rPr lang="en-GB" dirty="0"/>
              <a:t>Regression (</a:t>
            </a:r>
            <a:r>
              <a:rPr lang="en-GB" dirty="0" err="1"/>
              <a:t>LogReg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/>
              <a:t>However be aware that </a:t>
            </a:r>
            <a:r>
              <a:rPr lang="en-GB" dirty="0" err="1" smtClean="0"/>
              <a:t>LogReg</a:t>
            </a:r>
            <a:r>
              <a:rPr lang="en-GB" dirty="0" smtClean="0"/>
              <a:t> </a:t>
            </a:r>
            <a:r>
              <a:rPr lang="en-GB" dirty="0"/>
              <a:t>is used for classification not for prediction!</a:t>
            </a:r>
          </a:p>
        </p:txBody>
      </p:sp>
    </p:spTree>
    <p:extLst>
      <p:ext uri="{BB962C8B-B14F-4D97-AF65-F5344CB8AC3E}">
        <p14:creationId xmlns:p14="http://schemas.microsoft.com/office/powerpoint/2010/main" val="240498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</a:t>
            </a:r>
            <a:r>
              <a:rPr lang="en-GB"/>
              <a:t>next lecture we </a:t>
            </a:r>
            <a:r>
              <a:rPr lang="en-GB" dirty="0"/>
              <a:t>will be developing a new type of model that raise our abilities to </a:t>
            </a:r>
            <a:r>
              <a:rPr lang="en-GB" b="1" dirty="0"/>
              <a:t>model binary relationships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900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smtClean="0"/>
              <a:t>Transformation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Issues </a:t>
            </a:r>
          </a:p>
        </p:txBody>
      </p:sp>
    </p:spTree>
    <p:extLst>
      <p:ext uri="{BB962C8B-B14F-4D97-AF65-F5344CB8AC3E}">
        <p14:creationId xmlns:p14="http://schemas.microsoft.com/office/powerpoint/2010/main" val="296993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What is normalisation</a:t>
            </a:r>
          </a:p>
          <a:p>
            <a:r>
              <a:rPr lang="en-GB" dirty="0"/>
              <a:t>Simply normalisation is the process of restricting the range of values that a feature can take to a specific bound </a:t>
            </a:r>
          </a:p>
          <a:p>
            <a:pPr lvl="1"/>
            <a:r>
              <a:rPr lang="en-GB" dirty="0"/>
              <a:t>often [0, 1] or [-1 , 1]</a:t>
            </a:r>
          </a:p>
          <a:p>
            <a:r>
              <a:rPr lang="en-GB" dirty="0"/>
              <a:t>Why ?</a:t>
            </a:r>
          </a:p>
          <a:p>
            <a:pPr lvl="1"/>
            <a:r>
              <a:rPr lang="en-GB" dirty="0"/>
              <a:t>Because such range will set balance between features and prevent overly big value features to take over unnecessary</a:t>
            </a:r>
          </a:p>
          <a:p>
            <a:r>
              <a:rPr lang="en-GB" dirty="0"/>
              <a:t>Still why?</a:t>
            </a:r>
          </a:p>
          <a:p>
            <a:pPr lvl="1"/>
            <a:r>
              <a:rPr lang="en-GB" dirty="0"/>
              <a:t>Because some features could have small values but have bigger effect on the model than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54610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Ok give us and example</a:t>
            </a:r>
          </a:p>
          <a:p>
            <a:pPr lvl="1"/>
            <a:r>
              <a:rPr lang="en-GB" dirty="0"/>
              <a:t>Ok for example in housing the number of bedrooms (1,2, 3…) is often much smaller that square foot but it could be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288848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Scaling: We can either look locally to the dataset itself and get the current max of a feature then </a:t>
            </a:r>
          </a:p>
          <a:p>
            <a:r>
              <a:rPr lang="en-GB" dirty="0"/>
              <a:t>If a feature value is 6 and the min is 5 and max is 10 then 6 can be looked at scoring 1 out of five?</a:t>
            </a:r>
          </a:p>
          <a:p>
            <a:pPr lvl="1"/>
            <a:r>
              <a:rPr lang="en-GB" dirty="0"/>
              <a:t>(6-5)/(10-5)= 1/5 or more generally </a:t>
            </a:r>
          </a:p>
          <a:p>
            <a:pPr lvl="1"/>
            <a:r>
              <a:rPr lang="en-GB" dirty="0" err="1"/>
              <a:t>Normalied_val</a:t>
            </a:r>
            <a:r>
              <a:rPr lang="en-GB" dirty="0"/>
              <a:t> = (</a:t>
            </a:r>
            <a:r>
              <a:rPr lang="en-GB" dirty="0" err="1"/>
              <a:t>val</a:t>
            </a:r>
            <a:r>
              <a:rPr lang="en-GB" dirty="0"/>
              <a:t>-min)/(max-min)</a:t>
            </a:r>
          </a:p>
        </p:txBody>
      </p:sp>
    </p:spTree>
    <p:extLst>
      <p:ext uri="{BB962C8B-B14F-4D97-AF65-F5344CB8AC3E}">
        <p14:creationId xmlns:p14="http://schemas.microsoft.com/office/powerpoint/2010/main" val="288848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Normalisation: Standardisation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Standardisation: Or we can take a more sophisticated approach by fitting a normal distribution on the feature. This is a presumption but works well for most of the cases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Normalised_val</a:t>
            </a:r>
            <a:r>
              <a:rPr lang="en-GB" dirty="0" smtClean="0"/>
              <a:t> </a:t>
            </a:r>
            <a:r>
              <a:rPr lang="en-GB" dirty="0"/>
              <a:t>= (</a:t>
            </a:r>
            <a:r>
              <a:rPr lang="en-GB" dirty="0" err="1"/>
              <a:t>val</a:t>
            </a:r>
            <a:r>
              <a:rPr lang="en-GB" dirty="0"/>
              <a:t>-mean(</a:t>
            </a:r>
            <a:r>
              <a:rPr lang="en-GB" dirty="0" err="1"/>
              <a:t>vals</a:t>
            </a:r>
            <a:r>
              <a:rPr lang="en-GB" dirty="0"/>
              <a:t>))/</a:t>
            </a:r>
            <a:r>
              <a:rPr lang="en-GB" dirty="0" err="1"/>
              <a:t>std</a:t>
            </a:r>
            <a:r>
              <a:rPr lang="en-GB" dirty="0"/>
              <a:t>(</a:t>
            </a:r>
            <a:r>
              <a:rPr lang="en-GB" dirty="0" err="1"/>
              <a:t>vals</a:t>
            </a:r>
            <a:r>
              <a:rPr lang="en-GB" dirty="0"/>
              <a:t>)</a:t>
            </a:r>
          </a:p>
          <a:p>
            <a:r>
              <a:rPr lang="en-GB" dirty="0"/>
              <a:t>By applying the above we get a feature with a mean of 0 and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315923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Normalisation: Scaling to unit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Scaling to unit length: we can look at multiple features at the same time and deal with them as a whole in terms of a vector: hence we can divide by the length of the vector or the  Euclidean length of the vector:</a:t>
            </a:r>
          </a:p>
          <a:p>
            <a:endParaRPr lang="en-GB"/>
          </a:p>
          <a:p>
            <a:r>
              <a:rPr lang="en-GB"/>
              <a:t>Normalied_val</a:t>
            </a:r>
            <a:r>
              <a:rPr lang="en-GB" dirty="0"/>
              <a:t> =</a:t>
            </a:r>
            <a:r>
              <a:rPr lang="en-GB" dirty="0" err="1"/>
              <a:t>val</a:t>
            </a:r>
            <a:r>
              <a:rPr lang="en-GB" dirty="0"/>
              <a:t>/(val1^2 + val2^2)</a:t>
            </a:r>
          </a:p>
        </p:txBody>
      </p:sp>
    </p:spTree>
    <p:extLst>
      <p:ext uri="{BB962C8B-B14F-4D97-AF65-F5344CB8AC3E}">
        <p14:creationId xmlns:p14="http://schemas.microsoft.com/office/powerpoint/2010/main" val="315923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Overfitting, cross validation and regularisation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Issues </a:t>
            </a:r>
          </a:p>
        </p:txBody>
      </p:sp>
    </p:spTree>
    <p:extLst>
      <p:ext uri="{BB962C8B-B14F-4D97-AF65-F5344CB8AC3E}">
        <p14:creationId xmlns:p14="http://schemas.microsoft.com/office/powerpoint/2010/main" val="25790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</a:t>
            </a:r>
            <a:r>
              <a:rPr lang="en-GB" dirty="0" err="1"/>
              <a:t>univariate</a:t>
            </a:r>
            <a:r>
              <a:rPr lang="en-GB" dirty="0"/>
              <a:t>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24604"/>
              </p:ext>
            </p:extLst>
          </p:nvPr>
        </p:nvGraphicFramePr>
        <p:xfrm>
          <a:off x="457197" y="1929781"/>
          <a:ext cx="1175658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0.06905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2607634"/>
            <a:ext cx="115212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148852" y="2602992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200902" y="1754221"/>
            <a:ext cx="266642" cy="925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47864" y="1646214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646214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1652908" y="2015546"/>
            <a:ext cx="1928728" cy="659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8766" y="2607634"/>
            <a:ext cx="554842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2" name="Straight Arrow Connector 21"/>
          <p:cNvCxnSpPr>
            <a:stCxn id="9" idx="2"/>
            <a:endCxn id="19" idx="1"/>
          </p:cNvCxnSpPr>
          <p:nvPr/>
        </p:nvCxnSpPr>
        <p:spPr>
          <a:xfrm>
            <a:off x="200902" y="1754221"/>
            <a:ext cx="369119" cy="877592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802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Overfitting!!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Occurs due to: Trying to generate a model that perfectly fits the training set (by excessive training) </a:t>
            </a:r>
          </a:p>
          <a:p>
            <a:pPr lvl="1"/>
            <a:r>
              <a:rPr lang="en-GB" dirty="0"/>
              <a:t>The model learns to represent even the noise in the data!</a:t>
            </a:r>
          </a:p>
          <a:p>
            <a:pPr lvl="1"/>
            <a:r>
              <a:rPr lang="en-GB" dirty="0"/>
              <a:t>This normally means that the model generalisation capability is sacrificed </a:t>
            </a:r>
          </a:p>
          <a:p>
            <a:pPr lvl="2"/>
            <a:r>
              <a:rPr lang="en-GB" dirty="0"/>
              <a:t>For the sack of excessively reducing the cost function for the training data set. </a:t>
            </a:r>
          </a:p>
          <a:p>
            <a:pPr lvl="1"/>
            <a:r>
              <a:rPr lang="en-GB" dirty="0"/>
              <a:t>It makes us feel better when we look at the training phase </a:t>
            </a:r>
          </a:p>
          <a:p>
            <a:pPr lvl="1"/>
            <a:r>
              <a:rPr lang="en-GB" dirty="0"/>
              <a:t>But in reality it degrades the model capabilities with other data</a:t>
            </a:r>
          </a:p>
        </p:txBody>
      </p:sp>
    </p:spTree>
    <p:extLst>
      <p:ext uri="{BB962C8B-B14F-4D97-AF65-F5344CB8AC3E}">
        <p14:creationId xmlns:p14="http://schemas.microsoft.com/office/powerpoint/2010/main" val="400558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5428" y="5229200"/>
            <a:ext cx="38105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21532" y="1988840"/>
            <a:ext cx="0" cy="4144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89273" y="335095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925277" y="3515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149685" y="3538333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141796" y="393683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382477" y="39728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462869" y="4205140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687277" y="4277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723281" y="4443832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992077" y="45824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9524" y="2348880"/>
            <a:ext cx="2448272" cy="29523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5828" y="522920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61932" y="1988840"/>
            <a:ext cx="0" cy="4144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29673" y="335095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465677" y="3515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690085" y="3538333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6682196" y="393683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922877" y="39728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003269" y="4205140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227677" y="4277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263681" y="4443832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532477" y="45824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5016503" y="61334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Overfitting: because of excessive training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895" y="6133404"/>
            <a:ext cx="341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 training and generalisation</a:t>
            </a:r>
          </a:p>
        </p:txBody>
      </p:sp>
      <p:sp>
        <p:nvSpPr>
          <p:cNvPr id="43" name="Oval 42"/>
          <p:cNvSpPr/>
          <p:nvPr/>
        </p:nvSpPr>
        <p:spPr>
          <a:xfrm>
            <a:off x="1403648" y="2593074"/>
            <a:ext cx="72008" cy="72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441472" y="2629078"/>
            <a:ext cx="0" cy="2600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28735" y="2852936"/>
            <a:ext cx="0" cy="24497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121532" y="2852936"/>
            <a:ext cx="30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</p:cNvCxnSpPr>
          <p:nvPr/>
        </p:nvCxnSpPr>
        <p:spPr>
          <a:xfrm flipH="1">
            <a:off x="1121532" y="2629078"/>
            <a:ext cx="2821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09238" y="2004134"/>
                <a:ext cx="44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38" y="2004134"/>
                <a:ext cx="44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2204674" y="2511441"/>
                <a:ext cx="108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4" y="2511441"/>
                <a:ext cx="108683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5944048" y="2629508"/>
            <a:ext cx="72008" cy="72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981872" y="2665512"/>
            <a:ext cx="0" cy="2600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2"/>
          </p:cNvCxnSpPr>
          <p:nvPr/>
        </p:nvCxnSpPr>
        <p:spPr>
          <a:xfrm flipH="1">
            <a:off x="5661932" y="2665512"/>
            <a:ext cx="2821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5917189" y="2157215"/>
            <a:ext cx="2110811" cy="3059663"/>
          </a:xfrm>
          <a:custGeom>
            <a:avLst/>
            <a:gdLst>
              <a:gd name="connsiteX0" fmla="*/ 0 w 2110811"/>
              <a:gd name="connsiteY0" fmla="*/ 0 h 3059663"/>
              <a:gd name="connsiteX1" fmla="*/ 42729 w 2110811"/>
              <a:gd name="connsiteY1" fmla="*/ 25638 h 3059663"/>
              <a:gd name="connsiteX2" fmla="*/ 68367 w 2110811"/>
              <a:gd name="connsiteY2" fmla="*/ 42729 h 3059663"/>
              <a:gd name="connsiteX3" fmla="*/ 136733 w 2110811"/>
              <a:gd name="connsiteY3" fmla="*/ 76912 h 3059663"/>
              <a:gd name="connsiteX4" fmla="*/ 179462 w 2110811"/>
              <a:gd name="connsiteY4" fmla="*/ 128187 h 3059663"/>
              <a:gd name="connsiteX5" fmla="*/ 188008 w 2110811"/>
              <a:gd name="connsiteY5" fmla="*/ 170916 h 3059663"/>
              <a:gd name="connsiteX6" fmla="*/ 196553 w 2110811"/>
              <a:gd name="connsiteY6" fmla="*/ 376015 h 3059663"/>
              <a:gd name="connsiteX7" fmla="*/ 213645 w 2110811"/>
              <a:gd name="connsiteY7" fmla="*/ 427290 h 3059663"/>
              <a:gd name="connsiteX8" fmla="*/ 264920 w 2110811"/>
              <a:gd name="connsiteY8" fmla="*/ 478565 h 3059663"/>
              <a:gd name="connsiteX9" fmla="*/ 316195 w 2110811"/>
              <a:gd name="connsiteY9" fmla="*/ 495656 h 3059663"/>
              <a:gd name="connsiteX10" fmla="*/ 341832 w 2110811"/>
              <a:gd name="connsiteY10" fmla="*/ 504202 h 3059663"/>
              <a:gd name="connsiteX11" fmla="*/ 376015 w 2110811"/>
              <a:gd name="connsiteY11" fmla="*/ 529840 h 3059663"/>
              <a:gd name="connsiteX12" fmla="*/ 393107 w 2110811"/>
              <a:gd name="connsiteY12" fmla="*/ 555477 h 3059663"/>
              <a:gd name="connsiteX13" fmla="*/ 418744 w 2110811"/>
              <a:gd name="connsiteY13" fmla="*/ 615298 h 3059663"/>
              <a:gd name="connsiteX14" fmla="*/ 410198 w 2110811"/>
              <a:gd name="connsiteY14" fmla="*/ 683664 h 3059663"/>
              <a:gd name="connsiteX15" fmla="*/ 393107 w 2110811"/>
              <a:gd name="connsiteY15" fmla="*/ 863126 h 3059663"/>
              <a:gd name="connsiteX16" fmla="*/ 401653 w 2110811"/>
              <a:gd name="connsiteY16" fmla="*/ 940038 h 3059663"/>
              <a:gd name="connsiteX17" fmla="*/ 452927 w 2110811"/>
              <a:gd name="connsiteY17" fmla="*/ 982767 h 3059663"/>
              <a:gd name="connsiteX18" fmla="*/ 470019 w 2110811"/>
              <a:gd name="connsiteY18" fmla="*/ 1008404 h 3059663"/>
              <a:gd name="connsiteX19" fmla="*/ 495656 w 2110811"/>
              <a:gd name="connsiteY19" fmla="*/ 1025496 h 3059663"/>
              <a:gd name="connsiteX20" fmla="*/ 504202 w 2110811"/>
              <a:gd name="connsiteY20" fmla="*/ 1051133 h 3059663"/>
              <a:gd name="connsiteX21" fmla="*/ 529839 w 2110811"/>
              <a:gd name="connsiteY21" fmla="*/ 1076770 h 3059663"/>
              <a:gd name="connsiteX22" fmla="*/ 546931 w 2110811"/>
              <a:gd name="connsiteY22" fmla="*/ 1128045 h 3059663"/>
              <a:gd name="connsiteX23" fmla="*/ 564023 w 2110811"/>
              <a:gd name="connsiteY23" fmla="*/ 1230595 h 3059663"/>
              <a:gd name="connsiteX24" fmla="*/ 572568 w 2110811"/>
              <a:gd name="connsiteY24" fmla="*/ 1341690 h 3059663"/>
              <a:gd name="connsiteX25" fmla="*/ 581114 w 2110811"/>
              <a:gd name="connsiteY25" fmla="*/ 1375873 h 3059663"/>
              <a:gd name="connsiteX26" fmla="*/ 606752 w 2110811"/>
              <a:gd name="connsiteY26" fmla="*/ 1384419 h 3059663"/>
              <a:gd name="connsiteX27" fmla="*/ 709301 w 2110811"/>
              <a:gd name="connsiteY27" fmla="*/ 1392965 h 3059663"/>
              <a:gd name="connsiteX28" fmla="*/ 752030 w 2110811"/>
              <a:gd name="connsiteY28" fmla="*/ 1401511 h 3059663"/>
              <a:gd name="connsiteX29" fmla="*/ 777667 w 2110811"/>
              <a:gd name="connsiteY29" fmla="*/ 1418602 h 3059663"/>
              <a:gd name="connsiteX30" fmla="*/ 803305 w 2110811"/>
              <a:gd name="connsiteY30" fmla="*/ 1427148 h 3059663"/>
              <a:gd name="connsiteX31" fmla="*/ 828942 w 2110811"/>
              <a:gd name="connsiteY31" fmla="*/ 1444240 h 3059663"/>
              <a:gd name="connsiteX32" fmla="*/ 854580 w 2110811"/>
              <a:gd name="connsiteY32" fmla="*/ 1495514 h 3059663"/>
              <a:gd name="connsiteX33" fmla="*/ 837488 w 2110811"/>
              <a:gd name="connsiteY33" fmla="*/ 1726251 h 3059663"/>
              <a:gd name="connsiteX34" fmla="*/ 828942 w 2110811"/>
              <a:gd name="connsiteY34" fmla="*/ 1760434 h 3059663"/>
              <a:gd name="connsiteX35" fmla="*/ 837488 w 2110811"/>
              <a:gd name="connsiteY35" fmla="*/ 1820255 h 3059663"/>
              <a:gd name="connsiteX36" fmla="*/ 914400 w 2110811"/>
              <a:gd name="connsiteY36" fmla="*/ 1862983 h 3059663"/>
              <a:gd name="connsiteX37" fmla="*/ 965675 w 2110811"/>
              <a:gd name="connsiteY37" fmla="*/ 1880075 h 3059663"/>
              <a:gd name="connsiteX38" fmla="*/ 991312 w 2110811"/>
              <a:gd name="connsiteY38" fmla="*/ 1888621 h 3059663"/>
              <a:gd name="connsiteX39" fmla="*/ 1016950 w 2110811"/>
              <a:gd name="connsiteY39" fmla="*/ 1905712 h 3059663"/>
              <a:gd name="connsiteX40" fmla="*/ 1068224 w 2110811"/>
              <a:gd name="connsiteY40" fmla="*/ 1931350 h 3059663"/>
              <a:gd name="connsiteX41" fmla="*/ 1093862 w 2110811"/>
              <a:gd name="connsiteY41" fmla="*/ 1982625 h 3059663"/>
              <a:gd name="connsiteX42" fmla="*/ 1102408 w 2110811"/>
              <a:gd name="connsiteY42" fmla="*/ 2059537 h 3059663"/>
              <a:gd name="connsiteX43" fmla="*/ 1187866 w 2110811"/>
              <a:gd name="connsiteY43" fmla="*/ 2110812 h 3059663"/>
              <a:gd name="connsiteX44" fmla="*/ 1213503 w 2110811"/>
              <a:gd name="connsiteY44" fmla="*/ 2127903 h 3059663"/>
              <a:gd name="connsiteX45" fmla="*/ 1264778 w 2110811"/>
              <a:gd name="connsiteY45" fmla="*/ 2144995 h 3059663"/>
              <a:gd name="connsiteX46" fmla="*/ 1290415 w 2110811"/>
              <a:gd name="connsiteY46" fmla="*/ 2153540 h 3059663"/>
              <a:gd name="connsiteX47" fmla="*/ 1316053 w 2110811"/>
              <a:gd name="connsiteY47" fmla="*/ 2179178 h 3059663"/>
              <a:gd name="connsiteX48" fmla="*/ 1350236 w 2110811"/>
              <a:gd name="connsiteY48" fmla="*/ 2230453 h 3059663"/>
              <a:gd name="connsiteX49" fmla="*/ 1358782 w 2110811"/>
              <a:gd name="connsiteY49" fmla="*/ 2298819 h 3059663"/>
              <a:gd name="connsiteX50" fmla="*/ 1367327 w 2110811"/>
              <a:gd name="connsiteY50" fmla="*/ 2324456 h 3059663"/>
              <a:gd name="connsiteX51" fmla="*/ 1392965 w 2110811"/>
              <a:gd name="connsiteY51" fmla="*/ 2333002 h 3059663"/>
              <a:gd name="connsiteX52" fmla="*/ 1469877 w 2110811"/>
              <a:gd name="connsiteY52" fmla="*/ 2367185 h 3059663"/>
              <a:gd name="connsiteX53" fmla="*/ 1495514 w 2110811"/>
              <a:gd name="connsiteY53" fmla="*/ 2375731 h 3059663"/>
              <a:gd name="connsiteX54" fmla="*/ 1546789 w 2110811"/>
              <a:gd name="connsiteY54" fmla="*/ 2401369 h 3059663"/>
              <a:gd name="connsiteX55" fmla="*/ 1563881 w 2110811"/>
              <a:gd name="connsiteY55" fmla="*/ 2452643 h 3059663"/>
              <a:gd name="connsiteX56" fmla="*/ 1580972 w 2110811"/>
              <a:gd name="connsiteY56" fmla="*/ 2478281 h 3059663"/>
              <a:gd name="connsiteX57" fmla="*/ 1589518 w 2110811"/>
              <a:gd name="connsiteY57" fmla="*/ 2503918 h 3059663"/>
              <a:gd name="connsiteX58" fmla="*/ 1615155 w 2110811"/>
              <a:gd name="connsiteY58" fmla="*/ 2529555 h 3059663"/>
              <a:gd name="connsiteX59" fmla="*/ 1649339 w 2110811"/>
              <a:gd name="connsiteY59" fmla="*/ 2580830 h 3059663"/>
              <a:gd name="connsiteX60" fmla="*/ 1700613 w 2110811"/>
              <a:gd name="connsiteY60" fmla="*/ 2597922 h 3059663"/>
              <a:gd name="connsiteX61" fmla="*/ 1751888 w 2110811"/>
              <a:gd name="connsiteY61" fmla="*/ 2649197 h 3059663"/>
              <a:gd name="connsiteX62" fmla="*/ 1777525 w 2110811"/>
              <a:gd name="connsiteY62" fmla="*/ 2674834 h 3059663"/>
              <a:gd name="connsiteX63" fmla="*/ 1820254 w 2110811"/>
              <a:gd name="connsiteY63" fmla="*/ 2734655 h 3059663"/>
              <a:gd name="connsiteX64" fmla="*/ 1862983 w 2110811"/>
              <a:gd name="connsiteY64" fmla="*/ 2811567 h 3059663"/>
              <a:gd name="connsiteX65" fmla="*/ 1897167 w 2110811"/>
              <a:gd name="connsiteY65" fmla="*/ 2871387 h 3059663"/>
              <a:gd name="connsiteX66" fmla="*/ 1905712 w 2110811"/>
              <a:gd name="connsiteY66" fmla="*/ 2897025 h 3059663"/>
              <a:gd name="connsiteX67" fmla="*/ 1939896 w 2110811"/>
              <a:gd name="connsiteY67" fmla="*/ 2956845 h 3059663"/>
              <a:gd name="connsiteX68" fmla="*/ 1991170 w 2110811"/>
              <a:gd name="connsiteY68" fmla="*/ 2965391 h 3059663"/>
              <a:gd name="connsiteX69" fmla="*/ 2042445 w 2110811"/>
              <a:gd name="connsiteY69" fmla="*/ 2982483 h 3059663"/>
              <a:gd name="connsiteX70" fmla="*/ 2076628 w 2110811"/>
              <a:gd name="connsiteY70" fmla="*/ 3033757 h 3059663"/>
              <a:gd name="connsiteX71" fmla="*/ 2110811 w 2110811"/>
              <a:gd name="connsiteY71" fmla="*/ 3059395 h 30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110811" h="3059663">
                <a:moveTo>
                  <a:pt x="0" y="0"/>
                </a:moveTo>
                <a:cubicBezTo>
                  <a:pt x="14243" y="8546"/>
                  <a:pt x="28644" y="16835"/>
                  <a:pt x="42729" y="25638"/>
                </a:cubicBezTo>
                <a:cubicBezTo>
                  <a:pt x="51439" y="31081"/>
                  <a:pt x="59350" y="37811"/>
                  <a:pt x="68367" y="42729"/>
                </a:cubicBezTo>
                <a:cubicBezTo>
                  <a:pt x="90735" y="54929"/>
                  <a:pt x="136733" y="76912"/>
                  <a:pt x="136733" y="76912"/>
                </a:cubicBezTo>
                <a:cubicBezTo>
                  <a:pt x="150031" y="90210"/>
                  <a:pt x="172324" y="109153"/>
                  <a:pt x="179462" y="128187"/>
                </a:cubicBezTo>
                <a:cubicBezTo>
                  <a:pt x="184562" y="141787"/>
                  <a:pt x="185159" y="156673"/>
                  <a:pt x="188008" y="170916"/>
                </a:cubicBezTo>
                <a:cubicBezTo>
                  <a:pt x="190856" y="239282"/>
                  <a:pt x="189744" y="307929"/>
                  <a:pt x="196553" y="376015"/>
                </a:cubicBezTo>
                <a:cubicBezTo>
                  <a:pt x="198346" y="393942"/>
                  <a:pt x="200906" y="414551"/>
                  <a:pt x="213645" y="427290"/>
                </a:cubicBezTo>
                <a:cubicBezTo>
                  <a:pt x="230737" y="444382"/>
                  <a:pt x="241989" y="470922"/>
                  <a:pt x="264920" y="478565"/>
                </a:cubicBezTo>
                <a:lnTo>
                  <a:pt x="316195" y="495656"/>
                </a:lnTo>
                <a:lnTo>
                  <a:pt x="341832" y="504202"/>
                </a:lnTo>
                <a:cubicBezTo>
                  <a:pt x="353226" y="512748"/>
                  <a:pt x="365944" y="519769"/>
                  <a:pt x="376015" y="529840"/>
                </a:cubicBezTo>
                <a:cubicBezTo>
                  <a:pt x="383278" y="537103"/>
                  <a:pt x="388011" y="546560"/>
                  <a:pt x="393107" y="555477"/>
                </a:cubicBezTo>
                <a:cubicBezTo>
                  <a:pt x="410002" y="585042"/>
                  <a:pt x="409157" y="586537"/>
                  <a:pt x="418744" y="615298"/>
                </a:cubicBezTo>
                <a:cubicBezTo>
                  <a:pt x="415895" y="638087"/>
                  <a:pt x="412375" y="660801"/>
                  <a:pt x="410198" y="683664"/>
                </a:cubicBezTo>
                <a:cubicBezTo>
                  <a:pt x="389584" y="900120"/>
                  <a:pt x="412634" y="706914"/>
                  <a:pt x="393107" y="863126"/>
                </a:cubicBezTo>
                <a:cubicBezTo>
                  <a:pt x="395956" y="888763"/>
                  <a:pt x="393496" y="915567"/>
                  <a:pt x="401653" y="940038"/>
                </a:cubicBezTo>
                <a:cubicBezTo>
                  <a:pt x="406353" y="954137"/>
                  <a:pt x="441200" y="974949"/>
                  <a:pt x="452927" y="982767"/>
                </a:cubicBezTo>
                <a:cubicBezTo>
                  <a:pt x="458624" y="991313"/>
                  <a:pt x="462756" y="1001141"/>
                  <a:pt x="470019" y="1008404"/>
                </a:cubicBezTo>
                <a:cubicBezTo>
                  <a:pt x="477282" y="1015667"/>
                  <a:pt x="489240" y="1017476"/>
                  <a:pt x="495656" y="1025496"/>
                </a:cubicBezTo>
                <a:cubicBezTo>
                  <a:pt x="501283" y="1032530"/>
                  <a:pt x="499205" y="1043638"/>
                  <a:pt x="504202" y="1051133"/>
                </a:cubicBezTo>
                <a:cubicBezTo>
                  <a:pt x="510906" y="1061189"/>
                  <a:pt x="521293" y="1068224"/>
                  <a:pt x="529839" y="1076770"/>
                </a:cubicBezTo>
                <a:cubicBezTo>
                  <a:pt x="535536" y="1093862"/>
                  <a:pt x="544696" y="1110168"/>
                  <a:pt x="546931" y="1128045"/>
                </a:cubicBezTo>
                <a:cubicBezTo>
                  <a:pt x="556934" y="1208066"/>
                  <a:pt x="549907" y="1174131"/>
                  <a:pt x="564023" y="1230595"/>
                </a:cubicBezTo>
                <a:cubicBezTo>
                  <a:pt x="566871" y="1267627"/>
                  <a:pt x="568229" y="1304803"/>
                  <a:pt x="572568" y="1341690"/>
                </a:cubicBezTo>
                <a:cubicBezTo>
                  <a:pt x="573940" y="1353355"/>
                  <a:pt x="573777" y="1366702"/>
                  <a:pt x="581114" y="1375873"/>
                </a:cubicBezTo>
                <a:cubicBezTo>
                  <a:pt x="586742" y="1382907"/>
                  <a:pt x="597823" y="1383228"/>
                  <a:pt x="606752" y="1384419"/>
                </a:cubicBezTo>
                <a:cubicBezTo>
                  <a:pt x="640753" y="1388953"/>
                  <a:pt x="675118" y="1390116"/>
                  <a:pt x="709301" y="1392965"/>
                </a:cubicBezTo>
                <a:cubicBezTo>
                  <a:pt x="723544" y="1395814"/>
                  <a:pt x="738430" y="1396411"/>
                  <a:pt x="752030" y="1401511"/>
                </a:cubicBezTo>
                <a:cubicBezTo>
                  <a:pt x="761647" y="1405117"/>
                  <a:pt x="768481" y="1414009"/>
                  <a:pt x="777667" y="1418602"/>
                </a:cubicBezTo>
                <a:cubicBezTo>
                  <a:pt x="785724" y="1422631"/>
                  <a:pt x="794759" y="1424299"/>
                  <a:pt x="803305" y="1427148"/>
                </a:cubicBezTo>
                <a:cubicBezTo>
                  <a:pt x="811851" y="1432845"/>
                  <a:pt x="821679" y="1436977"/>
                  <a:pt x="828942" y="1444240"/>
                </a:cubicBezTo>
                <a:cubicBezTo>
                  <a:pt x="845509" y="1460807"/>
                  <a:pt x="847629" y="1474662"/>
                  <a:pt x="854580" y="1495514"/>
                </a:cubicBezTo>
                <a:cubicBezTo>
                  <a:pt x="849895" y="1589207"/>
                  <a:pt x="852383" y="1644332"/>
                  <a:pt x="837488" y="1726251"/>
                </a:cubicBezTo>
                <a:cubicBezTo>
                  <a:pt x="835387" y="1737807"/>
                  <a:pt x="831791" y="1749040"/>
                  <a:pt x="828942" y="1760434"/>
                </a:cubicBezTo>
                <a:cubicBezTo>
                  <a:pt x="831791" y="1780374"/>
                  <a:pt x="830007" y="1801553"/>
                  <a:pt x="837488" y="1820255"/>
                </a:cubicBezTo>
                <a:cubicBezTo>
                  <a:pt x="849296" y="1849776"/>
                  <a:pt x="891266" y="1855272"/>
                  <a:pt x="914400" y="1862983"/>
                </a:cubicBezTo>
                <a:lnTo>
                  <a:pt x="965675" y="1880075"/>
                </a:lnTo>
                <a:cubicBezTo>
                  <a:pt x="974221" y="1882924"/>
                  <a:pt x="983817" y="1883624"/>
                  <a:pt x="991312" y="1888621"/>
                </a:cubicBezTo>
                <a:cubicBezTo>
                  <a:pt x="999858" y="1894318"/>
                  <a:pt x="1007763" y="1901119"/>
                  <a:pt x="1016950" y="1905712"/>
                </a:cubicBezTo>
                <a:cubicBezTo>
                  <a:pt x="1087699" y="1941086"/>
                  <a:pt x="994766" y="1882376"/>
                  <a:pt x="1068224" y="1931350"/>
                </a:cubicBezTo>
                <a:cubicBezTo>
                  <a:pt x="1081349" y="1951036"/>
                  <a:pt x="1089930" y="1959036"/>
                  <a:pt x="1093862" y="1982625"/>
                </a:cubicBezTo>
                <a:cubicBezTo>
                  <a:pt x="1098103" y="2008069"/>
                  <a:pt x="1090179" y="2036825"/>
                  <a:pt x="1102408" y="2059537"/>
                </a:cubicBezTo>
                <a:cubicBezTo>
                  <a:pt x="1111699" y="2076792"/>
                  <a:pt x="1167921" y="2099415"/>
                  <a:pt x="1187866" y="2110812"/>
                </a:cubicBezTo>
                <a:cubicBezTo>
                  <a:pt x="1196783" y="2115908"/>
                  <a:pt x="1204118" y="2123732"/>
                  <a:pt x="1213503" y="2127903"/>
                </a:cubicBezTo>
                <a:cubicBezTo>
                  <a:pt x="1229966" y="2135220"/>
                  <a:pt x="1247686" y="2139298"/>
                  <a:pt x="1264778" y="2144995"/>
                </a:cubicBezTo>
                <a:lnTo>
                  <a:pt x="1290415" y="2153540"/>
                </a:lnTo>
                <a:cubicBezTo>
                  <a:pt x="1298961" y="2162086"/>
                  <a:pt x="1308633" y="2169638"/>
                  <a:pt x="1316053" y="2179178"/>
                </a:cubicBezTo>
                <a:cubicBezTo>
                  <a:pt x="1328664" y="2195393"/>
                  <a:pt x="1350236" y="2230453"/>
                  <a:pt x="1350236" y="2230453"/>
                </a:cubicBezTo>
                <a:cubicBezTo>
                  <a:pt x="1353085" y="2253242"/>
                  <a:pt x="1354674" y="2276223"/>
                  <a:pt x="1358782" y="2298819"/>
                </a:cubicBezTo>
                <a:cubicBezTo>
                  <a:pt x="1360393" y="2307682"/>
                  <a:pt x="1360957" y="2318086"/>
                  <a:pt x="1367327" y="2324456"/>
                </a:cubicBezTo>
                <a:cubicBezTo>
                  <a:pt x="1373697" y="2330826"/>
                  <a:pt x="1384419" y="2330153"/>
                  <a:pt x="1392965" y="2333002"/>
                </a:cubicBezTo>
                <a:cubicBezTo>
                  <a:pt x="1433593" y="2360088"/>
                  <a:pt x="1408857" y="2346845"/>
                  <a:pt x="1469877" y="2367185"/>
                </a:cubicBezTo>
                <a:cubicBezTo>
                  <a:pt x="1478423" y="2370034"/>
                  <a:pt x="1488019" y="2370734"/>
                  <a:pt x="1495514" y="2375731"/>
                </a:cubicBezTo>
                <a:cubicBezTo>
                  <a:pt x="1528647" y="2397820"/>
                  <a:pt x="1511408" y="2389575"/>
                  <a:pt x="1546789" y="2401369"/>
                </a:cubicBezTo>
                <a:cubicBezTo>
                  <a:pt x="1552486" y="2418460"/>
                  <a:pt x="1553888" y="2437653"/>
                  <a:pt x="1563881" y="2452643"/>
                </a:cubicBezTo>
                <a:cubicBezTo>
                  <a:pt x="1569578" y="2461189"/>
                  <a:pt x="1576379" y="2469094"/>
                  <a:pt x="1580972" y="2478281"/>
                </a:cubicBezTo>
                <a:cubicBezTo>
                  <a:pt x="1585000" y="2486338"/>
                  <a:pt x="1584521" y="2496423"/>
                  <a:pt x="1589518" y="2503918"/>
                </a:cubicBezTo>
                <a:cubicBezTo>
                  <a:pt x="1596222" y="2513974"/>
                  <a:pt x="1607735" y="2520015"/>
                  <a:pt x="1615155" y="2529555"/>
                </a:cubicBezTo>
                <a:cubicBezTo>
                  <a:pt x="1627766" y="2545770"/>
                  <a:pt x="1629851" y="2574334"/>
                  <a:pt x="1649339" y="2580830"/>
                </a:cubicBezTo>
                <a:lnTo>
                  <a:pt x="1700613" y="2597922"/>
                </a:lnTo>
                <a:lnTo>
                  <a:pt x="1751888" y="2649197"/>
                </a:lnTo>
                <a:cubicBezTo>
                  <a:pt x="1760434" y="2657743"/>
                  <a:pt x="1772120" y="2664025"/>
                  <a:pt x="1777525" y="2674834"/>
                </a:cubicBezTo>
                <a:cubicBezTo>
                  <a:pt x="1800022" y="2719827"/>
                  <a:pt x="1785609" y="2700009"/>
                  <a:pt x="1820254" y="2734655"/>
                </a:cubicBezTo>
                <a:cubicBezTo>
                  <a:pt x="1843886" y="2805548"/>
                  <a:pt x="1804215" y="2694035"/>
                  <a:pt x="1862983" y="2811567"/>
                </a:cubicBezTo>
                <a:cubicBezTo>
                  <a:pt x="1884668" y="2854936"/>
                  <a:pt x="1873008" y="2835150"/>
                  <a:pt x="1897167" y="2871387"/>
                </a:cubicBezTo>
                <a:cubicBezTo>
                  <a:pt x="1900015" y="2879933"/>
                  <a:pt x="1903527" y="2888286"/>
                  <a:pt x="1905712" y="2897025"/>
                </a:cubicBezTo>
                <a:cubicBezTo>
                  <a:pt x="1914302" y="2931387"/>
                  <a:pt x="1903565" y="2944735"/>
                  <a:pt x="1939896" y="2956845"/>
                </a:cubicBezTo>
                <a:cubicBezTo>
                  <a:pt x="1956334" y="2962324"/>
                  <a:pt x="1974360" y="2961188"/>
                  <a:pt x="1991170" y="2965391"/>
                </a:cubicBezTo>
                <a:cubicBezTo>
                  <a:pt x="2008648" y="2969761"/>
                  <a:pt x="2042445" y="2982483"/>
                  <a:pt x="2042445" y="2982483"/>
                </a:cubicBezTo>
                <a:lnTo>
                  <a:pt x="2076628" y="3033757"/>
                </a:lnTo>
                <a:cubicBezTo>
                  <a:pt x="2096880" y="3064135"/>
                  <a:pt x="2083449" y="3059395"/>
                  <a:pt x="2110811" y="305939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007673" y="2215823"/>
            <a:ext cx="0" cy="30133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691924" y="2215822"/>
            <a:ext cx="30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1"/>
            <a:endCxn id="43" idx="6"/>
          </p:cNvCxnSpPr>
          <p:nvPr/>
        </p:nvCxnSpPr>
        <p:spPr>
          <a:xfrm flipH="1">
            <a:off x="1475656" y="2188800"/>
            <a:ext cx="633582" cy="440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1403648" y="2696107"/>
            <a:ext cx="801026" cy="654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6649638" y="2043538"/>
                <a:ext cx="44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8" y="2043538"/>
                <a:ext cx="446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6745074" y="2550845"/>
                <a:ext cx="1081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74" y="2550845"/>
                <a:ext cx="108145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stCxn id="74" idx="1"/>
          </p:cNvCxnSpPr>
          <p:nvPr/>
        </p:nvCxnSpPr>
        <p:spPr>
          <a:xfrm flipH="1">
            <a:off x="5980052" y="2228204"/>
            <a:ext cx="669586" cy="684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1"/>
          </p:cNvCxnSpPr>
          <p:nvPr/>
        </p:nvCxnSpPr>
        <p:spPr>
          <a:xfrm flipH="1">
            <a:off x="6016056" y="2735511"/>
            <a:ext cx="729018" cy="61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83968" y="1196752"/>
            <a:ext cx="0" cy="5661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08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Underfitting</a:t>
            </a:r>
            <a:r>
              <a:rPr lang="en-GB" dirty="0"/>
              <a:t>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5428" y="5229200"/>
            <a:ext cx="38105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21532" y="1988840"/>
            <a:ext cx="0" cy="4144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89273" y="335095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925277" y="3515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001939" y="3737300"/>
            <a:ext cx="55697" cy="6847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141796" y="393683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236722" y="4112112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455101" y="4269180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687428" y="4321833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948152" y="4351589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197687" y="4311764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25828" y="5229200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61932" y="1988840"/>
            <a:ext cx="0" cy="4144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29673" y="335095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465677" y="3515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523296" y="3760058"/>
            <a:ext cx="64928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6639915" y="3975155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820606" y="4141868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003269" y="4205140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227677" y="427764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446404" y="4325009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740667" y="4324997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4788024" y="6133404"/>
            <a:ext cx="43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Underfitting</a:t>
            </a:r>
            <a:r>
              <a:rPr lang="en-GB" dirty="0"/>
              <a:t>: because of not enough training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895" y="6133404"/>
            <a:ext cx="341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 training and generalisation</a:t>
            </a:r>
          </a:p>
        </p:txBody>
      </p:sp>
      <p:sp>
        <p:nvSpPr>
          <p:cNvPr id="43" name="Oval 42"/>
          <p:cNvSpPr/>
          <p:nvPr/>
        </p:nvSpPr>
        <p:spPr>
          <a:xfrm>
            <a:off x="1403648" y="2593074"/>
            <a:ext cx="72008" cy="72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441472" y="2629078"/>
            <a:ext cx="0" cy="2600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28735" y="2793114"/>
            <a:ext cx="0" cy="24497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121532" y="2793114"/>
            <a:ext cx="30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</p:cNvCxnSpPr>
          <p:nvPr/>
        </p:nvCxnSpPr>
        <p:spPr>
          <a:xfrm flipH="1">
            <a:off x="1121532" y="2629078"/>
            <a:ext cx="2821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2118588" y="2123514"/>
                <a:ext cx="44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88" y="2123514"/>
                <a:ext cx="44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2204674" y="2511441"/>
                <a:ext cx="108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4" y="2511441"/>
                <a:ext cx="108683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5944048" y="2629508"/>
            <a:ext cx="72008" cy="72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981872" y="2665512"/>
            <a:ext cx="0" cy="2600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2"/>
          </p:cNvCxnSpPr>
          <p:nvPr/>
        </p:nvCxnSpPr>
        <p:spPr>
          <a:xfrm flipH="1">
            <a:off x="5661932" y="2665512"/>
            <a:ext cx="2821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07673" y="3079920"/>
            <a:ext cx="0" cy="21492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691924" y="3079918"/>
            <a:ext cx="307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1"/>
            <a:endCxn id="43" idx="6"/>
          </p:cNvCxnSpPr>
          <p:nvPr/>
        </p:nvCxnSpPr>
        <p:spPr>
          <a:xfrm flipH="1">
            <a:off x="1475656" y="2308180"/>
            <a:ext cx="642932" cy="3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1441472" y="2696107"/>
            <a:ext cx="763202" cy="9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6649638" y="2043538"/>
                <a:ext cx="446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8" y="2043538"/>
                <a:ext cx="446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6745074" y="2550845"/>
                <a:ext cx="108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74" y="2550845"/>
                <a:ext cx="10868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stCxn id="74" idx="1"/>
            <a:endCxn id="57" idx="6"/>
          </p:cNvCxnSpPr>
          <p:nvPr/>
        </p:nvCxnSpPr>
        <p:spPr>
          <a:xfrm flipH="1">
            <a:off x="6016056" y="2228204"/>
            <a:ext cx="633582" cy="437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1"/>
          </p:cNvCxnSpPr>
          <p:nvPr/>
        </p:nvCxnSpPr>
        <p:spPr>
          <a:xfrm flipH="1">
            <a:off x="5999128" y="2735511"/>
            <a:ext cx="745946" cy="34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83968" y="1196752"/>
            <a:ext cx="0" cy="5661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08104" y="2511441"/>
            <a:ext cx="2592288" cy="29337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1756944" y="2876278"/>
            <a:ext cx="2105025" cy="1534362"/>
          </a:xfrm>
          <a:custGeom>
            <a:avLst/>
            <a:gdLst>
              <a:gd name="connsiteX0" fmla="*/ 0 w 2105025"/>
              <a:gd name="connsiteY0" fmla="*/ 0 h 1204057"/>
              <a:gd name="connsiteX1" fmla="*/ 95250 w 2105025"/>
              <a:gd name="connsiteY1" fmla="*/ 390525 h 1204057"/>
              <a:gd name="connsiteX2" fmla="*/ 409575 w 2105025"/>
              <a:gd name="connsiteY2" fmla="*/ 895350 h 1204057"/>
              <a:gd name="connsiteX3" fmla="*/ 942975 w 2105025"/>
              <a:gd name="connsiteY3" fmla="*/ 1152525 h 1204057"/>
              <a:gd name="connsiteX4" fmla="*/ 1571625 w 2105025"/>
              <a:gd name="connsiteY4" fmla="*/ 1200150 h 1204057"/>
              <a:gd name="connsiteX5" fmla="*/ 2105025 w 2105025"/>
              <a:gd name="connsiteY5" fmla="*/ 1200150 h 12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025" h="1204057">
                <a:moveTo>
                  <a:pt x="0" y="0"/>
                </a:moveTo>
                <a:cubicBezTo>
                  <a:pt x="13494" y="120650"/>
                  <a:pt x="26988" y="241300"/>
                  <a:pt x="95250" y="390525"/>
                </a:cubicBezTo>
                <a:cubicBezTo>
                  <a:pt x="163513" y="539750"/>
                  <a:pt x="268287" y="768350"/>
                  <a:pt x="409575" y="895350"/>
                </a:cubicBezTo>
                <a:cubicBezTo>
                  <a:pt x="550863" y="1022350"/>
                  <a:pt x="749300" y="1101725"/>
                  <a:pt x="942975" y="1152525"/>
                </a:cubicBezTo>
                <a:cubicBezTo>
                  <a:pt x="1136650" y="1203325"/>
                  <a:pt x="1377950" y="1192213"/>
                  <a:pt x="1571625" y="1200150"/>
                </a:cubicBezTo>
                <a:cubicBezTo>
                  <a:pt x="1765300" y="1208087"/>
                  <a:pt x="2008188" y="1201737"/>
                  <a:pt x="2105025" y="1200150"/>
                </a:cubicBez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3432436" y="4354752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3692235" y="4410321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3900068" y="4326422"/>
            <a:ext cx="65462" cy="595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65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how we can prevent or fight overfitting?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122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Validation- Holdout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When </a:t>
            </a:r>
            <a:r>
              <a:rPr lang="en-GB" b="1" dirty="0"/>
              <a:t>few models </a:t>
            </a:r>
            <a:r>
              <a:rPr lang="en-GB" dirty="0"/>
              <a:t>are trained using a training set</a:t>
            </a:r>
          </a:p>
          <a:p>
            <a:r>
              <a:rPr lang="en-GB" dirty="0"/>
              <a:t>Their generalisation performance can be measured against a validation set </a:t>
            </a:r>
          </a:p>
          <a:p>
            <a:r>
              <a:rPr lang="en-GB" dirty="0"/>
              <a:t>(that they have not seen before) and </a:t>
            </a:r>
          </a:p>
          <a:p>
            <a:r>
              <a:rPr lang="en-GB" dirty="0"/>
              <a:t>we can pick the best of model </a:t>
            </a:r>
            <a:r>
              <a:rPr lang="en-GB" b="1" dirty="0"/>
              <a:t>(sets of parameters) </a:t>
            </a:r>
          </a:p>
          <a:p>
            <a:r>
              <a:rPr lang="en-GB" dirty="0"/>
              <a:t>It is the model that minimizes the cost function the most for a data that has not been seen by the models before (that is the validation set)</a:t>
            </a:r>
          </a:p>
          <a:p>
            <a:r>
              <a:rPr lang="en-GB" dirty="0"/>
              <a:t>This process is called cross validation, holdout method. </a:t>
            </a:r>
          </a:p>
          <a:p>
            <a:r>
              <a:rPr lang="en-GB" dirty="0"/>
              <a:t>The testing set is preserved to give a generalisation measure of the chosen model on yet another new set that it has not come across it before.</a:t>
            </a:r>
          </a:p>
        </p:txBody>
      </p:sp>
    </p:spTree>
    <p:extLst>
      <p:ext uri="{BB962C8B-B14F-4D97-AF65-F5344CB8AC3E}">
        <p14:creationId xmlns:p14="http://schemas.microsoft.com/office/powerpoint/2010/main" val="347483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previous method of holding out a validation or test set is </a:t>
            </a:r>
            <a:r>
              <a:rPr lang="en-GB" dirty="0" smtClean="0"/>
              <a:t>prone </a:t>
            </a:r>
            <a:r>
              <a:rPr lang="en-GB" dirty="0"/>
              <a:t>to high variation due to the way we divided our data and which data went to which set (validation set, test set and training set)</a:t>
            </a:r>
          </a:p>
          <a:p>
            <a:r>
              <a:rPr lang="en-GB" dirty="0"/>
              <a:t>A more stable and less variant method is to do a 10-fold or K-fold cross </a:t>
            </a:r>
            <a:r>
              <a:rPr lang="en-GB" dirty="0" smtClean="0"/>
              <a:t>validation which we covered fully in unit2</a:t>
            </a:r>
          </a:p>
          <a:p>
            <a:pPr marL="0" indent="0">
              <a:buNone/>
            </a:pPr>
            <a:r>
              <a:rPr lang="en-GB" dirty="0" smtClean="0"/>
              <a:t>Here is a reminder</a:t>
            </a:r>
            <a:endParaRPr lang="en-GB" dirty="0"/>
          </a:p>
          <a:p>
            <a:r>
              <a:rPr lang="en-GB" dirty="0"/>
              <a:t>In this method each time a 10% of the data is left out and the model is trained for the rest then the performance is measured against the validation set. </a:t>
            </a:r>
          </a:p>
          <a:p>
            <a:r>
              <a:rPr lang="en-GB" dirty="0"/>
              <a:t>Then another 10% of the data is left out and the model is trained using the 90% of the data and performance is measured against the 10% validation set. </a:t>
            </a:r>
          </a:p>
          <a:p>
            <a:r>
              <a:rPr lang="en-GB" dirty="0"/>
              <a:t>So on… until we have measured the performance of our model against all of our data in 10 folds</a:t>
            </a:r>
          </a:p>
          <a:p>
            <a:r>
              <a:rPr lang="en-GB" dirty="0"/>
              <a:t>The final error is measured as the average of the error in all of the 10 folds</a:t>
            </a:r>
          </a:p>
          <a:p>
            <a:r>
              <a:rPr lang="en-GB" dirty="0"/>
              <a:t>For K-folds replace the 10 by K so we make K subsets and we holdout each time one of the subsets and train using the rest, then we take the average of the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sub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set</a:t>
            </a:r>
          </a:p>
          <a:p>
            <a:r>
              <a:rPr lang="en-GB" dirty="0"/>
              <a:t>Validation set</a:t>
            </a:r>
          </a:p>
          <a:p>
            <a:r>
              <a:rPr lang="en-GB" dirty="0"/>
              <a:t>Testing set</a:t>
            </a:r>
          </a:p>
          <a:p>
            <a:endParaRPr lang="en-GB" dirty="0"/>
          </a:p>
          <a:p>
            <a:r>
              <a:rPr lang="en-GB" dirty="0"/>
              <a:t>Can you give a definition for each?</a:t>
            </a:r>
          </a:p>
        </p:txBody>
      </p:sp>
    </p:spTree>
    <p:extLst>
      <p:ext uri="{BB962C8B-B14F-4D97-AF65-F5344CB8AC3E}">
        <p14:creationId xmlns:p14="http://schemas.microsoft.com/office/powerpoint/2010/main" val="3477948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several models can be time consuming</a:t>
            </a:r>
          </a:p>
          <a:p>
            <a:endParaRPr lang="en-GB" dirty="0"/>
          </a:p>
          <a:p>
            <a:r>
              <a:rPr lang="en-GB" dirty="0"/>
              <a:t>And it seems we are applying a trial and error approach with the cross validation</a:t>
            </a:r>
          </a:p>
          <a:p>
            <a:endParaRPr lang="en-GB" dirty="0"/>
          </a:p>
          <a:p>
            <a:r>
              <a:rPr lang="en-GB" dirty="0"/>
              <a:t>Is there another easier way to get rid of overfitting?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34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Ideally we would like to go directly to the model and train it once and should be guaranteed that it prevent overfitting </a:t>
            </a:r>
          </a:p>
          <a:p>
            <a:endParaRPr lang="en-GB" dirty="0"/>
          </a:p>
          <a:p>
            <a:r>
              <a:rPr lang="en-GB" dirty="0"/>
              <a:t>What level or function we are aiming for?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2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 and 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Yes we aim for the cost function itself</a:t>
            </a:r>
          </a:p>
          <a:p>
            <a:endParaRPr lang="en-GB" dirty="0"/>
          </a:p>
          <a:p>
            <a:r>
              <a:rPr lang="en-GB" dirty="0"/>
              <a:t>Ok so we need to find a term that if we include it in our cost function it will prevent overfitting</a:t>
            </a:r>
          </a:p>
          <a:p>
            <a:endParaRPr lang="en-GB" dirty="0"/>
          </a:p>
          <a:p>
            <a:r>
              <a:rPr lang="en-GB" dirty="0"/>
              <a:t>i.e. prevents changes to the parameters!</a:t>
            </a:r>
          </a:p>
          <a:p>
            <a:endParaRPr lang="en-GB" dirty="0"/>
          </a:p>
          <a:p>
            <a:r>
              <a:rPr lang="en-GB" dirty="0"/>
              <a:t>i.e. penalise the excessive changes for the parameters</a:t>
            </a:r>
          </a:p>
          <a:p>
            <a:endParaRPr lang="en-GB" dirty="0"/>
          </a:p>
          <a:p>
            <a:r>
              <a:rPr lang="en-GB" dirty="0"/>
              <a:t>i.e. fights the goal of learning!</a:t>
            </a:r>
          </a:p>
          <a:p>
            <a:endParaRPr lang="en-GB" dirty="0"/>
          </a:p>
          <a:p>
            <a:r>
              <a:rPr lang="en-GB" dirty="0"/>
              <a:t>This sounds strange?</a:t>
            </a:r>
          </a:p>
        </p:txBody>
      </p:sp>
    </p:spTree>
    <p:extLst>
      <p:ext uri="{BB962C8B-B14F-4D97-AF65-F5344CB8AC3E}">
        <p14:creationId xmlns:p14="http://schemas.microsoft.com/office/powerpoint/2010/main" val="398667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Regression: </a:t>
            </a:r>
            <a:r>
              <a:rPr lang="en-GB" dirty="0" err="1"/>
              <a:t>univariate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Linear Regression for one feature</a:t>
                </a:r>
              </a:p>
              <a:p>
                <a:pPr lvl="1"/>
                <a:r>
                  <a:rPr lang="en-GB" dirty="0"/>
                  <a:t>Each x is just one reading,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 is one reading</a:t>
                </a:r>
              </a:p>
              <a:p>
                <a:pPr lvl="1"/>
                <a:r>
                  <a:rPr lang="en-GB" dirty="0"/>
                  <a:t>Using pairs of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we would like to predict future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Our dataset 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Build a model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GB" dirty="0" smtClean="0"/>
                  <a:t> of </a:t>
                </a:r>
                <a:r>
                  <a:rPr lang="en-GB" dirty="0"/>
                  <a:t>the relationship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Later if you give the model a </a:t>
                </a:r>
                <a:r>
                  <a:rPr lang="en-GB" b="1" dirty="0"/>
                  <a:t>new</a:t>
                </a:r>
                <a:r>
                  <a:rPr lang="en-GB" dirty="0"/>
                  <a:t> value x it will be able to predict the value of </a:t>
                </a:r>
                <a:r>
                  <a:rPr lang="en-GB" dirty="0" smtClean="0"/>
                  <a:t>y </a:t>
                </a:r>
                <a:r>
                  <a:rPr lang="en-GB" dirty="0"/>
                  <a:t>using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GB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601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 and Regularisation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we think about it, the process resembles a regularisation bodies</a:t>
            </a:r>
          </a:p>
          <a:p>
            <a:r>
              <a:rPr lang="en-GB" dirty="0"/>
              <a:t>They try to regularise a market </a:t>
            </a:r>
          </a:p>
          <a:p>
            <a:pPr lvl="1"/>
            <a:r>
              <a:rPr lang="en-GB" dirty="0"/>
              <a:t>Ex.: real estate, by introducing </a:t>
            </a:r>
          </a:p>
          <a:p>
            <a:pPr lvl="1"/>
            <a:r>
              <a:rPr lang="en-GB" dirty="0"/>
              <a:t>taxation and </a:t>
            </a:r>
          </a:p>
          <a:p>
            <a:pPr lvl="1"/>
            <a:r>
              <a:rPr lang="en-GB" dirty="0"/>
              <a:t>regulations </a:t>
            </a:r>
          </a:p>
          <a:p>
            <a:pPr lvl="1"/>
            <a:r>
              <a:rPr lang="en-GB" dirty="0"/>
              <a:t>to prevent excessive increase of market due to stock jobbing (noise in our terms) etc. which create bubble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8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 please tell us how to regularise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in terms of Logistic Regression and Learning in general</a:t>
            </a:r>
          </a:p>
          <a:p>
            <a:endParaRPr lang="en-GB" dirty="0"/>
          </a:p>
          <a:p>
            <a:r>
              <a:rPr lang="en-GB" dirty="0"/>
              <a:t>How we can apply regularisation?</a:t>
            </a:r>
          </a:p>
        </p:txBody>
      </p:sp>
    </p:spTree>
    <p:extLst>
      <p:ext uri="{BB962C8B-B14F-4D97-AF65-F5344CB8AC3E}">
        <p14:creationId xmlns:p14="http://schemas.microsoft.com/office/powerpoint/2010/main" val="3020357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GB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control the changes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Regularisation term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𝜆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sets the trade-off between changing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and not changing them</a:t>
                </a:r>
              </a:p>
              <a:p>
                <a:r>
                  <a:rPr lang="en-GB" dirty="0"/>
                  <a:t>Hence it sets the trade-off between </a:t>
                </a:r>
                <a:r>
                  <a:rPr lang="en-GB" dirty="0" err="1"/>
                  <a:t>overfitting</a:t>
                </a:r>
                <a:r>
                  <a:rPr lang="en-GB" dirty="0"/>
                  <a:t> and </a:t>
                </a:r>
                <a:r>
                  <a:rPr lang="en-GB" dirty="0" err="1"/>
                  <a:t>underfitting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1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91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Overfitting!!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Summary:</a:t>
            </a:r>
          </a:p>
          <a:p>
            <a:r>
              <a:rPr lang="en-GB" dirty="0"/>
              <a:t>Logistic regression needs one extra important change</a:t>
            </a:r>
          </a:p>
          <a:p>
            <a:r>
              <a:rPr lang="en-GB" dirty="0"/>
              <a:t>In many situations when we overstrain our model to further reduce the error or the cost function for our data we fall in the overfitting trap</a:t>
            </a:r>
          </a:p>
          <a:p>
            <a:r>
              <a:rPr lang="en-GB" dirty="0"/>
              <a:t>Overfitting occurs when our model becomes very good at predicting the results for our training data but has a poor performance for other data that it has not seen before</a:t>
            </a:r>
          </a:p>
          <a:p>
            <a:r>
              <a:rPr lang="en-GB" dirty="0"/>
              <a:t>i.e. it has poor generalisation abilities</a:t>
            </a:r>
          </a:p>
          <a:p>
            <a:r>
              <a:rPr lang="en-GB" dirty="0"/>
              <a:t>To prevent this situation we need to add a term to our cost function so that it strike a balance between changing the weights and not changing them too much for the particulars of our training model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6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(</a:t>
            </a:r>
            <a:r>
              <a:rPr lang="en-GB" dirty="0" err="1"/>
              <a:t>Univariate</a:t>
            </a:r>
            <a:r>
              <a:rPr lang="en-GB" dirty="0"/>
              <a:t>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Our linear model took the form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7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Regression: Multivariate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Linear Regression for multi features</a:t>
                </a:r>
              </a:p>
              <a:p>
                <a:pPr lvl="1"/>
                <a:r>
                  <a:rPr lang="en-GB" dirty="0"/>
                  <a:t>Each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multi dimensional </a:t>
                </a:r>
                <a:r>
                  <a:rPr lang="en-GB" dirty="0" smtClean="0"/>
                  <a:t>vector</a:t>
                </a:r>
              </a:p>
              <a:p>
                <a:pPr lvl="1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 the label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</a:rPr>
                      <m:t>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=1…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But this time </a:t>
                </a:r>
                <a:r>
                  <a:rPr lang="en-GB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So we are mapping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⟶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</a:t>
            </a:r>
            <a:r>
              <a:rPr lang="en-GB" dirty="0" err="1"/>
              <a:t>univariate</a:t>
            </a:r>
            <a:r>
              <a:rPr lang="en-GB" dirty="0"/>
              <a:t>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34071"/>
              </p:ext>
            </p:extLst>
          </p:nvPr>
        </p:nvGraphicFramePr>
        <p:xfrm>
          <a:off x="457197" y="1929781"/>
          <a:ext cx="1175658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18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2607634"/>
            <a:ext cx="115212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148852" y="2602992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200902" y="1772816"/>
            <a:ext cx="266642" cy="90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47864" y="1646214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646214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1652908" y="2034141"/>
            <a:ext cx="1928728" cy="64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8766" y="2607634"/>
            <a:ext cx="554842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2" name="Straight Arrow Connector 21"/>
          <p:cNvCxnSpPr>
            <a:stCxn id="9" idx="2"/>
            <a:endCxn id="19" idx="1"/>
          </p:cNvCxnSpPr>
          <p:nvPr/>
        </p:nvCxnSpPr>
        <p:spPr>
          <a:xfrm>
            <a:off x="200902" y="1772816"/>
            <a:ext cx="369119" cy="858997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73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in Multivariate setting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95113"/>
              </p:ext>
            </p:extLst>
          </p:nvPr>
        </p:nvGraphicFramePr>
        <p:xfrm>
          <a:off x="457197" y="1929781"/>
          <a:ext cx="8229606" cy="396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35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GB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GB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9185" marR="9185" marT="918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0.00632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0.538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78.9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0.02729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7.185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4.9671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392.83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0.03237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6.998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45.8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0.06905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0.458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7.147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54.2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0.458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58.7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6.0622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394.12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5.5605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0.14455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96.1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5.9505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0.21124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6.0821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85.9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0.22489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94.3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6.3467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392.52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0.11747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6.2267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0.09378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4.7075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396.9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0.63796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6.096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4.4619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0.62739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56.5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395.62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1.05393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386.85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0.7842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81.7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4.2579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386.75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14.67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0.80271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5.456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288.99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0.7258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5.727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3.7965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390.95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5" marR="9185" marT="918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2607634"/>
            <a:ext cx="7632848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172400" y="2607634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870" y="1384889"/>
                <a:ext cx="467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2"/>
            <a:endCxn id="6" idx="1"/>
          </p:cNvCxnSpPr>
          <p:nvPr/>
        </p:nvCxnSpPr>
        <p:spPr>
          <a:xfrm>
            <a:off x="200902" y="1772816"/>
            <a:ext cx="266642" cy="90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76456" y="1384888"/>
                <a:ext cx="467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56" y="1384888"/>
                <a:ext cx="467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  <a:endCxn id="7" idx="3"/>
          </p:cNvCxnSpPr>
          <p:nvPr/>
        </p:nvCxnSpPr>
        <p:spPr>
          <a:xfrm flipH="1">
            <a:off x="8676456" y="1772815"/>
            <a:ext cx="233772" cy="90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15816" y="2607634"/>
            <a:ext cx="360040" cy="1651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07704" y="1384887"/>
                <a:ext cx="64807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384887"/>
                <a:ext cx="648072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2231740" y="1809234"/>
            <a:ext cx="736803" cy="822579"/>
          </a:xfrm>
          <a:prstGeom prst="straightConnector1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350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/>
      <p:bldP spid="19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(Multivariate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Multivariate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=70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0.2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+0.01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5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1AFFB65C4CF428732C73EEB93BB05" ma:contentTypeVersion="12" ma:contentTypeDescription="Create a new document." ma:contentTypeScope="" ma:versionID="272cffb864e96e7893befea08508ff29">
  <xsd:schema xmlns:xsd="http://www.w3.org/2001/XMLSchema" xmlns:xs="http://www.w3.org/2001/XMLSchema" xmlns:p="http://schemas.microsoft.com/office/2006/metadata/properties" xmlns:ns2="20da7009-e730-4bb6-a7f4-bbb0e766685e" xmlns:ns3="8c69f5ce-ce3a-4e8c-a6f8-d5cf8a30f3df" targetNamespace="http://schemas.microsoft.com/office/2006/metadata/properties" ma:root="true" ma:fieldsID="2f67014f2443527738c09f147e666a12" ns2:_="" ns3:_="">
    <xsd:import namespace="20da7009-e730-4bb6-a7f4-bbb0e766685e"/>
    <xsd:import namespace="8c69f5ce-ce3a-4e8c-a6f8-d5cf8a30f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a7009-e730-4bb6-a7f4-bbb0e7666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9f5ce-ce3a-4e8c-a6f8-d5cf8a30f3d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A939B-62BF-4924-86E7-D27128C88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0A3BA-9D06-4FAE-91D4-350B950F9A34}"/>
</file>

<file path=customXml/itemProps3.xml><?xml version="1.0" encoding="utf-8"?>
<ds:datastoreItem xmlns:ds="http://schemas.openxmlformats.org/officeDocument/2006/customXml" ds:itemID="{5FFEB424-AED7-4EB1-B64C-4F6170CC8A60}">
  <ds:schemaRefs>
    <ds:schemaRef ds:uri="http://schemas.microsoft.com/office/2006/documentManagement/types"/>
    <ds:schemaRef ds:uri="http://schemas.microsoft.com/office/infopath/2007/PartnerControls"/>
    <ds:schemaRef ds:uri="2fb9d49a-94b6-4702-8584-f5659814f44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8ba4c33-77d7-48b1-9088-3ac9cbe3275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3580</Words>
  <Application>Microsoft Office PowerPoint</Application>
  <PresentationFormat>On-screen Show (4:3)</PresentationFormat>
  <Paragraphs>960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Office Theme</vt:lpstr>
      <vt:lpstr>Linear Models for Regression</vt:lpstr>
      <vt:lpstr>Datasets in univariate setting</vt:lpstr>
      <vt:lpstr>Datasets in univariate setting</vt:lpstr>
      <vt:lpstr>Linear Regression: univariate</vt:lpstr>
      <vt:lpstr>Hypothesis (Univariate Model)</vt:lpstr>
      <vt:lpstr>Linear Regression: Multivariate</vt:lpstr>
      <vt:lpstr>Datasets in univariate setting</vt:lpstr>
      <vt:lpstr>Datasets in Multivariate setting</vt:lpstr>
      <vt:lpstr>Hypothesis (Multivariate Model)</vt:lpstr>
      <vt:lpstr>Hypothesis (Model)</vt:lpstr>
      <vt:lpstr>Linear Regression Hypothesis (Model)</vt:lpstr>
      <vt:lpstr>Linear Regression Cost Function</vt:lpstr>
      <vt:lpstr>Question</vt:lpstr>
      <vt:lpstr>Linear Regression: univariate and multivariate</vt:lpstr>
      <vt:lpstr>Datasets in Multivariate setting</vt:lpstr>
      <vt:lpstr>Linear Regression Cost Function</vt:lpstr>
      <vt:lpstr>Hypothesis (Model)</vt:lpstr>
      <vt:lpstr>Linear Regression Gradient Decent</vt:lpstr>
      <vt:lpstr>Linear Regression and Nonlinearity</vt:lpstr>
      <vt:lpstr>Nonlinearity: Feature Space </vt:lpstr>
      <vt:lpstr>Nonlinearity</vt:lpstr>
      <vt:lpstr>Logistic Regression</vt:lpstr>
      <vt:lpstr>Features Transformation</vt:lpstr>
      <vt:lpstr>Types of normalisation</vt:lpstr>
      <vt:lpstr>Types of normalisation</vt:lpstr>
      <vt:lpstr>Scaling</vt:lpstr>
      <vt:lpstr>Normalisation: Standardisation</vt:lpstr>
      <vt:lpstr>Normalisation: Scaling to unit length</vt:lpstr>
      <vt:lpstr>Overfitting, cross validation and regularisation</vt:lpstr>
      <vt:lpstr>Overfitting!!</vt:lpstr>
      <vt:lpstr>Overfitting example</vt:lpstr>
      <vt:lpstr>Underfitting example</vt:lpstr>
      <vt:lpstr>?</vt:lpstr>
      <vt:lpstr>Cross Validation- Holdout</vt:lpstr>
      <vt:lpstr>K-fold Cross Validation</vt:lpstr>
      <vt:lpstr>Types of sub datasets</vt:lpstr>
      <vt:lpstr>Is there a Better Solution</vt:lpstr>
      <vt:lpstr>?</vt:lpstr>
      <vt:lpstr>Overfitting and Cost function</vt:lpstr>
      <vt:lpstr>Overfitting and Regularisation </vt:lpstr>
      <vt:lpstr>Ok please tell us how to regularise</vt:lpstr>
      <vt:lpstr>Regularisation</vt:lpstr>
      <vt:lpstr>Overfitting!!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M24COM: Machine Learning</dc:title>
  <dc:creator>Abdulrahman Altahhan</dc:creator>
  <cp:lastModifiedBy>Abdulrahman Altahhan</cp:lastModifiedBy>
  <cp:revision>199</cp:revision>
  <dcterms:created xsi:type="dcterms:W3CDTF">2015-09-30T13:07:05Z</dcterms:created>
  <dcterms:modified xsi:type="dcterms:W3CDTF">2021-05-04T13:21:53Z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0x0101006791AFFB65C4CF428732C73EEB93BB05</vt:lpwstr>
  </property>
</Properties>
</file>