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72" r:id="rId6"/>
  </p:sldMasterIdLst>
  <p:notesMasterIdLst>
    <p:notesMasterId r:id="rId65"/>
  </p:notesMasterIdLst>
  <p:sldIdLst>
    <p:sldId id="368" r:id="rId7"/>
    <p:sldId id="256" r:id="rId8"/>
    <p:sldId id="399" r:id="rId9"/>
    <p:sldId id="398" r:id="rId10"/>
    <p:sldId id="397" r:id="rId11"/>
    <p:sldId id="356" r:id="rId12"/>
    <p:sldId id="358" r:id="rId13"/>
    <p:sldId id="359" r:id="rId14"/>
    <p:sldId id="360" r:id="rId15"/>
    <p:sldId id="328" r:id="rId16"/>
    <p:sldId id="327" r:id="rId17"/>
    <p:sldId id="365" r:id="rId18"/>
    <p:sldId id="362" r:id="rId19"/>
    <p:sldId id="363" r:id="rId20"/>
    <p:sldId id="361" r:id="rId21"/>
    <p:sldId id="367" r:id="rId22"/>
    <p:sldId id="366" r:id="rId23"/>
    <p:sldId id="369" r:id="rId24"/>
    <p:sldId id="371" r:id="rId25"/>
    <p:sldId id="400" r:id="rId26"/>
    <p:sldId id="401" r:id="rId27"/>
    <p:sldId id="402" r:id="rId28"/>
    <p:sldId id="403" r:id="rId29"/>
    <p:sldId id="404" r:id="rId30"/>
    <p:sldId id="405" r:id="rId31"/>
    <p:sldId id="372" r:id="rId32"/>
    <p:sldId id="373" r:id="rId33"/>
    <p:sldId id="375" r:id="rId34"/>
    <p:sldId id="378" r:id="rId35"/>
    <p:sldId id="376" r:id="rId36"/>
    <p:sldId id="379" r:id="rId37"/>
    <p:sldId id="380" r:id="rId38"/>
    <p:sldId id="364" r:id="rId39"/>
    <p:sldId id="331" r:id="rId40"/>
    <p:sldId id="332" r:id="rId41"/>
    <p:sldId id="370" r:id="rId42"/>
    <p:sldId id="382" r:id="rId43"/>
    <p:sldId id="383" r:id="rId44"/>
    <p:sldId id="406" r:id="rId45"/>
    <p:sldId id="381" r:id="rId46"/>
    <p:sldId id="386" r:id="rId47"/>
    <p:sldId id="388" r:id="rId48"/>
    <p:sldId id="389" r:id="rId49"/>
    <p:sldId id="407" r:id="rId50"/>
    <p:sldId id="418" r:id="rId51"/>
    <p:sldId id="387" r:id="rId52"/>
    <p:sldId id="390" r:id="rId53"/>
    <p:sldId id="427" r:id="rId54"/>
    <p:sldId id="412" r:id="rId55"/>
    <p:sldId id="419" r:id="rId56"/>
    <p:sldId id="414" r:id="rId57"/>
    <p:sldId id="420" r:id="rId58"/>
    <p:sldId id="423" r:id="rId59"/>
    <p:sldId id="417" r:id="rId60"/>
    <p:sldId id="422" r:id="rId61"/>
    <p:sldId id="421" r:id="rId62"/>
    <p:sldId id="424" r:id="rId63"/>
    <p:sldId id="428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0000FF"/>
    <a:srgbClr val="B6B6B6"/>
    <a:srgbClr val="FF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86400" autoAdjust="0"/>
  </p:normalViewPr>
  <p:slideViewPr>
    <p:cSldViewPr>
      <p:cViewPr varScale="1">
        <p:scale>
          <a:sx n="115" d="100"/>
          <a:sy n="115" d="100"/>
        </p:scale>
        <p:origin x="72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30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viewProps" Target="view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leeds365-my.sharepoint.com/personal/scsaalt_leeds_ac_uk/Documents/Downloads/Resources%20for%20ODL%20MSc/Data%20Science%20Contents/unit3/code/Comprehensive%20example_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leeds365-my.sharepoint.com/personal/scsaalt_leeds_ac_uk/Documents/Downloads/Resources%20for%20ODL%20MSc/Data%20Science%20Contents/unit3/code/Comprehensive%20example_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leeds365-my.sharepoint.com/personal/scsaalt_leeds_ac_uk/Documents/Downloads/Resources%20for%20ODL%20MSc/Data%20Science%20Contents/unit3/code/Comprehensive%20example_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leeds365-my.sharepoint.com/personal/scsaalt_leeds_ac_uk/Documents/Downloads/Resources%20for%20ODL%20MSc/Data%20Science%20Contents/unit3/code/Comprehensive%20example_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leeds365-my.sharepoint.com/personal/scsaalt_leeds_ac_uk/Documents/Downloads/Resources%20for%20ODL%20MSc/Data%20Science%20Contents/unit3/code/Comprehensive%20example_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403658357734187"/>
          <c:y val="0.15174596230267232"/>
          <c:w val="0.78455213675213675"/>
          <c:h val="0.67560722222222225"/>
        </c:manualLayout>
      </c:layout>
      <c:scatterChart>
        <c:scatterStyle val="lineMarker"/>
        <c:varyColors val="0"/>
        <c:ser>
          <c:idx val="0"/>
          <c:order val="0"/>
          <c:tx>
            <c:v>(x1,t)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6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bg2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3E71-4058-A870-52626675C62C}"/>
              </c:ext>
            </c:extLst>
          </c:dPt>
          <c:xVal>
            <c:numRef>
              <c:f>'[Comprehensive example_.xlsm]Sheet1'!$O$7:$O$16</c:f>
              <c:numCache>
                <c:formatCode>General</c:formatCode>
                <c:ptCount val="10"/>
                <c:pt idx="0">
                  <c:v>1</c:v>
                </c:pt>
                <c:pt idx="1">
                  <c:v>2.4</c:v>
                </c:pt>
                <c:pt idx="2">
                  <c:v>5.3</c:v>
                </c:pt>
                <c:pt idx="3">
                  <c:v>6.1</c:v>
                </c:pt>
                <c:pt idx="4">
                  <c:v>3.2</c:v>
                </c:pt>
                <c:pt idx="5">
                  <c:v>4.2</c:v>
                </c:pt>
                <c:pt idx="6">
                  <c:v>8.5</c:v>
                </c:pt>
                <c:pt idx="7">
                  <c:v>7.8</c:v>
                </c:pt>
                <c:pt idx="8">
                  <c:v>8.67</c:v>
                </c:pt>
                <c:pt idx="9">
                  <c:v>9.52</c:v>
                </c:pt>
              </c:numCache>
            </c:numRef>
          </c:xVal>
          <c:yVal>
            <c:numRef>
              <c:f>'[Comprehensive example_.xlsm]Sheet1'!$R$7:$R$16</c:f>
              <c:numCache>
                <c:formatCode>General</c:formatCode>
                <c:ptCount val="10"/>
                <c:pt idx="0">
                  <c:v>8.870000000000001</c:v>
                </c:pt>
                <c:pt idx="1">
                  <c:v>10.85</c:v>
                </c:pt>
                <c:pt idx="2">
                  <c:v>20.86</c:v>
                </c:pt>
                <c:pt idx="3">
                  <c:v>24.799999999999997</c:v>
                </c:pt>
                <c:pt idx="4">
                  <c:v>13.370000000000001</c:v>
                </c:pt>
                <c:pt idx="5">
                  <c:v>17.62</c:v>
                </c:pt>
                <c:pt idx="6">
                  <c:v>29.87</c:v>
                </c:pt>
                <c:pt idx="7">
                  <c:v>26.939999999999998</c:v>
                </c:pt>
                <c:pt idx="8">
                  <c:v>29.089999999999996</c:v>
                </c:pt>
                <c:pt idx="9">
                  <c:v>31.13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E71-4058-A870-52626675C6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9433112"/>
        <c:axId val="459439672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(x1,y)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tx1">
                        <a:lumMod val="75000"/>
                        <a:lumOff val="25000"/>
                      </a:schemeClr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5"/>
                      </a:solidFill>
                      <a:prstDash val="sysDot"/>
                    </a:ln>
                    <a:effectLst/>
                  </c:spPr>
                  <c:trendlineType val="linear"/>
                  <c:dispRSqr val="0"/>
                  <c:dispEq val="0"/>
                </c:trendline>
                <c:xVal>
                  <c:numRef>
                    <c:extLst>
                      <c:ext uri="{02D57815-91ED-43cb-92C2-25804820EDAC}">
                        <c15:formulaRef>
                          <c15:sqref>'[Comprehensive example_.xlsm]Sheet1'!$O$7:$O$16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</c:v>
                      </c:pt>
                      <c:pt idx="1">
                        <c:v>2.4</c:v>
                      </c:pt>
                      <c:pt idx="2">
                        <c:v>5.3</c:v>
                      </c:pt>
                      <c:pt idx="3">
                        <c:v>6.1</c:v>
                      </c:pt>
                      <c:pt idx="4">
                        <c:v>3.2</c:v>
                      </c:pt>
                      <c:pt idx="5">
                        <c:v>4.2</c:v>
                      </c:pt>
                      <c:pt idx="6">
                        <c:v>8.5</c:v>
                      </c:pt>
                      <c:pt idx="7">
                        <c:v>7.8</c:v>
                      </c:pt>
                      <c:pt idx="8">
                        <c:v>8.67</c:v>
                      </c:pt>
                      <c:pt idx="9">
                        <c:v>9.52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'[Comprehensive example_.xlsm]Sheet1'!$T$7:$T$16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13</c:v>
                      </c:pt>
                      <c:pt idx="1">
                        <c:v>17.2</c:v>
                      </c:pt>
                      <c:pt idx="2">
                        <c:v>25.9</c:v>
                      </c:pt>
                      <c:pt idx="3">
                        <c:v>28.3</c:v>
                      </c:pt>
                      <c:pt idx="4">
                        <c:v>19.600000000000001</c:v>
                      </c:pt>
                      <c:pt idx="5">
                        <c:v>22.6</c:v>
                      </c:pt>
                      <c:pt idx="6">
                        <c:v>35.5</c:v>
                      </c:pt>
                      <c:pt idx="7">
                        <c:v>33.4</c:v>
                      </c:pt>
                      <c:pt idx="8">
                        <c:v>36.01</c:v>
                      </c:pt>
                      <c:pt idx="9">
                        <c:v>38.56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3-3E71-4058-A870-52626675C62C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example_.xlsm]Sheet1'!$M$7</c15:sqref>
                        </c15:formulaRef>
                      </c:ext>
                    </c:extLst>
                    <c:strCache>
                      <c:ptCount val="1"/>
                      <c:pt idx="0">
                        <c:v>1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4"/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example_.xlsm]Sheet1'!$O$7,'[Comprehensive example_.xlsm]Sheet1'!$O$7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</c:v>
                      </c:pt>
                      <c:pt idx="1">
                        <c:v>1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example_.xlsm]Sheet1'!$R$7,'[Comprehensive example_.xlsm]Sheet1'!$T$7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8.870000000000001</c:v>
                      </c:pt>
                      <c:pt idx="1">
                        <c:v>13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3E71-4058-A870-52626675C62C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example_.xlsm]Sheet1'!$M$8</c15:sqref>
                        </c15:formulaRef>
                      </c:ext>
                    </c:extLst>
                    <c:strCache>
                      <c:ptCount val="1"/>
                      <c:pt idx="0">
                        <c:v>2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6">
                          <a:lumMod val="60000"/>
                        </a:schemeClr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example_.xlsm]Sheet1'!$O$8,'[Comprehensive example_.xlsm]Sheet1'!$O$8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2.4</c:v>
                      </c:pt>
                      <c:pt idx="1">
                        <c:v>2.4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example_.xlsm]Sheet1'!$R$8,'[Comprehensive example_.xlsm]Sheet1'!$T$8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10.85</c:v>
                      </c:pt>
                      <c:pt idx="1">
                        <c:v>17.2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3E71-4058-A870-52626675C62C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example_.xlsm]Sheet1'!$M$9</c15:sqref>
                        </c15:formulaRef>
                      </c:ext>
                    </c:extLst>
                    <c:strCache>
                      <c:ptCount val="1"/>
                      <c:pt idx="0">
                        <c:v>3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5">
                          <a:lumMod val="60000"/>
                        </a:schemeClr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example_.xlsm]Sheet1'!$O$9,'[Comprehensive example_.xlsm]Sheet1'!$O$9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5.3</c:v>
                      </c:pt>
                      <c:pt idx="1">
                        <c:v>5.3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example_.xlsm]Sheet1'!$R$9,'[Comprehensive example_.xlsm]Sheet1'!$T$9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20.86</c:v>
                      </c:pt>
                      <c:pt idx="1">
                        <c:v>25.9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3E71-4058-A870-52626675C62C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example_.xlsm]Sheet1'!$M$10</c15:sqref>
                        </c15:formulaRef>
                      </c:ext>
                    </c:extLst>
                    <c:strCache>
                      <c:ptCount val="1"/>
                      <c:pt idx="0">
                        <c:v>4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4">
                          <a:lumMod val="60000"/>
                        </a:schemeClr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example_.xlsm]Sheet1'!$O$10,'[Comprehensive example_.xlsm]Sheet1'!$O$10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6.1</c:v>
                      </c:pt>
                      <c:pt idx="1">
                        <c:v>6.1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example_.xlsm]Sheet1'!$R$10,'[Comprehensive example_.xlsm]Sheet1'!$T$10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24.799999999999997</c:v>
                      </c:pt>
                      <c:pt idx="1">
                        <c:v>28.3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3E71-4058-A870-52626675C62C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example_.xlsm]Sheet1'!$M$11</c15:sqref>
                        </c15:formulaRef>
                      </c:ext>
                    </c:extLst>
                    <c:strCache>
                      <c:ptCount val="1"/>
                      <c:pt idx="0">
                        <c:v>5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example_.xlsm]Sheet1'!$O$11,'[Comprehensive example_.xlsm]Sheet1'!$O$11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3.2</c:v>
                      </c:pt>
                      <c:pt idx="1">
                        <c:v>3.2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example_.xlsm]Sheet1'!$R$11,'[Comprehensive example_.xlsm]Sheet1'!$T$11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13.370000000000001</c:v>
                      </c:pt>
                      <c:pt idx="1">
                        <c:v>19.600000000000001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3E71-4058-A870-52626675C62C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example_.xlsm]Sheet1'!$M$12</c15:sqref>
                        </c15:formulaRef>
                      </c:ext>
                    </c:extLst>
                    <c:strCache>
                      <c:ptCount val="1"/>
                      <c:pt idx="0">
                        <c:v>6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example_.xlsm]Sheet1'!$O$12,'[Comprehensive example_.xlsm]Sheet1'!$O$12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4.2</c:v>
                      </c:pt>
                      <c:pt idx="1">
                        <c:v>4.2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example_.xlsm]Sheet1'!$R$12,'[Comprehensive example_.xlsm]Sheet1'!$T$12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17.62</c:v>
                      </c:pt>
                      <c:pt idx="1">
                        <c:v>22.6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3E71-4058-A870-52626675C62C}"/>
                  </c:ext>
                </c:extLst>
              </c15:ser>
            </c15:filteredScatterSeries>
            <c15:filteredScatte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example_.xlsm]Sheet1'!$M$13</c15:sqref>
                        </c15:formulaRef>
                      </c:ext>
                    </c:extLst>
                    <c:strCache>
                      <c:ptCount val="1"/>
                      <c:pt idx="0">
                        <c:v>7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example_.xlsm]Sheet1'!$O$13,'[Comprehensive example_.xlsm]Sheet1'!$O$13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8.5</c:v>
                      </c:pt>
                      <c:pt idx="1">
                        <c:v>8.5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example_.xlsm]Sheet1'!$R$13,'[Comprehensive example_.xlsm]Sheet1'!$T$13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29.87</c:v>
                      </c:pt>
                      <c:pt idx="1">
                        <c:v>35.5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3E71-4058-A870-52626675C62C}"/>
                  </c:ext>
                </c:extLst>
              </c15:ser>
            </c15:filteredScatterSeries>
            <c15:filteredScatte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example_.xlsm]Sheet1'!$M$14</c15:sqref>
                        </c15:formulaRef>
                      </c:ext>
                    </c:extLst>
                    <c:strCache>
                      <c:ptCount val="1"/>
                      <c:pt idx="0">
                        <c:v>8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6">
                          <a:lumMod val="80000"/>
                        </a:schemeClr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example_.xlsm]Sheet1'!$O$14,'[Comprehensive example_.xlsm]Sheet1'!$O$14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7.8</c:v>
                      </c:pt>
                      <c:pt idx="1">
                        <c:v>7.8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example_.xlsm]Sheet1'!$R$14,'[Comprehensive example_.xlsm]Sheet1'!$T$14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26.939999999999998</c:v>
                      </c:pt>
                      <c:pt idx="1">
                        <c:v>33.4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3E71-4058-A870-52626675C62C}"/>
                  </c:ext>
                </c:extLst>
              </c15:ser>
            </c15:filteredScatterSeries>
            <c15:filteredScatte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example_.xlsm]Sheet1'!$M$15</c15:sqref>
                        </c15:formulaRef>
                      </c:ext>
                    </c:extLst>
                    <c:strCache>
                      <c:ptCount val="1"/>
                      <c:pt idx="0">
                        <c:v>9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5">
                          <a:lumMod val="80000"/>
                        </a:schemeClr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example_.xlsm]Sheet1'!$O$15,'[Comprehensive example_.xlsm]Sheet1'!$O$15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8.67</c:v>
                      </c:pt>
                      <c:pt idx="1">
                        <c:v>8.67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example_.xlsm]Sheet1'!$R$15,'[Comprehensive example_.xlsm]Sheet1'!$T$15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29.089999999999996</c:v>
                      </c:pt>
                      <c:pt idx="1">
                        <c:v>36.01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3E71-4058-A870-52626675C62C}"/>
                  </c:ext>
                </c:extLst>
              </c15:ser>
            </c15:filteredScatterSeries>
            <c15:filteredScatte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example_.xlsm]Sheet1'!$M$16</c15:sqref>
                        </c15:formulaRef>
                      </c:ext>
                    </c:extLst>
                    <c:strCache>
                      <c:ptCount val="1"/>
                      <c:pt idx="0">
                        <c:v>10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4">
                          <a:lumMod val="80000"/>
                        </a:schemeClr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example_.xlsm]Sheet1'!$O$16,'[Comprehensive example_.xlsm]Sheet1'!$O$16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9.52</c:v>
                      </c:pt>
                      <c:pt idx="1">
                        <c:v>9.52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example_.xlsm]Sheet1'!$R$16,'[Comprehensive example_.xlsm]Sheet1'!$T$16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31.13</c:v>
                      </c:pt>
                      <c:pt idx="1">
                        <c:v>38.56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3E71-4058-A870-52626675C62C}"/>
                  </c:ext>
                </c:extLst>
              </c15:ser>
            </c15:filteredScatterSeries>
          </c:ext>
        </c:extLst>
      </c:scatterChart>
      <c:valAx>
        <c:axId val="459433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GB" sz="2400" i="0">
                    <a:latin typeface="Palatino Linotype" panose="02040502050505030304" pitchFamily="18" charset="0"/>
                  </a:rPr>
                  <a:t>x</a:t>
                </a:r>
                <a:r>
                  <a:rPr lang="en-GB" sz="2400" baseline="-25000">
                    <a:latin typeface="Palatino Linotype" panose="02040502050505030304" pitchFamily="18" charset="0"/>
                  </a:rPr>
                  <a:t>1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439672"/>
        <c:crosses val="autoZero"/>
        <c:crossBetween val="midCat"/>
      </c:valAx>
      <c:valAx>
        <c:axId val="459439672"/>
        <c:scaling>
          <c:orientation val="minMax"/>
        </c:scaling>
        <c:delete val="0"/>
        <c:axPos val="l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dirty="0" smtClean="0"/>
                  <a:t>t</a:t>
                </a:r>
                <a:endParaRPr lang="en-US" sz="2800" dirty="0"/>
              </a:p>
            </c:rich>
          </c:tx>
          <c:layout>
            <c:manualLayout>
              <c:xMode val="edge"/>
              <c:yMode val="edge"/>
              <c:x val="6.7841880341880346E-4"/>
              <c:y val="0.297468699736215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433112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600" u="none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403658357734187"/>
          <c:y val="0.15174596230267232"/>
          <c:w val="0.78455213675213675"/>
          <c:h val="0.67560722222222225"/>
        </c:manualLayout>
      </c:layout>
      <c:scatterChart>
        <c:scatterStyle val="lineMarker"/>
        <c:varyColors val="0"/>
        <c:ser>
          <c:idx val="0"/>
          <c:order val="0"/>
          <c:tx>
            <c:v>(x1,t)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6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bg2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77E1-4B1C-9D5D-F6C38059F7D5}"/>
              </c:ext>
            </c:extLst>
          </c:dPt>
          <c:xVal>
            <c:numRef>
              <c:f>'[Comprehensive example_.xlsm]Sheet1'!$O$7:$O$16</c:f>
              <c:numCache>
                <c:formatCode>General</c:formatCode>
                <c:ptCount val="10"/>
                <c:pt idx="0">
                  <c:v>1</c:v>
                </c:pt>
                <c:pt idx="1">
                  <c:v>2.4</c:v>
                </c:pt>
                <c:pt idx="2">
                  <c:v>5.3</c:v>
                </c:pt>
                <c:pt idx="3">
                  <c:v>6.1</c:v>
                </c:pt>
                <c:pt idx="4">
                  <c:v>3.2</c:v>
                </c:pt>
                <c:pt idx="5">
                  <c:v>4.2</c:v>
                </c:pt>
                <c:pt idx="6">
                  <c:v>8.5</c:v>
                </c:pt>
                <c:pt idx="7">
                  <c:v>7.8</c:v>
                </c:pt>
                <c:pt idx="8">
                  <c:v>8.67</c:v>
                </c:pt>
                <c:pt idx="9">
                  <c:v>9.52</c:v>
                </c:pt>
              </c:numCache>
            </c:numRef>
          </c:xVal>
          <c:yVal>
            <c:numRef>
              <c:f>'[Comprehensive example_.xlsm]Sheet1'!$R$7:$R$16</c:f>
              <c:numCache>
                <c:formatCode>General</c:formatCode>
                <c:ptCount val="10"/>
                <c:pt idx="0">
                  <c:v>8.870000000000001</c:v>
                </c:pt>
                <c:pt idx="1">
                  <c:v>10.85</c:v>
                </c:pt>
                <c:pt idx="2">
                  <c:v>20.86</c:v>
                </c:pt>
                <c:pt idx="3">
                  <c:v>24.799999999999997</c:v>
                </c:pt>
                <c:pt idx="4">
                  <c:v>13.370000000000001</c:v>
                </c:pt>
                <c:pt idx="5">
                  <c:v>17.62</c:v>
                </c:pt>
                <c:pt idx="6">
                  <c:v>29.87</c:v>
                </c:pt>
                <c:pt idx="7">
                  <c:v>26.939999999999998</c:v>
                </c:pt>
                <c:pt idx="8">
                  <c:v>29.089999999999996</c:v>
                </c:pt>
                <c:pt idx="9">
                  <c:v>31.13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7E1-4B1C-9D5D-F6C38059F7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9433112"/>
        <c:axId val="459439672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(x1,y)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tx1">
                        <a:lumMod val="75000"/>
                        <a:lumOff val="25000"/>
                      </a:schemeClr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5"/>
                      </a:solidFill>
                      <a:prstDash val="sysDot"/>
                    </a:ln>
                    <a:effectLst/>
                  </c:spPr>
                  <c:trendlineType val="linear"/>
                  <c:dispRSqr val="0"/>
                  <c:dispEq val="0"/>
                </c:trendline>
                <c:xVal>
                  <c:numRef>
                    <c:extLst>
                      <c:ext uri="{02D57815-91ED-43cb-92C2-25804820EDAC}">
                        <c15:formulaRef>
                          <c15:sqref>'[Comprehensive example_.xlsm]Sheet1'!$O$7:$O$16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</c:v>
                      </c:pt>
                      <c:pt idx="1">
                        <c:v>2.4</c:v>
                      </c:pt>
                      <c:pt idx="2">
                        <c:v>5.3</c:v>
                      </c:pt>
                      <c:pt idx="3">
                        <c:v>6.1</c:v>
                      </c:pt>
                      <c:pt idx="4">
                        <c:v>3.2</c:v>
                      </c:pt>
                      <c:pt idx="5">
                        <c:v>4.2</c:v>
                      </c:pt>
                      <c:pt idx="6">
                        <c:v>8.5</c:v>
                      </c:pt>
                      <c:pt idx="7">
                        <c:v>7.8</c:v>
                      </c:pt>
                      <c:pt idx="8">
                        <c:v>8.67</c:v>
                      </c:pt>
                      <c:pt idx="9">
                        <c:v>9.52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'[Comprehensive example_.xlsm]Sheet1'!$T$7:$T$16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13</c:v>
                      </c:pt>
                      <c:pt idx="1">
                        <c:v>17.2</c:v>
                      </c:pt>
                      <c:pt idx="2">
                        <c:v>25.9</c:v>
                      </c:pt>
                      <c:pt idx="3">
                        <c:v>28.3</c:v>
                      </c:pt>
                      <c:pt idx="4">
                        <c:v>19.600000000000001</c:v>
                      </c:pt>
                      <c:pt idx="5">
                        <c:v>22.6</c:v>
                      </c:pt>
                      <c:pt idx="6">
                        <c:v>35.5</c:v>
                      </c:pt>
                      <c:pt idx="7">
                        <c:v>33.4</c:v>
                      </c:pt>
                      <c:pt idx="8">
                        <c:v>36.01</c:v>
                      </c:pt>
                      <c:pt idx="9">
                        <c:v>38.56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3-77E1-4B1C-9D5D-F6C38059F7D5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example_.xlsm]Sheet1'!$M$7</c15:sqref>
                        </c15:formulaRef>
                      </c:ext>
                    </c:extLst>
                    <c:strCache>
                      <c:ptCount val="1"/>
                      <c:pt idx="0">
                        <c:v>1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4"/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example_.xlsm]Sheet1'!$O$7,'[Comprehensive example_.xlsm]Sheet1'!$O$7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</c:v>
                      </c:pt>
                      <c:pt idx="1">
                        <c:v>1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example_.xlsm]Sheet1'!$R$7,'[Comprehensive example_.xlsm]Sheet1'!$T$7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8.870000000000001</c:v>
                      </c:pt>
                      <c:pt idx="1">
                        <c:v>13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77E1-4B1C-9D5D-F6C38059F7D5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example_.xlsm]Sheet1'!$M$8</c15:sqref>
                        </c15:formulaRef>
                      </c:ext>
                    </c:extLst>
                    <c:strCache>
                      <c:ptCount val="1"/>
                      <c:pt idx="0">
                        <c:v>2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6">
                          <a:lumMod val="60000"/>
                        </a:schemeClr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example_.xlsm]Sheet1'!$O$8,'[Comprehensive example_.xlsm]Sheet1'!$O$8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2.4</c:v>
                      </c:pt>
                      <c:pt idx="1">
                        <c:v>2.4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example_.xlsm]Sheet1'!$R$8,'[Comprehensive example_.xlsm]Sheet1'!$T$8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10.85</c:v>
                      </c:pt>
                      <c:pt idx="1">
                        <c:v>17.2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77E1-4B1C-9D5D-F6C38059F7D5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example_.xlsm]Sheet1'!$M$9</c15:sqref>
                        </c15:formulaRef>
                      </c:ext>
                    </c:extLst>
                    <c:strCache>
                      <c:ptCount val="1"/>
                      <c:pt idx="0">
                        <c:v>3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5">
                          <a:lumMod val="60000"/>
                        </a:schemeClr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example_.xlsm]Sheet1'!$O$9,'[Comprehensive example_.xlsm]Sheet1'!$O$9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5.3</c:v>
                      </c:pt>
                      <c:pt idx="1">
                        <c:v>5.3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example_.xlsm]Sheet1'!$R$9,'[Comprehensive example_.xlsm]Sheet1'!$T$9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20.86</c:v>
                      </c:pt>
                      <c:pt idx="1">
                        <c:v>25.9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77E1-4B1C-9D5D-F6C38059F7D5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example_.xlsm]Sheet1'!$M$10</c15:sqref>
                        </c15:formulaRef>
                      </c:ext>
                    </c:extLst>
                    <c:strCache>
                      <c:ptCount val="1"/>
                      <c:pt idx="0">
                        <c:v>4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4">
                          <a:lumMod val="60000"/>
                        </a:schemeClr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example_.xlsm]Sheet1'!$O$10,'[Comprehensive example_.xlsm]Sheet1'!$O$10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6.1</c:v>
                      </c:pt>
                      <c:pt idx="1">
                        <c:v>6.1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example_.xlsm]Sheet1'!$R$10,'[Comprehensive example_.xlsm]Sheet1'!$T$10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24.799999999999997</c:v>
                      </c:pt>
                      <c:pt idx="1">
                        <c:v>28.3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77E1-4B1C-9D5D-F6C38059F7D5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example_.xlsm]Sheet1'!$M$11</c15:sqref>
                        </c15:formulaRef>
                      </c:ext>
                    </c:extLst>
                    <c:strCache>
                      <c:ptCount val="1"/>
                      <c:pt idx="0">
                        <c:v>5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example_.xlsm]Sheet1'!$O$11,'[Comprehensive example_.xlsm]Sheet1'!$O$11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3.2</c:v>
                      </c:pt>
                      <c:pt idx="1">
                        <c:v>3.2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example_.xlsm]Sheet1'!$R$11,'[Comprehensive example_.xlsm]Sheet1'!$T$11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13.370000000000001</c:v>
                      </c:pt>
                      <c:pt idx="1">
                        <c:v>19.600000000000001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77E1-4B1C-9D5D-F6C38059F7D5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example_.xlsm]Sheet1'!$M$12</c15:sqref>
                        </c15:formulaRef>
                      </c:ext>
                    </c:extLst>
                    <c:strCache>
                      <c:ptCount val="1"/>
                      <c:pt idx="0">
                        <c:v>6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example_.xlsm]Sheet1'!$O$12,'[Comprehensive example_.xlsm]Sheet1'!$O$12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4.2</c:v>
                      </c:pt>
                      <c:pt idx="1">
                        <c:v>4.2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example_.xlsm]Sheet1'!$R$12,'[Comprehensive example_.xlsm]Sheet1'!$T$12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17.62</c:v>
                      </c:pt>
                      <c:pt idx="1">
                        <c:v>22.6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77E1-4B1C-9D5D-F6C38059F7D5}"/>
                  </c:ext>
                </c:extLst>
              </c15:ser>
            </c15:filteredScatterSeries>
            <c15:filteredScatte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example_.xlsm]Sheet1'!$M$13</c15:sqref>
                        </c15:formulaRef>
                      </c:ext>
                    </c:extLst>
                    <c:strCache>
                      <c:ptCount val="1"/>
                      <c:pt idx="0">
                        <c:v>7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example_.xlsm]Sheet1'!$O$13,'[Comprehensive example_.xlsm]Sheet1'!$O$13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8.5</c:v>
                      </c:pt>
                      <c:pt idx="1">
                        <c:v>8.5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example_.xlsm]Sheet1'!$R$13,'[Comprehensive example_.xlsm]Sheet1'!$T$13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29.87</c:v>
                      </c:pt>
                      <c:pt idx="1">
                        <c:v>35.5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77E1-4B1C-9D5D-F6C38059F7D5}"/>
                  </c:ext>
                </c:extLst>
              </c15:ser>
            </c15:filteredScatterSeries>
            <c15:filteredScatte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example_.xlsm]Sheet1'!$M$14</c15:sqref>
                        </c15:formulaRef>
                      </c:ext>
                    </c:extLst>
                    <c:strCache>
                      <c:ptCount val="1"/>
                      <c:pt idx="0">
                        <c:v>8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6">
                          <a:lumMod val="80000"/>
                        </a:schemeClr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example_.xlsm]Sheet1'!$O$14,'[Comprehensive example_.xlsm]Sheet1'!$O$14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7.8</c:v>
                      </c:pt>
                      <c:pt idx="1">
                        <c:v>7.8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example_.xlsm]Sheet1'!$R$14,'[Comprehensive example_.xlsm]Sheet1'!$T$14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26.939999999999998</c:v>
                      </c:pt>
                      <c:pt idx="1">
                        <c:v>33.4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77E1-4B1C-9D5D-F6C38059F7D5}"/>
                  </c:ext>
                </c:extLst>
              </c15:ser>
            </c15:filteredScatterSeries>
            <c15:filteredScatte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example_.xlsm]Sheet1'!$M$15</c15:sqref>
                        </c15:formulaRef>
                      </c:ext>
                    </c:extLst>
                    <c:strCache>
                      <c:ptCount val="1"/>
                      <c:pt idx="0">
                        <c:v>9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5">
                          <a:lumMod val="80000"/>
                        </a:schemeClr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example_.xlsm]Sheet1'!$O$15,'[Comprehensive example_.xlsm]Sheet1'!$O$15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8.67</c:v>
                      </c:pt>
                      <c:pt idx="1">
                        <c:v>8.67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example_.xlsm]Sheet1'!$R$15,'[Comprehensive example_.xlsm]Sheet1'!$T$15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29.089999999999996</c:v>
                      </c:pt>
                      <c:pt idx="1">
                        <c:v>36.01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77E1-4B1C-9D5D-F6C38059F7D5}"/>
                  </c:ext>
                </c:extLst>
              </c15:ser>
            </c15:filteredScatterSeries>
            <c15:filteredScatte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example_.xlsm]Sheet1'!$M$16</c15:sqref>
                        </c15:formulaRef>
                      </c:ext>
                    </c:extLst>
                    <c:strCache>
                      <c:ptCount val="1"/>
                      <c:pt idx="0">
                        <c:v>10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4">
                          <a:lumMod val="80000"/>
                        </a:schemeClr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example_.xlsm]Sheet1'!$O$16,'[Comprehensive example_.xlsm]Sheet1'!$O$16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9.52</c:v>
                      </c:pt>
                      <c:pt idx="1">
                        <c:v>9.52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example_.xlsm]Sheet1'!$R$16,'[Comprehensive example_.xlsm]Sheet1'!$T$16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31.13</c:v>
                      </c:pt>
                      <c:pt idx="1">
                        <c:v>38.56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77E1-4B1C-9D5D-F6C38059F7D5}"/>
                  </c:ext>
                </c:extLst>
              </c15:ser>
            </c15:filteredScatterSeries>
          </c:ext>
        </c:extLst>
      </c:scatterChart>
      <c:valAx>
        <c:axId val="459433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GB" sz="2400" i="0">
                    <a:latin typeface="Palatino Linotype" panose="02040502050505030304" pitchFamily="18" charset="0"/>
                  </a:rPr>
                  <a:t>x</a:t>
                </a:r>
                <a:r>
                  <a:rPr lang="en-GB" sz="2400" baseline="-25000">
                    <a:latin typeface="Palatino Linotype" panose="02040502050505030304" pitchFamily="18" charset="0"/>
                  </a:rPr>
                  <a:t>1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439672"/>
        <c:crosses val="autoZero"/>
        <c:crossBetween val="midCat"/>
      </c:valAx>
      <c:valAx>
        <c:axId val="459439672"/>
        <c:scaling>
          <c:orientation val="minMax"/>
        </c:scaling>
        <c:delete val="0"/>
        <c:axPos val="l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dirty="0" smtClean="0"/>
                  <a:t>t</a:t>
                </a:r>
                <a:endParaRPr lang="en-US" sz="2800" dirty="0"/>
              </a:p>
            </c:rich>
          </c:tx>
          <c:layout>
            <c:manualLayout>
              <c:xMode val="edge"/>
              <c:yMode val="edge"/>
              <c:x val="6.7841880341880346E-4"/>
              <c:y val="0.297468699736215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433112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600" u="none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403658357734187"/>
          <c:y val="0.15174596230267232"/>
          <c:w val="0.78455213675213675"/>
          <c:h val="0.67560722222222225"/>
        </c:manualLayout>
      </c:layout>
      <c:scatterChart>
        <c:scatterStyle val="lineMarker"/>
        <c:varyColors val="0"/>
        <c:ser>
          <c:idx val="0"/>
          <c:order val="0"/>
          <c:tx>
            <c:v>(x1,t)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6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bg2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88-4659-BA3D-0B336CBC825B}"/>
              </c:ext>
            </c:extLst>
          </c:dPt>
          <c:xVal>
            <c:numRef>
              <c:f>'[Comprehensive example_.xlsm]Sheet1'!$O$7:$O$16</c:f>
              <c:numCache>
                <c:formatCode>General</c:formatCode>
                <c:ptCount val="10"/>
                <c:pt idx="0">
                  <c:v>1</c:v>
                </c:pt>
                <c:pt idx="1">
                  <c:v>2.4</c:v>
                </c:pt>
                <c:pt idx="2">
                  <c:v>5.3</c:v>
                </c:pt>
                <c:pt idx="3">
                  <c:v>6.1</c:v>
                </c:pt>
                <c:pt idx="4">
                  <c:v>3.2</c:v>
                </c:pt>
                <c:pt idx="5">
                  <c:v>4.2</c:v>
                </c:pt>
                <c:pt idx="6">
                  <c:v>8.5</c:v>
                </c:pt>
                <c:pt idx="7">
                  <c:v>7.8</c:v>
                </c:pt>
                <c:pt idx="8">
                  <c:v>8.67</c:v>
                </c:pt>
                <c:pt idx="9">
                  <c:v>9.52</c:v>
                </c:pt>
              </c:numCache>
            </c:numRef>
          </c:xVal>
          <c:yVal>
            <c:numRef>
              <c:f>'[Comprehensive example_.xlsm]Sheet1'!$R$7:$R$16</c:f>
              <c:numCache>
                <c:formatCode>General</c:formatCode>
                <c:ptCount val="10"/>
                <c:pt idx="0">
                  <c:v>8.870000000000001</c:v>
                </c:pt>
                <c:pt idx="1">
                  <c:v>10.85</c:v>
                </c:pt>
                <c:pt idx="2">
                  <c:v>20.86</c:v>
                </c:pt>
                <c:pt idx="3">
                  <c:v>24.799999999999997</c:v>
                </c:pt>
                <c:pt idx="4">
                  <c:v>13.370000000000001</c:v>
                </c:pt>
                <c:pt idx="5">
                  <c:v>17.62</c:v>
                </c:pt>
                <c:pt idx="6">
                  <c:v>29.87</c:v>
                </c:pt>
                <c:pt idx="7">
                  <c:v>26.939999999999998</c:v>
                </c:pt>
                <c:pt idx="8">
                  <c:v>29.089999999999996</c:v>
                </c:pt>
                <c:pt idx="9">
                  <c:v>31.13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688-4659-BA3D-0B336CBC82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9433112"/>
        <c:axId val="459439672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(x1,y)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tx1">
                        <a:lumMod val="75000"/>
                        <a:lumOff val="25000"/>
                      </a:schemeClr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5"/>
                      </a:solidFill>
                      <a:prstDash val="sysDot"/>
                    </a:ln>
                    <a:effectLst/>
                  </c:spPr>
                  <c:trendlineType val="linear"/>
                  <c:dispRSqr val="0"/>
                  <c:dispEq val="0"/>
                </c:trendline>
                <c:xVal>
                  <c:numRef>
                    <c:extLst>
                      <c:ext uri="{02D57815-91ED-43cb-92C2-25804820EDAC}">
                        <c15:formulaRef>
                          <c15:sqref>'[Comprehensive example_.xlsm]Sheet1'!$O$7:$O$16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</c:v>
                      </c:pt>
                      <c:pt idx="1">
                        <c:v>2.4</c:v>
                      </c:pt>
                      <c:pt idx="2">
                        <c:v>5.3</c:v>
                      </c:pt>
                      <c:pt idx="3">
                        <c:v>6.1</c:v>
                      </c:pt>
                      <c:pt idx="4">
                        <c:v>3.2</c:v>
                      </c:pt>
                      <c:pt idx="5">
                        <c:v>4.2</c:v>
                      </c:pt>
                      <c:pt idx="6">
                        <c:v>8.5</c:v>
                      </c:pt>
                      <c:pt idx="7">
                        <c:v>7.8</c:v>
                      </c:pt>
                      <c:pt idx="8">
                        <c:v>8.67</c:v>
                      </c:pt>
                      <c:pt idx="9">
                        <c:v>9.52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'[Comprehensive example_.xlsm]Sheet1'!$T$7:$T$16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13</c:v>
                      </c:pt>
                      <c:pt idx="1">
                        <c:v>17.2</c:v>
                      </c:pt>
                      <c:pt idx="2">
                        <c:v>25.9</c:v>
                      </c:pt>
                      <c:pt idx="3">
                        <c:v>28.3</c:v>
                      </c:pt>
                      <c:pt idx="4">
                        <c:v>19.600000000000001</c:v>
                      </c:pt>
                      <c:pt idx="5">
                        <c:v>22.6</c:v>
                      </c:pt>
                      <c:pt idx="6">
                        <c:v>35.5</c:v>
                      </c:pt>
                      <c:pt idx="7">
                        <c:v>33.4</c:v>
                      </c:pt>
                      <c:pt idx="8">
                        <c:v>36.01</c:v>
                      </c:pt>
                      <c:pt idx="9">
                        <c:v>38.56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3-8688-4659-BA3D-0B336CBC825B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example_.xlsm]Sheet1'!$M$7</c15:sqref>
                        </c15:formulaRef>
                      </c:ext>
                    </c:extLst>
                    <c:strCache>
                      <c:ptCount val="1"/>
                      <c:pt idx="0">
                        <c:v>1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4"/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example_.xlsm]Sheet1'!$O$7,'[Comprehensive example_.xlsm]Sheet1'!$O$7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</c:v>
                      </c:pt>
                      <c:pt idx="1">
                        <c:v>1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example_.xlsm]Sheet1'!$R$7,'[Comprehensive example_.xlsm]Sheet1'!$T$7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8.870000000000001</c:v>
                      </c:pt>
                      <c:pt idx="1">
                        <c:v>13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8688-4659-BA3D-0B336CBC825B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example_.xlsm]Sheet1'!$M$8</c15:sqref>
                        </c15:formulaRef>
                      </c:ext>
                    </c:extLst>
                    <c:strCache>
                      <c:ptCount val="1"/>
                      <c:pt idx="0">
                        <c:v>2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6">
                          <a:lumMod val="60000"/>
                        </a:schemeClr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example_.xlsm]Sheet1'!$O$8,'[Comprehensive example_.xlsm]Sheet1'!$O$8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2.4</c:v>
                      </c:pt>
                      <c:pt idx="1">
                        <c:v>2.4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example_.xlsm]Sheet1'!$R$8,'[Comprehensive example_.xlsm]Sheet1'!$T$8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10.85</c:v>
                      </c:pt>
                      <c:pt idx="1">
                        <c:v>17.2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8688-4659-BA3D-0B336CBC825B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example_.xlsm]Sheet1'!$M$9</c15:sqref>
                        </c15:formulaRef>
                      </c:ext>
                    </c:extLst>
                    <c:strCache>
                      <c:ptCount val="1"/>
                      <c:pt idx="0">
                        <c:v>3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5">
                          <a:lumMod val="60000"/>
                        </a:schemeClr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example_.xlsm]Sheet1'!$O$9,'[Comprehensive example_.xlsm]Sheet1'!$O$9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5.3</c:v>
                      </c:pt>
                      <c:pt idx="1">
                        <c:v>5.3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example_.xlsm]Sheet1'!$R$9,'[Comprehensive example_.xlsm]Sheet1'!$T$9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20.86</c:v>
                      </c:pt>
                      <c:pt idx="1">
                        <c:v>25.9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8688-4659-BA3D-0B336CBC825B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example_.xlsm]Sheet1'!$M$10</c15:sqref>
                        </c15:formulaRef>
                      </c:ext>
                    </c:extLst>
                    <c:strCache>
                      <c:ptCount val="1"/>
                      <c:pt idx="0">
                        <c:v>4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4">
                          <a:lumMod val="60000"/>
                        </a:schemeClr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example_.xlsm]Sheet1'!$O$10,'[Comprehensive example_.xlsm]Sheet1'!$O$10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6.1</c:v>
                      </c:pt>
                      <c:pt idx="1">
                        <c:v>6.1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example_.xlsm]Sheet1'!$R$10,'[Comprehensive example_.xlsm]Sheet1'!$T$10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24.799999999999997</c:v>
                      </c:pt>
                      <c:pt idx="1">
                        <c:v>28.3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8688-4659-BA3D-0B336CBC825B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example_.xlsm]Sheet1'!$M$11</c15:sqref>
                        </c15:formulaRef>
                      </c:ext>
                    </c:extLst>
                    <c:strCache>
                      <c:ptCount val="1"/>
                      <c:pt idx="0">
                        <c:v>5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example_.xlsm]Sheet1'!$O$11,'[Comprehensive example_.xlsm]Sheet1'!$O$11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3.2</c:v>
                      </c:pt>
                      <c:pt idx="1">
                        <c:v>3.2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example_.xlsm]Sheet1'!$R$11,'[Comprehensive example_.xlsm]Sheet1'!$T$11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13.370000000000001</c:v>
                      </c:pt>
                      <c:pt idx="1">
                        <c:v>19.600000000000001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8688-4659-BA3D-0B336CBC825B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example_.xlsm]Sheet1'!$M$12</c15:sqref>
                        </c15:formulaRef>
                      </c:ext>
                    </c:extLst>
                    <c:strCache>
                      <c:ptCount val="1"/>
                      <c:pt idx="0">
                        <c:v>6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example_.xlsm]Sheet1'!$O$12,'[Comprehensive example_.xlsm]Sheet1'!$O$12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4.2</c:v>
                      </c:pt>
                      <c:pt idx="1">
                        <c:v>4.2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example_.xlsm]Sheet1'!$R$12,'[Comprehensive example_.xlsm]Sheet1'!$T$12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17.62</c:v>
                      </c:pt>
                      <c:pt idx="1">
                        <c:v>22.6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8688-4659-BA3D-0B336CBC825B}"/>
                  </c:ext>
                </c:extLst>
              </c15:ser>
            </c15:filteredScatterSeries>
            <c15:filteredScatte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example_.xlsm]Sheet1'!$M$13</c15:sqref>
                        </c15:formulaRef>
                      </c:ext>
                    </c:extLst>
                    <c:strCache>
                      <c:ptCount val="1"/>
                      <c:pt idx="0">
                        <c:v>7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example_.xlsm]Sheet1'!$O$13,'[Comprehensive example_.xlsm]Sheet1'!$O$13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8.5</c:v>
                      </c:pt>
                      <c:pt idx="1">
                        <c:v>8.5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example_.xlsm]Sheet1'!$R$13,'[Comprehensive example_.xlsm]Sheet1'!$T$13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29.87</c:v>
                      </c:pt>
                      <c:pt idx="1">
                        <c:v>35.5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8688-4659-BA3D-0B336CBC825B}"/>
                  </c:ext>
                </c:extLst>
              </c15:ser>
            </c15:filteredScatterSeries>
            <c15:filteredScatte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example_.xlsm]Sheet1'!$M$14</c15:sqref>
                        </c15:formulaRef>
                      </c:ext>
                    </c:extLst>
                    <c:strCache>
                      <c:ptCount val="1"/>
                      <c:pt idx="0">
                        <c:v>8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6">
                          <a:lumMod val="80000"/>
                        </a:schemeClr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example_.xlsm]Sheet1'!$O$14,'[Comprehensive example_.xlsm]Sheet1'!$O$14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7.8</c:v>
                      </c:pt>
                      <c:pt idx="1">
                        <c:v>7.8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example_.xlsm]Sheet1'!$R$14,'[Comprehensive example_.xlsm]Sheet1'!$T$14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26.939999999999998</c:v>
                      </c:pt>
                      <c:pt idx="1">
                        <c:v>33.4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8688-4659-BA3D-0B336CBC825B}"/>
                  </c:ext>
                </c:extLst>
              </c15:ser>
            </c15:filteredScatterSeries>
            <c15:filteredScatte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example_.xlsm]Sheet1'!$M$15</c15:sqref>
                        </c15:formulaRef>
                      </c:ext>
                    </c:extLst>
                    <c:strCache>
                      <c:ptCount val="1"/>
                      <c:pt idx="0">
                        <c:v>9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5">
                          <a:lumMod val="80000"/>
                        </a:schemeClr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example_.xlsm]Sheet1'!$O$15,'[Comprehensive example_.xlsm]Sheet1'!$O$15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8.67</c:v>
                      </c:pt>
                      <c:pt idx="1">
                        <c:v>8.67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example_.xlsm]Sheet1'!$R$15,'[Comprehensive example_.xlsm]Sheet1'!$T$15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29.089999999999996</c:v>
                      </c:pt>
                      <c:pt idx="1">
                        <c:v>36.01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8688-4659-BA3D-0B336CBC825B}"/>
                  </c:ext>
                </c:extLst>
              </c15:ser>
            </c15:filteredScatterSeries>
            <c15:filteredScatte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example_.xlsm]Sheet1'!$M$16</c15:sqref>
                        </c15:formulaRef>
                      </c:ext>
                    </c:extLst>
                    <c:strCache>
                      <c:ptCount val="1"/>
                      <c:pt idx="0">
                        <c:v>10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4">
                          <a:lumMod val="80000"/>
                        </a:schemeClr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example_.xlsm]Sheet1'!$O$16,'[Comprehensive example_.xlsm]Sheet1'!$O$16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9.52</c:v>
                      </c:pt>
                      <c:pt idx="1">
                        <c:v>9.52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example_.xlsm]Sheet1'!$R$16,'[Comprehensive example_.xlsm]Sheet1'!$T$16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31.13</c:v>
                      </c:pt>
                      <c:pt idx="1">
                        <c:v>38.56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8688-4659-BA3D-0B336CBC825B}"/>
                  </c:ext>
                </c:extLst>
              </c15:ser>
            </c15:filteredScatterSeries>
          </c:ext>
        </c:extLst>
      </c:scatterChart>
      <c:valAx>
        <c:axId val="459433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GB" sz="2400" i="0">
                    <a:latin typeface="Palatino Linotype" panose="02040502050505030304" pitchFamily="18" charset="0"/>
                  </a:rPr>
                  <a:t>x</a:t>
                </a:r>
                <a:r>
                  <a:rPr lang="en-GB" sz="2400" baseline="-25000">
                    <a:latin typeface="Palatino Linotype" panose="02040502050505030304" pitchFamily="18" charset="0"/>
                  </a:rPr>
                  <a:t>1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439672"/>
        <c:crosses val="autoZero"/>
        <c:crossBetween val="midCat"/>
      </c:valAx>
      <c:valAx>
        <c:axId val="459439672"/>
        <c:scaling>
          <c:orientation val="minMax"/>
        </c:scaling>
        <c:delete val="0"/>
        <c:axPos val="l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dirty="0" smtClean="0"/>
                  <a:t>t</a:t>
                </a:r>
                <a:endParaRPr lang="en-US" sz="2800" dirty="0"/>
              </a:p>
            </c:rich>
          </c:tx>
          <c:layout>
            <c:manualLayout>
              <c:xMode val="edge"/>
              <c:yMode val="edge"/>
              <c:x val="6.7841880341880346E-4"/>
              <c:y val="0.297468699736215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433112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600" u="none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403658357734187"/>
          <c:y val="0.15174596230267232"/>
          <c:w val="0.78455213675213675"/>
          <c:h val="0.67560722222222225"/>
        </c:manualLayout>
      </c:layout>
      <c:scatterChart>
        <c:scatterStyle val="lineMarker"/>
        <c:varyColors val="0"/>
        <c:ser>
          <c:idx val="0"/>
          <c:order val="0"/>
          <c:tx>
            <c:v>(x1,t)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6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bg2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A271-4248-BCD9-5C5595328212}"/>
              </c:ext>
            </c:extLst>
          </c:dPt>
          <c:xVal>
            <c:numRef>
              <c:f>'[Comprehensive example_.xlsm]Sheet1'!$O$7:$O$16</c:f>
              <c:numCache>
                <c:formatCode>General</c:formatCode>
                <c:ptCount val="10"/>
                <c:pt idx="0">
                  <c:v>1</c:v>
                </c:pt>
                <c:pt idx="1">
                  <c:v>2.4</c:v>
                </c:pt>
                <c:pt idx="2">
                  <c:v>5.3</c:v>
                </c:pt>
                <c:pt idx="3">
                  <c:v>6.1</c:v>
                </c:pt>
                <c:pt idx="4">
                  <c:v>3.2</c:v>
                </c:pt>
                <c:pt idx="5">
                  <c:v>4.2</c:v>
                </c:pt>
                <c:pt idx="6">
                  <c:v>8.5</c:v>
                </c:pt>
                <c:pt idx="7">
                  <c:v>7.8</c:v>
                </c:pt>
                <c:pt idx="8">
                  <c:v>8.67</c:v>
                </c:pt>
                <c:pt idx="9">
                  <c:v>9.52</c:v>
                </c:pt>
              </c:numCache>
            </c:numRef>
          </c:xVal>
          <c:yVal>
            <c:numRef>
              <c:f>'[Comprehensive example_.xlsm]Sheet1'!$R$7:$R$16</c:f>
              <c:numCache>
                <c:formatCode>General</c:formatCode>
                <c:ptCount val="10"/>
                <c:pt idx="0">
                  <c:v>8.870000000000001</c:v>
                </c:pt>
                <c:pt idx="1">
                  <c:v>10.85</c:v>
                </c:pt>
                <c:pt idx="2">
                  <c:v>20.86</c:v>
                </c:pt>
                <c:pt idx="3">
                  <c:v>24.799999999999997</c:v>
                </c:pt>
                <c:pt idx="4">
                  <c:v>13.370000000000001</c:v>
                </c:pt>
                <c:pt idx="5">
                  <c:v>17.62</c:v>
                </c:pt>
                <c:pt idx="6">
                  <c:v>29.87</c:v>
                </c:pt>
                <c:pt idx="7">
                  <c:v>26.939999999999998</c:v>
                </c:pt>
                <c:pt idx="8">
                  <c:v>29.089999999999996</c:v>
                </c:pt>
                <c:pt idx="9">
                  <c:v>31.13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271-4248-BCD9-5C55953282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9433112"/>
        <c:axId val="459439672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(x1,y)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tx1">
                        <a:lumMod val="75000"/>
                        <a:lumOff val="25000"/>
                      </a:schemeClr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5"/>
                      </a:solidFill>
                      <a:prstDash val="sysDot"/>
                    </a:ln>
                    <a:effectLst/>
                  </c:spPr>
                  <c:trendlineType val="linear"/>
                  <c:dispRSqr val="0"/>
                  <c:dispEq val="0"/>
                </c:trendline>
                <c:xVal>
                  <c:numRef>
                    <c:extLst>
                      <c:ext uri="{02D57815-91ED-43cb-92C2-25804820EDAC}">
                        <c15:formulaRef>
                          <c15:sqref>'[Comprehensive example_.xlsm]Sheet1'!$O$7:$O$16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</c:v>
                      </c:pt>
                      <c:pt idx="1">
                        <c:v>2.4</c:v>
                      </c:pt>
                      <c:pt idx="2">
                        <c:v>5.3</c:v>
                      </c:pt>
                      <c:pt idx="3">
                        <c:v>6.1</c:v>
                      </c:pt>
                      <c:pt idx="4">
                        <c:v>3.2</c:v>
                      </c:pt>
                      <c:pt idx="5">
                        <c:v>4.2</c:v>
                      </c:pt>
                      <c:pt idx="6">
                        <c:v>8.5</c:v>
                      </c:pt>
                      <c:pt idx="7">
                        <c:v>7.8</c:v>
                      </c:pt>
                      <c:pt idx="8">
                        <c:v>8.67</c:v>
                      </c:pt>
                      <c:pt idx="9">
                        <c:v>9.52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'[Comprehensive example_.xlsm]Sheet1'!$T$7:$T$16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13</c:v>
                      </c:pt>
                      <c:pt idx="1">
                        <c:v>17.2</c:v>
                      </c:pt>
                      <c:pt idx="2">
                        <c:v>25.9</c:v>
                      </c:pt>
                      <c:pt idx="3">
                        <c:v>28.3</c:v>
                      </c:pt>
                      <c:pt idx="4">
                        <c:v>19.600000000000001</c:v>
                      </c:pt>
                      <c:pt idx="5">
                        <c:v>22.6</c:v>
                      </c:pt>
                      <c:pt idx="6">
                        <c:v>35.5</c:v>
                      </c:pt>
                      <c:pt idx="7">
                        <c:v>33.4</c:v>
                      </c:pt>
                      <c:pt idx="8">
                        <c:v>36.01</c:v>
                      </c:pt>
                      <c:pt idx="9">
                        <c:v>38.56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3-A271-4248-BCD9-5C5595328212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example_.xlsm]Sheet1'!$M$7</c15:sqref>
                        </c15:formulaRef>
                      </c:ext>
                    </c:extLst>
                    <c:strCache>
                      <c:ptCount val="1"/>
                      <c:pt idx="0">
                        <c:v>1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4"/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example_.xlsm]Sheet1'!$O$7,'[Comprehensive example_.xlsm]Sheet1'!$O$7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</c:v>
                      </c:pt>
                      <c:pt idx="1">
                        <c:v>1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example_.xlsm]Sheet1'!$R$7,'[Comprehensive example_.xlsm]Sheet1'!$T$7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8.870000000000001</c:v>
                      </c:pt>
                      <c:pt idx="1">
                        <c:v>13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A271-4248-BCD9-5C5595328212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example_.xlsm]Sheet1'!$M$8</c15:sqref>
                        </c15:formulaRef>
                      </c:ext>
                    </c:extLst>
                    <c:strCache>
                      <c:ptCount val="1"/>
                      <c:pt idx="0">
                        <c:v>2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6">
                          <a:lumMod val="60000"/>
                        </a:schemeClr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example_.xlsm]Sheet1'!$O$8,'[Comprehensive example_.xlsm]Sheet1'!$O$8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2.4</c:v>
                      </c:pt>
                      <c:pt idx="1">
                        <c:v>2.4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example_.xlsm]Sheet1'!$R$8,'[Comprehensive example_.xlsm]Sheet1'!$T$8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10.85</c:v>
                      </c:pt>
                      <c:pt idx="1">
                        <c:v>17.2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A271-4248-BCD9-5C5595328212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example_.xlsm]Sheet1'!$M$9</c15:sqref>
                        </c15:formulaRef>
                      </c:ext>
                    </c:extLst>
                    <c:strCache>
                      <c:ptCount val="1"/>
                      <c:pt idx="0">
                        <c:v>3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5">
                          <a:lumMod val="60000"/>
                        </a:schemeClr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example_.xlsm]Sheet1'!$O$9,'[Comprehensive example_.xlsm]Sheet1'!$O$9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5.3</c:v>
                      </c:pt>
                      <c:pt idx="1">
                        <c:v>5.3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example_.xlsm]Sheet1'!$R$9,'[Comprehensive example_.xlsm]Sheet1'!$T$9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20.86</c:v>
                      </c:pt>
                      <c:pt idx="1">
                        <c:v>25.9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A271-4248-BCD9-5C5595328212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example_.xlsm]Sheet1'!$M$10</c15:sqref>
                        </c15:formulaRef>
                      </c:ext>
                    </c:extLst>
                    <c:strCache>
                      <c:ptCount val="1"/>
                      <c:pt idx="0">
                        <c:v>4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4">
                          <a:lumMod val="60000"/>
                        </a:schemeClr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example_.xlsm]Sheet1'!$O$10,'[Comprehensive example_.xlsm]Sheet1'!$O$10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6.1</c:v>
                      </c:pt>
                      <c:pt idx="1">
                        <c:v>6.1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example_.xlsm]Sheet1'!$R$10,'[Comprehensive example_.xlsm]Sheet1'!$T$10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24.799999999999997</c:v>
                      </c:pt>
                      <c:pt idx="1">
                        <c:v>28.3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A271-4248-BCD9-5C5595328212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example_.xlsm]Sheet1'!$M$11</c15:sqref>
                        </c15:formulaRef>
                      </c:ext>
                    </c:extLst>
                    <c:strCache>
                      <c:ptCount val="1"/>
                      <c:pt idx="0">
                        <c:v>5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example_.xlsm]Sheet1'!$O$11,'[Comprehensive example_.xlsm]Sheet1'!$O$11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3.2</c:v>
                      </c:pt>
                      <c:pt idx="1">
                        <c:v>3.2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example_.xlsm]Sheet1'!$R$11,'[Comprehensive example_.xlsm]Sheet1'!$T$11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13.370000000000001</c:v>
                      </c:pt>
                      <c:pt idx="1">
                        <c:v>19.600000000000001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A271-4248-BCD9-5C5595328212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example_.xlsm]Sheet1'!$M$12</c15:sqref>
                        </c15:formulaRef>
                      </c:ext>
                    </c:extLst>
                    <c:strCache>
                      <c:ptCount val="1"/>
                      <c:pt idx="0">
                        <c:v>6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example_.xlsm]Sheet1'!$O$12,'[Comprehensive example_.xlsm]Sheet1'!$O$12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4.2</c:v>
                      </c:pt>
                      <c:pt idx="1">
                        <c:v>4.2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example_.xlsm]Sheet1'!$R$12,'[Comprehensive example_.xlsm]Sheet1'!$T$12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17.62</c:v>
                      </c:pt>
                      <c:pt idx="1">
                        <c:v>22.6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A271-4248-BCD9-5C5595328212}"/>
                  </c:ext>
                </c:extLst>
              </c15:ser>
            </c15:filteredScatterSeries>
            <c15:filteredScatte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example_.xlsm]Sheet1'!$M$13</c15:sqref>
                        </c15:formulaRef>
                      </c:ext>
                    </c:extLst>
                    <c:strCache>
                      <c:ptCount val="1"/>
                      <c:pt idx="0">
                        <c:v>7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example_.xlsm]Sheet1'!$O$13,'[Comprehensive example_.xlsm]Sheet1'!$O$13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8.5</c:v>
                      </c:pt>
                      <c:pt idx="1">
                        <c:v>8.5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example_.xlsm]Sheet1'!$R$13,'[Comprehensive example_.xlsm]Sheet1'!$T$13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29.87</c:v>
                      </c:pt>
                      <c:pt idx="1">
                        <c:v>35.5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A271-4248-BCD9-5C5595328212}"/>
                  </c:ext>
                </c:extLst>
              </c15:ser>
            </c15:filteredScatterSeries>
            <c15:filteredScatte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example_.xlsm]Sheet1'!$M$14</c15:sqref>
                        </c15:formulaRef>
                      </c:ext>
                    </c:extLst>
                    <c:strCache>
                      <c:ptCount val="1"/>
                      <c:pt idx="0">
                        <c:v>8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6">
                          <a:lumMod val="80000"/>
                        </a:schemeClr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example_.xlsm]Sheet1'!$O$14,'[Comprehensive example_.xlsm]Sheet1'!$O$14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7.8</c:v>
                      </c:pt>
                      <c:pt idx="1">
                        <c:v>7.8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example_.xlsm]Sheet1'!$R$14,'[Comprehensive example_.xlsm]Sheet1'!$T$14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26.939999999999998</c:v>
                      </c:pt>
                      <c:pt idx="1">
                        <c:v>33.4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A271-4248-BCD9-5C5595328212}"/>
                  </c:ext>
                </c:extLst>
              </c15:ser>
            </c15:filteredScatterSeries>
            <c15:filteredScatte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example_.xlsm]Sheet1'!$M$15</c15:sqref>
                        </c15:formulaRef>
                      </c:ext>
                    </c:extLst>
                    <c:strCache>
                      <c:ptCount val="1"/>
                      <c:pt idx="0">
                        <c:v>9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5">
                          <a:lumMod val="80000"/>
                        </a:schemeClr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example_.xlsm]Sheet1'!$O$15,'[Comprehensive example_.xlsm]Sheet1'!$O$15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8.67</c:v>
                      </c:pt>
                      <c:pt idx="1">
                        <c:v>8.67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example_.xlsm]Sheet1'!$R$15,'[Comprehensive example_.xlsm]Sheet1'!$T$15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29.089999999999996</c:v>
                      </c:pt>
                      <c:pt idx="1">
                        <c:v>36.01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A271-4248-BCD9-5C5595328212}"/>
                  </c:ext>
                </c:extLst>
              </c15:ser>
            </c15:filteredScatterSeries>
            <c15:filteredScatte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example_.xlsm]Sheet1'!$M$16</c15:sqref>
                        </c15:formulaRef>
                      </c:ext>
                    </c:extLst>
                    <c:strCache>
                      <c:ptCount val="1"/>
                      <c:pt idx="0">
                        <c:v>10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4">
                          <a:lumMod val="80000"/>
                        </a:schemeClr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example_.xlsm]Sheet1'!$O$16,'[Comprehensive example_.xlsm]Sheet1'!$O$16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9.52</c:v>
                      </c:pt>
                      <c:pt idx="1">
                        <c:v>9.52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example_.xlsm]Sheet1'!$R$16,'[Comprehensive example_.xlsm]Sheet1'!$T$16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31.13</c:v>
                      </c:pt>
                      <c:pt idx="1">
                        <c:v>38.56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A271-4248-BCD9-5C5595328212}"/>
                  </c:ext>
                </c:extLst>
              </c15:ser>
            </c15:filteredScatterSeries>
          </c:ext>
        </c:extLst>
      </c:scatterChart>
      <c:valAx>
        <c:axId val="459433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GB" sz="2400" i="0">
                    <a:latin typeface="Palatino Linotype" panose="02040502050505030304" pitchFamily="18" charset="0"/>
                  </a:rPr>
                  <a:t>x</a:t>
                </a:r>
                <a:r>
                  <a:rPr lang="en-GB" sz="2400" baseline="-25000">
                    <a:latin typeface="Palatino Linotype" panose="02040502050505030304" pitchFamily="18" charset="0"/>
                  </a:rPr>
                  <a:t>1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439672"/>
        <c:crosses val="autoZero"/>
        <c:crossBetween val="midCat"/>
      </c:valAx>
      <c:valAx>
        <c:axId val="459439672"/>
        <c:scaling>
          <c:orientation val="minMax"/>
        </c:scaling>
        <c:delete val="0"/>
        <c:axPos val="l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dirty="0" smtClean="0"/>
                  <a:t>t</a:t>
                </a:r>
                <a:endParaRPr lang="en-US" sz="2800" dirty="0"/>
              </a:p>
            </c:rich>
          </c:tx>
          <c:layout>
            <c:manualLayout>
              <c:xMode val="edge"/>
              <c:yMode val="edge"/>
              <c:x val="6.7841880341880346E-4"/>
              <c:y val="0.297468699736215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433112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600" u="none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403658357734187"/>
          <c:y val="0.15174596230267232"/>
          <c:w val="0.78455213675213675"/>
          <c:h val="0.67560722222222225"/>
        </c:manualLayout>
      </c:layout>
      <c:scatterChart>
        <c:scatterStyle val="lineMarker"/>
        <c:varyColors val="0"/>
        <c:ser>
          <c:idx val="0"/>
          <c:order val="0"/>
          <c:tx>
            <c:v>(x1,t)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6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bg2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7F2A-4885-8C2C-F567ED1C5D4B}"/>
              </c:ext>
            </c:extLst>
          </c:dPt>
          <c:trendline>
            <c:spPr>
              <a:ln w="19050" cap="rnd">
                <a:solidFill>
                  <a:schemeClr val="accent6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'[Comprehensive example_.xlsm]Sheet1'!$O$7:$O$16</c:f>
              <c:numCache>
                <c:formatCode>General</c:formatCode>
                <c:ptCount val="10"/>
                <c:pt idx="0">
                  <c:v>1</c:v>
                </c:pt>
                <c:pt idx="1">
                  <c:v>2.4</c:v>
                </c:pt>
                <c:pt idx="2">
                  <c:v>5.3</c:v>
                </c:pt>
                <c:pt idx="3">
                  <c:v>6.1</c:v>
                </c:pt>
                <c:pt idx="4">
                  <c:v>3.2</c:v>
                </c:pt>
                <c:pt idx="5">
                  <c:v>4.2</c:v>
                </c:pt>
                <c:pt idx="6">
                  <c:v>8.5</c:v>
                </c:pt>
                <c:pt idx="7">
                  <c:v>7.8</c:v>
                </c:pt>
                <c:pt idx="8">
                  <c:v>8.67</c:v>
                </c:pt>
                <c:pt idx="9">
                  <c:v>9.52</c:v>
                </c:pt>
              </c:numCache>
            </c:numRef>
          </c:xVal>
          <c:yVal>
            <c:numRef>
              <c:f>'[Comprehensive example_.xlsm]Sheet1'!$P$7:$P$16</c:f>
              <c:numCache>
                <c:formatCode>General</c:formatCode>
                <c:ptCount val="10"/>
                <c:pt idx="0">
                  <c:v>7.3</c:v>
                </c:pt>
                <c:pt idx="1">
                  <c:v>13.52</c:v>
                </c:pt>
                <c:pt idx="2">
                  <c:v>24.459999999999997</c:v>
                </c:pt>
                <c:pt idx="3">
                  <c:v>26.429999999999996</c:v>
                </c:pt>
                <c:pt idx="4">
                  <c:v>15.510000000000002</c:v>
                </c:pt>
                <c:pt idx="5">
                  <c:v>18.16</c:v>
                </c:pt>
                <c:pt idx="6">
                  <c:v>32.909999999999997</c:v>
                </c:pt>
                <c:pt idx="7">
                  <c:v>32.11</c:v>
                </c:pt>
                <c:pt idx="8">
                  <c:v>32.119999999999997</c:v>
                </c:pt>
                <c:pt idx="9">
                  <c:v>34.520000000000003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F2A-4885-8C2C-F567ED1C5D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9433112"/>
        <c:axId val="459439672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(x1,y)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tx1">
                        <a:lumMod val="75000"/>
                        <a:lumOff val="25000"/>
                      </a:schemeClr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5"/>
                      </a:solidFill>
                      <a:prstDash val="sysDot"/>
                    </a:ln>
                    <a:effectLst/>
                  </c:spPr>
                  <c:trendlineType val="linear"/>
                  <c:dispRSqr val="0"/>
                  <c:dispEq val="0"/>
                </c:trendline>
                <c:xVal>
                  <c:numRef>
                    <c:extLst>
                      <c:ext uri="{02D57815-91ED-43cb-92C2-25804820EDAC}">
                        <c15:formulaRef>
                          <c15:sqref>'[Comprehensive example_.xlsm]Sheet1'!$O$7:$O$16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</c:v>
                      </c:pt>
                      <c:pt idx="1">
                        <c:v>2.4</c:v>
                      </c:pt>
                      <c:pt idx="2">
                        <c:v>5.3</c:v>
                      </c:pt>
                      <c:pt idx="3">
                        <c:v>6.1</c:v>
                      </c:pt>
                      <c:pt idx="4">
                        <c:v>3.2</c:v>
                      </c:pt>
                      <c:pt idx="5">
                        <c:v>4.2</c:v>
                      </c:pt>
                      <c:pt idx="6">
                        <c:v>8.5</c:v>
                      </c:pt>
                      <c:pt idx="7">
                        <c:v>7.8</c:v>
                      </c:pt>
                      <c:pt idx="8">
                        <c:v>8.67</c:v>
                      </c:pt>
                      <c:pt idx="9">
                        <c:v>9.52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'[Comprehensive example_.xlsm]Sheet1'!$R$7:$R$16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7</c:v>
                      </c:pt>
                      <c:pt idx="1">
                        <c:v>11.2</c:v>
                      </c:pt>
                      <c:pt idx="2">
                        <c:v>19.899999999999999</c:v>
                      </c:pt>
                      <c:pt idx="3">
                        <c:v>22.299999999999997</c:v>
                      </c:pt>
                      <c:pt idx="4">
                        <c:v>13.600000000000001</c:v>
                      </c:pt>
                      <c:pt idx="5">
                        <c:v>16.600000000000001</c:v>
                      </c:pt>
                      <c:pt idx="6">
                        <c:v>29.5</c:v>
                      </c:pt>
                      <c:pt idx="7">
                        <c:v>27.4</c:v>
                      </c:pt>
                      <c:pt idx="8">
                        <c:v>30.009999999999998</c:v>
                      </c:pt>
                      <c:pt idx="9">
                        <c:v>32.56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3-7F2A-4885-8C2C-F567ED1C5D4B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example_.xlsm]Sheet1'!$M$7</c15:sqref>
                        </c15:formulaRef>
                      </c:ext>
                    </c:extLst>
                    <c:strCache>
                      <c:ptCount val="1"/>
                      <c:pt idx="0">
                        <c:v>1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4"/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example_.xlsm]Sheet1'!$O$7,'[Comprehensive example_.xlsm]Sheet1'!$O$7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</c:v>
                      </c:pt>
                      <c:pt idx="1">
                        <c:v>1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example_.xlsm]Sheet1'!$P$7,'[Comprehensive example_.xlsm]Sheet1'!$R$7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7.3</c:v>
                      </c:pt>
                      <c:pt idx="1">
                        <c:v>7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7F2A-4885-8C2C-F567ED1C5D4B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example_.xlsm]Sheet1'!$M$8</c15:sqref>
                        </c15:formulaRef>
                      </c:ext>
                    </c:extLst>
                    <c:strCache>
                      <c:ptCount val="1"/>
                      <c:pt idx="0">
                        <c:v>2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6">
                          <a:lumMod val="60000"/>
                        </a:schemeClr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example_.xlsm]Sheet1'!$O$8,'[Comprehensive example_.xlsm]Sheet1'!$O$8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2.4</c:v>
                      </c:pt>
                      <c:pt idx="1">
                        <c:v>2.4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example_.xlsm]Sheet1'!$P$8,'[Comprehensive example_.xlsm]Sheet1'!$R$8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13.52</c:v>
                      </c:pt>
                      <c:pt idx="1">
                        <c:v>11.2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7F2A-4885-8C2C-F567ED1C5D4B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example_.xlsm]Sheet1'!$M$9</c15:sqref>
                        </c15:formulaRef>
                      </c:ext>
                    </c:extLst>
                    <c:strCache>
                      <c:ptCount val="1"/>
                      <c:pt idx="0">
                        <c:v>3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5">
                          <a:lumMod val="60000"/>
                        </a:schemeClr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example_.xlsm]Sheet1'!$O$9,'[Comprehensive example_.xlsm]Sheet1'!$O$9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5.3</c:v>
                      </c:pt>
                      <c:pt idx="1">
                        <c:v>5.3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example_.xlsm]Sheet1'!$P$9,'[Comprehensive example_.xlsm]Sheet1'!$R$9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24.459999999999997</c:v>
                      </c:pt>
                      <c:pt idx="1">
                        <c:v>19.899999999999999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7F2A-4885-8C2C-F567ED1C5D4B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example_.xlsm]Sheet1'!$M$10</c15:sqref>
                        </c15:formulaRef>
                      </c:ext>
                    </c:extLst>
                    <c:strCache>
                      <c:ptCount val="1"/>
                      <c:pt idx="0">
                        <c:v>4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4">
                          <a:lumMod val="60000"/>
                        </a:schemeClr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example_.xlsm]Sheet1'!$O$10,'[Comprehensive example_.xlsm]Sheet1'!$O$10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6.1</c:v>
                      </c:pt>
                      <c:pt idx="1">
                        <c:v>6.1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example_.xlsm]Sheet1'!$P$10,'[Comprehensive example_.xlsm]Sheet1'!$R$10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26.429999999999996</c:v>
                      </c:pt>
                      <c:pt idx="1">
                        <c:v>22.299999999999997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7F2A-4885-8C2C-F567ED1C5D4B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example_.xlsm]Sheet1'!$M$11</c15:sqref>
                        </c15:formulaRef>
                      </c:ext>
                    </c:extLst>
                    <c:strCache>
                      <c:ptCount val="1"/>
                      <c:pt idx="0">
                        <c:v>5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example_.xlsm]Sheet1'!$O$11,'[Comprehensive example_.xlsm]Sheet1'!$O$11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3.2</c:v>
                      </c:pt>
                      <c:pt idx="1">
                        <c:v>3.2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example_.xlsm]Sheet1'!$P$11,'[Comprehensive example_.xlsm]Sheet1'!$R$11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15.510000000000002</c:v>
                      </c:pt>
                      <c:pt idx="1">
                        <c:v>13.600000000000001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7F2A-4885-8C2C-F567ED1C5D4B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example_.xlsm]Sheet1'!$M$12</c15:sqref>
                        </c15:formulaRef>
                      </c:ext>
                    </c:extLst>
                    <c:strCache>
                      <c:ptCount val="1"/>
                      <c:pt idx="0">
                        <c:v>6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example_.xlsm]Sheet1'!$O$12,'[Comprehensive example_.xlsm]Sheet1'!$O$12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4.2</c:v>
                      </c:pt>
                      <c:pt idx="1">
                        <c:v>4.2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example_.xlsm]Sheet1'!$P$12,'[Comprehensive example_.xlsm]Sheet1'!$R$12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18.16</c:v>
                      </c:pt>
                      <c:pt idx="1">
                        <c:v>16.600000000000001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7F2A-4885-8C2C-F567ED1C5D4B}"/>
                  </c:ext>
                </c:extLst>
              </c15:ser>
            </c15:filteredScatterSeries>
            <c15:filteredScatte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example_.xlsm]Sheet1'!$M$13</c15:sqref>
                        </c15:formulaRef>
                      </c:ext>
                    </c:extLst>
                    <c:strCache>
                      <c:ptCount val="1"/>
                      <c:pt idx="0">
                        <c:v>7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example_.xlsm]Sheet1'!$O$13,'[Comprehensive example_.xlsm]Sheet1'!$O$13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8.5</c:v>
                      </c:pt>
                      <c:pt idx="1">
                        <c:v>8.5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example_.xlsm]Sheet1'!$P$13,'[Comprehensive example_.xlsm]Sheet1'!$R$13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32.909999999999997</c:v>
                      </c:pt>
                      <c:pt idx="1">
                        <c:v>29.5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7F2A-4885-8C2C-F567ED1C5D4B}"/>
                  </c:ext>
                </c:extLst>
              </c15:ser>
            </c15:filteredScatterSeries>
            <c15:filteredScatte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example_.xlsm]Sheet1'!$M$14</c15:sqref>
                        </c15:formulaRef>
                      </c:ext>
                    </c:extLst>
                    <c:strCache>
                      <c:ptCount val="1"/>
                      <c:pt idx="0">
                        <c:v>8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6">
                          <a:lumMod val="80000"/>
                        </a:schemeClr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example_.xlsm]Sheet1'!$O$14,'[Comprehensive example_.xlsm]Sheet1'!$O$14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7.8</c:v>
                      </c:pt>
                      <c:pt idx="1">
                        <c:v>7.8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example_.xlsm]Sheet1'!$P$14,'[Comprehensive example_.xlsm]Sheet1'!$R$14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32.11</c:v>
                      </c:pt>
                      <c:pt idx="1">
                        <c:v>27.4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7F2A-4885-8C2C-F567ED1C5D4B}"/>
                  </c:ext>
                </c:extLst>
              </c15:ser>
            </c15:filteredScatterSeries>
            <c15:filteredScatte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example_.xlsm]Sheet1'!$M$15</c15:sqref>
                        </c15:formulaRef>
                      </c:ext>
                    </c:extLst>
                    <c:strCache>
                      <c:ptCount val="1"/>
                      <c:pt idx="0">
                        <c:v>9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5">
                          <a:lumMod val="80000"/>
                        </a:schemeClr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example_.xlsm]Sheet1'!$O$15,'[Comprehensive example_.xlsm]Sheet1'!$O$15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8.67</c:v>
                      </c:pt>
                      <c:pt idx="1">
                        <c:v>8.67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example_.xlsm]Sheet1'!$P$15,'[Comprehensive example_.xlsm]Sheet1'!$R$15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32.119999999999997</c:v>
                      </c:pt>
                      <c:pt idx="1">
                        <c:v>30.009999999999998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7F2A-4885-8C2C-F567ED1C5D4B}"/>
                  </c:ext>
                </c:extLst>
              </c15:ser>
            </c15:filteredScatterSeries>
            <c15:filteredScatte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example_.xlsm]Sheet1'!$M$16</c15:sqref>
                        </c15:formulaRef>
                      </c:ext>
                    </c:extLst>
                    <c:strCache>
                      <c:ptCount val="1"/>
                      <c:pt idx="0">
                        <c:v>10</c:v>
                      </c:pt>
                    </c:strCache>
                  </c:strRef>
                </c:tx>
                <c:spPr>
                  <a:ln w="3175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3175">
                      <a:solidFill>
                        <a:schemeClr val="accent4">
                          <a:lumMod val="80000"/>
                        </a:schemeClr>
                      </a:solidFill>
                      <a:prstDash val="dash"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example_.xlsm]Sheet1'!$O$16,'[Comprehensive example_.xlsm]Sheet1'!$O$16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9.52</c:v>
                      </c:pt>
                      <c:pt idx="1">
                        <c:v>9.52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'[Comprehensive example_.xlsm]Sheet1'!$P$16,'[Comprehensive example_.xlsm]Sheet1'!$R$16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34.520000000000003</c:v>
                      </c:pt>
                      <c:pt idx="1">
                        <c:v>32.56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7F2A-4885-8C2C-F567ED1C5D4B}"/>
                  </c:ext>
                </c:extLst>
              </c15:ser>
            </c15:filteredScatterSeries>
          </c:ext>
        </c:extLst>
      </c:scatterChart>
      <c:valAx>
        <c:axId val="459433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GB" sz="2400" i="0">
                    <a:latin typeface="Palatino Linotype" panose="02040502050505030304" pitchFamily="18" charset="0"/>
                  </a:rPr>
                  <a:t>x</a:t>
                </a:r>
                <a:r>
                  <a:rPr lang="en-GB" sz="2400" baseline="-25000">
                    <a:latin typeface="Palatino Linotype" panose="02040502050505030304" pitchFamily="18" charset="0"/>
                  </a:rPr>
                  <a:t>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439672"/>
        <c:crosses val="autoZero"/>
        <c:crossBetween val="midCat"/>
      </c:valAx>
      <c:valAx>
        <c:axId val="459439672"/>
        <c:scaling>
          <c:orientation val="minMax"/>
        </c:scaling>
        <c:delete val="0"/>
        <c:axPos val="l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dirty="0" smtClean="0"/>
                  <a:t>t</a:t>
                </a:r>
                <a:endParaRPr lang="en-US" sz="2800" dirty="0"/>
              </a:p>
            </c:rich>
          </c:tx>
          <c:layout>
            <c:manualLayout>
              <c:xMode val="edge"/>
              <c:yMode val="edge"/>
              <c:x val="6.7841880341880346E-4"/>
              <c:y val="0.297468699736215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433112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600" u="none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A1209D-C4D3-4A97-91EE-F64AABCAD3B7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44865389-A143-421B-B069-909E07961344}">
      <dgm:prSet phldrT="[Text]" custT="1"/>
      <dgm:spPr>
        <a:xfrm>
          <a:off x="0" y="0"/>
          <a:ext cx="1136321" cy="765417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spcAft>
              <a:spcPct val="35000"/>
            </a:spcAft>
          </a:pPr>
          <a:r>
            <a:rPr lang="en-US" sz="1100">
              <a:solidFill>
                <a:srgbClr val="FFC000">
                  <a:lumMod val="75000"/>
                </a:srgbClr>
              </a:solidFill>
              <a:latin typeface="Calibri" panose="020F0502020204030204"/>
              <a:ea typeface="+mn-ea"/>
              <a:cs typeface="+mn-cs"/>
            </a:rPr>
            <a:t> </a:t>
          </a:r>
        </a:p>
      </dgm:t>
    </dgm:pt>
    <dgm:pt modelId="{10C7B54F-19BA-41E5-A90A-663AC50C766F}" type="parTrans" cxnId="{C37DEFAD-3F07-480A-8172-F7FB3E3E512A}">
      <dgm:prSet/>
      <dgm:spPr/>
      <dgm:t>
        <a:bodyPr/>
        <a:lstStyle/>
        <a:p>
          <a:endParaRPr lang="en-US"/>
        </a:p>
      </dgm:t>
    </dgm:pt>
    <dgm:pt modelId="{07CB4418-D808-433C-BBE1-8E14701BDCD9}" type="sibTrans" cxnId="{C37DEFAD-3F07-480A-8172-F7FB3E3E512A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xfrm>
          <a:off x="579878" y="297120"/>
          <a:ext cx="1080001" cy="216000"/>
        </a:xfrm>
        <a:prstGeom prst="rightArrow">
          <a:avLst>
            <a:gd name="adj1" fmla="val 60000"/>
            <a:gd name="adj2" fmla="val 50000"/>
          </a:avLst>
        </a:prstGeom>
        <a:solidFill>
          <a:srgbClr val="FFC000"/>
        </a:solidFill>
        <a:ln w="12700" cap="flat" cmpd="sng" algn="ctr">
          <a:solidFill>
            <a:srgbClr val="FFC000">
              <a:shade val="5000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GB" dirty="0" smtClean="0">
              <a:solidFill>
                <a:srgbClr val="806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(x)</a:t>
          </a:r>
          <a:endParaRPr lang="en-US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A443F957-685A-4CFC-B506-616DA8B03A1A}">
      <dgm:prSet phldrT="[Text]" custT="1"/>
      <dgm:spPr>
        <a:xfrm>
          <a:off x="1696775" y="100774"/>
          <a:ext cx="1400272" cy="563867"/>
        </a:xfrm>
        <a:prstGeom prst="roundRect">
          <a:avLst>
            <a:gd name="adj" fmla="val 10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sz="2000" b="1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Regression </a:t>
          </a:r>
          <a:r>
            <a:rPr lang="en-US" sz="2000" b="1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Model</a:t>
          </a:r>
        </a:p>
        <a:p>
          <a:endParaRPr lang="en-US" sz="2000" b="1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2F4E7CAD-8C4A-4A62-8267-8119BD14F1A5}" type="parTrans" cxnId="{972CC7A5-123F-4433-8E86-3A8012BAF2A1}">
      <dgm:prSet/>
      <dgm:spPr/>
      <dgm:t>
        <a:bodyPr/>
        <a:lstStyle/>
        <a:p>
          <a:endParaRPr lang="en-US"/>
        </a:p>
      </dgm:t>
    </dgm:pt>
    <dgm:pt modelId="{16CD619F-EA95-4EA4-BDB5-A2097B2D7DE2}" type="sibTrans" cxnId="{972CC7A5-123F-4433-8E86-3A8012BAF2A1}">
      <dgm:prSet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xfrm>
          <a:off x="3125636" y="301135"/>
          <a:ext cx="1080001" cy="216000"/>
        </a:xfrm>
        <a:prstGeom prst="rightArrow">
          <a:avLst>
            <a:gd name="adj1" fmla="val 60000"/>
            <a:gd name="adj2" fmla="val 50000"/>
          </a:avLst>
        </a:prstGeom>
        <a:solidFill>
          <a:srgbClr val="70AD47"/>
        </a:solidFill>
        <a:ln w="12700" cap="flat" cmpd="sng" algn="ctr">
          <a:solidFill>
            <a:srgbClr val="70AD47">
              <a:shade val="5000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GB" dirty="0" smtClean="0">
              <a:solidFill>
                <a:srgbClr val="38562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(y)</a:t>
          </a:r>
          <a:endParaRPr lang="en-US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64C4198F-3F68-46BF-B9A7-A22F011DF839}">
      <dgm:prSet phldrT="[Text]" custT="1"/>
      <dgm:spPr>
        <a:xfrm>
          <a:off x="3657157" y="0"/>
          <a:ext cx="1400272" cy="765417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spcAft>
              <a:spcPct val="35000"/>
            </a:spcAft>
          </a:pPr>
          <a:r>
            <a:rPr lang="en-US" sz="1100">
              <a:solidFill>
                <a:srgbClr val="70AD47"/>
              </a:solidFill>
              <a:latin typeface="Calibri" panose="020F0502020204030204"/>
              <a:ea typeface="+mn-ea"/>
              <a:cs typeface="+mn-cs"/>
            </a:rPr>
            <a:t> </a:t>
          </a:r>
        </a:p>
      </dgm:t>
    </dgm:pt>
    <dgm:pt modelId="{ED52B5C5-5451-41F9-A969-84D8307C3944}" type="sibTrans" cxnId="{14118046-4D61-4D68-AD22-7180AB2210A2}">
      <dgm:prSet/>
      <dgm:spPr/>
      <dgm:t>
        <a:bodyPr/>
        <a:lstStyle/>
        <a:p>
          <a:endParaRPr lang="en-US"/>
        </a:p>
      </dgm:t>
    </dgm:pt>
    <dgm:pt modelId="{7636CB62-45DA-4E4B-A2AB-99E2040B15D8}" type="parTrans" cxnId="{14118046-4D61-4D68-AD22-7180AB2210A2}">
      <dgm:prSet/>
      <dgm:spPr/>
      <dgm:t>
        <a:bodyPr/>
        <a:lstStyle/>
        <a:p>
          <a:endParaRPr lang="en-US"/>
        </a:p>
      </dgm:t>
    </dgm:pt>
    <dgm:pt modelId="{FA0F4C7B-2C8D-4CCF-AD76-52870DCA8F2D}" type="pres">
      <dgm:prSet presAssocID="{4AA1209D-C4D3-4A97-91EE-F64AABCAD3B7}" presName="Name0" presStyleCnt="0">
        <dgm:presLayoutVars>
          <dgm:dir/>
          <dgm:resizeHandles val="exact"/>
        </dgm:presLayoutVars>
      </dgm:prSet>
      <dgm:spPr/>
    </dgm:pt>
    <dgm:pt modelId="{BAA3140D-329A-4AE4-904A-0DB96ADAEBF2}" type="pres">
      <dgm:prSet presAssocID="{44865389-A143-421B-B069-909E07961344}" presName="node" presStyleLbl="node1" presStyleIdx="0" presStyleCnt="3" custScaleX="81150" custLinFactX="-12478" custLinFactNeighborX="-100000" custLinFactNeighborY="-31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6941C7-135C-4C18-9188-6966D3527E30}" type="pres">
      <dgm:prSet presAssocID="{07CB4418-D808-433C-BBE1-8E14701BDCD9}" presName="sibTrans" presStyleLbl="sibTrans2D1" presStyleIdx="0" presStyleCnt="2" custAng="21550080" custScaleX="478091" custScaleY="74210" custLinFactX="-50232" custLinFactNeighborX="-100000" custLinFactNeighborY="12296"/>
      <dgm:spPr/>
      <dgm:t>
        <a:bodyPr/>
        <a:lstStyle/>
        <a:p>
          <a:endParaRPr lang="en-US"/>
        </a:p>
      </dgm:t>
    </dgm:pt>
    <dgm:pt modelId="{23487661-3782-469F-83AF-E7027189459E}" type="pres">
      <dgm:prSet presAssocID="{07CB4418-D808-433C-BBE1-8E14701BDCD9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54F28409-D390-4D29-9F81-2912979D33A0}" type="pres">
      <dgm:prSet presAssocID="{A443F957-685A-4CFC-B506-616DA8B03A1A}" presName="node" presStyleLbl="node1" presStyleIdx="1" presStyleCnt="3" custScaleX="120722" custScaleY="849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63D4B0-4530-474B-B8AB-D9965018894F}" type="pres">
      <dgm:prSet presAssocID="{16CD619F-EA95-4EA4-BDB5-A2097B2D7DE2}" presName="sibTrans" presStyleLbl="sibTrans2D1" presStyleIdx="1" presStyleCnt="2" custScaleX="506159" custScaleY="74210" custLinFactX="63263" custLinFactNeighborX="100000" custLinFactNeighborY="7610"/>
      <dgm:spPr/>
      <dgm:t>
        <a:bodyPr/>
        <a:lstStyle/>
        <a:p>
          <a:endParaRPr lang="en-US"/>
        </a:p>
      </dgm:t>
    </dgm:pt>
    <dgm:pt modelId="{4490C3AD-1C49-4781-8835-6DB5EC8A9331}" type="pres">
      <dgm:prSet presAssocID="{16CD619F-EA95-4EA4-BDB5-A2097B2D7DE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2093E5A-1929-4693-9CC6-D7611475F5A4}" type="pres">
      <dgm:prSet presAssocID="{64C4198F-3F68-46BF-B9A7-A22F011DF83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7DEFAD-3F07-480A-8172-F7FB3E3E512A}" srcId="{4AA1209D-C4D3-4A97-91EE-F64AABCAD3B7}" destId="{44865389-A143-421B-B069-909E07961344}" srcOrd="0" destOrd="0" parTransId="{10C7B54F-19BA-41E5-A90A-663AC50C766F}" sibTransId="{07CB4418-D808-433C-BBE1-8E14701BDCD9}"/>
    <dgm:cxn modelId="{400B7C70-45C1-41F9-A8CC-CCC01843CBA5}" type="presOf" srcId="{4AA1209D-C4D3-4A97-91EE-F64AABCAD3B7}" destId="{FA0F4C7B-2C8D-4CCF-AD76-52870DCA8F2D}" srcOrd="0" destOrd="0" presId="urn:microsoft.com/office/officeart/2005/8/layout/process1"/>
    <dgm:cxn modelId="{43F736D4-19B6-4198-B3EF-186456043C36}" type="presOf" srcId="{16CD619F-EA95-4EA4-BDB5-A2097B2D7DE2}" destId="{C963D4B0-4530-474B-B8AB-D9965018894F}" srcOrd="0" destOrd="0" presId="urn:microsoft.com/office/officeart/2005/8/layout/process1"/>
    <dgm:cxn modelId="{1858D59F-9BF0-4D79-98E1-67BE625C9CDA}" type="presOf" srcId="{A443F957-685A-4CFC-B506-616DA8B03A1A}" destId="{54F28409-D390-4D29-9F81-2912979D33A0}" srcOrd="0" destOrd="0" presId="urn:microsoft.com/office/officeart/2005/8/layout/process1"/>
    <dgm:cxn modelId="{F5C33375-CAE7-47D0-B885-416F1CC98639}" type="presOf" srcId="{07CB4418-D808-433C-BBE1-8E14701BDCD9}" destId="{E46941C7-135C-4C18-9188-6966D3527E30}" srcOrd="0" destOrd="0" presId="urn:microsoft.com/office/officeart/2005/8/layout/process1"/>
    <dgm:cxn modelId="{C6A435BE-A3D7-4EAA-A19C-B5B26D4ED225}" type="presOf" srcId="{64C4198F-3F68-46BF-B9A7-A22F011DF839}" destId="{B2093E5A-1929-4693-9CC6-D7611475F5A4}" srcOrd="0" destOrd="0" presId="urn:microsoft.com/office/officeart/2005/8/layout/process1"/>
    <dgm:cxn modelId="{972CC7A5-123F-4433-8E86-3A8012BAF2A1}" srcId="{4AA1209D-C4D3-4A97-91EE-F64AABCAD3B7}" destId="{A443F957-685A-4CFC-B506-616DA8B03A1A}" srcOrd="1" destOrd="0" parTransId="{2F4E7CAD-8C4A-4A62-8267-8119BD14F1A5}" sibTransId="{16CD619F-EA95-4EA4-BDB5-A2097B2D7DE2}"/>
    <dgm:cxn modelId="{6687CF87-12A3-4D6D-8AA2-148C7A72CB62}" type="presOf" srcId="{07CB4418-D808-433C-BBE1-8E14701BDCD9}" destId="{23487661-3782-469F-83AF-E7027189459E}" srcOrd="1" destOrd="0" presId="urn:microsoft.com/office/officeart/2005/8/layout/process1"/>
    <dgm:cxn modelId="{8FDC919E-750E-4D18-A681-28E1E5A75503}" type="presOf" srcId="{16CD619F-EA95-4EA4-BDB5-A2097B2D7DE2}" destId="{4490C3AD-1C49-4781-8835-6DB5EC8A9331}" srcOrd="1" destOrd="0" presId="urn:microsoft.com/office/officeart/2005/8/layout/process1"/>
    <dgm:cxn modelId="{14118046-4D61-4D68-AD22-7180AB2210A2}" srcId="{4AA1209D-C4D3-4A97-91EE-F64AABCAD3B7}" destId="{64C4198F-3F68-46BF-B9A7-A22F011DF839}" srcOrd="2" destOrd="0" parTransId="{7636CB62-45DA-4E4B-A2AB-99E2040B15D8}" sibTransId="{ED52B5C5-5451-41F9-A969-84D8307C3944}"/>
    <dgm:cxn modelId="{8DE1A98D-30E9-469A-8E35-3A3FBD1FB1BF}" type="presOf" srcId="{44865389-A143-421B-B069-909E07961344}" destId="{BAA3140D-329A-4AE4-904A-0DB96ADAEBF2}" srcOrd="0" destOrd="0" presId="urn:microsoft.com/office/officeart/2005/8/layout/process1"/>
    <dgm:cxn modelId="{59C73795-7008-4C9B-9368-DC1BB2FC8B17}" type="presParOf" srcId="{FA0F4C7B-2C8D-4CCF-AD76-52870DCA8F2D}" destId="{BAA3140D-329A-4AE4-904A-0DB96ADAEBF2}" srcOrd="0" destOrd="0" presId="urn:microsoft.com/office/officeart/2005/8/layout/process1"/>
    <dgm:cxn modelId="{FD436E04-FB7B-4FB5-94C1-4098293ACBB0}" type="presParOf" srcId="{FA0F4C7B-2C8D-4CCF-AD76-52870DCA8F2D}" destId="{E46941C7-135C-4C18-9188-6966D3527E30}" srcOrd="1" destOrd="0" presId="urn:microsoft.com/office/officeart/2005/8/layout/process1"/>
    <dgm:cxn modelId="{A93040D3-F705-43D5-ADA3-DDE67EF93C74}" type="presParOf" srcId="{E46941C7-135C-4C18-9188-6966D3527E30}" destId="{23487661-3782-469F-83AF-E7027189459E}" srcOrd="0" destOrd="0" presId="urn:microsoft.com/office/officeart/2005/8/layout/process1"/>
    <dgm:cxn modelId="{3B9A8FD1-777B-464D-A2CE-10AEA29905CA}" type="presParOf" srcId="{FA0F4C7B-2C8D-4CCF-AD76-52870DCA8F2D}" destId="{54F28409-D390-4D29-9F81-2912979D33A0}" srcOrd="2" destOrd="0" presId="urn:microsoft.com/office/officeart/2005/8/layout/process1"/>
    <dgm:cxn modelId="{8823F0F3-373E-4A13-AB73-A6CABB88A39E}" type="presParOf" srcId="{FA0F4C7B-2C8D-4CCF-AD76-52870DCA8F2D}" destId="{C963D4B0-4530-474B-B8AB-D9965018894F}" srcOrd="3" destOrd="0" presId="urn:microsoft.com/office/officeart/2005/8/layout/process1"/>
    <dgm:cxn modelId="{F8E0FE34-A63C-4BED-BA63-568D9D3316CE}" type="presParOf" srcId="{C963D4B0-4530-474B-B8AB-D9965018894F}" destId="{4490C3AD-1C49-4781-8835-6DB5EC8A9331}" srcOrd="0" destOrd="0" presId="urn:microsoft.com/office/officeart/2005/8/layout/process1"/>
    <dgm:cxn modelId="{6C653F39-9882-46DE-8995-334FF431C2B0}" type="presParOf" srcId="{FA0F4C7B-2C8D-4CCF-AD76-52870DCA8F2D}" destId="{B2093E5A-1929-4693-9CC6-D7611475F5A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D8DEB8-9576-4D40-B54A-B81BE728D58C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86B13CD7-EE88-4093-B8B4-EE8E6D87B36A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 </a:t>
          </a:r>
        </a:p>
      </dgm:t>
    </dgm:pt>
    <dgm:pt modelId="{05FE9968-5222-452F-AC3B-EB6A2C32A5D0}" type="parTrans" cxnId="{86961A29-E59D-4EDD-AFBD-C5648960FDE7}">
      <dgm:prSet/>
      <dgm:spPr/>
      <dgm:t>
        <a:bodyPr/>
        <a:lstStyle/>
        <a:p>
          <a:endParaRPr lang="en-US"/>
        </a:p>
      </dgm:t>
    </dgm:pt>
    <dgm:pt modelId="{2884E20C-287B-4802-90E0-E0DB99A2C148}" type="sibTrans" cxnId="{86961A29-E59D-4EDD-AFBD-C5648960FDE7}">
      <dgm:prSet/>
      <dgm:spPr/>
      <dgm:t>
        <a:bodyPr/>
        <a:lstStyle/>
        <a:p>
          <a:endParaRPr lang="en-US"/>
        </a:p>
      </dgm:t>
    </dgm:pt>
    <dgm:pt modelId="{12B5364B-16FD-42FF-BB9C-A92319DAB1D1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 </a:t>
          </a:r>
        </a:p>
      </dgm:t>
    </dgm:pt>
    <dgm:pt modelId="{2A525439-756F-4F2F-B935-9981D2B095E8}" type="parTrans" cxnId="{5370550A-BF9B-45D9-A8BF-C357D14980AD}">
      <dgm:prSet/>
      <dgm:spPr/>
      <dgm:t>
        <a:bodyPr/>
        <a:lstStyle/>
        <a:p>
          <a:endParaRPr lang="en-US"/>
        </a:p>
      </dgm:t>
    </dgm:pt>
    <dgm:pt modelId="{7FFEB1F8-0F37-44FA-98D5-B87756536E54}" type="sibTrans" cxnId="{5370550A-BF9B-45D9-A8BF-C357D14980AD}">
      <dgm:prSet/>
      <dgm:spPr/>
      <dgm:t>
        <a:bodyPr/>
        <a:lstStyle/>
        <a:p>
          <a:endParaRPr lang="en-US"/>
        </a:p>
      </dgm:t>
    </dgm:pt>
    <dgm:pt modelId="{0BAD2790-5DF2-4B8F-A18A-976FEB65C8B8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 </a:t>
          </a:r>
        </a:p>
      </dgm:t>
    </dgm:pt>
    <dgm:pt modelId="{F6D032B7-4420-4165-A5A2-C73A5D0880BC}" type="parTrans" cxnId="{6146EB86-0E23-4005-B5F6-DE4A20640EAF}">
      <dgm:prSet/>
      <dgm:spPr/>
      <dgm:t>
        <a:bodyPr/>
        <a:lstStyle/>
        <a:p>
          <a:endParaRPr lang="en-US"/>
        </a:p>
      </dgm:t>
    </dgm:pt>
    <dgm:pt modelId="{2944ADBC-983A-4DD6-AE6E-77675295D620}" type="sibTrans" cxnId="{6146EB86-0E23-4005-B5F6-DE4A20640EAF}">
      <dgm:prSet/>
      <dgm:spPr/>
      <dgm:t>
        <a:bodyPr/>
        <a:lstStyle/>
        <a:p>
          <a:endParaRPr lang="en-US"/>
        </a:p>
      </dgm:t>
    </dgm:pt>
    <dgm:pt modelId="{6182611A-1540-47BC-B87A-ADCD6FECAC63}" type="pres">
      <dgm:prSet presAssocID="{FDD8DEB8-9576-4D40-B54A-B81BE728D58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0A2E71B-390E-4248-BF13-99D823BE86A9}" type="pres">
      <dgm:prSet presAssocID="{86B13CD7-EE88-4093-B8B4-EE8E6D87B36A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AEE2BE-C8D8-49D5-99D5-93C91E218216}" type="pres">
      <dgm:prSet presAssocID="{86B13CD7-EE88-4093-B8B4-EE8E6D87B36A}" presName="gear1srcNode" presStyleLbl="node1" presStyleIdx="0" presStyleCnt="3"/>
      <dgm:spPr/>
      <dgm:t>
        <a:bodyPr/>
        <a:lstStyle/>
        <a:p>
          <a:endParaRPr lang="en-US"/>
        </a:p>
      </dgm:t>
    </dgm:pt>
    <dgm:pt modelId="{4C2279D5-FC3B-46EE-BA69-B84000FD48A2}" type="pres">
      <dgm:prSet presAssocID="{86B13CD7-EE88-4093-B8B4-EE8E6D87B36A}" presName="gear1dstNode" presStyleLbl="node1" presStyleIdx="0" presStyleCnt="3"/>
      <dgm:spPr/>
      <dgm:t>
        <a:bodyPr/>
        <a:lstStyle/>
        <a:p>
          <a:endParaRPr lang="en-US"/>
        </a:p>
      </dgm:t>
    </dgm:pt>
    <dgm:pt modelId="{2781AF62-7D1F-47B3-AE3B-C019E6BB1D2D}" type="pres">
      <dgm:prSet presAssocID="{12B5364B-16FD-42FF-BB9C-A92319DAB1D1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D5A22F-800C-4E32-814D-468C2B0C4B15}" type="pres">
      <dgm:prSet presAssocID="{12B5364B-16FD-42FF-BB9C-A92319DAB1D1}" presName="gear2srcNode" presStyleLbl="node1" presStyleIdx="1" presStyleCnt="3"/>
      <dgm:spPr/>
      <dgm:t>
        <a:bodyPr/>
        <a:lstStyle/>
        <a:p>
          <a:endParaRPr lang="en-US"/>
        </a:p>
      </dgm:t>
    </dgm:pt>
    <dgm:pt modelId="{26811BD7-13CE-4206-A404-D178F323F3A5}" type="pres">
      <dgm:prSet presAssocID="{12B5364B-16FD-42FF-BB9C-A92319DAB1D1}" presName="gear2dstNode" presStyleLbl="node1" presStyleIdx="1" presStyleCnt="3"/>
      <dgm:spPr/>
      <dgm:t>
        <a:bodyPr/>
        <a:lstStyle/>
        <a:p>
          <a:endParaRPr lang="en-US"/>
        </a:p>
      </dgm:t>
    </dgm:pt>
    <dgm:pt modelId="{58DE5CAC-D15B-4AD0-B3CC-0DF9643EAE84}" type="pres">
      <dgm:prSet presAssocID="{0BAD2790-5DF2-4B8F-A18A-976FEB65C8B8}" presName="gear3" presStyleLbl="node1" presStyleIdx="2" presStyleCnt="3"/>
      <dgm:spPr/>
      <dgm:t>
        <a:bodyPr/>
        <a:lstStyle/>
        <a:p>
          <a:endParaRPr lang="en-US"/>
        </a:p>
      </dgm:t>
    </dgm:pt>
    <dgm:pt modelId="{7A76081C-43CE-4DDB-8238-A7B58229E4CC}" type="pres">
      <dgm:prSet presAssocID="{0BAD2790-5DF2-4B8F-A18A-976FEB65C8B8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DD2365-0737-4AC5-B188-6E61AAE5C0DC}" type="pres">
      <dgm:prSet presAssocID="{0BAD2790-5DF2-4B8F-A18A-976FEB65C8B8}" presName="gear3srcNode" presStyleLbl="node1" presStyleIdx="2" presStyleCnt="3"/>
      <dgm:spPr/>
      <dgm:t>
        <a:bodyPr/>
        <a:lstStyle/>
        <a:p>
          <a:endParaRPr lang="en-US"/>
        </a:p>
      </dgm:t>
    </dgm:pt>
    <dgm:pt modelId="{164ACB20-A680-4428-9A6A-2FAAAEFDE640}" type="pres">
      <dgm:prSet presAssocID="{0BAD2790-5DF2-4B8F-A18A-976FEB65C8B8}" presName="gear3dstNode" presStyleLbl="node1" presStyleIdx="2" presStyleCnt="3"/>
      <dgm:spPr/>
      <dgm:t>
        <a:bodyPr/>
        <a:lstStyle/>
        <a:p>
          <a:endParaRPr lang="en-US"/>
        </a:p>
      </dgm:t>
    </dgm:pt>
    <dgm:pt modelId="{8104F5B2-2D78-43D1-972A-25C6DFE8ECF9}" type="pres">
      <dgm:prSet presAssocID="{2884E20C-287B-4802-90E0-E0DB99A2C148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8B66DE56-695F-434E-962E-213637B5ED75}" type="pres">
      <dgm:prSet presAssocID="{7FFEB1F8-0F37-44FA-98D5-B87756536E54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92C563EA-1533-4C9E-8C64-2E765DD52798}" type="pres">
      <dgm:prSet presAssocID="{2944ADBC-983A-4DD6-AE6E-77675295D620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9D79F50-E77B-4C7D-9E30-E0C5DA0AC2EC}" type="presOf" srcId="{0BAD2790-5DF2-4B8F-A18A-976FEB65C8B8}" destId="{164ACB20-A680-4428-9A6A-2FAAAEFDE640}" srcOrd="3" destOrd="0" presId="urn:microsoft.com/office/officeart/2005/8/layout/gear1"/>
    <dgm:cxn modelId="{5D06A8F9-F30B-4BF0-A579-B7812FC930A0}" type="presOf" srcId="{0BAD2790-5DF2-4B8F-A18A-976FEB65C8B8}" destId="{58DE5CAC-D15B-4AD0-B3CC-0DF9643EAE84}" srcOrd="0" destOrd="0" presId="urn:microsoft.com/office/officeart/2005/8/layout/gear1"/>
    <dgm:cxn modelId="{5370550A-BF9B-45D9-A8BF-C357D14980AD}" srcId="{FDD8DEB8-9576-4D40-B54A-B81BE728D58C}" destId="{12B5364B-16FD-42FF-BB9C-A92319DAB1D1}" srcOrd="1" destOrd="0" parTransId="{2A525439-756F-4F2F-B935-9981D2B095E8}" sibTransId="{7FFEB1F8-0F37-44FA-98D5-B87756536E54}"/>
    <dgm:cxn modelId="{467C9FB3-CC8A-44A2-A3AF-0A7DAC61AB70}" type="presOf" srcId="{FDD8DEB8-9576-4D40-B54A-B81BE728D58C}" destId="{6182611A-1540-47BC-B87A-ADCD6FECAC63}" srcOrd="0" destOrd="0" presId="urn:microsoft.com/office/officeart/2005/8/layout/gear1"/>
    <dgm:cxn modelId="{8FD62270-F630-4446-9DE6-B6525AD442E3}" type="presOf" srcId="{0BAD2790-5DF2-4B8F-A18A-976FEB65C8B8}" destId="{7A76081C-43CE-4DDB-8238-A7B58229E4CC}" srcOrd="1" destOrd="0" presId="urn:microsoft.com/office/officeart/2005/8/layout/gear1"/>
    <dgm:cxn modelId="{FD8D36A3-0A84-428B-9795-7D67767E8443}" type="presOf" srcId="{12B5364B-16FD-42FF-BB9C-A92319DAB1D1}" destId="{26811BD7-13CE-4206-A404-D178F323F3A5}" srcOrd="2" destOrd="0" presId="urn:microsoft.com/office/officeart/2005/8/layout/gear1"/>
    <dgm:cxn modelId="{AFABBEA5-18D4-492E-8BA0-850C7A175D06}" type="presOf" srcId="{86B13CD7-EE88-4093-B8B4-EE8E6D87B36A}" destId="{4C2279D5-FC3B-46EE-BA69-B84000FD48A2}" srcOrd="2" destOrd="0" presId="urn:microsoft.com/office/officeart/2005/8/layout/gear1"/>
    <dgm:cxn modelId="{78B480AE-CB90-4346-8B76-8A312685413E}" type="presOf" srcId="{86B13CD7-EE88-4093-B8B4-EE8E6D87B36A}" destId="{70A2E71B-390E-4248-BF13-99D823BE86A9}" srcOrd="0" destOrd="0" presId="urn:microsoft.com/office/officeart/2005/8/layout/gear1"/>
    <dgm:cxn modelId="{7076ADBF-7A26-4BB8-A91E-04489BB560B4}" type="presOf" srcId="{12B5364B-16FD-42FF-BB9C-A92319DAB1D1}" destId="{0DD5A22F-800C-4E32-814D-468C2B0C4B15}" srcOrd="1" destOrd="0" presId="urn:microsoft.com/office/officeart/2005/8/layout/gear1"/>
    <dgm:cxn modelId="{4E05411E-15ED-410E-ADA3-73AE83B3CC67}" type="presOf" srcId="{2944ADBC-983A-4DD6-AE6E-77675295D620}" destId="{92C563EA-1533-4C9E-8C64-2E765DD52798}" srcOrd="0" destOrd="0" presId="urn:microsoft.com/office/officeart/2005/8/layout/gear1"/>
    <dgm:cxn modelId="{6146EB86-0E23-4005-B5F6-DE4A20640EAF}" srcId="{FDD8DEB8-9576-4D40-B54A-B81BE728D58C}" destId="{0BAD2790-5DF2-4B8F-A18A-976FEB65C8B8}" srcOrd="2" destOrd="0" parTransId="{F6D032B7-4420-4165-A5A2-C73A5D0880BC}" sibTransId="{2944ADBC-983A-4DD6-AE6E-77675295D620}"/>
    <dgm:cxn modelId="{76B8566B-33BE-403C-B715-E4FFE48A3751}" type="presOf" srcId="{0BAD2790-5DF2-4B8F-A18A-976FEB65C8B8}" destId="{EBDD2365-0737-4AC5-B188-6E61AAE5C0DC}" srcOrd="2" destOrd="0" presId="urn:microsoft.com/office/officeart/2005/8/layout/gear1"/>
    <dgm:cxn modelId="{86961A29-E59D-4EDD-AFBD-C5648960FDE7}" srcId="{FDD8DEB8-9576-4D40-B54A-B81BE728D58C}" destId="{86B13CD7-EE88-4093-B8B4-EE8E6D87B36A}" srcOrd="0" destOrd="0" parTransId="{05FE9968-5222-452F-AC3B-EB6A2C32A5D0}" sibTransId="{2884E20C-287B-4802-90E0-E0DB99A2C148}"/>
    <dgm:cxn modelId="{B95C5EB0-68E8-4D23-AAA3-987EA7C9D1B1}" type="presOf" srcId="{12B5364B-16FD-42FF-BB9C-A92319DAB1D1}" destId="{2781AF62-7D1F-47B3-AE3B-C019E6BB1D2D}" srcOrd="0" destOrd="0" presId="urn:microsoft.com/office/officeart/2005/8/layout/gear1"/>
    <dgm:cxn modelId="{39C7B6BE-696B-41C6-8D28-2A3C9F436381}" type="presOf" srcId="{7FFEB1F8-0F37-44FA-98D5-B87756536E54}" destId="{8B66DE56-695F-434E-962E-213637B5ED75}" srcOrd="0" destOrd="0" presId="urn:microsoft.com/office/officeart/2005/8/layout/gear1"/>
    <dgm:cxn modelId="{3DC44C6D-9C90-4D85-857D-C2B7FB23A654}" type="presOf" srcId="{2884E20C-287B-4802-90E0-E0DB99A2C148}" destId="{8104F5B2-2D78-43D1-972A-25C6DFE8ECF9}" srcOrd="0" destOrd="0" presId="urn:microsoft.com/office/officeart/2005/8/layout/gear1"/>
    <dgm:cxn modelId="{FD937622-C634-497D-92E9-B1B5B8E621CD}" type="presOf" srcId="{86B13CD7-EE88-4093-B8B4-EE8E6D87B36A}" destId="{D3AEE2BE-C8D8-49D5-99D5-93C91E218216}" srcOrd="1" destOrd="0" presId="urn:microsoft.com/office/officeart/2005/8/layout/gear1"/>
    <dgm:cxn modelId="{3D5FB09A-C71D-441C-A94E-D017A7944AF2}" type="presParOf" srcId="{6182611A-1540-47BC-B87A-ADCD6FECAC63}" destId="{70A2E71B-390E-4248-BF13-99D823BE86A9}" srcOrd="0" destOrd="0" presId="urn:microsoft.com/office/officeart/2005/8/layout/gear1"/>
    <dgm:cxn modelId="{EBD7F4DE-733A-45C3-83D4-1A8E09A77378}" type="presParOf" srcId="{6182611A-1540-47BC-B87A-ADCD6FECAC63}" destId="{D3AEE2BE-C8D8-49D5-99D5-93C91E218216}" srcOrd="1" destOrd="0" presId="urn:microsoft.com/office/officeart/2005/8/layout/gear1"/>
    <dgm:cxn modelId="{E27CFAD7-AAE1-4DF9-A997-E3D2B7356B8A}" type="presParOf" srcId="{6182611A-1540-47BC-B87A-ADCD6FECAC63}" destId="{4C2279D5-FC3B-46EE-BA69-B84000FD48A2}" srcOrd="2" destOrd="0" presId="urn:microsoft.com/office/officeart/2005/8/layout/gear1"/>
    <dgm:cxn modelId="{A47AA66A-9E1E-4191-AA91-14EE09D3A782}" type="presParOf" srcId="{6182611A-1540-47BC-B87A-ADCD6FECAC63}" destId="{2781AF62-7D1F-47B3-AE3B-C019E6BB1D2D}" srcOrd="3" destOrd="0" presId="urn:microsoft.com/office/officeart/2005/8/layout/gear1"/>
    <dgm:cxn modelId="{9CAB9B38-C94D-4A76-9FCD-1491F425D9B9}" type="presParOf" srcId="{6182611A-1540-47BC-B87A-ADCD6FECAC63}" destId="{0DD5A22F-800C-4E32-814D-468C2B0C4B15}" srcOrd="4" destOrd="0" presId="urn:microsoft.com/office/officeart/2005/8/layout/gear1"/>
    <dgm:cxn modelId="{8BC44468-ECC2-4C20-8D0D-DC8BB191D109}" type="presParOf" srcId="{6182611A-1540-47BC-B87A-ADCD6FECAC63}" destId="{26811BD7-13CE-4206-A404-D178F323F3A5}" srcOrd="5" destOrd="0" presId="urn:microsoft.com/office/officeart/2005/8/layout/gear1"/>
    <dgm:cxn modelId="{025AB864-3270-43D7-905E-7ABE11FB8246}" type="presParOf" srcId="{6182611A-1540-47BC-B87A-ADCD6FECAC63}" destId="{58DE5CAC-D15B-4AD0-B3CC-0DF9643EAE84}" srcOrd="6" destOrd="0" presId="urn:microsoft.com/office/officeart/2005/8/layout/gear1"/>
    <dgm:cxn modelId="{0DF64385-C3FC-47E5-A30A-5CA487FF9AFA}" type="presParOf" srcId="{6182611A-1540-47BC-B87A-ADCD6FECAC63}" destId="{7A76081C-43CE-4DDB-8238-A7B58229E4CC}" srcOrd="7" destOrd="0" presId="urn:microsoft.com/office/officeart/2005/8/layout/gear1"/>
    <dgm:cxn modelId="{BE74ECB0-DC33-44BA-9C2B-B428F6E5636A}" type="presParOf" srcId="{6182611A-1540-47BC-B87A-ADCD6FECAC63}" destId="{EBDD2365-0737-4AC5-B188-6E61AAE5C0DC}" srcOrd="8" destOrd="0" presId="urn:microsoft.com/office/officeart/2005/8/layout/gear1"/>
    <dgm:cxn modelId="{050D24CF-D970-4C5D-836E-5FE3E404D93B}" type="presParOf" srcId="{6182611A-1540-47BC-B87A-ADCD6FECAC63}" destId="{164ACB20-A680-4428-9A6A-2FAAAEFDE640}" srcOrd="9" destOrd="0" presId="urn:microsoft.com/office/officeart/2005/8/layout/gear1"/>
    <dgm:cxn modelId="{09EE19E3-4702-4F92-A6DF-FECD6A0A04D6}" type="presParOf" srcId="{6182611A-1540-47BC-B87A-ADCD6FECAC63}" destId="{8104F5B2-2D78-43D1-972A-25C6DFE8ECF9}" srcOrd="10" destOrd="0" presId="urn:microsoft.com/office/officeart/2005/8/layout/gear1"/>
    <dgm:cxn modelId="{F528D274-4B40-44C6-BE50-A3996B83D966}" type="presParOf" srcId="{6182611A-1540-47BC-B87A-ADCD6FECAC63}" destId="{8B66DE56-695F-434E-962E-213637B5ED75}" srcOrd="11" destOrd="0" presId="urn:microsoft.com/office/officeart/2005/8/layout/gear1"/>
    <dgm:cxn modelId="{34F11F60-C239-4AE7-B973-FD68465A3B5C}" type="presParOf" srcId="{6182611A-1540-47BC-B87A-ADCD6FECAC63}" destId="{92C563EA-1533-4C9E-8C64-2E765DD5279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3140D-329A-4AE4-904A-0DB96ADAEBF2}">
      <dsp:nvSpPr>
        <dsp:cNvPr id="0" name=""/>
        <dsp:cNvSpPr/>
      </dsp:nvSpPr>
      <dsp:spPr>
        <a:xfrm>
          <a:off x="0" y="442336"/>
          <a:ext cx="1558403" cy="1153365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solidFill>
                <a:srgbClr val="FFC000">
                  <a:lumMod val="75000"/>
                </a:srgbClr>
              </a:solidFill>
              <a:latin typeface="Calibri" panose="020F0502020204030204"/>
              <a:ea typeface="+mn-ea"/>
              <a:cs typeface="+mn-cs"/>
            </a:rPr>
            <a:t> </a:t>
          </a:r>
        </a:p>
      </dsp:txBody>
      <dsp:txXfrm>
        <a:off x="33781" y="476117"/>
        <a:ext cx="1490841" cy="1085803"/>
      </dsp:txXfrm>
    </dsp:sp>
    <dsp:sp modelId="{E46941C7-135C-4C18-9188-6966D3527E30}">
      <dsp:nvSpPr>
        <dsp:cNvPr id="0" name=""/>
        <dsp:cNvSpPr/>
      </dsp:nvSpPr>
      <dsp:spPr>
        <a:xfrm rot="21596288">
          <a:off x="360231" y="916695"/>
          <a:ext cx="1960983" cy="353431"/>
        </a:xfrm>
        <a:prstGeom prst="rightArrow">
          <a:avLst>
            <a:gd name="adj1" fmla="val 60000"/>
            <a:gd name="adj2" fmla="val 50000"/>
          </a:avLst>
        </a:prstGeom>
        <a:solidFill>
          <a:srgbClr val="FFC000"/>
        </a:solidFill>
        <a:ln w="12700" cap="flat" cmpd="sng" algn="ctr">
          <a:solidFill>
            <a:srgbClr val="FFC000">
              <a:shade val="50000"/>
            </a:srgb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>
              <a:solidFill>
                <a:srgbClr val="806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(x)</a:t>
          </a:r>
          <a:endParaRPr lang="en-US" sz="15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360231" y="987438"/>
        <a:ext cx="1854954" cy="212059"/>
      </dsp:txXfrm>
    </dsp:sp>
    <dsp:sp modelId="{54F28409-D390-4D29-9F81-2912979D33A0}">
      <dsp:nvSpPr>
        <dsp:cNvPr id="0" name=""/>
        <dsp:cNvSpPr/>
      </dsp:nvSpPr>
      <dsp:spPr>
        <a:xfrm>
          <a:off x="2332238" y="565493"/>
          <a:ext cx="2318343" cy="979968"/>
        </a:xfrm>
        <a:prstGeom prst="roundRect">
          <a:avLst>
            <a:gd name="adj" fmla="val 10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Regression </a:t>
          </a:r>
          <a:r>
            <a:rPr lang="en-US" sz="2000" b="1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Model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2360940" y="594195"/>
        <a:ext cx="2260939" cy="922564"/>
      </dsp:txXfrm>
    </dsp:sp>
    <dsp:sp modelId="{C963D4B0-4530-474B-B8AB-D9965018894F}">
      <dsp:nvSpPr>
        <dsp:cNvPr id="0" name=""/>
        <dsp:cNvSpPr/>
      </dsp:nvSpPr>
      <dsp:spPr>
        <a:xfrm>
          <a:off x="4680519" y="915004"/>
          <a:ext cx="2060697" cy="353431"/>
        </a:xfrm>
        <a:prstGeom prst="rightArrow">
          <a:avLst>
            <a:gd name="adj1" fmla="val 60000"/>
            <a:gd name="adj2" fmla="val 50000"/>
          </a:avLst>
        </a:prstGeom>
        <a:solidFill>
          <a:srgbClr val="70AD47"/>
        </a:solidFill>
        <a:ln w="12700" cap="flat" cmpd="sng" algn="ctr">
          <a:solidFill>
            <a:srgbClr val="70AD47">
              <a:shade val="50000"/>
            </a:srgb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>
              <a:solidFill>
                <a:srgbClr val="38562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(y)</a:t>
          </a:r>
          <a:endParaRPr lang="en-US" sz="15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4680519" y="985690"/>
        <a:ext cx="1954668" cy="212059"/>
      </dsp:txXfrm>
    </dsp:sp>
    <dsp:sp modelId="{B2093E5A-1929-4693-9CC6-D7611475F5A4}">
      <dsp:nvSpPr>
        <dsp:cNvPr id="0" name=""/>
        <dsp:cNvSpPr/>
      </dsp:nvSpPr>
      <dsp:spPr>
        <a:xfrm>
          <a:off x="5418741" y="478794"/>
          <a:ext cx="1920398" cy="1153365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solidFill>
                <a:srgbClr val="70AD47"/>
              </a:solidFill>
              <a:latin typeface="Calibri" panose="020F0502020204030204"/>
              <a:ea typeface="+mn-ea"/>
              <a:cs typeface="+mn-cs"/>
            </a:rPr>
            <a:t> </a:t>
          </a:r>
        </a:p>
      </dsp:txBody>
      <dsp:txXfrm>
        <a:off x="5452522" y="512575"/>
        <a:ext cx="1852836" cy="1085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2E71B-390E-4248-BF13-99D823BE86A9}">
      <dsp:nvSpPr>
        <dsp:cNvPr id="0" name=""/>
        <dsp:cNvSpPr/>
      </dsp:nvSpPr>
      <dsp:spPr>
        <a:xfrm>
          <a:off x="259300" y="221099"/>
          <a:ext cx="236616" cy="236616"/>
        </a:xfrm>
        <a:prstGeom prst="gear9">
          <a:avLst/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/>
            <a:t> </a:t>
          </a:r>
        </a:p>
      </dsp:txBody>
      <dsp:txXfrm>
        <a:off x="306870" y="276525"/>
        <a:ext cx="141476" cy="121626"/>
      </dsp:txXfrm>
    </dsp:sp>
    <dsp:sp modelId="{2781AF62-7D1F-47B3-AE3B-C019E6BB1D2D}">
      <dsp:nvSpPr>
        <dsp:cNvPr id="0" name=""/>
        <dsp:cNvSpPr/>
      </dsp:nvSpPr>
      <dsp:spPr>
        <a:xfrm>
          <a:off x="121632" y="165172"/>
          <a:ext cx="172084" cy="172084"/>
        </a:xfrm>
        <a:prstGeom prst="gear6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/>
            <a:t> </a:t>
          </a:r>
        </a:p>
      </dsp:txBody>
      <dsp:txXfrm>
        <a:off x="164955" y="208757"/>
        <a:ext cx="85438" cy="84914"/>
      </dsp:txXfrm>
    </dsp:sp>
    <dsp:sp modelId="{58DE5CAC-D15B-4AD0-B3CC-0DF9643EAE84}">
      <dsp:nvSpPr>
        <dsp:cNvPr id="0" name=""/>
        <dsp:cNvSpPr/>
      </dsp:nvSpPr>
      <dsp:spPr>
        <a:xfrm rot="20700000">
          <a:off x="218017" y="46451"/>
          <a:ext cx="168607" cy="168607"/>
        </a:xfrm>
        <a:prstGeom prst="gear6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/>
            <a:t> </a:t>
          </a:r>
        </a:p>
      </dsp:txBody>
      <dsp:txXfrm rot="-20700000">
        <a:off x="254998" y="83431"/>
        <a:ext cx="94646" cy="94646"/>
      </dsp:txXfrm>
    </dsp:sp>
    <dsp:sp modelId="{8104F5B2-2D78-43D1-972A-25C6DFE8ECF9}">
      <dsp:nvSpPr>
        <dsp:cNvPr id="0" name=""/>
        <dsp:cNvSpPr/>
      </dsp:nvSpPr>
      <dsp:spPr>
        <a:xfrm>
          <a:off x="218254" y="194709"/>
          <a:ext cx="302868" cy="302868"/>
        </a:xfrm>
        <a:prstGeom prst="circularArrow">
          <a:avLst>
            <a:gd name="adj1" fmla="val 4687"/>
            <a:gd name="adj2" fmla="val 299029"/>
            <a:gd name="adj3" fmla="val 2187906"/>
            <a:gd name="adj4" fmla="val 17148302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6DE56-695F-434E-962E-213637B5ED75}">
      <dsp:nvSpPr>
        <dsp:cNvPr id="0" name=""/>
        <dsp:cNvSpPr/>
      </dsp:nvSpPr>
      <dsp:spPr>
        <a:xfrm>
          <a:off x="91156" y="140894"/>
          <a:ext cx="220053" cy="22005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563EA-1533-4C9E-8C64-2E765DD52798}">
      <dsp:nvSpPr>
        <dsp:cNvPr id="0" name=""/>
        <dsp:cNvSpPr/>
      </dsp:nvSpPr>
      <dsp:spPr>
        <a:xfrm>
          <a:off x="179016" y="23317"/>
          <a:ext cx="237261" cy="23726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95344-884F-4E1F-B7AF-9B3C44F853D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4DD79-B83D-45D8-8B5A-93F02D7D4F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68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9C93-8391-42BF-B5FC-732D1AE11FAB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A1F76-FB98-48EE-B01E-548465444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5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9C93-8391-42BF-B5FC-732D1AE11FAB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A1F76-FB98-48EE-B01E-548465444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40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9C93-8391-42BF-B5FC-732D1AE11FAB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A1F76-FB98-48EE-B01E-548465444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570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FE92-89B6-4224-A41F-FE06D407084B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D2CB-2D05-44A0-B97E-7C27A7CB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56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FE92-89B6-4224-A41F-FE06D407084B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D2CB-2D05-44A0-B97E-7C27A7CB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0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FE92-89B6-4224-A41F-FE06D407084B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D2CB-2D05-44A0-B97E-7C27A7CB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65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FE92-89B6-4224-A41F-FE06D407084B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D2CB-2D05-44A0-B97E-7C27A7CB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25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FE92-89B6-4224-A41F-FE06D407084B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D2CB-2D05-44A0-B97E-7C27A7CB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48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FE92-89B6-4224-A41F-FE06D407084B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D2CB-2D05-44A0-B97E-7C27A7CB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124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FE92-89B6-4224-A41F-FE06D407084B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D2CB-2D05-44A0-B97E-7C27A7CB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6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FE92-89B6-4224-A41F-FE06D407084B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D2CB-2D05-44A0-B97E-7C27A7CB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4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9C93-8391-42BF-B5FC-732D1AE11FAB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A1F76-FB98-48EE-B01E-548465444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0535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FE92-89B6-4224-A41F-FE06D407084B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D2CB-2D05-44A0-B97E-7C27A7CB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720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FE92-89B6-4224-A41F-FE06D407084B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D2CB-2D05-44A0-B97E-7C27A7CB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38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FE92-89B6-4224-A41F-FE06D407084B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D2CB-2D05-44A0-B97E-7C27A7CB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202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FE92-89B6-4224-A41F-FE06D407084B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D2CB-2D05-44A0-B97E-7C27A7CB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08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FE92-89B6-4224-A41F-FE06D407084B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D2CB-2D05-44A0-B97E-7C27A7CB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042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FE92-89B6-4224-A41F-FE06D407084B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D2CB-2D05-44A0-B97E-7C27A7CB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97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FE92-89B6-4224-A41F-FE06D407084B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D2CB-2D05-44A0-B97E-7C27A7CB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266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FE92-89B6-4224-A41F-FE06D407084B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D2CB-2D05-44A0-B97E-7C27A7CB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842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FE92-89B6-4224-A41F-FE06D407084B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D2CB-2D05-44A0-B97E-7C27A7CB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114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FE92-89B6-4224-A41F-FE06D407084B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D2CB-2D05-44A0-B97E-7C27A7CB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9C93-8391-42BF-B5FC-732D1AE11FAB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A1F76-FB98-48EE-B01E-548465444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0865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FE92-89B6-4224-A41F-FE06D407084B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D2CB-2D05-44A0-B97E-7C27A7CB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315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FE92-89B6-4224-A41F-FE06D407084B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D2CB-2D05-44A0-B97E-7C27A7CB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322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FE92-89B6-4224-A41F-FE06D407084B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D2CB-2D05-44A0-B97E-7C27A7CB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135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FE92-89B6-4224-A41F-FE06D407084B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D2CB-2D05-44A0-B97E-7C27A7CB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8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9C93-8391-42BF-B5FC-732D1AE11FAB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A1F76-FB98-48EE-B01E-548465444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25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9C93-8391-42BF-B5FC-732D1AE11FAB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A1F76-FB98-48EE-B01E-548465444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81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9C93-8391-42BF-B5FC-732D1AE11FAB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A1F76-FB98-48EE-B01E-548465444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69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9C93-8391-42BF-B5FC-732D1AE11FAB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A1F76-FB98-48EE-B01E-548465444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26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9C93-8391-42BF-B5FC-732D1AE11FAB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A1F76-FB98-48EE-B01E-548465444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08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9C93-8391-42BF-B5FC-732D1AE11FAB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A1F76-FB98-48EE-B01E-548465444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B9C93-8391-42BF-B5FC-732D1AE11FAB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A1F76-FB98-48EE-B01E-548465444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5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Perpetua" panose="02020502060401020303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Perpetua" panose="02020502060401020303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Perpetua" panose="02020502060401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erpetua" panose="02020502060401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Perpetua" panose="02020502060401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Perpetua" panose="02020502060401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1FCFE92-89B6-4224-A41F-FE06D407084B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403D2CB-2D05-44A0-B97E-7C27A7CBE2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B9C93-8391-42BF-B5FC-732D1AE11FAB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A1F76-FB98-48EE-B01E-548465444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29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hart" Target="../charts/chart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hart" Target="../charts/char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hart" Target="../charts/chart3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hart" Target="../charts/chart4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hart" Target="../charts/chart5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5.png"/><Relationship Id="rId4" Type="http://schemas.openxmlformats.org/officeDocument/2006/relationships/image" Target="../media/image4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1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325E182-E3E7-624E-BE61-75447F078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61" y="3216528"/>
            <a:ext cx="2039878" cy="2039878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DEDCF65A-2812-1548-A6F6-892C3EAF358A}"/>
              </a:ext>
            </a:extLst>
          </p:cNvPr>
          <p:cNvSpPr txBox="1">
            <a:spLocks/>
          </p:cNvSpPr>
          <p:nvPr/>
        </p:nvSpPr>
        <p:spPr>
          <a:xfrm>
            <a:off x="2152650" y="1189639"/>
            <a:ext cx="7886700" cy="411956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sz="4500" b="1" dirty="0">
                <a:solidFill>
                  <a:prstClr val="white"/>
                </a:solidFill>
              </a:rPr>
              <a:t>Data Science ODL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4C0328-0497-B645-8130-E850F074504C}"/>
              </a:ext>
            </a:extLst>
          </p:cNvPr>
          <p:cNvCxnSpPr/>
          <p:nvPr/>
        </p:nvCxnSpPr>
        <p:spPr>
          <a:xfrm>
            <a:off x="2209800" y="1828800"/>
            <a:ext cx="771525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7755EDE-2F37-7245-B1A3-9E7F15F704E3}"/>
              </a:ext>
            </a:extLst>
          </p:cNvPr>
          <p:cNvSpPr txBox="1"/>
          <p:nvPr/>
        </p:nvSpPr>
        <p:spPr>
          <a:xfrm>
            <a:off x="2266949" y="2057633"/>
            <a:ext cx="765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  <a:latin typeface="Arial" charset="0"/>
              </a:rPr>
              <a:t>Linear and </a:t>
            </a:r>
            <a:r>
              <a:rPr lang="en-US" dirty="0" smtClean="0">
                <a:solidFill>
                  <a:prstClr val="white"/>
                </a:solidFill>
                <a:latin typeface="Arial" charset="0"/>
              </a:rPr>
              <a:t>Non-linear Models </a:t>
            </a:r>
            <a:r>
              <a:rPr lang="en-US" dirty="0">
                <a:solidFill>
                  <a:prstClr val="white"/>
                </a:solidFill>
                <a:latin typeface="Arial" charset="0"/>
              </a:rPr>
              <a:t>for Regression</a:t>
            </a:r>
          </a:p>
        </p:txBody>
      </p:sp>
    </p:spTree>
    <p:extLst>
      <p:ext uri="{BB962C8B-B14F-4D97-AF65-F5344CB8AC3E}">
        <p14:creationId xmlns:p14="http://schemas.microsoft.com/office/powerpoint/2010/main" val="31053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363272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Regression: univariate vs multivariate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GB" dirty="0" smtClean="0"/>
                  <a:t>Training set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/>
                      </a:rPr>
                      <m:t>=1…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pPr lvl="1"/>
                <a:r>
                  <a:rPr lang="en-GB" dirty="0" smtClean="0"/>
                  <a:t>When we have one attribute, the input is called univariate</a:t>
                </a:r>
              </a:p>
              <a:p>
                <a:pPr lvl="1"/>
                <a:r>
                  <a:rPr lang="en-GB" dirty="0" smtClean="0"/>
                  <a:t>When </a:t>
                </a:r>
                <a:r>
                  <a:rPr lang="en-GB" dirty="0"/>
                  <a:t>we have </a:t>
                </a:r>
                <a:r>
                  <a:rPr lang="en-GB" dirty="0" smtClean="0"/>
                  <a:t>multiple attributes, </a:t>
                </a:r>
                <a:r>
                  <a:rPr lang="en-GB" dirty="0"/>
                  <a:t>the input is called </a:t>
                </a:r>
                <a:r>
                  <a:rPr lang="en-GB" dirty="0" smtClean="0"/>
                  <a:t>multi-variate</a:t>
                </a:r>
              </a:p>
              <a:p>
                <a:pPr lvl="1"/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</a:p>
              <a:p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4" t="-2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60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Datasets in univariate setting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524604"/>
              </p:ext>
            </p:extLst>
          </p:nvPr>
        </p:nvGraphicFramePr>
        <p:xfrm>
          <a:off x="1981197" y="1929781"/>
          <a:ext cx="1175658" cy="3966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7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50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en-GB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0.00632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0.02731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21.6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0.02729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34.7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0.03237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33.4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0.06905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36.2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0.02985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28.7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0.08829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22.9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0.14455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27.1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0.21124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16.5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0.17004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0.22489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0.11747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0.09378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21.7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0.62976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20.4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0.63796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0.62739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19.9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1.05393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23.1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0.7842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17.5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0.80271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20.2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0.7258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18.2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91544" y="2607634"/>
            <a:ext cx="576064" cy="13937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672852" y="2602992"/>
            <a:ext cx="504056" cy="1440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91130" y="1384889"/>
                <a:ext cx="467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130" y="1384889"/>
                <a:ext cx="46754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9" idx="2"/>
            <a:endCxn id="6" idx="1"/>
          </p:cNvCxnSpPr>
          <p:nvPr/>
        </p:nvCxnSpPr>
        <p:spPr>
          <a:xfrm>
            <a:off x="1724902" y="1754221"/>
            <a:ext cx="266642" cy="923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871864" y="1646214"/>
                <a:ext cx="467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864" y="1646214"/>
                <a:ext cx="4675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5" idx="2"/>
            <a:endCxn id="7" idx="3"/>
          </p:cNvCxnSpPr>
          <p:nvPr/>
        </p:nvCxnSpPr>
        <p:spPr>
          <a:xfrm flipH="1">
            <a:off x="3176908" y="2015546"/>
            <a:ext cx="1928728" cy="659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012766" y="2607635"/>
            <a:ext cx="554842" cy="16510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/>
          <p:cNvCxnSpPr>
            <a:stCxn id="9" idx="2"/>
            <a:endCxn id="19" idx="1"/>
          </p:cNvCxnSpPr>
          <p:nvPr/>
        </p:nvCxnSpPr>
        <p:spPr>
          <a:xfrm>
            <a:off x="1724903" y="1754221"/>
            <a:ext cx="369119" cy="877592"/>
          </a:xfrm>
          <a:prstGeom prst="straightConnector1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" name="Rectangle 2"/>
          <p:cNvSpPr/>
          <p:nvPr/>
        </p:nvSpPr>
        <p:spPr>
          <a:xfrm>
            <a:off x="930012" y="6200270"/>
            <a:ext cx="2898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univariate </a:t>
            </a:r>
            <a:r>
              <a:rPr lang="en-GB" dirty="0" smtClean="0"/>
              <a:t>data </a:t>
            </a:r>
            <a:r>
              <a:rPr lang="en-GB" dirty="0"/>
              <a:t>looks like this</a:t>
            </a:r>
          </a:p>
        </p:txBody>
      </p:sp>
    </p:spTree>
    <p:extLst>
      <p:ext uri="{BB962C8B-B14F-4D97-AF65-F5344CB8AC3E}">
        <p14:creationId xmlns:p14="http://schemas.microsoft.com/office/powerpoint/2010/main" val="188027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Datasets in Multivariate setting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152108"/>
              </p:ext>
            </p:extLst>
          </p:nvPr>
        </p:nvGraphicFramePr>
        <p:xfrm>
          <a:off x="1981197" y="1929781"/>
          <a:ext cx="8229606" cy="3966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7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350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GB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GB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GB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GB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GB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GB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GB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GB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GB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GB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GB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GB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GB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GB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GB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GB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GB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GB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GB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kumimoji="0" lang="en-GB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GB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GB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GB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GB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en-GB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0.00632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2.31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0.538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6.575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65.2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4.09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296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396.9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4.98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0.02731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7.07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0.469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6.421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78.9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4.9671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17.8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396.9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9.14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21.6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0.02729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7.07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0.469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7.185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61.1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4.9671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17.8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392.83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4.03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34.7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0.03237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2.18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0.458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6.998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45.8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6.0622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394.63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2.94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33.4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0.06905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2.18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0.458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7.147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54.2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6.0622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396.9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36.2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0.02985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2.18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0.458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6.43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58.7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6.0622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394.12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28.7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0.08829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12.5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7.87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6.012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66.6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5.5605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395.6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12.43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22.9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0.14455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12.5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7.87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6.172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96.1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5.9505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311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396.9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19.15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27.1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0.21124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12.5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7.87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5.631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6.0821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311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386.63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29.93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16.5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0.17004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12.5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7.87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6.004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85.9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6.5921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386.71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17.1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0.22489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12.5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7.87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6.377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94.3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6.3467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392.52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20.45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0.11747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12.5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7.87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6.009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82.9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6.2267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396.9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13.27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0.09378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12.5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7.87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5.889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5.4509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15.2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390.5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15.71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21.7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0.62976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8.14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5.949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61.8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4.7075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396.9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8.26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20.4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0.63796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8.14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6.096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84.5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4.4619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380.02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10.26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0.62739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8.14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5.834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56.5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4.4986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395.62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8.47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19.9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1.05393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8.14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5.935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29.3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4.4986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386.85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23.1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0.7842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8.14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81.7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4.2579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386.75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14.67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17.5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0.80271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8.14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5.456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36.6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3.7965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288.99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11.69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20.2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0.7258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8.14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5.727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69.5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3.7965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390.95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11.28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18.2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91544" y="2607634"/>
            <a:ext cx="7632848" cy="1440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696400" y="2607634"/>
            <a:ext cx="504056" cy="1440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91130" y="1384889"/>
                <a:ext cx="467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130" y="1384889"/>
                <a:ext cx="46754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9" idx="2"/>
            <a:endCxn id="6" idx="1"/>
          </p:cNvCxnSpPr>
          <p:nvPr/>
        </p:nvCxnSpPr>
        <p:spPr>
          <a:xfrm>
            <a:off x="1724902" y="1772816"/>
            <a:ext cx="266642" cy="906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200456" y="1384888"/>
                <a:ext cx="467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456" y="1384888"/>
                <a:ext cx="4675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5" idx="2"/>
            <a:endCxn id="7" idx="3"/>
          </p:cNvCxnSpPr>
          <p:nvPr/>
        </p:nvCxnSpPr>
        <p:spPr>
          <a:xfrm flipH="1">
            <a:off x="10200456" y="1772816"/>
            <a:ext cx="233772" cy="906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439816" y="2607635"/>
            <a:ext cx="360040" cy="16510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431704" y="1384888"/>
                <a:ext cx="64807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704" y="1384888"/>
                <a:ext cx="648072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21" idx="2"/>
            <a:endCxn id="19" idx="1"/>
          </p:cNvCxnSpPr>
          <p:nvPr/>
        </p:nvCxnSpPr>
        <p:spPr>
          <a:xfrm>
            <a:off x="3755741" y="1809235"/>
            <a:ext cx="736803" cy="822579"/>
          </a:xfrm>
          <a:prstGeom prst="straightConnector1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" name="Rectangle 12"/>
          <p:cNvSpPr/>
          <p:nvPr/>
        </p:nvSpPr>
        <p:spPr>
          <a:xfrm>
            <a:off x="930012" y="6200270"/>
            <a:ext cx="317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Multi-variate data </a:t>
            </a:r>
            <a:r>
              <a:rPr lang="en-GB" dirty="0"/>
              <a:t>looks like this</a:t>
            </a:r>
          </a:p>
        </p:txBody>
      </p:sp>
    </p:spTree>
    <p:extLst>
      <p:ext uri="{BB962C8B-B14F-4D97-AF65-F5344CB8AC3E}">
        <p14:creationId xmlns:p14="http://schemas.microsoft.com/office/powerpoint/2010/main" val="364341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5" grpId="0"/>
      <p:bldP spid="19" grpId="0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Regression: univariate vs multivariate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GB" dirty="0" smtClean="0"/>
                  <a:t>One input and one output: </a:t>
                </a:r>
                <a:r>
                  <a:rPr lang="en-GB" b="1" dirty="0" smtClean="0"/>
                  <a:t>univariate</a:t>
                </a:r>
              </a:p>
              <a:p>
                <a:pPr lvl="1"/>
                <a:r>
                  <a:rPr lang="en-GB" dirty="0" smtClean="0"/>
                  <a:t>Each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/>
                  <a:t>is </a:t>
                </a:r>
                <a:r>
                  <a:rPr lang="en-GB" dirty="0" smtClean="0"/>
                  <a:t>one attribute value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is one </a:t>
                </a:r>
                <a:r>
                  <a:rPr lang="en-GB" dirty="0" smtClean="0"/>
                  <a:t>reading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b="0" i="1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GB" i="1">
                        <a:latin typeface="Cambria Math"/>
                        <a:ea typeface="Cambria Math"/>
                      </a:rPr>
                      <m:t>: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⟶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endParaRPr lang="en-GB" dirty="0"/>
              </a:p>
              <a:p>
                <a:pPr lvl="1"/>
                <a:endParaRPr lang="en-GB" dirty="0" smtClean="0"/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0" t="-20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73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Regression: univariate vs multivariate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GB" dirty="0" smtClean="0"/>
                  <a:t>One input and one output: </a:t>
                </a:r>
                <a:r>
                  <a:rPr lang="en-GB" b="1" dirty="0" smtClean="0"/>
                  <a:t>univariate</a:t>
                </a:r>
              </a:p>
              <a:p>
                <a:pPr lvl="1"/>
                <a:r>
                  <a:rPr lang="en-GB" dirty="0" smtClean="0"/>
                  <a:t>Each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/>
                  <a:t>is </a:t>
                </a:r>
                <a:r>
                  <a:rPr lang="en-GB" dirty="0" smtClean="0"/>
                  <a:t>one attribute value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is one </a:t>
                </a:r>
                <a:r>
                  <a:rPr lang="en-GB" dirty="0" smtClean="0"/>
                  <a:t>reading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b="0" i="1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GB" i="1">
                        <a:latin typeface="Cambria Math"/>
                        <a:ea typeface="Cambria Math"/>
                      </a:rPr>
                      <m:t>: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⟶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endParaRPr lang="en-GB" dirty="0"/>
              </a:p>
              <a:p>
                <a:pPr lvl="1"/>
                <a:endParaRPr lang="en-GB" dirty="0" smtClean="0"/>
              </a:p>
              <a:p>
                <a:r>
                  <a:rPr lang="en-GB" dirty="0" smtClean="0"/>
                  <a:t>Multi-input and one-output: </a:t>
                </a:r>
                <a:r>
                  <a:rPr lang="en-GB" b="1" dirty="0" smtClean="0"/>
                  <a:t>multivariate</a:t>
                </a:r>
              </a:p>
              <a:p>
                <a:pPr lvl="1"/>
                <a:r>
                  <a:rPr lang="en-GB" dirty="0" smtClean="0"/>
                  <a:t>Each </a:t>
                </a:r>
                <a14:m>
                  <m:oMath xmlns:m="http://schemas.openxmlformats.org/officeDocument/2006/math">
                    <m:r>
                      <a:rPr lang="en-GB" b="1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dirty="0"/>
                  <a:t> is </a:t>
                </a:r>
                <a:r>
                  <a:rPr lang="en-GB" dirty="0" smtClean="0"/>
                  <a:t>a set of attributes values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is one </a:t>
                </a:r>
                <a:r>
                  <a:rPr lang="en-GB" dirty="0" smtClean="0"/>
                  <a:t>reading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GB" i="1">
                        <a:latin typeface="Cambria Math"/>
                        <a:ea typeface="Cambria Math"/>
                      </a:rPr>
                      <m:t>: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𝐷</m:t>
                        </m:r>
                      </m:sup>
                    </m:sSup>
                    <m:r>
                      <a:rPr lang="en-GB" i="1">
                        <a:latin typeface="Cambria Math"/>
                        <a:ea typeface="Cambria Math"/>
                      </a:rPr>
                      <m:t>⟶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0" t="-20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234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Regression: univariate vs multivariate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GB" dirty="0" smtClean="0"/>
                  <a:t>One input and one output: </a:t>
                </a:r>
                <a:r>
                  <a:rPr lang="en-GB" b="1" dirty="0" smtClean="0"/>
                  <a:t>univariate</a:t>
                </a:r>
              </a:p>
              <a:p>
                <a:pPr lvl="1"/>
                <a:r>
                  <a:rPr lang="en-GB" dirty="0" smtClean="0"/>
                  <a:t>Each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/>
                  <a:t>is </a:t>
                </a:r>
                <a:r>
                  <a:rPr lang="en-GB" dirty="0" smtClean="0"/>
                  <a:t>one attribute value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is one </a:t>
                </a:r>
                <a:r>
                  <a:rPr lang="en-GB" dirty="0" smtClean="0"/>
                  <a:t>reading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b="0" i="1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GB" i="1">
                        <a:latin typeface="Cambria Math"/>
                        <a:ea typeface="Cambria Math"/>
                      </a:rPr>
                      <m:t>: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⟶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endParaRPr lang="en-GB" dirty="0"/>
              </a:p>
              <a:p>
                <a:pPr lvl="1"/>
                <a:endParaRPr lang="en-GB" dirty="0" smtClean="0"/>
              </a:p>
              <a:p>
                <a:r>
                  <a:rPr lang="en-GB" dirty="0" smtClean="0"/>
                  <a:t>Multi-input and one-output: </a:t>
                </a:r>
                <a:r>
                  <a:rPr lang="en-GB" b="1" dirty="0" smtClean="0"/>
                  <a:t>multivariate</a:t>
                </a:r>
              </a:p>
              <a:p>
                <a:pPr lvl="1"/>
                <a:r>
                  <a:rPr lang="en-GB" dirty="0" smtClean="0"/>
                  <a:t>Each </a:t>
                </a:r>
                <a14:m>
                  <m:oMath xmlns:m="http://schemas.openxmlformats.org/officeDocument/2006/math">
                    <m:r>
                      <a:rPr lang="en-GB" b="1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dirty="0"/>
                  <a:t> is </a:t>
                </a:r>
                <a:r>
                  <a:rPr lang="en-GB" dirty="0" smtClean="0"/>
                  <a:t>a set of attributes values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is one </a:t>
                </a:r>
                <a:r>
                  <a:rPr lang="en-GB" dirty="0" smtClean="0"/>
                  <a:t>reading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GB" i="1">
                        <a:latin typeface="Cambria Math"/>
                        <a:ea typeface="Cambria Math"/>
                      </a:rPr>
                      <m:t>: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𝐷</m:t>
                        </m:r>
                      </m:sup>
                    </m:sSup>
                    <m:r>
                      <a:rPr lang="en-GB" i="1">
                        <a:latin typeface="Cambria Math"/>
                        <a:ea typeface="Cambria Math"/>
                      </a:rPr>
                      <m:t>⟶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r>
                  <a:rPr lang="en-GB" dirty="0" smtClean="0"/>
                  <a:t>Multi-input and multi-output</a:t>
                </a:r>
                <a:r>
                  <a:rPr lang="en-GB" dirty="0"/>
                  <a:t>: </a:t>
                </a:r>
                <a:r>
                  <a:rPr lang="en-GB" b="1" dirty="0" smtClean="0"/>
                  <a:t>multivariate</a:t>
                </a:r>
                <a:r>
                  <a:rPr lang="en-GB" dirty="0" smtClean="0"/>
                  <a:t> </a:t>
                </a:r>
                <a:r>
                  <a:rPr lang="en-GB" b="1" dirty="0" smtClean="0"/>
                  <a:t>multi-output</a:t>
                </a:r>
                <a:endParaRPr lang="en-GB" b="1" dirty="0"/>
              </a:p>
              <a:p>
                <a:pPr lvl="1"/>
                <a:r>
                  <a:rPr lang="en-GB" dirty="0" smtClean="0"/>
                  <a:t>Each </a:t>
                </a:r>
                <a14:m>
                  <m:oMath xmlns:m="http://schemas.openxmlformats.org/officeDocument/2006/math">
                    <m:r>
                      <a:rPr lang="en-GB" b="1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dirty="0"/>
                  <a:t> is a set of attributes </a:t>
                </a:r>
                <a:r>
                  <a:rPr lang="en-GB" dirty="0" smtClean="0"/>
                  <a:t>values</a:t>
                </a:r>
              </a:p>
              <a:p>
                <a:pPr lvl="1"/>
                <a:r>
                  <a:rPr lang="en-GB" dirty="0" smtClean="0"/>
                  <a:t>and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GB" dirty="0"/>
                  <a:t> is </a:t>
                </a:r>
                <a:r>
                  <a:rPr lang="en-GB" dirty="0" smtClean="0"/>
                  <a:t>a set of values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: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𝐷</m:t>
                        </m:r>
                      </m:sup>
                    </m:sSup>
                    <m:r>
                      <a:rPr lang="en-GB" b="0" i="1" smtClean="0">
                        <a:latin typeface="Cambria Math"/>
                        <a:ea typeface="Cambria Math"/>
                      </a:rPr>
                      <m:t>⟶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𝐾</m:t>
                        </m:r>
                      </m:sup>
                    </m:sSup>
                  </m:oMath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0" t="-20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28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Regression: Linear vs non-linear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GB" dirty="0" smtClean="0"/>
                  <a:t>If the Relationship between input and output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 smtClean="0"/>
                  <a:t> is </a:t>
                </a:r>
              </a:p>
              <a:p>
                <a:r>
                  <a:rPr lang="en-GB" dirty="0" smtClean="0"/>
                  <a:t>Linear 	</a:t>
                </a:r>
                <a:r>
                  <a:rPr lang="en-GB" dirty="0" smtClean="0">
                    <a:latin typeface="Yu Gothic UI" panose="020B0500000000000000" pitchFamily="34" charset="-128"/>
                    <a:ea typeface="Yu Gothic UI" panose="020B0500000000000000" pitchFamily="34" charset="-128"/>
                    <a:sym typeface="Wingdings" panose="05000000000000000000" pitchFamily="2" charset="2"/>
                  </a:rPr>
                  <a:t>➡</a:t>
                </a:r>
                <a:r>
                  <a:rPr lang="en-GB" dirty="0" smtClean="0">
                    <a:sym typeface="Wingdings" panose="05000000000000000000" pitchFamily="2" charset="2"/>
                  </a:rPr>
                  <a:t> 	</a:t>
                </a:r>
                <a:r>
                  <a:rPr lang="en-GB" dirty="0" smtClean="0"/>
                  <a:t>we are dealing with 	linear 	regression problem</a:t>
                </a:r>
              </a:p>
              <a:p>
                <a:r>
                  <a:rPr lang="en-GB" dirty="0" smtClean="0"/>
                  <a:t>Non-linear 	</a:t>
                </a:r>
                <a:r>
                  <a:rPr lang="en-GB" dirty="0" smtClean="0">
                    <a:latin typeface="Yu Gothic UI" panose="020B0500000000000000" pitchFamily="34" charset="-128"/>
                    <a:ea typeface="Yu Gothic UI" panose="020B0500000000000000" pitchFamily="34" charset="-128"/>
                    <a:sym typeface="Wingdings" panose="05000000000000000000" pitchFamily="2" charset="2"/>
                  </a:rPr>
                  <a:t>➡ 	</a:t>
                </a:r>
                <a:r>
                  <a:rPr lang="en-GB" dirty="0" smtClean="0"/>
                  <a:t>we are dealing with non-linear  regression problem</a:t>
                </a:r>
              </a:p>
              <a:p>
                <a:endParaRPr lang="en-GB" dirty="0" smtClean="0"/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8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64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Regression: Linear vs non-linear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4853135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GB" dirty="0" smtClean="0"/>
                  <a:t>If the Relationship between input and output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is </a:t>
                </a:r>
              </a:p>
              <a:p>
                <a:r>
                  <a:rPr lang="en-GB" dirty="0"/>
                  <a:t>Linear 	</a:t>
                </a:r>
                <a:r>
                  <a:rPr lang="en-GB" dirty="0">
                    <a:latin typeface="Yu Gothic UI" panose="020B0500000000000000" pitchFamily="34" charset="-128"/>
                    <a:ea typeface="Yu Gothic UI" panose="020B0500000000000000" pitchFamily="34" charset="-128"/>
                    <a:sym typeface="Wingdings" panose="05000000000000000000" pitchFamily="2" charset="2"/>
                  </a:rPr>
                  <a:t>➡</a:t>
                </a:r>
                <a:r>
                  <a:rPr lang="en-GB" dirty="0">
                    <a:sym typeface="Wingdings" panose="05000000000000000000" pitchFamily="2" charset="2"/>
                  </a:rPr>
                  <a:t> 	</a:t>
                </a:r>
                <a:r>
                  <a:rPr lang="en-GB" dirty="0"/>
                  <a:t>we are dealing with 	linear </a:t>
                </a:r>
                <a:r>
                  <a:rPr lang="en-GB" dirty="0" smtClean="0"/>
                  <a:t>  </a:t>
                </a:r>
                <a:r>
                  <a:rPr lang="en-GB" dirty="0"/>
                  <a:t>regression problem</a:t>
                </a:r>
              </a:p>
              <a:p>
                <a:r>
                  <a:rPr lang="en-GB" dirty="0"/>
                  <a:t>Non-linear 	</a:t>
                </a:r>
                <a:r>
                  <a:rPr lang="en-GB" dirty="0">
                    <a:latin typeface="Yu Gothic UI" panose="020B0500000000000000" pitchFamily="34" charset="-128"/>
                    <a:ea typeface="Yu Gothic UI" panose="020B0500000000000000" pitchFamily="34" charset="-128"/>
                    <a:sym typeface="Wingdings" panose="05000000000000000000" pitchFamily="2" charset="2"/>
                  </a:rPr>
                  <a:t>➡ 	</a:t>
                </a:r>
                <a:r>
                  <a:rPr lang="en-GB" dirty="0"/>
                  <a:t>we are dealing with non-linear  regression problem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b="1" dirty="0" smtClean="0"/>
                  <a:t>Difficulty </a:t>
                </a:r>
              </a:p>
              <a:p>
                <a:r>
                  <a:rPr lang="en-GB" dirty="0" smtClean="0"/>
                  <a:t>We do not know in advance what is the type of the relationship between </a:t>
                </a:r>
                <a14:m>
                  <m:oMath xmlns:m="http://schemas.openxmlformats.org/officeDocument/2006/math">
                    <m:r>
                      <a:rPr lang="en-GB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</a:t>
                </a:r>
                <a:endParaRPr lang="en-GB" dirty="0" smtClean="0"/>
              </a:p>
              <a:p>
                <a:pPr lvl="1"/>
                <a:r>
                  <a:rPr lang="en-GB" dirty="0" smtClean="0"/>
                  <a:t>So we have to assume the relationship is either linear or nonlinear and try </a:t>
                </a:r>
              </a:p>
              <a:p>
                <a:pPr lvl="1"/>
                <a:r>
                  <a:rPr lang="en-GB" dirty="0"/>
                  <a:t>This is why we call the our model, the </a:t>
                </a:r>
                <a:r>
                  <a:rPr lang="en-GB" dirty="0" smtClean="0"/>
                  <a:t>hypothesis</a:t>
                </a:r>
              </a:p>
              <a:p>
                <a:pPr marL="457200" lvl="1" indent="0">
                  <a:buNone/>
                </a:pPr>
                <a:r>
                  <a:rPr lang="en-GB" dirty="0"/>
                  <a:t> </a:t>
                </a:r>
                <a:endParaRPr lang="en-GB" dirty="0" smtClean="0"/>
              </a:p>
              <a:p>
                <a:pPr marL="457200" lvl="1" indent="0">
                  <a:buNone/>
                </a:pPr>
                <a:endParaRPr lang="en-GB" dirty="0" smtClean="0"/>
              </a:p>
              <a:p>
                <a:pPr marL="457200" lvl="1" indent="0">
                  <a:buNone/>
                </a:pPr>
                <a:endParaRPr lang="en-GB" dirty="0"/>
              </a:p>
              <a:p>
                <a:pPr marL="457200" lvl="1" indent="0">
                  <a:buNone/>
                </a:pPr>
                <a:endParaRPr lang="en-GB" dirty="0" smtClean="0"/>
              </a:p>
              <a:p>
                <a:pPr marL="457200" lvl="1" indent="0">
                  <a:buNone/>
                </a:pPr>
                <a:r>
                  <a:rPr lang="en-GB" dirty="0"/>
                  <a:t> </a:t>
                </a:r>
                <a:endParaRPr lang="en-GB" dirty="0" smtClean="0"/>
              </a:p>
              <a:p>
                <a:pPr marL="457200" lvl="1" indent="0">
                  <a:buNone/>
                </a:pPr>
                <a:r>
                  <a:rPr lang="en-GB" dirty="0"/>
                  <a:t> </a:t>
                </a:r>
                <a:endParaRPr lang="en-GB" dirty="0" smtClean="0"/>
              </a:p>
              <a:p>
                <a:pPr marL="457200" lvl="1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4853135"/>
              </a:xfrm>
              <a:blipFill>
                <a:blip r:embed="rId2"/>
                <a:stretch>
                  <a:fillRect l="-722" t="-17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22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Regression: Linear vs non-linear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4853135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GB" dirty="0" smtClean="0"/>
                  <a:t>If the Relationship between input and output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is </a:t>
                </a:r>
              </a:p>
              <a:p>
                <a:r>
                  <a:rPr lang="en-GB" dirty="0"/>
                  <a:t>Linear 	</a:t>
                </a:r>
                <a:r>
                  <a:rPr lang="en-GB" dirty="0">
                    <a:latin typeface="Yu Gothic UI" panose="020B0500000000000000" pitchFamily="34" charset="-128"/>
                    <a:ea typeface="Yu Gothic UI" panose="020B0500000000000000" pitchFamily="34" charset="-128"/>
                    <a:sym typeface="Wingdings" panose="05000000000000000000" pitchFamily="2" charset="2"/>
                  </a:rPr>
                  <a:t>➡</a:t>
                </a:r>
                <a:r>
                  <a:rPr lang="en-GB" dirty="0">
                    <a:sym typeface="Wingdings" panose="05000000000000000000" pitchFamily="2" charset="2"/>
                  </a:rPr>
                  <a:t> 	</a:t>
                </a:r>
                <a:r>
                  <a:rPr lang="en-GB" dirty="0"/>
                  <a:t>we are dealing with  </a:t>
                </a:r>
                <a:r>
                  <a:rPr lang="en-GB" dirty="0" smtClean="0"/>
                  <a:t>      linear </a:t>
                </a:r>
                <a:r>
                  <a:rPr lang="en-GB" dirty="0"/>
                  <a:t>	regression problem</a:t>
                </a:r>
              </a:p>
              <a:p>
                <a:r>
                  <a:rPr lang="en-GB" dirty="0"/>
                  <a:t>Non-linear 	</a:t>
                </a:r>
                <a:r>
                  <a:rPr lang="en-GB" dirty="0">
                    <a:latin typeface="Yu Gothic UI" panose="020B0500000000000000" pitchFamily="34" charset="-128"/>
                    <a:ea typeface="Yu Gothic UI" panose="020B0500000000000000" pitchFamily="34" charset="-128"/>
                    <a:sym typeface="Wingdings" panose="05000000000000000000" pitchFamily="2" charset="2"/>
                  </a:rPr>
                  <a:t>➡ 	</a:t>
                </a:r>
                <a:r>
                  <a:rPr lang="en-GB" dirty="0"/>
                  <a:t>we are dealing with non-linear 	regression problem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b="1" dirty="0" smtClean="0"/>
                  <a:t>Difficulty </a:t>
                </a:r>
              </a:p>
              <a:p>
                <a:r>
                  <a:rPr lang="en-GB" dirty="0" smtClean="0"/>
                  <a:t>We do not know in advance what is the type of the relationship between </a:t>
                </a:r>
                <a14:m>
                  <m:oMath xmlns:m="http://schemas.openxmlformats.org/officeDocument/2006/math">
                    <m:r>
                      <a:rPr lang="en-GB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</a:t>
                </a:r>
                <a:endParaRPr lang="en-GB" dirty="0" smtClean="0"/>
              </a:p>
              <a:p>
                <a:pPr lvl="1"/>
                <a:r>
                  <a:rPr lang="en-GB" dirty="0" smtClean="0"/>
                  <a:t>So we have to assume the relationship is either linear or nonlinear and try </a:t>
                </a:r>
              </a:p>
              <a:p>
                <a:pPr lvl="1"/>
                <a:r>
                  <a:rPr lang="en-GB" dirty="0"/>
                  <a:t>This is why we call the our model, the </a:t>
                </a:r>
                <a:r>
                  <a:rPr lang="en-GB" dirty="0" smtClean="0"/>
                  <a:t>hypothesis</a:t>
                </a:r>
              </a:p>
              <a:p>
                <a:pPr marL="0" indent="0">
                  <a:buNone/>
                </a:pPr>
                <a:r>
                  <a:rPr lang="en-GB" b="1" dirty="0" smtClean="0"/>
                  <a:t>Workaround </a:t>
                </a:r>
                <a:endParaRPr lang="en-GB" b="1" dirty="0"/>
              </a:p>
              <a:p>
                <a:r>
                  <a:rPr lang="en-GB" dirty="0" smtClean="0"/>
                  <a:t>Initial analysis and visualisation helps us to decide which model to use(generally we should prefer simpler models over complex ones)</a:t>
                </a:r>
              </a:p>
              <a:p>
                <a:pPr lvl="1"/>
                <a:r>
                  <a:rPr lang="en-GB" dirty="0" smtClean="0"/>
                  <a:t>Specifically when we have a univariate problem or problem in 2-3 dimensional space</a:t>
                </a:r>
              </a:p>
              <a:p>
                <a:pPr lvl="1"/>
                <a:r>
                  <a:rPr lang="en-GB" dirty="0" smtClean="0"/>
                  <a:t>For higher rank input space, we have to try different models since visualisation not defined for 3d space</a:t>
                </a:r>
              </a:p>
              <a:p>
                <a:r>
                  <a:rPr lang="en-GB" dirty="0" smtClean="0"/>
                  <a:t>Eventually it is after we fit and test the model we can judge how well the model suits the dataset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4853135"/>
              </a:xfrm>
              <a:blipFill>
                <a:blip r:embed="rId2"/>
                <a:stretch>
                  <a:fillRect l="-722" t="-17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82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Loss Function for </a:t>
            </a:r>
            <a:r>
              <a:rPr lang="en-GB" dirty="0"/>
              <a:t>Regression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67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Models for Regression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Abdulrahman </a:t>
            </a:r>
            <a:r>
              <a:rPr lang="en-GB" dirty="0"/>
              <a:t>Altahhan</a:t>
            </a:r>
          </a:p>
          <a:p>
            <a:endParaRPr lang="en-GB" dirty="0"/>
          </a:p>
          <a:p>
            <a:r>
              <a:rPr lang="en-GB" dirty="0" smtClean="0"/>
              <a:t>Unit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14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402701"/>
              </p:ext>
            </p:extLst>
          </p:nvPr>
        </p:nvGraphicFramePr>
        <p:xfrm>
          <a:off x="4417060" y="1427477"/>
          <a:ext cx="620282" cy="2865619"/>
        </p:xfrm>
        <a:graphic>
          <a:graphicData uri="http://schemas.openxmlformats.org/drawingml/2006/table">
            <a:tbl>
              <a:tblPr/>
              <a:tblGrid>
                <a:gridCol w="620282">
                  <a:extLst>
                    <a:ext uri="{9D8B030D-6E8A-4147-A177-3AD203B41FA5}">
                      <a16:colId xmlns:a16="http://schemas.microsoft.com/office/drawing/2014/main" val="2663801876"/>
                    </a:ext>
                  </a:extLst>
                </a:gridCol>
              </a:tblGrid>
              <a:tr h="41734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y</a:t>
                      </a:r>
                      <a:endParaRPr lang="en-GB" sz="22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55882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y</a:t>
                      </a:r>
                      <a:endParaRPr lang="en-GB" sz="2000" b="0" i="1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58795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6476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575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06984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2802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7785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9213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1747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58331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315805"/>
                  </a:ext>
                </a:extLst>
              </a:tr>
              <a:tr h="257522"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49291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374198"/>
              </p:ext>
            </p:extLst>
          </p:nvPr>
        </p:nvGraphicFramePr>
        <p:xfrm>
          <a:off x="1495728" y="1206211"/>
          <a:ext cx="1701800" cy="3019425"/>
        </p:xfrm>
        <a:graphic>
          <a:graphicData uri="http://schemas.openxmlformats.org/drawingml/2006/table">
            <a:tbl>
              <a:tblPr/>
              <a:tblGrid>
                <a:gridCol w="203580">
                  <a:extLst>
                    <a:ext uri="{9D8B030D-6E8A-4147-A177-3AD203B41FA5}">
                      <a16:colId xmlns:a16="http://schemas.microsoft.com/office/drawing/2014/main" val="869849827"/>
                    </a:ext>
                  </a:extLst>
                </a:gridCol>
                <a:gridCol w="223290">
                  <a:extLst>
                    <a:ext uri="{9D8B030D-6E8A-4147-A177-3AD203B41FA5}">
                      <a16:colId xmlns:a16="http://schemas.microsoft.com/office/drawing/2014/main" val="1349201257"/>
                    </a:ext>
                  </a:extLst>
                </a:gridCol>
                <a:gridCol w="654648">
                  <a:extLst>
                    <a:ext uri="{9D8B030D-6E8A-4147-A177-3AD203B41FA5}">
                      <a16:colId xmlns:a16="http://schemas.microsoft.com/office/drawing/2014/main" val="397079965"/>
                    </a:ext>
                  </a:extLst>
                </a:gridCol>
                <a:gridCol w="620282">
                  <a:extLst>
                    <a:ext uri="{9D8B030D-6E8A-4147-A177-3AD203B41FA5}">
                      <a16:colId xmlns:a16="http://schemas.microsoft.com/office/drawing/2014/main" val="426786774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4056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2496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lang="en-GB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1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x</a:t>
                      </a:r>
                      <a:r>
                        <a:rPr lang="en-GB" sz="20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066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84477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89391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7952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78892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999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9373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37102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1184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600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08629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Dataset is univariate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927849" y="2229803"/>
            <a:ext cx="632472" cy="180000"/>
          </a:xfrm>
          <a:prstGeom prst="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594373" y="2229803"/>
            <a:ext cx="591779" cy="180000"/>
          </a:xfrm>
          <a:prstGeom prst="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33857" y="1161876"/>
                <a:ext cx="467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857" y="1161876"/>
                <a:ext cx="46754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9" idx="2"/>
            <a:endCxn id="6" idx="0"/>
          </p:cNvCxnSpPr>
          <p:nvPr/>
        </p:nvCxnSpPr>
        <p:spPr>
          <a:xfrm>
            <a:off x="1567629" y="1531208"/>
            <a:ext cx="676456" cy="698595"/>
          </a:xfrm>
          <a:prstGeom prst="straightConnector1">
            <a:avLst/>
          </a:prstGeom>
          <a:ln w="3175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186152" y="1154167"/>
                <a:ext cx="467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152" y="1154167"/>
                <a:ext cx="4675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5" idx="2"/>
            <a:endCxn id="7" idx="0"/>
          </p:cNvCxnSpPr>
          <p:nvPr/>
        </p:nvCxnSpPr>
        <p:spPr>
          <a:xfrm flipH="1">
            <a:off x="2890263" y="1523499"/>
            <a:ext cx="529661" cy="706304"/>
          </a:xfrm>
          <a:prstGeom prst="straightConnector1">
            <a:avLst/>
          </a:prstGeom>
          <a:ln w="3175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930012" y="6200270"/>
            <a:ext cx="2898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univariate </a:t>
            </a:r>
            <a:r>
              <a:rPr lang="en-GB" dirty="0" smtClean="0"/>
              <a:t>data </a:t>
            </a:r>
            <a:r>
              <a:rPr lang="en-GB" dirty="0"/>
              <a:t>looks like this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37533" y="1154167"/>
                <a:ext cx="467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533" y="1154167"/>
                <a:ext cx="467544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17" idx="2"/>
            <a:endCxn id="21" idx="0"/>
          </p:cNvCxnSpPr>
          <p:nvPr/>
        </p:nvCxnSpPr>
        <p:spPr>
          <a:xfrm>
            <a:off x="4171305" y="1523499"/>
            <a:ext cx="546459" cy="725117"/>
          </a:xfrm>
          <a:prstGeom prst="straightConnector1">
            <a:avLst/>
          </a:prstGeom>
          <a:ln w="3175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425373" y="2248616"/>
            <a:ext cx="584781" cy="180000"/>
          </a:xfrm>
          <a:prstGeom prst="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988696"/>
              </p:ext>
            </p:extLst>
          </p:nvPr>
        </p:nvGraphicFramePr>
        <p:xfrm>
          <a:off x="5113545" y="1844824"/>
          <a:ext cx="711200" cy="2448272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1972117474"/>
                    </a:ext>
                  </a:extLst>
                </a:gridCol>
              </a:tblGrid>
              <a:tr h="39154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</a:t>
                      </a:r>
                      <a:r>
                        <a:rPr lang="en-GB" sz="2200" b="0" i="1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n</a:t>
                      </a:r>
                      <a:endParaRPr lang="en-GB" sz="22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308079"/>
                  </a:ext>
                </a:extLst>
              </a:tr>
              <a:tr h="18101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-7.90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23630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50301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146873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98220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810061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819216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254933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021978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851870"/>
                  </a:ext>
                </a:extLst>
              </a:tr>
              <a:tr h="272420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463646"/>
                  </a:ext>
                </a:extLst>
              </a:tr>
            </a:tbl>
          </a:graphicData>
        </a:graphic>
      </p:graphicFrame>
      <p:sp>
        <p:nvSpPr>
          <p:cNvPr id="72" name="Rectangle 71"/>
          <p:cNvSpPr/>
          <p:nvPr/>
        </p:nvSpPr>
        <p:spPr>
          <a:xfrm>
            <a:off x="5176754" y="2248616"/>
            <a:ext cx="584781" cy="180000"/>
          </a:xfrm>
          <a:prstGeom prst="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690056"/>
              </p:ext>
            </p:extLst>
          </p:nvPr>
        </p:nvGraphicFramePr>
        <p:xfrm>
          <a:off x="5840655" y="1844824"/>
          <a:ext cx="759401" cy="2448272"/>
        </p:xfrm>
        <a:graphic>
          <a:graphicData uri="http://schemas.openxmlformats.org/drawingml/2006/table">
            <a:tbl>
              <a:tblPr/>
              <a:tblGrid>
                <a:gridCol w="759401">
                  <a:extLst>
                    <a:ext uri="{9D8B030D-6E8A-4147-A177-3AD203B41FA5}">
                      <a16:colId xmlns:a16="http://schemas.microsoft.com/office/drawing/2014/main" val="3106098088"/>
                    </a:ext>
                  </a:extLst>
                </a:gridCol>
              </a:tblGrid>
              <a:tr h="35711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(</a:t>
                      </a:r>
                      <a:r>
                        <a:rPr lang="en-GB" sz="2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</a:t>
                      </a:r>
                      <a:r>
                        <a:rPr lang="en-GB" sz="2200" b="0" i="1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n</a:t>
                      </a:r>
                      <a:r>
                        <a:rPr lang="en-GB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)</a:t>
                      </a:r>
                      <a:r>
                        <a:rPr lang="en-GB" sz="2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</a:t>
                      </a:r>
                      <a:endParaRPr lang="en-GB" sz="22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579564"/>
                  </a:ext>
                </a:extLst>
              </a:tr>
              <a:tr h="23494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62.41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505004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908155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377290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693269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01659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720071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63802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417572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730614"/>
                  </a:ext>
                </a:extLst>
              </a:tr>
              <a:tr h="257352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91458"/>
                  </a:ext>
                </a:extLst>
              </a:tr>
            </a:tbl>
          </a:graphicData>
        </a:graphic>
      </p:graphicFrame>
      <p:sp>
        <p:nvSpPr>
          <p:cNvPr id="74" name="Rectangle 73"/>
          <p:cNvSpPr/>
          <p:nvPr/>
        </p:nvSpPr>
        <p:spPr>
          <a:xfrm>
            <a:off x="5915021" y="2248616"/>
            <a:ext cx="584781" cy="180000"/>
          </a:xfrm>
          <a:prstGeom prst="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6052259" y="1475492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Palatino Linotype" panose="02040502050505030304" pitchFamily="18" charset="0"/>
              </a:rPr>
              <a:t>J</a:t>
            </a:r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</a:rPr>
              <a:t>̅</a:t>
            </a:r>
            <a:r>
              <a:rPr lang="en-GB" b="1" dirty="0">
                <a:solidFill>
                  <a:srgbClr val="000000"/>
                </a:solidFill>
                <a:latin typeface="Palatino Linotype" panose="02040502050505030304" pitchFamily="18" charset="0"/>
              </a:rPr>
              <a:t> </a:t>
            </a:r>
            <a:r>
              <a:rPr lang="en-GB" b="1" baseline="30000" dirty="0">
                <a:solidFill>
                  <a:srgbClr val="000000"/>
                </a:solidFill>
                <a:latin typeface="Palatino Linotype" panose="02040502050505030304" pitchFamily="18" charset="0"/>
              </a:rPr>
              <a:t>2</a:t>
            </a:r>
            <a:r>
              <a:rPr lang="en-GB" dirty="0"/>
              <a:t> </a:t>
            </a:r>
          </a:p>
        </p:txBody>
      </p:sp>
      <p:graphicFrame>
        <p:nvGraphicFramePr>
          <p:cNvPr id="77" name="uni_variate_chart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4489452"/>
              </p:ext>
            </p:extLst>
          </p:nvPr>
        </p:nvGraphicFramePr>
        <p:xfrm>
          <a:off x="7136465" y="974051"/>
          <a:ext cx="4990366" cy="4189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593224" y="1206211"/>
                <a:ext cx="426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−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224" y="1206211"/>
                <a:ext cx="4260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75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970351"/>
              </p:ext>
            </p:extLst>
          </p:nvPr>
        </p:nvGraphicFramePr>
        <p:xfrm>
          <a:off x="4417060" y="1427477"/>
          <a:ext cx="620282" cy="2865619"/>
        </p:xfrm>
        <a:graphic>
          <a:graphicData uri="http://schemas.openxmlformats.org/drawingml/2006/table">
            <a:tbl>
              <a:tblPr/>
              <a:tblGrid>
                <a:gridCol w="620282">
                  <a:extLst>
                    <a:ext uri="{9D8B030D-6E8A-4147-A177-3AD203B41FA5}">
                      <a16:colId xmlns:a16="http://schemas.microsoft.com/office/drawing/2014/main" val="2663801876"/>
                    </a:ext>
                  </a:extLst>
                </a:gridCol>
              </a:tblGrid>
              <a:tr h="41734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y</a:t>
                      </a:r>
                      <a:endParaRPr lang="en-GB" sz="22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55882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y</a:t>
                      </a:r>
                      <a:endParaRPr lang="en-GB" sz="2000" b="0" i="1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58795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6476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575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06984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2802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7785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9213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1747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58331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315805"/>
                  </a:ext>
                </a:extLst>
              </a:tr>
              <a:tr h="257522"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49291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539055"/>
              </p:ext>
            </p:extLst>
          </p:nvPr>
        </p:nvGraphicFramePr>
        <p:xfrm>
          <a:off x="1495728" y="1206211"/>
          <a:ext cx="1701800" cy="3019425"/>
        </p:xfrm>
        <a:graphic>
          <a:graphicData uri="http://schemas.openxmlformats.org/drawingml/2006/table">
            <a:tbl>
              <a:tblPr/>
              <a:tblGrid>
                <a:gridCol w="203580">
                  <a:extLst>
                    <a:ext uri="{9D8B030D-6E8A-4147-A177-3AD203B41FA5}">
                      <a16:colId xmlns:a16="http://schemas.microsoft.com/office/drawing/2014/main" val="869849827"/>
                    </a:ext>
                  </a:extLst>
                </a:gridCol>
                <a:gridCol w="223290">
                  <a:extLst>
                    <a:ext uri="{9D8B030D-6E8A-4147-A177-3AD203B41FA5}">
                      <a16:colId xmlns:a16="http://schemas.microsoft.com/office/drawing/2014/main" val="1349201257"/>
                    </a:ext>
                  </a:extLst>
                </a:gridCol>
                <a:gridCol w="654648">
                  <a:extLst>
                    <a:ext uri="{9D8B030D-6E8A-4147-A177-3AD203B41FA5}">
                      <a16:colId xmlns:a16="http://schemas.microsoft.com/office/drawing/2014/main" val="397079965"/>
                    </a:ext>
                  </a:extLst>
                </a:gridCol>
                <a:gridCol w="620282">
                  <a:extLst>
                    <a:ext uri="{9D8B030D-6E8A-4147-A177-3AD203B41FA5}">
                      <a16:colId xmlns:a16="http://schemas.microsoft.com/office/drawing/2014/main" val="426786774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4056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2496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lang="en-GB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1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x</a:t>
                      </a:r>
                      <a:r>
                        <a:rPr lang="en-GB" sz="20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066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84477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89391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7952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78892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999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9373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37102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1184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600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08629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is univariate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1922300" y="2436259"/>
            <a:ext cx="632472" cy="180000"/>
          </a:xfrm>
          <a:prstGeom prst="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588824" y="2436259"/>
            <a:ext cx="591779" cy="180000"/>
          </a:xfrm>
          <a:prstGeom prst="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33857" y="1161876"/>
                <a:ext cx="467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857" y="1161876"/>
                <a:ext cx="46754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9" idx="2"/>
            <a:endCxn id="6" idx="0"/>
          </p:cNvCxnSpPr>
          <p:nvPr/>
        </p:nvCxnSpPr>
        <p:spPr>
          <a:xfrm>
            <a:off x="1567629" y="1531208"/>
            <a:ext cx="670907" cy="905051"/>
          </a:xfrm>
          <a:prstGeom prst="straightConnector1">
            <a:avLst/>
          </a:prstGeom>
          <a:ln w="3175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186152" y="1154167"/>
                <a:ext cx="467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152" y="1154167"/>
                <a:ext cx="4675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5" idx="2"/>
            <a:endCxn id="7" idx="0"/>
          </p:cNvCxnSpPr>
          <p:nvPr/>
        </p:nvCxnSpPr>
        <p:spPr>
          <a:xfrm flipH="1">
            <a:off x="2884714" y="1523499"/>
            <a:ext cx="535210" cy="912760"/>
          </a:xfrm>
          <a:prstGeom prst="straightConnector1">
            <a:avLst/>
          </a:prstGeom>
          <a:ln w="3175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930012" y="6200270"/>
            <a:ext cx="2898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univariate </a:t>
            </a:r>
            <a:r>
              <a:rPr lang="en-GB" dirty="0" smtClean="0"/>
              <a:t>data </a:t>
            </a:r>
            <a:r>
              <a:rPr lang="en-GB" dirty="0"/>
              <a:t>looks like this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37533" y="1154167"/>
                <a:ext cx="467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533" y="1154167"/>
                <a:ext cx="467544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17" idx="2"/>
            <a:endCxn id="21" idx="0"/>
          </p:cNvCxnSpPr>
          <p:nvPr/>
        </p:nvCxnSpPr>
        <p:spPr>
          <a:xfrm>
            <a:off x="4171305" y="1523499"/>
            <a:ext cx="540910" cy="921741"/>
          </a:xfrm>
          <a:prstGeom prst="straightConnector1">
            <a:avLst/>
          </a:prstGeom>
          <a:ln w="3175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419824" y="2445240"/>
            <a:ext cx="584781" cy="180000"/>
          </a:xfrm>
          <a:prstGeom prst="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19017"/>
              </p:ext>
            </p:extLst>
          </p:nvPr>
        </p:nvGraphicFramePr>
        <p:xfrm>
          <a:off x="5113545" y="1844824"/>
          <a:ext cx="711200" cy="2448272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1972117474"/>
                    </a:ext>
                  </a:extLst>
                </a:gridCol>
              </a:tblGrid>
              <a:tr h="39154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</a:t>
                      </a:r>
                      <a:r>
                        <a:rPr lang="en-GB" sz="2200" b="0" i="1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n</a:t>
                      </a:r>
                      <a:endParaRPr lang="en-GB" sz="22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308079"/>
                  </a:ext>
                </a:extLst>
              </a:tr>
              <a:tr h="18101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-7.90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23630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50301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146873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98220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810061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819216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254933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021978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851870"/>
                  </a:ext>
                </a:extLst>
              </a:tr>
              <a:tr h="272420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463646"/>
                  </a:ext>
                </a:extLst>
              </a:tr>
            </a:tbl>
          </a:graphicData>
        </a:graphic>
      </p:graphicFrame>
      <p:sp>
        <p:nvSpPr>
          <p:cNvPr id="72" name="Rectangle 71"/>
          <p:cNvSpPr/>
          <p:nvPr/>
        </p:nvSpPr>
        <p:spPr>
          <a:xfrm>
            <a:off x="5171205" y="2435408"/>
            <a:ext cx="584781" cy="180000"/>
          </a:xfrm>
          <a:prstGeom prst="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775604"/>
              </p:ext>
            </p:extLst>
          </p:nvPr>
        </p:nvGraphicFramePr>
        <p:xfrm>
          <a:off x="5840655" y="1844824"/>
          <a:ext cx="759401" cy="2448272"/>
        </p:xfrm>
        <a:graphic>
          <a:graphicData uri="http://schemas.openxmlformats.org/drawingml/2006/table">
            <a:tbl>
              <a:tblPr/>
              <a:tblGrid>
                <a:gridCol w="759401">
                  <a:extLst>
                    <a:ext uri="{9D8B030D-6E8A-4147-A177-3AD203B41FA5}">
                      <a16:colId xmlns:a16="http://schemas.microsoft.com/office/drawing/2014/main" val="3106098088"/>
                    </a:ext>
                  </a:extLst>
                </a:gridCol>
              </a:tblGrid>
              <a:tr h="35711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(</a:t>
                      </a:r>
                      <a:r>
                        <a:rPr lang="en-GB" sz="2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</a:t>
                      </a:r>
                      <a:r>
                        <a:rPr lang="en-GB" sz="2200" b="0" i="1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n</a:t>
                      </a:r>
                      <a:r>
                        <a:rPr lang="en-GB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)</a:t>
                      </a:r>
                      <a:r>
                        <a:rPr lang="en-GB" sz="2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</a:t>
                      </a:r>
                      <a:endParaRPr lang="en-GB" sz="22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579564"/>
                  </a:ext>
                </a:extLst>
              </a:tr>
              <a:tr h="23494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62.41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505004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908155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377290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693269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01659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720071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63802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417572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730614"/>
                  </a:ext>
                </a:extLst>
              </a:tr>
              <a:tr h="257352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91458"/>
                  </a:ext>
                </a:extLst>
              </a:tr>
            </a:tbl>
          </a:graphicData>
        </a:graphic>
      </p:graphicFrame>
      <p:sp>
        <p:nvSpPr>
          <p:cNvPr id="74" name="Rectangle 73"/>
          <p:cNvSpPr/>
          <p:nvPr/>
        </p:nvSpPr>
        <p:spPr>
          <a:xfrm>
            <a:off x="5909472" y="2435408"/>
            <a:ext cx="584781" cy="180000"/>
          </a:xfrm>
          <a:prstGeom prst="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6052259" y="1475492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Palatino Linotype" panose="02040502050505030304" pitchFamily="18" charset="0"/>
              </a:rPr>
              <a:t>J</a:t>
            </a:r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</a:rPr>
              <a:t>̅</a:t>
            </a:r>
            <a:r>
              <a:rPr lang="en-GB" b="1" dirty="0">
                <a:solidFill>
                  <a:srgbClr val="000000"/>
                </a:solidFill>
                <a:latin typeface="Palatino Linotype" panose="02040502050505030304" pitchFamily="18" charset="0"/>
              </a:rPr>
              <a:t> </a:t>
            </a:r>
            <a:r>
              <a:rPr lang="en-GB" b="1" baseline="30000" dirty="0">
                <a:solidFill>
                  <a:srgbClr val="000000"/>
                </a:solidFill>
                <a:latin typeface="Palatino Linotype" panose="02040502050505030304" pitchFamily="18" charset="0"/>
              </a:rPr>
              <a:t>2</a:t>
            </a:r>
            <a:r>
              <a:rPr lang="en-GB" dirty="0"/>
              <a:t> </a:t>
            </a:r>
          </a:p>
        </p:txBody>
      </p:sp>
      <p:graphicFrame>
        <p:nvGraphicFramePr>
          <p:cNvPr id="24" name="uni_variate_chart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4499041"/>
              </p:ext>
            </p:extLst>
          </p:nvPr>
        </p:nvGraphicFramePr>
        <p:xfrm>
          <a:off x="7136465" y="974051"/>
          <a:ext cx="4990366" cy="4189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593224" y="1206211"/>
                <a:ext cx="426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−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224" y="1206211"/>
                <a:ext cx="4260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3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486979"/>
              </p:ext>
            </p:extLst>
          </p:nvPr>
        </p:nvGraphicFramePr>
        <p:xfrm>
          <a:off x="4417060" y="1427477"/>
          <a:ext cx="620282" cy="2865619"/>
        </p:xfrm>
        <a:graphic>
          <a:graphicData uri="http://schemas.openxmlformats.org/drawingml/2006/table">
            <a:tbl>
              <a:tblPr/>
              <a:tblGrid>
                <a:gridCol w="620282">
                  <a:extLst>
                    <a:ext uri="{9D8B030D-6E8A-4147-A177-3AD203B41FA5}">
                      <a16:colId xmlns:a16="http://schemas.microsoft.com/office/drawing/2014/main" val="2663801876"/>
                    </a:ext>
                  </a:extLst>
                </a:gridCol>
              </a:tblGrid>
              <a:tr h="41734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y</a:t>
                      </a:r>
                      <a:endParaRPr lang="en-GB" sz="22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55882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y</a:t>
                      </a:r>
                      <a:endParaRPr lang="en-GB" sz="2000" b="0" i="1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58795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6476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575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06984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2802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7785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9213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1747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58331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315805"/>
                  </a:ext>
                </a:extLst>
              </a:tr>
              <a:tr h="257522"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49291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66039"/>
              </p:ext>
            </p:extLst>
          </p:nvPr>
        </p:nvGraphicFramePr>
        <p:xfrm>
          <a:off x="1495728" y="1206211"/>
          <a:ext cx="1701800" cy="3019425"/>
        </p:xfrm>
        <a:graphic>
          <a:graphicData uri="http://schemas.openxmlformats.org/drawingml/2006/table">
            <a:tbl>
              <a:tblPr/>
              <a:tblGrid>
                <a:gridCol w="203580">
                  <a:extLst>
                    <a:ext uri="{9D8B030D-6E8A-4147-A177-3AD203B41FA5}">
                      <a16:colId xmlns:a16="http://schemas.microsoft.com/office/drawing/2014/main" val="869849827"/>
                    </a:ext>
                  </a:extLst>
                </a:gridCol>
                <a:gridCol w="223290">
                  <a:extLst>
                    <a:ext uri="{9D8B030D-6E8A-4147-A177-3AD203B41FA5}">
                      <a16:colId xmlns:a16="http://schemas.microsoft.com/office/drawing/2014/main" val="1349201257"/>
                    </a:ext>
                  </a:extLst>
                </a:gridCol>
                <a:gridCol w="654648">
                  <a:extLst>
                    <a:ext uri="{9D8B030D-6E8A-4147-A177-3AD203B41FA5}">
                      <a16:colId xmlns:a16="http://schemas.microsoft.com/office/drawing/2014/main" val="397079965"/>
                    </a:ext>
                  </a:extLst>
                </a:gridCol>
                <a:gridCol w="620282">
                  <a:extLst>
                    <a:ext uri="{9D8B030D-6E8A-4147-A177-3AD203B41FA5}">
                      <a16:colId xmlns:a16="http://schemas.microsoft.com/office/drawing/2014/main" val="426786774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4056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2496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lang="en-GB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1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x</a:t>
                      </a:r>
                      <a:r>
                        <a:rPr lang="en-GB" sz="20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066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84477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89391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7952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78892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999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9373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37102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1184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600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08629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is univariate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1935316" y="2645841"/>
            <a:ext cx="632472" cy="180000"/>
          </a:xfrm>
          <a:prstGeom prst="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601840" y="2645841"/>
            <a:ext cx="591779" cy="180000"/>
          </a:xfrm>
          <a:prstGeom prst="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33857" y="1161876"/>
                <a:ext cx="467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857" y="1161876"/>
                <a:ext cx="46754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9" idx="2"/>
            <a:endCxn id="6" idx="0"/>
          </p:cNvCxnSpPr>
          <p:nvPr/>
        </p:nvCxnSpPr>
        <p:spPr>
          <a:xfrm>
            <a:off x="1567629" y="1531208"/>
            <a:ext cx="683923" cy="1114633"/>
          </a:xfrm>
          <a:prstGeom prst="straightConnector1">
            <a:avLst/>
          </a:prstGeom>
          <a:ln w="3175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186152" y="1154167"/>
                <a:ext cx="467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152" y="1154167"/>
                <a:ext cx="4675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5" idx="2"/>
            <a:endCxn id="7" idx="0"/>
          </p:cNvCxnSpPr>
          <p:nvPr/>
        </p:nvCxnSpPr>
        <p:spPr>
          <a:xfrm flipH="1">
            <a:off x="2897730" y="1523499"/>
            <a:ext cx="522194" cy="1122342"/>
          </a:xfrm>
          <a:prstGeom prst="straightConnector1">
            <a:avLst/>
          </a:prstGeom>
          <a:ln w="3175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930012" y="6200270"/>
            <a:ext cx="2898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univariate </a:t>
            </a:r>
            <a:r>
              <a:rPr lang="en-GB" dirty="0" smtClean="0"/>
              <a:t>data </a:t>
            </a:r>
            <a:r>
              <a:rPr lang="en-GB" dirty="0"/>
              <a:t>looks like this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37533" y="1154167"/>
                <a:ext cx="467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533" y="1154167"/>
                <a:ext cx="467544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17" idx="2"/>
            <a:endCxn id="21" idx="0"/>
          </p:cNvCxnSpPr>
          <p:nvPr/>
        </p:nvCxnSpPr>
        <p:spPr>
          <a:xfrm>
            <a:off x="4171305" y="1523499"/>
            <a:ext cx="553926" cy="1122342"/>
          </a:xfrm>
          <a:prstGeom prst="straightConnector1">
            <a:avLst/>
          </a:prstGeom>
          <a:ln w="3175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432840" y="2645841"/>
            <a:ext cx="584781" cy="180000"/>
          </a:xfrm>
          <a:prstGeom prst="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50780"/>
              </p:ext>
            </p:extLst>
          </p:nvPr>
        </p:nvGraphicFramePr>
        <p:xfrm>
          <a:off x="5113545" y="1844824"/>
          <a:ext cx="711200" cy="2448272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1972117474"/>
                    </a:ext>
                  </a:extLst>
                </a:gridCol>
              </a:tblGrid>
              <a:tr h="39154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</a:t>
                      </a:r>
                      <a:r>
                        <a:rPr lang="en-GB" sz="2200" b="0" i="1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n</a:t>
                      </a:r>
                      <a:endParaRPr lang="en-GB" sz="22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308079"/>
                  </a:ext>
                </a:extLst>
              </a:tr>
              <a:tr h="18101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-7.90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23630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50301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-8.00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146873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98220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810061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819216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254933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021978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851870"/>
                  </a:ext>
                </a:extLst>
              </a:tr>
              <a:tr h="272420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463646"/>
                  </a:ext>
                </a:extLst>
              </a:tr>
            </a:tbl>
          </a:graphicData>
        </a:graphic>
      </p:graphicFrame>
      <p:sp>
        <p:nvSpPr>
          <p:cNvPr id="72" name="Rectangle 71"/>
          <p:cNvSpPr/>
          <p:nvPr/>
        </p:nvSpPr>
        <p:spPr>
          <a:xfrm>
            <a:off x="5184221" y="2645841"/>
            <a:ext cx="584781" cy="180000"/>
          </a:xfrm>
          <a:prstGeom prst="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200652"/>
              </p:ext>
            </p:extLst>
          </p:nvPr>
        </p:nvGraphicFramePr>
        <p:xfrm>
          <a:off x="5840655" y="1844824"/>
          <a:ext cx="759401" cy="2448272"/>
        </p:xfrm>
        <a:graphic>
          <a:graphicData uri="http://schemas.openxmlformats.org/drawingml/2006/table">
            <a:tbl>
              <a:tblPr/>
              <a:tblGrid>
                <a:gridCol w="759401">
                  <a:extLst>
                    <a:ext uri="{9D8B030D-6E8A-4147-A177-3AD203B41FA5}">
                      <a16:colId xmlns:a16="http://schemas.microsoft.com/office/drawing/2014/main" val="3106098088"/>
                    </a:ext>
                  </a:extLst>
                </a:gridCol>
              </a:tblGrid>
              <a:tr h="35711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(</a:t>
                      </a:r>
                      <a:r>
                        <a:rPr lang="en-GB" sz="2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</a:t>
                      </a:r>
                      <a:r>
                        <a:rPr lang="en-GB" sz="2200" b="0" i="1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n</a:t>
                      </a:r>
                      <a:r>
                        <a:rPr lang="en-GB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)</a:t>
                      </a:r>
                      <a:r>
                        <a:rPr lang="en-GB" sz="2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</a:t>
                      </a:r>
                      <a:endParaRPr lang="en-GB" sz="22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579564"/>
                  </a:ext>
                </a:extLst>
              </a:tr>
              <a:tr h="23494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62.41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505004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908155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377290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693269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01659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720071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63802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417572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730614"/>
                  </a:ext>
                </a:extLst>
              </a:tr>
              <a:tr h="257352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91458"/>
                  </a:ext>
                </a:extLst>
              </a:tr>
            </a:tbl>
          </a:graphicData>
        </a:graphic>
      </p:graphicFrame>
      <p:sp>
        <p:nvSpPr>
          <p:cNvPr id="74" name="Rectangle 73"/>
          <p:cNvSpPr/>
          <p:nvPr/>
        </p:nvSpPr>
        <p:spPr>
          <a:xfrm>
            <a:off x="5922488" y="2645841"/>
            <a:ext cx="584781" cy="180000"/>
          </a:xfrm>
          <a:prstGeom prst="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6052259" y="1475492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Palatino Linotype" panose="02040502050505030304" pitchFamily="18" charset="0"/>
              </a:rPr>
              <a:t>J</a:t>
            </a:r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</a:rPr>
              <a:t>̅</a:t>
            </a:r>
            <a:r>
              <a:rPr lang="en-GB" b="1" dirty="0">
                <a:solidFill>
                  <a:srgbClr val="000000"/>
                </a:solidFill>
                <a:latin typeface="Palatino Linotype" panose="02040502050505030304" pitchFamily="18" charset="0"/>
              </a:rPr>
              <a:t> </a:t>
            </a:r>
            <a:r>
              <a:rPr lang="en-GB" b="1" baseline="30000" dirty="0">
                <a:solidFill>
                  <a:srgbClr val="000000"/>
                </a:solidFill>
                <a:latin typeface="Palatino Linotype" panose="02040502050505030304" pitchFamily="18" charset="0"/>
              </a:rPr>
              <a:t>2</a:t>
            </a:r>
            <a:r>
              <a:rPr lang="en-GB" dirty="0"/>
              <a:t> </a:t>
            </a:r>
          </a:p>
        </p:txBody>
      </p:sp>
      <p:graphicFrame>
        <p:nvGraphicFramePr>
          <p:cNvPr id="24" name="uni_variate_chart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4499041"/>
              </p:ext>
            </p:extLst>
          </p:nvPr>
        </p:nvGraphicFramePr>
        <p:xfrm>
          <a:off x="7136465" y="974051"/>
          <a:ext cx="4990366" cy="4189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593224" y="1206211"/>
                <a:ext cx="426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−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224" y="1206211"/>
                <a:ext cx="4260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3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626955"/>
              </p:ext>
            </p:extLst>
          </p:nvPr>
        </p:nvGraphicFramePr>
        <p:xfrm>
          <a:off x="4417060" y="1427477"/>
          <a:ext cx="620282" cy="2865619"/>
        </p:xfrm>
        <a:graphic>
          <a:graphicData uri="http://schemas.openxmlformats.org/drawingml/2006/table">
            <a:tbl>
              <a:tblPr/>
              <a:tblGrid>
                <a:gridCol w="620282">
                  <a:extLst>
                    <a:ext uri="{9D8B030D-6E8A-4147-A177-3AD203B41FA5}">
                      <a16:colId xmlns:a16="http://schemas.microsoft.com/office/drawing/2014/main" val="2663801876"/>
                    </a:ext>
                  </a:extLst>
                </a:gridCol>
              </a:tblGrid>
              <a:tr h="41734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y</a:t>
                      </a:r>
                      <a:endParaRPr lang="en-GB" sz="22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55882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y</a:t>
                      </a:r>
                      <a:endParaRPr lang="en-GB" sz="2000" b="0" i="1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58795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6476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575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06984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2802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7785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9213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1747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58331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315805"/>
                  </a:ext>
                </a:extLst>
              </a:tr>
              <a:tr h="257522"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49291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290243"/>
              </p:ext>
            </p:extLst>
          </p:nvPr>
        </p:nvGraphicFramePr>
        <p:xfrm>
          <a:off x="1495728" y="1206211"/>
          <a:ext cx="1701800" cy="3019425"/>
        </p:xfrm>
        <a:graphic>
          <a:graphicData uri="http://schemas.openxmlformats.org/drawingml/2006/table">
            <a:tbl>
              <a:tblPr/>
              <a:tblGrid>
                <a:gridCol w="203580">
                  <a:extLst>
                    <a:ext uri="{9D8B030D-6E8A-4147-A177-3AD203B41FA5}">
                      <a16:colId xmlns:a16="http://schemas.microsoft.com/office/drawing/2014/main" val="869849827"/>
                    </a:ext>
                  </a:extLst>
                </a:gridCol>
                <a:gridCol w="223290">
                  <a:extLst>
                    <a:ext uri="{9D8B030D-6E8A-4147-A177-3AD203B41FA5}">
                      <a16:colId xmlns:a16="http://schemas.microsoft.com/office/drawing/2014/main" val="1349201257"/>
                    </a:ext>
                  </a:extLst>
                </a:gridCol>
                <a:gridCol w="654648">
                  <a:extLst>
                    <a:ext uri="{9D8B030D-6E8A-4147-A177-3AD203B41FA5}">
                      <a16:colId xmlns:a16="http://schemas.microsoft.com/office/drawing/2014/main" val="397079965"/>
                    </a:ext>
                  </a:extLst>
                </a:gridCol>
                <a:gridCol w="620282">
                  <a:extLst>
                    <a:ext uri="{9D8B030D-6E8A-4147-A177-3AD203B41FA5}">
                      <a16:colId xmlns:a16="http://schemas.microsoft.com/office/drawing/2014/main" val="426786774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4056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2496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lang="en-GB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1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x</a:t>
                      </a:r>
                      <a:r>
                        <a:rPr lang="en-GB" sz="20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066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84477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89391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7952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78892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999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9373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37102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1184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600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08629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is univariate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1925484" y="2836616"/>
            <a:ext cx="632472" cy="180000"/>
          </a:xfrm>
          <a:prstGeom prst="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592008" y="2836616"/>
            <a:ext cx="591779" cy="180000"/>
          </a:xfrm>
          <a:prstGeom prst="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33857" y="1161876"/>
                <a:ext cx="467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857" y="1161876"/>
                <a:ext cx="46754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9" idx="2"/>
            <a:endCxn id="6" idx="0"/>
          </p:cNvCxnSpPr>
          <p:nvPr/>
        </p:nvCxnSpPr>
        <p:spPr>
          <a:xfrm>
            <a:off x="1567629" y="1531208"/>
            <a:ext cx="674091" cy="1305408"/>
          </a:xfrm>
          <a:prstGeom prst="straightConnector1">
            <a:avLst/>
          </a:prstGeom>
          <a:ln w="3175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186152" y="1154167"/>
                <a:ext cx="467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152" y="1154167"/>
                <a:ext cx="4675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5" idx="2"/>
            <a:endCxn id="7" idx="0"/>
          </p:cNvCxnSpPr>
          <p:nvPr/>
        </p:nvCxnSpPr>
        <p:spPr>
          <a:xfrm flipH="1">
            <a:off x="2887898" y="1523499"/>
            <a:ext cx="532026" cy="1313117"/>
          </a:xfrm>
          <a:prstGeom prst="straightConnector1">
            <a:avLst/>
          </a:prstGeom>
          <a:ln w="3175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930012" y="6200270"/>
            <a:ext cx="2898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univariate </a:t>
            </a:r>
            <a:r>
              <a:rPr lang="en-GB" dirty="0" smtClean="0"/>
              <a:t>data </a:t>
            </a:r>
            <a:r>
              <a:rPr lang="en-GB" dirty="0"/>
              <a:t>looks like this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37533" y="1154167"/>
                <a:ext cx="467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533" y="1154167"/>
                <a:ext cx="467544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17" idx="2"/>
            <a:endCxn id="21" idx="0"/>
          </p:cNvCxnSpPr>
          <p:nvPr/>
        </p:nvCxnSpPr>
        <p:spPr>
          <a:xfrm>
            <a:off x="4171305" y="1523499"/>
            <a:ext cx="544094" cy="1313117"/>
          </a:xfrm>
          <a:prstGeom prst="straightConnector1">
            <a:avLst/>
          </a:prstGeom>
          <a:ln w="3175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423008" y="2836616"/>
            <a:ext cx="584781" cy="180000"/>
          </a:xfrm>
          <a:prstGeom prst="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193463"/>
              </p:ext>
            </p:extLst>
          </p:nvPr>
        </p:nvGraphicFramePr>
        <p:xfrm>
          <a:off x="5113545" y="1844824"/>
          <a:ext cx="711200" cy="2448272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1972117474"/>
                    </a:ext>
                  </a:extLst>
                </a:gridCol>
              </a:tblGrid>
              <a:tr h="39154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</a:t>
                      </a:r>
                      <a:r>
                        <a:rPr lang="en-GB" sz="2200" b="0" i="1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n</a:t>
                      </a:r>
                      <a:endParaRPr lang="en-GB" sz="22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308079"/>
                  </a:ext>
                </a:extLst>
              </a:tr>
              <a:tr h="18101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-7.90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23630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50301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-8.00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146873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-6.25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98220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810061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819216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254933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021978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851870"/>
                  </a:ext>
                </a:extLst>
              </a:tr>
              <a:tr h="272420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463646"/>
                  </a:ext>
                </a:extLst>
              </a:tr>
            </a:tbl>
          </a:graphicData>
        </a:graphic>
      </p:graphicFrame>
      <p:sp>
        <p:nvSpPr>
          <p:cNvPr id="72" name="Rectangle 71"/>
          <p:cNvSpPr/>
          <p:nvPr/>
        </p:nvSpPr>
        <p:spPr>
          <a:xfrm>
            <a:off x="5174389" y="2836616"/>
            <a:ext cx="584781" cy="180000"/>
          </a:xfrm>
          <a:prstGeom prst="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550641"/>
              </p:ext>
            </p:extLst>
          </p:nvPr>
        </p:nvGraphicFramePr>
        <p:xfrm>
          <a:off x="5840655" y="1844824"/>
          <a:ext cx="759401" cy="2448272"/>
        </p:xfrm>
        <a:graphic>
          <a:graphicData uri="http://schemas.openxmlformats.org/drawingml/2006/table">
            <a:tbl>
              <a:tblPr/>
              <a:tblGrid>
                <a:gridCol w="759401">
                  <a:extLst>
                    <a:ext uri="{9D8B030D-6E8A-4147-A177-3AD203B41FA5}">
                      <a16:colId xmlns:a16="http://schemas.microsoft.com/office/drawing/2014/main" val="3106098088"/>
                    </a:ext>
                  </a:extLst>
                </a:gridCol>
              </a:tblGrid>
              <a:tr h="35711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(</a:t>
                      </a:r>
                      <a:r>
                        <a:rPr lang="en-GB" sz="2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</a:t>
                      </a:r>
                      <a:r>
                        <a:rPr lang="en-GB" sz="2200" b="0" i="1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n</a:t>
                      </a:r>
                      <a:r>
                        <a:rPr lang="en-GB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)</a:t>
                      </a:r>
                      <a:r>
                        <a:rPr lang="en-GB" sz="2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</a:t>
                      </a:r>
                      <a:endParaRPr lang="en-GB" sz="22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579564"/>
                  </a:ext>
                </a:extLst>
              </a:tr>
              <a:tr h="23494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62.41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505004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908155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377290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39.06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693269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01659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720071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63802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417572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730614"/>
                  </a:ext>
                </a:extLst>
              </a:tr>
              <a:tr h="257352"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91458"/>
                  </a:ext>
                </a:extLst>
              </a:tr>
            </a:tbl>
          </a:graphicData>
        </a:graphic>
      </p:graphicFrame>
      <p:sp>
        <p:nvSpPr>
          <p:cNvPr id="74" name="Rectangle 73"/>
          <p:cNvSpPr/>
          <p:nvPr/>
        </p:nvSpPr>
        <p:spPr>
          <a:xfrm>
            <a:off x="5912656" y="2836616"/>
            <a:ext cx="584781" cy="180000"/>
          </a:xfrm>
          <a:prstGeom prst="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6052259" y="1475492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Palatino Linotype" panose="02040502050505030304" pitchFamily="18" charset="0"/>
              </a:rPr>
              <a:t>J</a:t>
            </a:r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</a:rPr>
              <a:t>̅</a:t>
            </a:r>
            <a:r>
              <a:rPr lang="en-GB" b="1" dirty="0">
                <a:solidFill>
                  <a:srgbClr val="000000"/>
                </a:solidFill>
                <a:latin typeface="Palatino Linotype" panose="02040502050505030304" pitchFamily="18" charset="0"/>
              </a:rPr>
              <a:t> </a:t>
            </a:r>
            <a:r>
              <a:rPr lang="en-GB" b="1" baseline="30000" dirty="0">
                <a:solidFill>
                  <a:srgbClr val="000000"/>
                </a:solidFill>
                <a:latin typeface="Palatino Linotype" panose="02040502050505030304" pitchFamily="18" charset="0"/>
              </a:rPr>
              <a:t>2</a:t>
            </a:r>
            <a:r>
              <a:rPr lang="en-GB" dirty="0"/>
              <a:t> </a:t>
            </a:r>
          </a:p>
        </p:txBody>
      </p:sp>
      <p:graphicFrame>
        <p:nvGraphicFramePr>
          <p:cNvPr id="25" name="uni_variate_chart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699973"/>
              </p:ext>
            </p:extLst>
          </p:nvPr>
        </p:nvGraphicFramePr>
        <p:xfrm>
          <a:off x="7136465" y="974051"/>
          <a:ext cx="4990366" cy="4189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593224" y="1206211"/>
                <a:ext cx="426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−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224" y="1206211"/>
                <a:ext cx="4260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81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4417060" y="1427477"/>
          <a:ext cx="620282" cy="2865619"/>
        </p:xfrm>
        <a:graphic>
          <a:graphicData uri="http://schemas.openxmlformats.org/drawingml/2006/table">
            <a:tbl>
              <a:tblPr/>
              <a:tblGrid>
                <a:gridCol w="620282">
                  <a:extLst>
                    <a:ext uri="{9D8B030D-6E8A-4147-A177-3AD203B41FA5}">
                      <a16:colId xmlns:a16="http://schemas.microsoft.com/office/drawing/2014/main" val="2663801876"/>
                    </a:ext>
                  </a:extLst>
                </a:gridCol>
              </a:tblGrid>
              <a:tr h="41734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y</a:t>
                      </a:r>
                      <a:endParaRPr lang="en-GB" sz="22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55882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y</a:t>
                      </a:r>
                      <a:endParaRPr lang="en-GB" sz="2000" b="0" i="1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58795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6476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575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06984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2802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7785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9213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35.5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1747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58331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36.01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315805"/>
                  </a:ext>
                </a:extLst>
              </a:tr>
              <a:tr h="25752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38.56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49291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768338"/>
              </p:ext>
            </p:extLst>
          </p:nvPr>
        </p:nvGraphicFramePr>
        <p:xfrm>
          <a:off x="1495728" y="1206211"/>
          <a:ext cx="1701800" cy="3019425"/>
        </p:xfrm>
        <a:graphic>
          <a:graphicData uri="http://schemas.openxmlformats.org/drawingml/2006/table">
            <a:tbl>
              <a:tblPr/>
              <a:tblGrid>
                <a:gridCol w="203580">
                  <a:extLst>
                    <a:ext uri="{9D8B030D-6E8A-4147-A177-3AD203B41FA5}">
                      <a16:colId xmlns:a16="http://schemas.microsoft.com/office/drawing/2014/main" val="869849827"/>
                    </a:ext>
                  </a:extLst>
                </a:gridCol>
                <a:gridCol w="223290">
                  <a:extLst>
                    <a:ext uri="{9D8B030D-6E8A-4147-A177-3AD203B41FA5}">
                      <a16:colId xmlns:a16="http://schemas.microsoft.com/office/drawing/2014/main" val="1349201257"/>
                    </a:ext>
                  </a:extLst>
                </a:gridCol>
                <a:gridCol w="654648">
                  <a:extLst>
                    <a:ext uri="{9D8B030D-6E8A-4147-A177-3AD203B41FA5}">
                      <a16:colId xmlns:a16="http://schemas.microsoft.com/office/drawing/2014/main" val="397079965"/>
                    </a:ext>
                  </a:extLst>
                </a:gridCol>
                <a:gridCol w="620282">
                  <a:extLst>
                    <a:ext uri="{9D8B030D-6E8A-4147-A177-3AD203B41FA5}">
                      <a16:colId xmlns:a16="http://schemas.microsoft.com/office/drawing/2014/main" val="426786774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4056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2496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lang="en-GB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1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x</a:t>
                      </a:r>
                      <a:r>
                        <a:rPr lang="en-GB" sz="20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066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84477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89391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7952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78892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999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9373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37102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1184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600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08629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is univariate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9536" y="4024437"/>
            <a:ext cx="632472" cy="180000"/>
          </a:xfrm>
          <a:prstGeom prst="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586060" y="4024437"/>
            <a:ext cx="591779" cy="180000"/>
          </a:xfrm>
          <a:prstGeom prst="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33857" y="1161876"/>
                <a:ext cx="467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857" y="1161876"/>
                <a:ext cx="46754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9" idx="2"/>
            <a:endCxn id="6" idx="0"/>
          </p:cNvCxnSpPr>
          <p:nvPr/>
        </p:nvCxnSpPr>
        <p:spPr>
          <a:xfrm>
            <a:off x="1567629" y="1531208"/>
            <a:ext cx="668143" cy="2493229"/>
          </a:xfrm>
          <a:prstGeom prst="straightConnector1">
            <a:avLst/>
          </a:prstGeom>
          <a:ln w="3175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186152" y="1154167"/>
                <a:ext cx="467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152" y="1154167"/>
                <a:ext cx="4675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5" idx="2"/>
            <a:endCxn id="7" idx="0"/>
          </p:cNvCxnSpPr>
          <p:nvPr/>
        </p:nvCxnSpPr>
        <p:spPr>
          <a:xfrm flipH="1">
            <a:off x="2881950" y="1523499"/>
            <a:ext cx="537974" cy="2500938"/>
          </a:xfrm>
          <a:prstGeom prst="straightConnector1">
            <a:avLst/>
          </a:prstGeom>
          <a:ln w="3175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930012" y="6200270"/>
            <a:ext cx="2898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univariate </a:t>
            </a:r>
            <a:r>
              <a:rPr lang="en-GB" dirty="0" smtClean="0"/>
              <a:t>data </a:t>
            </a:r>
            <a:r>
              <a:rPr lang="en-GB" dirty="0"/>
              <a:t>looks like this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37533" y="1154167"/>
                <a:ext cx="467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533" y="1154167"/>
                <a:ext cx="467544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17" idx="2"/>
            <a:endCxn id="21" idx="0"/>
          </p:cNvCxnSpPr>
          <p:nvPr/>
        </p:nvCxnSpPr>
        <p:spPr>
          <a:xfrm>
            <a:off x="4171305" y="1523499"/>
            <a:ext cx="560902" cy="2573237"/>
          </a:xfrm>
          <a:prstGeom prst="straightConnector1">
            <a:avLst/>
          </a:prstGeom>
          <a:ln w="3175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439816" y="4096736"/>
            <a:ext cx="584781" cy="180000"/>
          </a:xfrm>
          <a:prstGeom prst="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5113545" y="1844824"/>
          <a:ext cx="711200" cy="2448272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1972117474"/>
                    </a:ext>
                  </a:extLst>
                </a:gridCol>
              </a:tblGrid>
              <a:tr h="39154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</a:t>
                      </a:r>
                      <a:r>
                        <a:rPr lang="en-GB" sz="2200" b="0" i="1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n</a:t>
                      </a:r>
                      <a:endParaRPr lang="en-GB" sz="22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308079"/>
                  </a:ext>
                </a:extLst>
              </a:tr>
              <a:tr h="18101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-7.90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23630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50301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-8.00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146873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-6.25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98220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810061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-3.91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819216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-6.09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254933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021978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-6.94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851870"/>
                  </a:ext>
                </a:extLst>
              </a:tr>
              <a:tr h="27242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-6.76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463646"/>
                  </a:ext>
                </a:extLst>
              </a:tr>
            </a:tbl>
          </a:graphicData>
        </a:graphic>
      </p:graphicFrame>
      <p:sp>
        <p:nvSpPr>
          <p:cNvPr id="72" name="Rectangle 71"/>
          <p:cNvSpPr/>
          <p:nvPr/>
        </p:nvSpPr>
        <p:spPr>
          <a:xfrm>
            <a:off x="5191197" y="4083720"/>
            <a:ext cx="584781" cy="180000"/>
          </a:xfrm>
          <a:prstGeom prst="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5840655" y="1844824"/>
          <a:ext cx="759401" cy="2448272"/>
        </p:xfrm>
        <a:graphic>
          <a:graphicData uri="http://schemas.openxmlformats.org/drawingml/2006/table">
            <a:tbl>
              <a:tblPr/>
              <a:tblGrid>
                <a:gridCol w="759401">
                  <a:extLst>
                    <a:ext uri="{9D8B030D-6E8A-4147-A177-3AD203B41FA5}">
                      <a16:colId xmlns:a16="http://schemas.microsoft.com/office/drawing/2014/main" val="3106098088"/>
                    </a:ext>
                  </a:extLst>
                </a:gridCol>
              </a:tblGrid>
              <a:tr h="35711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(</a:t>
                      </a:r>
                      <a:r>
                        <a:rPr lang="en-GB" sz="2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</a:t>
                      </a:r>
                      <a:r>
                        <a:rPr lang="en-GB" sz="2200" b="0" i="1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n</a:t>
                      </a:r>
                      <a:r>
                        <a:rPr lang="en-GB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)</a:t>
                      </a:r>
                      <a:r>
                        <a:rPr lang="en-GB" sz="2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</a:t>
                      </a:r>
                      <a:endParaRPr lang="en-GB" sz="22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579564"/>
                  </a:ext>
                </a:extLst>
              </a:tr>
              <a:tr h="23494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62.41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505004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908155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377290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39.06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693269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01659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720071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37.09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63802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417572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48.16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730614"/>
                  </a:ext>
                </a:extLst>
              </a:tr>
              <a:tr h="25735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45.70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91458"/>
                  </a:ext>
                </a:extLst>
              </a:tr>
            </a:tbl>
          </a:graphicData>
        </a:graphic>
      </p:graphicFrame>
      <p:sp>
        <p:nvSpPr>
          <p:cNvPr id="74" name="Rectangle 73"/>
          <p:cNvSpPr/>
          <p:nvPr/>
        </p:nvSpPr>
        <p:spPr>
          <a:xfrm>
            <a:off x="5929464" y="4083720"/>
            <a:ext cx="584781" cy="180000"/>
          </a:xfrm>
          <a:prstGeom prst="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5258852" y="4562004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</a:rPr>
              <a:t>Loss</a:t>
            </a:r>
            <a:r>
              <a:rPr lang="en-GB" dirty="0"/>
              <a:t> </a:t>
            </a:r>
            <a:r>
              <a:rPr lang="en-GB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18.67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6052259" y="1475492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Palatino Linotype" panose="02040502050505030304" pitchFamily="18" charset="0"/>
              </a:rPr>
              <a:t>J</a:t>
            </a:r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</a:rPr>
              <a:t>̅</a:t>
            </a:r>
            <a:r>
              <a:rPr lang="en-GB" b="1" dirty="0">
                <a:solidFill>
                  <a:srgbClr val="000000"/>
                </a:solidFill>
                <a:latin typeface="Palatino Linotype" panose="02040502050505030304" pitchFamily="18" charset="0"/>
              </a:rPr>
              <a:t> </a:t>
            </a:r>
            <a:r>
              <a:rPr lang="en-GB" b="1" baseline="30000" dirty="0">
                <a:solidFill>
                  <a:srgbClr val="000000"/>
                </a:solidFill>
                <a:latin typeface="Palatino Linotype" panose="02040502050505030304" pitchFamily="18" charset="0"/>
              </a:rPr>
              <a:t>2</a:t>
            </a:r>
            <a:r>
              <a:rPr lang="en-GB" dirty="0"/>
              <a:t> </a:t>
            </a:r>
          </a:p>
        </p:txBody>
      </p:sp>
      <p:graphicFrame>
        <p:nvGraphicFramePr>
          <p:cNvPr id="26" name="uni_variate_chart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4718899"/>
              </p:ext>
            </p:extLst>
          </p:nvPr>
        </p:nvGraphicFramePr>
        <p:xfrm>
          <a:off x="7133075" y="973760"/>
          <a:ext cx="4989600" cy="419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593224" y="1206211"/>
                <a:ext cx="426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−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224" y="1206211"/>
                <a:ext cx="4260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22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4417060" y="1427477"/>
          <a:ext cx="620282" cy="2865619"/>
        </p:xfrm>
        <a:graphic>
          <a:graphicData uri="http://schemas.openxmlformats.org/drawingml/2006/table">
            <a:tbl>
              <a:tblPr/>
              <a:tblGrid>
                <a:gridCol w="620282">
                  <a:extLst>
                    <a:ext uri="{9D8B030D-6E8A-4147-A177-3AD203B41FA5}">
                      <a16:colId xmlns:a16="http://schemas.microsoft.com/office/drawing/2014/main" val="2663801876"/>
                    </a:ext>
                  </a:extLst>
                </a:gridCol>
              </a:tblGrid>
              <a:tr h="41734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y</a:t>
                      </a:r>
                      <a:endParaRPr lang="en-GB" sz="22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55882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y</a:t>
                      </a:r>
                      <a:endParaRPr lang="en-GB" sz="2000" b="0" i="1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58795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6476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575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06984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2802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7785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9213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35.5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1747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58331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36.01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315805"/>
                  </a:ext>
                </a:extLst>
              </a:tr>
              <a:tr h="25752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38.56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49291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134458"/>
              </p:ext>
            </p:extLst>
          </p:nvPr>
        </p:nvGraphicFramePr>
        <p:xfrm>
          <a:off x="1495728" y="1206211"/>
          <a:ext cx="1701800" cy="3019425"/>
        </p:xfrm>
        <a:graphic>
          <a:graphicData uri="http://schemas.openxmlformats.org/drawingml/2006/table">
            <a:tbl>
              <a:tblPr/>
              <a:tblGrid>
                <a:gridCol w="203580">
                  <a:extLst>
                    <a:ext uri="{9D8B030D-6E8A-4147-A177-3AD203B41FA5}">
                      <a16:colId xmlns:a16="http://schemas.microsoft.com/office/drawing/2014/main" val="869849827"/>
                    </a:ext>
                  </a:extLst>
                </a:gridCol>
                <a:gridCol w="223290">
                  <a:extLst>
                    <a:ext uri="{9D8B030D-6E8A-4147-A177-3AD203B41FA5}">
                      <a16:colId xmlns:a16="http://schemas.microsoft.com/office/drawing/2014/main" val="1349201257"/>
                    </a:ext>
                  </a:extLst>
                </a:gridCol>
                <a:gridCol w="654648">
                  <a:extLst>
                    <a:ext uri="{9D8B030D-6E8A-4147-A177-3AD203B41FA5}">
                      <a16:colId xmlns:a16="http://schemas.microsoft.com/office/drawing/2014/main" val="397079965"/>
                    </a:ext>
                  </a:extLst>
                </a:gridCol>
                <a:gridCol w="620282">
                  <a:extLst>
                    <a:ext uri="{9D8B030D-6E8A-4147-A177-3AD203B41FA5}">
                      <a16:colId xmlns:a16="http://schemas.microsoft.com/office/drawing/2014/main" val="426786774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4056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2496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lang="en-GB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1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x</a:t>
                      </a:r>
                      <a:r>
                        <a:rPr lang="en-GB" sz="20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066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84477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89391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7952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78892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999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9373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37102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1184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600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08629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is univariate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9536" y="4024437"/>
            <a:ext cx="632472" cy="180000"/>
          </a:xfrm>
          <a:prstGeom prst="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586060" y="4024437"/>
            <a:ext cx="591779" cy="180000"/>
          </a:xfrm>
          <a:prstGeom prst="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33857" y="1161876"/>
                <a:ext cx="467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857" y="1161876"/>
                <a:ext cx="46754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9" idx="2"/>
            <a:endCxn id="6" idx="0"/>
          </p:cNvCxnSpPr>
          <p:nvPr/>
        </p:nvCxnSpPr>
        <p:spPr>
          <a:xfrm>
            <a:off x="1567629" y="1531208"/>
            <a:ext cx="668143" cy="2493229"/>
          </a:xfrm>
          <a:prstGeom prst="straightConnector1">
            <a:avLst/>
          </a:prstGeom>
          <a:ln w="3175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186152" y="1154167"/>
                <a:ext cx="467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152" y="1154167"/>
                <a:ext cx="4675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5" idx="2"/>
            <a:endCxn id="7" idx="0"/>
          </p:cNvCxnSpPr>
          <p:nvPr/>
        </p:nvCxnSpPr>
        <p:spPr>
          <a:xfrm flipH="1">
            <a:off x="2881950" y="1523499"/>
            <a:ext cx="537974" cy="2500938"/>
          </a:xfrm>
          <a:prstGeom prst="straightConnector1">
            <a:avLst/>
          </a:prstGeom>
          <a:ln w="3175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930012" y="6200270"/>
            <a:ext cx="2898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univariate </a:t>
            </a:r>
            <a:r>
              <a:rPr lang="en-GB" dirty="0" smtClean="0"/>
              <a:t>data </a:t>
            </a:r>
            <a:r>
              <a:rPr lang="en-GB" dirty="0"/>
              <a:t>looks like this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37533" y="1154167"/>
                <a:ext cx="467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533" y="1154167"/>
                <a:ext cx="467544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17" idx="2"/>
            <a:endCxn id="21" idx="0"/>
          </p:cNvCxnSpPr>
          <p:nvPr/>
        </p:nvCxnSpPr>
        <p:spPr>
          <a:xfrm>
            <a:off x="4171305" y="1523499"/>
            <a:ext cx="560902" cy="2573237"/>
          </a:xfrm>
          <a:prstGeom prst="straightConnector1">
            <a:avLst/>
          </a:prstGeom>
          <a:ln w="3175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439816" y="4096736"/>
            <a:ext cx="584781" cy="180000"/>
          </a:xfrm>
          <a:prstGeom prst="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5113545" y="1844824"/>
          <a:ext cx="711200" cy="2448272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1972117474"/>
                    </a:ext>
                  </a:extLst>
                </a:gridCol>
              </a:tblGrid>
              <a:tr h="39154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</a:t>
                      </a:r>
                      <a:r>
                        <a:rPr lang="en-GB" sz="2200" b="0" i="1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n</a:t>
                      </a:r>
                      <a:endParaRPr lang="en-GB" sz="22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308079"/>
                  </a:ext>
                </a:extLst>
              </a:tr>
              <a:tr h="18101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-7.90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23630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50301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-8.00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146873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-6.25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98220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810061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-3.91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819216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-6.09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254933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021978"/>
                  </a:ext>
                </a:extLst>
              </a:tr>
              <a:tr h="2004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-6.94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851870"/>
                  </a:ext>
                </a:extLst>
              </a:tr>
              <a:tr h="27242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-6.76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463646"/>
                  </a:ext>
                </a:extLst>
              </a:tr>
            </a:tbl>
          </a:graphicData>
        </a:graphic>
      </p:graphicFrame>
      <p:sp>
        <p:nvSpPr>
          <p:cNvPr id="72" name="Rectangle 71"/>
          <p:cNvSpPr/>
          <p:nvPr/>
        </p:nvSpPr>
        <p:spPr>
          <a:xfrm>
            <a:off x="5191197" y="4083720"/>
            <a:ext cx="584781" cy="180000"/>
          </a:xfrm>
          <a:prstGeom prst="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5840655" y="1844824"/>
          <a:ext cx="759401" cy="2448272"/>
        </p:xfrm>
        <a:graphic>
          <a:graphicData uri="http://schemas.openxmlformats.org/drawingml/2006/table">
            <a:tbl>
              <a:tblPr/>
              <a:tblGrid>
                <a:gridCol w="759401">
                  <a:extLst>
                    <a:ext uri="{9D8B030D-6E8A-4147-A177-3AD203B41FA5}">
                      <a16:colId xmlns:a16="http://schemas.microsoft.com/office/drawing/2014/main" val="3106098088"/>
                    </a:ext>
                  </a:extLst>
                </a:gridCol>
              </a:tblGrid>
              <a:tr h="35711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(</a:t>
                      </a:r>
                      <a:r>
                        <a:rPr lang="en-GB" sz="2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</a:t>
                      </a:r>
                      <a:r>
                        <a:rPr lang="en-GB" sz="2200" b="0" i="1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n</a:t>
                      </a:r>
                      <a:r>
                        <a:rPr lang="en-GB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)</a:t>
                      </a:r>
                      <a:r>
                        <a:rPr lang="en-GB" sz="2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</a:t>
                      </a:r>
                      <a:endParaRPr lang="en-GB" sz="22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579564"/>
                  </a:ext>
                </a:extLst>
              </a:tr>
              <a:tr h="23494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62.41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505004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908155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377290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39.06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693269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01659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720071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37.09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63802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417572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48.16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730614"/>
                  </a:ext>
                </a:extLst>
              </a:tr>
              <a:tr h="25735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45.70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91458"/>
                  </a:ext>
                </a:extLst>
              </a:tr>
            </a:tbl>
          </a:graphicData>
        </a:graphic>
      </p:graphicFrame>
      <p:sp>
        <p:nvSpPr>
          <p:cNvPr id="74" name="Rectangle 73"/>
          <p:cNvSpPr/>
          <p:nvPr/>
        </p:nvSpPr>
        <p:spPr>
          <a:xfrm>
            <a:off x="5929464" y="4083720"/>
            <a:ext cx="584781" cy="180000"/>
          </a:xfrm>
          <a:prstGeom prst="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5258852" y="4562004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</a:rPr>
              <a:t>Loss</a:t>
            </a:r>
            <a:r>
              <a:rPr lang="en-GB" dirty="0"/>
              <a:t> </a:t>
            </a:r>
            <a:r>
              <a:rPr lang="en-GB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18.67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6052259" y="1475492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Palatino Linotype" panose="02040502050505030304" pitchFamily="18" charset="0"/>
              </a:rPr>
              <a:t>J</a:t>
            </a:r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</a:rPr>
              <a:t>̅</a:t>
            </a:r>
            <a:r>
              <a:rPr lang="en-GB" b="1" dirty="0">
                <a:solidFill>
                  <a:srgbClr val="000000"/>
                </a:solidFill>
                <a:latin typeface="Palatino Linotype" panose="02040502050505030304" pitchFamily="18" charset="0"/>
              </a:rPr>
              <a:t> </a:t>
            </a:r>
            <a:r>
              <a:rPr lang="en-GB" b="1" baseline="30000" dirty="0">
                <a:solidFill>
                  <a:srgbClr val="000000"/>
                </a:solidFill>
                <a:latin typeface="Palatino Linotype" panose="02040502050505030304" pitchFamily="18" charset="0"/>
              </a:rPr>
              <a:t>2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784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Regression Loss Value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 smtClean="0"/>
                  <a:t>Regression Loss is the Mean of Squares Errors(MSE), written </a:t>
                </a:r>
                <a:r>
                  <a:rPr lang="en-GB" dirty="0"/>
                  <a:t>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box>
                        <m:box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box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  <a:p>
                <a:pPr marL="457200" lvl="1" indent="0">
                  <a:buNone/>
                </a:pPr>
                <a:endParaRPr lang="en-GB" dirty="0" smtClean="0"/>
              </a:p>
              <a:p>
                <a:pPr marL="457200" lvl="1" indent="0">
                  <a:buNone/>
                </a:pPr>
                <a:r>
                  <a:rPr lang="en-GB" dirty="0"/>
                  <a:t>N = how many data points we have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 smtClean="0"/>
              </a:p>
              <a:p>
                <a:pPr marL="457200" lvl="1" indent="0">
                  <a:buNone/>
                </a:pPr>
                <a:endParaRPr lang="en-GB" dirty="0" smtClean="0"/>
              </a:p>
              <a:p>
                <a:pPr marL="457200" lvl="1" indent="0">
                  <a:buNone/>
                </a:pPr>
                <a:endParaRPr lang="en-GB" dirty="0"/>
              </a:p>
              <a:p>
                <a:pPr marL="457200" lvl="1" indent="0">
                  <a:buNone/>
                </a:pPr>
                <a:r>
                  <a:rPr lang="en-GB" dirty="0" smtClean="0"/>
                  <a:t> </a:t>
                </a:r>
              </a:p>
              <a:p>
                <a:pPr marL="457200" lvl="1" indent="0">
                  <a:buNone/>
                </a:pPr>
                <a:endParaRPr lang="en-GB" dirty="0"/>
              </a:p>
              <a:p>
                <a:pPr marL="457200" lvl="1" indent="0">
                  <a:buNone/>
                </a:pP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85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Regression Loss Value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GB" dirty="0" smtClean="0"/>
                  <a:t>Regression Loss is the Mean of Squares Errors(MSE), written </a:t>
                </a:r>
                <a:r>
                  <a:rPr lang="en-GB" dirty="0"/>
                  <a:t>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box>
                        <m:box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box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  <a:p>
                <a:pPr marL="457200" lvl="1" indent="0">
                  <a:buNone/>
                </a:pPr>
                <a:endParaRPr lang="en-GB" dirty="0" smtClean="0"/>
              </a:p>
              <a:p>
                <a:pPr marL="457200" lvl="1" indent="0">
                  <a:buNone/>
                </a:pPr>
                <a:r>
                  <a:rPr lang="en-GB" dirty="0"/>
                  <a:t>N = how many data points we have</a:t>
                </a:r>
              </a:p>
              <a:p>
                <a:pPr marL="457200" lvl="1" indent="0">
                  <a:spcAft>
                    <a:spcPts val="1200"/>
                  </a:spcAft>
                  <a:buNone/>
                </a:pPr>
                <a:endParaRPr lang="en-GB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 =                    actual       output for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  <a:ea typeface="Cambria Math"/>
                          </a:rPr>
                          <m:t>𝐱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GB" dirty="0"/>
              </a:p>
              <a:p>
                <a:pPr marL="457200" lvl="1" indent="0"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	       estimated </a:t>
                </a:r>
                <a:r>
                  <a:rPr lang="en-GB" dirty="0"/>
                  <a:t>output for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  <a:ea typeface="Cambria Math"/>
                          </a:rPr>
                          <m:t>𝐱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       (aka hypothesis)</a:t>
                </a:r>
              </a:p>
              <a:p>
                <a:pPr marL="457200" lvl="1" indent="0">
                  <a:buNone/>
                </a:pPr>
                <a:r>
                  <a:rPr lang="en-GB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en-GB" dirty="0"/>
                  <a:t> </a:t>
                </a:r>
                <a:endParaRPr lang="en-GB" dirty="0" smtClean="0"/>
              </a:p>
              <a:p>
                <a:pPr marL="457200" lvl="1" indent="0">
                  <a:buNone/>
                </a:pPr>
                <a:endParaRPr lang="en-GB" dirty="0"/>
              </a:p>
              <a:p>
                <a:pPr marL="457200" lvl="1" indent="0">
                  <a:buNone/>
                </a:pP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4" t="-29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92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Regression Loss </a:t>
            </a:r>
            <a:r>
              <a:rPr lang="en-GB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GB" dirty="0" smtClean="0"/>
                  <a:t>Regression Loss is the Mean of Squares Errors(MSE), 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/>
                            </a:rPr>
                            <m:t>𝐰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box>
                        <m:box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box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,</m:t>
                                      </m:r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𝐰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  <a:p>
                <a:pPr marL="457200" lvl="1" indent="0">
                  <a:buNone/>
                </a:pPr>
                <a:endParaRPr lang="en-GB" dirty="0" smtClean="0"/>
              </a:p>
              <a:p>
                <a:pPr marL="457200" lvl="1" indent="0">
                  <a:buNone/>
                </a:pPr>
                <a:r>
                  <a:rPr lang="en-GB" dirty="0" smtClean="0"/>
                  <a:t>N </a:t>
                </a:r>
                <a:r>
                  <a:rPr lang="en-GB" dirty="0"/>
                  <a:t>= how many data </a:t>
                </a:r>
                <a:r>
                  <a:rPr lang="en-GB" dirty="0" smtClean="0"/>
                  <a:t>points </a:t>
                </a:r>
                <a:r>
                  <a:rPr lang="en-GB" dirty="0"/>
                  <a:t>we have</a:t>
                </a:r>
              </a:p>
              <a:p>
                <a:pPr marL="457200" lvl="1" indent="0">
                  <a:spcAft>
                    <a:spcPts val="1200"/>
                  </a:spcAft>
                  <a:buNone/>
                </a:pPr>
                <a:r>
                  <a:rPr lang="en-GB" dirty="0"/>
                  <a:t>D = how many attributes we have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=                    actual       output for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  <a:ea typeface="Cambria Math"/>
                          </a:rPr>
                          <m:t>𝐱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pPr marL="457200" lvl="1" indent="0"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/>
                      </a:rPr>
                      <m:t>𝑦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  <a:ea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GB" b="1">
                            <a:latin typeface="Cambria Math" panose="02040503050406030204" pitchFamily="18" charset="0"/>
                            <a:ea typeface="Cambria Math"/>
                          </a:rPr>
                          <m:t>𝐰</m:t>
                        </m:r>
                      </m:e>
                    </m:d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estimated output for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  <a:ea typeface="Cambria Math"/>
                          </a:rPr>
                          <m:t>𝐱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GB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GB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/>
                          </a:rPr>
                          <m:t>,…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   are weights for each component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dirty="0"/>
              </a:p>
              <a:p>
                <a:pPr marL="457200" lvl="1" indent="0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GB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1,   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i="1">
                                <a:latin typeface="Cambria Math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i="1">
                                <a:latin typeface="Cambria Math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  are attributes for record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4" t="-2965" b="-33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94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Regression Loss </a:t>
            </a:r>
            <a:r>
              <a:rPr lang="en-GB" dirty="0"/>
              <a:t>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GB" dirty="0" smtClean="0"/>
                  <a:t>Regression Loss is the Mean of Squares Errors(MSE), 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/>
                            </a:rPr>
                            <m:t>𝐰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box>
                        <m:box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box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,</m:t>
                                      </m:r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𝐰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  <a:p>
                <a:pPr marL="457200" lvl="1" indent="0">
                  <a:buNone/>
                </a:pPr>
                <a:endParaRPr lang="en-GB" dirty="0" smtClean="0"/>
              </a:p>
              <a:p>
                <a:pPr marL="457200" lvl="1" indent="0">
                  <a:buNone/>
                </a:pPr>
                <a:r>
                  <a:rPr lang="en-GB" dirty="0" smtClean="0"/>
                  <a:t>N </a:t>
                </a:r>
                <a:r>
                  <a:rPr lang="en-GB" dirty="0"/>
                  <a:t>= how many data </a:t>
                </a:r>
                <a:r>
                  <a:rPr lang="en-GB" dirty="0" smtClean="0"/>
                  <a:t>points </a:t>
                </a:r>
                <a:r>
                  <a:rPr lang="en-GB" dirty="0"/>
                  <a:t>we have</a:t>
                </a:r>
              </a:p>
              <a:p>
                <a:pPr marL="457200" lvl="1" indent="0">
                  <a:spcAft>
                    <a:spcPts val="1200"/>
                  </a:spcAft>
                  <a:buNone/>
                </a:pPr>
                <a:r>
                  <a:rPr lang="en-GB" dirty="0"/>
                  <a:t>D = how many attributes we have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=                    actual       output for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  <a:ea typeface="Cambria Math"/>
                          </a:rPr>
                          <m:t>𝐱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pPr marL="457200" lvl="1" indent="0"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/>
                      </a:rPr>
                      <m:t>𝑦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  <a:ea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GB" b="1">
                            <a:latin typeface="Cambria Math" panose="02040503050406030204" pitchFamily="18" charset="0"/>
                            <a:ea typeface="Cambria Math"/>
                          </a:rPr>
                          <m:t>𝐰</m:t>
                        </m:r>
                      </m:e>
                    </m:d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estimated output for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  <a:ea typeface="Cambria Math"/>
                          </a:rPr>
                          <m:t>𝐱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GB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GB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/>
                          </a:rPr>
                          <m:t>,…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   are weights for each component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dirty="0"/>
              </a:p>
              <a:p>
                <a:pPr marL="457200" lvl="1" indent="0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GB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1,   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i="1">
                                <a:latin typeface="Cambria Math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i="1">
                                <a:latin typeface="Cambria Math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  are attributes for record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4" t="-2965" b="-33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00"/>
          <a:stretch/>
        </p:blipFill>
        <p:spPr>
          <a:xfrm>
            <a:off x="8760296" y="1124744"/>
            <a:ext cx="3312368" cy="324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3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Outline For the Series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Simple Linear Regression Models</a:t>
            </a:r>
          </a:p>
          <a:p>
            <a:pPr lvl="0"/>
            <a:r>
              <a:rPr lang="en-GB" dirty="0" smtClean="0"/>
              <a:t>Generalised Linear Regression Models with Basis</a:t>
            </a:r>
          </a:p>
          <a:p>
            <a:pPr lvl="0"/>
            <a:r>
              <a:rPr lang="en-GB" dirty="0" smtClean="0"/>
              <a:t>Generalised Multi-Output Non-linear Regression </a:t>
            </a:r>
          </a:p>
          <a:p>
            <a:pPr lvl="0"/>
            <a:r>
              <a:rPr lang="en-GB" dirty="0" smtClean="0"/>
              <a:t>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11390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Regression Loss </a:t>
            </a:r>
            <a:r>
              <a:rPr lang="en-GB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GB" dirty="0" smtClean="0"/>
                  <a:t>Regression Loss is the Mean of Squares Errors(MSE), 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/>
                            </a:rPr>
                            <m:t>𝐰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box>
                        <m:box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box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,</m:t>
                                      </m:r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𝐰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  <a:p>
                <a:r>
                  <a:rPr lang="en-GB" sz="3600" u="sng" dirty="0" smtClean="0"/>
                  <a:t>Main </a:t>
                </a:r>
                <a:r>
                  <a:rPr lang="en-GB" sz="3600" u="sng" dirty="0"/>
                  <a:t>Questions of this unit</a:t>
                </a:r>
                <a:r>
                  <a:rPr lang="en-GB" sz="3600" dirty="0"/>
                  <a:t>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GB" dirty="0" smtClean="0"/>
                  <a:t>How </a:t>
                </a:r>
                <a:r>
                  <a:rPr lang="en-GB" dirty="0"/>
                  <a:t>to optimise the </a:t>
                </a:r>
                <a:r>
                  <a:rPr lang="en-GB" b="1" dirty="0"/>
                  <a:t>loss</a:t>
                </a:r>
                <a:r>
                  <a:rPr lang="en-GB" dirty="0"/>
                  <a:t> by choosing  best </a:t>
                </a:r>
                <a14:m>
                  <m:oMath xmlns:m="http://schemas.openxmlformats.org/officeDocument/2006/math">
                    <m:r>
                      <a:rPr lang="en-GB" b="1">
                        <a:latin typeface="Cambria Math" panose="02040503050406030204" pitchFamily="18" charset="0"/>
                        <a:ea typeface="Cambria Math"/>
                      </a:rPr>
                      <m:t>𝐰</m:t>
                    </m:r>
                  </m:oMath>
                </a14:m>
                <a:r>
                  <a:rPr lang="en-GB" dirty="0" smtClean="0"/>
                  <a:t>?	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GB" b="1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en-GB" b="1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GB" b="1" dirty="0" smtClean="0"/>
              </a:p>
              <a:p>
                <a:pPr lvl="1"/>
                <a:endParaRPr lang="en-GB" dirty="0" smtClean="0"/>
              </a:p>
              <a:p>
                <a:pPr lvl="1"/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2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983431" y="4149080"/>
            <a:ext cx="3533183" cy="2700000"/>
            <a:chOff x="7896200" y="1278821"/>
            <a:chExt cx="4031987" cy="3322764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70" t="15883" r="9847" b="11947"/>
            <a:stretch/>
          </p:blipFill>
          <p:spPr>
            <a:xfrm>
              <a:off x="7896200" y="1278821"/>
              <a:ext cx="4031987" cy="3322764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 rot="4963475">
              <a:off x="9622048" y="3521194"/>
              <a:ext cx="350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x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95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Regression Loss </a:t>
            </a:r>
            <a:r>
              <a:rPr lang="en-GB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GB" dirty="0" smtClean="0"/>
                  <a:t>Regression Loss is the Mean of Squares Errors(MSE), 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/>
                            </a:rPr>
                            <m:t>𝐰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box>
                        <m:box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box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,</m:t>
                                      </m:r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𝐰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  <a:p>
                <a:r>
                  <a:rPr lang="en-GB" sz="3600" u="sng" dirty="0" smtClean="0"/>
                  <a:t>Main </a:t>
                </a:r>
                <a:r>
                  <a:rPr lang="en-GB" sz="3600" u="sng" dirty="0"/>
                  <a:t>Questions of this unit</a:t>
                </a:r>
                <a:r>
                  <a:rPr lang="en-GB" sz="3600" dirty="0"/>
                  <a:t>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GB" dirty="0" smtClean="0"/>
                  <a:t>How </a:t>
                </a:r>
                <a:r>
                  <a:rPr lang="en-GB" dirty="0"/>
                  <a:t>to optimise the </a:t>
                </a:r>
                <a:r>
                  <a:rPr lang="en-GB" b="1" dirty="0"/>
                  <a:t>loss</a:t>
                </a:r>
                <a:r>
                  <a:rPr lang="en-GB" dirty="0"/>
                  <a:t> by choosing  best </a:t>
                </a:r>
                <a14:m>
                  <m:oMath xmlns:m="http://schemas.openxmlformats.org/officeDocument/2006/math">
                    <m:r>
                      <a:rPr lang="en-GB" b="1">
                        <a:latin typeface="Cambria Math" panose="02040503050406030204" pitchFamily="18" charset="0"/>
                        <a:ea typeface="Cambria Math"/>
                      </a:rPr>
                      <m:t>𝐰</m:t>
                    </m:r>
                  </m:oMath>
                </a14:m>
                <a:r>
                  <a:rPr lang="en-GB" dirty="0" smtClean="0"/>
                  <a:t>?	 </a:t>
                </a:r>
                <a:endParaRPr lang="en-GB" b="1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GB" dirty="0"/>
                  <a:t>How to gradually change </a:t>
                </a:r>
                <a14:m>
                  <m:oMath xmlns:m="http://schemas.openxmlformats.org/officeDocument/2006/math">
                    <m:r>
                      <a:rPr lang="en-GB" b="1">
                        <a:latin typeface="Cambria Math" panose="02040503050406030204" pitchFamily="18" charset="0"/>
                        <a:ea typeface="Cambria Math"/>
                      </a:rPr>
                      <m:t>𝐰</m:t>
                    </m:r>
                  </m:oMath>
                </a14:m>
                <a:r>
                  <a:rPr lang="en-GB" dirty="0"/>
                  <a:t> to reduce the </a:t>
                </a:r>
                <a:r>
                  <a:rPr lang="en-GB" b="1" dirty="0"/>
                  <a:t>loss</a:t>
                </a:r>
                <a:r>
                  <a:rPr lang="en-GB" dirty="0"/>
                  <a:t>?</a:t>
                </a:r>
                <a:endParaRPr lang="en-GB" dirty="0" smtClean="0"/>
              </a:p>
              <a:p>
                <a:pPr lvl="1"/>
                <a:endParaRPr lang="en-GB" dirty="0" smtClean="0"/>
              </a:p>
              <a:p>
                <a:pPr lvl="1"/>
                <a:endParaRPr lang="en-GB" dirty="0" smtClean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2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6384032" y="4113376"/>
            <a:ext cx="3761129" cy="2700000"/>
            <a:chOff x="8749028" y="3730257"/>
            <a:chExt cx="3359182" cy="2492072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54" t="16118" r="10155" b="11350"/>
            <a:stretch/>
          </p:blipFill>
          <p:spPr>
            <a:xfrm>
              <a:off x="8749028" y="3730257"/>
              <a:ext cx="3359182" cy="2492072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 rot="4963475">
              <a:off x="10161646" y="5256887"/>
              <a:ext cx="2629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solidFill>
                    <a:srgbClr val="C00000"/>
                  </a:solidFill>
                </a:rPr>
                <a:t>x</a:t>
              </a:r>
              <a:endParaRPr lang="en-GB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83431" y="4149080"/>
            <a:ext cx="3533183" cy="2700000"/>
            <a:chOff x="7896200" y="1278821"/>
            <a:chExt cx="4031987" cy="33227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70" t="15883" r="9847" b="11947"/>
            <a:stretch/>
          </p:blipFill>
          <p:spPr>
            <a:xfrm>
              <a:off x="7896200" y="1278821"/>
              <a:ext cx="4031987" cy="332276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 rot="4963475">
              <a:off x="9622048" y="3521194"/>
              <a:ext cx="350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x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38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Regression Loss </a:t>
            </a:r>
            <a:r>
              <a:rPr lang="en-GB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GB" dirty="0" smtClean="0"/>
                  <a:t>Regression Loss is the Mean of Squares Errors(MSE), 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/>
                            </a:rPr>
                            <m:t>𝐰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box>
                        <m:box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box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,</m:t>
                                      </m:r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𝐰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  <a:p>
                <a:r>
                  <a:rPr lang="en-GB" sz="3600" u="sng" dirty="0" smtClean="0"/>
                  <a:t>Main </a:t>
                </a:r>
                <a:r>
                  <a:rPr lang="en-GB" sz="3600" u="sng" dirty="0"/>
                  <a:t>Questions of this unit</a:t>
                </a:r>
                <a:r>
                  <a:rPr lang="en-GB" sz="3600" dirty="0"/>
                  <a:t>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GB" dirty="0"/>
                  <a:t>How to optimise the </a:t>
                </a:r>
                <a:r>
                  <a:rPr lang="en-GB" b="1" dirty="0"/>
                  <a:t>loss</a:t>
                </a:r>
                <a:r>
                  <a:rPr lang="en-GB" dirty="0"/>
                  <a:t> by choosing  best </a:t>
                </a:r>
                <a14:m>
                  <m:oMath xmlns:m="http://schemas.openxmlformats.org/officeDocument/2006/math">
                    <m:r>
                      <a:rPr lang="en-GB" b="1">
                        <a:latin typeface="Cambria Math" panose="02040503050406030204" pitchFamily="18" charset="0"/>
                        <a:ea typeface="Cambria Math"/>
                      </a:rPr>
                      <m:t>𝐰</m:t>
                    </m:r>
                  </m:oMath>
                </a14:m>
                <a:r>
                  <a:rPr lang="en-GB" dirty="0"/>
                  <a:t>?    </a:t>
                </a:r>
                <a:r>
                  <a:rPr lang="en-GB" b="1" dirty="0"/>
                  <a:t>Exact       	 </a:t>
                </a:r>
                <a:r>
                  <a:rPr lang="en-GB" b="1" dirty="0" smtClean="0"/>
                  <a:t>   solutions</a:t>
                </a:r>
                <a:endParaRPr lang="en-GB" b="1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GB" dirty="0"/>
                  <a:t>How to gradually change </a:t>
                </a:r>
                <a14:m>
                  <m:oMath xmlns:m="http://schemas.openxmlformats.org/officeDocument/2006/math">
                    <m:r>
                      <a:rPr lang="en-GB" b="1">
                        <a:latin typeface="Cambria Math" panose="02040503050406030204" pitchFamily="18" charset="0"/>
                        <a:ea typeface="Cambria Math"/>
                      </a:rPr>
                      <m:t>𝐰</m:t>
                    </m:r>
                  </m:oMath>
                </a14:m>
                <a:r>
                  <a:rPr lang="en-GB" dirty="0"/>
                  <a:t> to reduce the </a:t>
                </a:r>
                <a:r>
                  <a:rPr lang="en-GB" b="1" dirty="0"/>
                  <a:t>loss</a:t>
                </a:r>
                <a:r>
                  <a:rPr lang="en-GB" dirty="0"/>
                  <a:t>?   </a:t>
                </a:r>
                <a:r>
                  <a:rPr lang="en-GB" b="1" dirty="0" smtClean="0"/>
                  <a:t>Approximate </a:t>
                </a:r>
                <a:r>
                  <a:rPr lang="en-GB" b="1" dirty="0"/>
                  <a:t>solutions</a:t>
                </a:r>
              </a:p>
              <a:p>
                <a:pPr lvl="1"/>
                <a:endParaRPr lang="en-GB" dirty="0" smtClean="0"/>
              </a:p>
              <a:p>
                <a:pPr lvl="1"/>
                <a:endParaRPr lang="en-GB" dirty="0" smtClean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2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6384032" y="4113376"/>
            <a:ext cx="3761129" cy="2700000"/>
            <a:chOff x="8749028" y="3730257"/>
            <a:chExt cx="3359182" cy="249207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54" t="16118" r="10155" b="11350"/>
            <a:stretch/>
          </p:blipFill>
          <p:spPr>
            <a:xfrm>
              <a:off x="8749028" y="3730257"/>
              <a:ext cx="3359182" cy="2492072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 rot="4963475">
              <a:off x="10161646" y="5256887"/>
              <a:ext cx="2629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solidFill>
                    <a:srgbClr val="C00000"/>
                  </a:solidFill>
                </a:rPr>
                <a:t>x</a:t>
              </a:r>
              <a:endParaRPr lang="en-GB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83431" y="4149080"/>
            <a:ext cx="3533183" cy="2700000"/>
            <a:chOff x="7896200" y="1278821"/>
            <a:chExt cx="4031987" cy="332276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70" t="15883" r="9847" b="11947"/>
            <a:stretch/>
          </p:blipFill>
          <p:spPr>
            <a:xfrm>
              <a:off x="7896200" y="1278821"/>
              <a:ext cx="4031987" cy="3322764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 rot="4963475">
              <a:off x="9622048" y="3521194"/>
              <a:ext cx="350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x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92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Regression Models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Least Squares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53639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Datasets in </a:t>
            </a:r>
            <a:r>
              <a:rPr lang="en-GB" dirty="0" smtClean="0"/>
              <a:t>Univariate Setting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234071"/>
              </p:ext>
            </p:extLst>
          </p:nvPr>
        </p:nvGraphicFramePr>
        <p:xfrm>
          <a:off x="1981197" y="1929781"/>
          <a:ext cx="1175658" cy="3966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7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50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GB" sz="1800" b="0" i="1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en-GB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0.00632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0.02731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21.6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0.02729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34.7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0.03237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33.4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0.06905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36.2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0.02985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28.7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0.08829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22.9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0.14455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27.1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0.21124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16.5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0.17004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0.22489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0.11747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0.09378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21.7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0.62976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20.4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0.63796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0.62739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19.9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1.05393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23.1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0.7842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17.5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0.80271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20.2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0.7258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18.2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91544" y="2607634"/>
            <a:ext cx="576064" cy="13937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672852" y="2602992"/>
            <a:ext cx="504056" cy="1440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91130" y="1384889"/>
                <a:ext cx="467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130" y="1384889"/>
                <a:ext cx="46754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9" idx="2"/>
            <a:endCxn id="6" idx="1"/>
          </p:cNvCxnSpPr>
          <p:nvPr/>
        </p:nvCxnSpPr>
        <p:spPr>
          <a:xfrm>
            <a:off x="1724902" y="1754221"/>
            <a:ext cx="266642" cy="923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871864" y="1646214"/>
                <a:ext cx="467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864" y="1646214"/>
                <a:ext cx="4675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5" idx="2"/>
            <a:endCxn id="7" idx="3"/>
          </p:cNvCxnSpPr>
          <p:nvPr/>
        </p:nvCxnSpPr>
        <p:spPr>
          <a:xfrm flipH="1">
            <a:off x="3176908" y="2034142"/>
            <a:ext cx="1928728" cy="6408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012766" y="2607635"/>
            <a:ext cx="554842" cy="16510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/>
          <p:cNvCxnSpPr>
            <a:stCxn id="9" idx="2"/>
            <a:endCxn id="19" idx="1"/>
          </p:cNvCxnSpPr>
          <p:nvPr/>
        </p:nvCxnSpPr>
        <p:spPr>
          <a:xfrm>
            <a:off x="1724903" y="1772817"/>
            <a:ext cx="369119" cy="858997"/>
          </a:xfrm>
          <a:prstGeom prst="straightConnector1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5730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Datasets in Multivariate </a:t>
            </a:r>
            <a:r>
              <a:rPr lang="en-GB" dirty="0" smtClean="0"/>
              <a:t>Setting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85345"/>
              </p:ext>
            </p:extLst>
          </p:nvPr>
        </p:nvGraphicFramePr>
        <p:xfrm>
          <a:off x="1981197" y="1929781"/>
          <a:ext cx="8229606" cy="3966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7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350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GB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GB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GB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GB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GB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GB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GB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GB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GB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GB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GB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GB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GB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GB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GB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GB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GB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GB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GB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kumimoji="0" lang="en-GB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GB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GB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GB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GB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en-GB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0.00632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2.31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0.538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6.575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65.2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4.09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296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396.9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4.98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0.02731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7.07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0.469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6.421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78.9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4.9671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17.8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396.9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9.14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21.6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0.02729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7.07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0.469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7.185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61.1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4.9671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17.8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392.83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4.03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34.7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0.03237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2.18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0.458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6.998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45.8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6.0622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394.63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2.94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33.4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0.06905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2.18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0.458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7.147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54.2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6.0622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396.9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36.2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0.02985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2.18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0.458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6.43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58.7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6.0622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394.12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28.7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0.08829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12.5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7.87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6.012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66.6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5.5605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395.6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12.43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22.9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0.14455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12.5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7.87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6.172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96.1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5.9505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311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396.9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19.15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27.1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0.21124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12.5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7.87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5.631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6.0821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311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386.63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29.93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16.5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0.17004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12.5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7.87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6.004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85.9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6.5921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386.71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17.1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0.22489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12.5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7.87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6.377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94.3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6.3467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392.52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20.45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0.11747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12.5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7.87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6.009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82.9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6.2267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396.9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13.27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0.09378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12.5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7.87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5.889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5.4509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15.2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390.5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15.71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21.7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0.62976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8.14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5.949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61.8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4.7075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396.9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8.26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20.4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0.63796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8.14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6.096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84.5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4.4619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380.02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10.26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0.62739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8.14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5.834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56.5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4.4986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395.62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8.47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19.9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1.05393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8.14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5.935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29.3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4.4986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386.85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23.1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0.7842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8.14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81.7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4.2579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386.75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14.67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17.5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0.80271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8.14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5.456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36.6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3.7965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288.99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11.69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20.2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0.7258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8.14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5.727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69.5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3.7965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390.95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11.28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18.2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91544" y="2607634"/>
            <a:ext cx="7632848" cy="1440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696400" y="2607634"/>
            <a:ext cx="504056" cy="1440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91130" y="1384889"/>
                <a:ext cx="467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130" y="1384889"/>
                <a:ext cx="46754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9" idx="2"/>
            <a:endCxn id="6" idx="1"/>
          </p:cNvCxnSpPr>
          <p:nvPr/>
        </p:nvCxnSpPr>
        <p:spPr>
          <a:xfrm>
            <a:off x="1724902" y="1772816"/>
            <a:ext cx="266642" cy="906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200456" y="1384888"/>
                <a:ext cx="467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456" y="1384888"/>
                <a:ext cx="4675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5" idx="2"/>
            <a:endCxn id="7" idx="3"/>
          </p:cNvCxnSpPr>
          <p:nvPr/>
        </p:nvCxnSpPr>
        <p:spPr>
          <a:xfrm flipH="1">
            <a:off x="10200456" y="1772816"/>
            <a:ext cx="233772" cy="906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439816" y="2607635"/>
            <a:ext cx="360040" cy="16510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431704" y="1384888"/>
                <a:ext cx="64807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704" y="1384888"/>
                <a:ext cx="648072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21" idx="2"/>
            <a:endCxn id="19" idx="1"/>
          </p:cNvCxnSpPr>
          <p:nvPr/>
        </p:nvCxnSpPr>
        <p:spPr>
          <a:xfrm>
            <a:off x="3755741" y="1809235"/>
            <a:ext cx="736803" cy="822579"/>
          </a:xfrm>
          <a:prstGeom prst="straightConnector1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83505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5" grpId="0"/>
      <p:bldP spid="19" grpId="0" animBg="1"/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</a:t>
            </a:r>
            <a:r>
              <a:rPr lang="en-GB" dirty="0" smtClean="0"/>
              <a:t>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Univariate</a:t>
                </a:r>
              </a:p>
              <a:p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1">
                              <a:latin typeface="Cambria Math"/>
                            </a:rPr>
                            <m:t>𝐱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GB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GB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GB" sz="28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GB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1">
                              <a:latin typeface="Cambria Math"/>
                            </a:rPr>
                            <m:t>𝐱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GB" sz="2800" i="1">
                          <a:latin typeface="Cambria Math"/>
                        </a:rPr>
                        <m:t>=70</m:t>
                      </m:r>
                      <m:r>
                        <a:rPr lang="en-GB" sz="28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GB" sz="2800" i="1">
                          <a:latin typeface="Cambria Math"/>
                        </a:rPr>
                        <m:t>0.2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800" dirty="0" smtClean="0"/>
              </a:p>
              <a:p>
                <a:r>
                  <a:rPr lang="en-GB" dirty="0" smtClean="0"/>
                  <a:t>Multivariate</a:t>
                </a:r>
              </a:p>
              <a:p>
                <a:endParaRPr lang="en-GB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>
                              <a:latin typeface="Cambria Math"/>
                            </a:rPr>
                            <m:t>𝐱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+…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/>
                            </a:rPr>
                            <m:t>𝐱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=70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GB" b="0" i="1" smtClean="0">
                          <a:latin typeface="Cambria Math"/>
                        </a:rPr>
                        <m:t>0.2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−6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21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4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</a:t>
            </a:r>
            <a:r>
              <a:rPr lang="en-GB" dirty="0" smtClean="0"/>
              <a:t>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 smtClean="0"/>
                  <a:t>Multivariate (univariate is a special case)</a:t>
                </a:r>
              </a:p>
              <a:p>
                <a:endParaRPr lang="en-GB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>
                              <a:latin typeface="Cambria Math"/>
                            </a:rPr>
                            <m:t>𝐱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limLow>
                        <m:limLow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+…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/>
                            </a:rPr>
                            <m:t>𝐱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=70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GB" i="1">
                          <a:latin typeface="Cambria Math"/>
                        </a:rPr>
                        <m:t>0.2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−6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  <a:p>
                <a:pPr marL="457200" lvl="1" indent="0" algn="ctr">
                  <a:buNone/>
                </a:pPr>
                <a:endParaRPr lang="en-GB" sz="190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/>
                            </a:rPr>
                            <m:t>𝐱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457200" lvl="1" indent="0" algn="ctr">
                  <a:buNone/>
                </a:pPr>
                <a:endParaRPr lang="en-GB" sz="1900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    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>
                              <a:latin typeface="Cambria Math" panose="02040503050406030204" pitchFamily="18" charset="0"/>
                              <a:ea typeface="Cambria Math"/>
                            </a:rPr>
                            <m:t>𝐰</m:t>
                          </m:r>
                        </m:e>
                        <m:sup>
                          <m:r>
                            <a:rPr lang="en-GB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GB" b="1"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en-GB" dirty="0"/>
              </a:p>
              <a:p>
                <a:pPr marL="457200" lvl="1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29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64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Linear </a:t>
            </a:r>
            <a:r>
              <a:rPr lang="en-GB" dirty="0" smtClean="0"/>
              <a:t>Models: </a:t>
            </a:r>
            <a:r>
              <a:rPr lang="en-GB" dirty="0"/>
              <a:t>vectorisation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1103024" cy="5141167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GB" dirty="0" smtClean="0"/>
                  <a:t>Now we can express the model in a vector </a:t>
                </a:r>
                <a:r>
                  <a:rPr lang="en-GB" dirty="0"/>
                  <a:t>form </a:t>
                </a: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/>
                            </a:rPr>
                            <m:t>𝐱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/>
                            </a:rPr>
                            <m:t>𝐰</m:t>
                          </m:r>
                        </m:e>
                        <m:sup>
                          <m:r>
                            <a:rPr lang="en-GB" b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GB" b="1" i="0" smtClean="0"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b="1" dirty="0" smtClean="0">
                    <a:ea typeface="Calibri" panose="020F0502020204030204" pitchFamily="34" charset="0"/>
                    <a:cs typeface="Arial" panose="020B0604020202020204" pitchFamily="34" charset="0"/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𝐰</m:t>
                        </m:r>
                      </m:e>
                      <m:sup>
                        <m:r>
                          <a:rPr lang="en-GB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⊤</m:t>
                        </m:r>
                      </m:sup>
                    </m:sSup>
                    <m:r>
                      <a:rPr lang="en-GB" b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GB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 smtClean="0">
                    <a:ea typeface="Yu Mincho"/>
                    <a:cs typeface="Arial" panose="020B0604020202020204" pitchFamily="34" charset="0"/>
                  </a:rPr>
                  <a:t>	</a:t>
                </a:r>
                <a:r>
                  <a:rPr lang="en-GB" b="1" dirty="0" smtClean="0">
                    <a:ea typeface="Yu Mincho"/>
                    <a:cs typeface="Arial" panose="020B0604020202020204" pitchFamily="34" charset="0"/>
                  </a:rPr>
                  <a:t>  	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𝐱</m:t>
                    </m:r>
                    <m:r>
                      <a:rPr lang="en-GB" b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GB" b="1" dirty="0">
                    <a:ea typeface="Yu Mincho"/>
                    <a:cs typeface="Arial" panose="020B0604020202020204" pitchFamily="34" charset="0"/>
                  </a:rPr>
                  <a:t> </a:t>
                </a:r>
                <a:endParaRPr lang="en-GB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GB" dirty="0" smtClean="0"/>
                  <a:t>This </a:t>
                </a:r>
                <a:r>
                  <a:rPr lang="en-GB" dirty="0"/>
                  <a:t>is not just fancy </a:t>
                </a:r>
                <a:r>
                  <a:rPr lang="en-GB" dirty="0" smtClean="0"/>
                  <a:t>math, it is </a:t>
                </a:r>
                <a:r>
                  <a:rPr lang="en-GB" dirty="0"/>
                  <a:t>important for implementation! </a:t>
                </a:r>
                <a:endParaRPr lang="en-GB" dirty="0" smtClean="0"/>
              </a:p>
              <a:p>
                <a:r>
                  <a:rPr lang="en-GB" dirty="0" smtClean="0">
                    <a:solidFill>
                      <a:srgbClr val="C00000"/>
                    </a:solidFill>
                  </a:rPr>
                  <a:t>Why?</a:t>
                </a:r>
              </a:p>
              <a:p>
                <a:pPr marL="0" indent="0">
                  <a:buNone/>
                </a:pPr>
                <a:r>
                  <a:rPr lang="en-GB" dirty="0">
                    <a:solidFill>
                      <a:srgbClr val="C00000"/>
                    </a:solidFill>
                  </a:rPr>
                  <a:t> </a:t>
                </a:r>
                <a:endParaRPr lang="en-GB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GB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GB" dirty="0" smtClean="0">
                    <a:solidFill>
                      <a:srgbClr val="C00000"/>
                    </a:solidFill>
                  </a:rPr>
                  <a:t> </a:t>
                </a:r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1103024" cy="5141167"/>
              </a:xfrm>
              <a:blipFill>
                <a:blip r:embed="rId2"/>
                <a:stretch>
                  <a:fillRect l="-714" t="-17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23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Linear </a:t>
            </a:r>
            <a:r>
              <a:rPr lang="en-GB" dirty="0" smtClean="0"/>
              <a:t>Models: </a:t>
            </a:r>
            <a:r>
              <a:rPr lang="en-GB" dirty="0"/>
              <a:t>vectorisation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1103024" cy="5141167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GB" dirty="0" smtClean="0"/>
                  <a:t>Now we can express the model in a vector </a:t>
                </a:r>
                <a:r>
                  <a:rPr lang="en-GB" dirty="0"/>
                  <a:t>form </a:t>
                </a: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/>
                            </a:rPr>
                            <m:t>𝐱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/>
                            </a:rPr>
                            <m:t>𝐰</m:t>
                          </m:r>
                        </m:e>
                        <m:sup>
                          <m:r>
                            <a:rPr lang="en-GB" b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GB" b="1" i="0" smtClean="0"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b="1" dirty="0" smtClean="0">
                    <a:ea typeface="Calibri" panose="020F0502020204030204" pitchFamily="34" charset="0"/>
                    <a:cs typeface="Arial" panose="020B0604020202020204" pitchFamily="34" charset="0"/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𝐰</m:t>
                        </m:r>
                      </m:e>
                      <m:sup>
                        <m:r>
                          <a:rPr lang="en-GB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⊤</m:t>
                        </m:r>
                      </m:sup>
                    </m:sSup>
                    <m:r>
                      <a:rPr lang="en-GB" b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GB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 smtClean="0">
                    <a:ea typeface="Yu Mincho"/>
                    <a:cs typeface="Arial" panose="020B0604020202020204" pitchFamily="34" charset="0"/>
                  </a:rPr>
                  <a:t>	</a:t>
                </a:r>
                <a:r>
                  <a:rPr lang="en-GB" b="1" dirty="0" smtClean="0">
                    <a:ea typeface="Yu Mincho"/>
                    <a:cs typeface="Arial" panose="020B0604020202020204" pitchFamily="34" charset="0"/>
                  </a:rPr>
                  <a:t>  	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𝐱</m:t>
                    </m:r>
                    <m:r>
                      <a:rPr lang="en-GB" b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GB" b="1" dirty="0">
                    <a:ea typeface="Yu Mincho"/>
                    <a:cs typeface="Arial" panose="020B0604020202020204" pitchFamily="34" charset="0"/>
                  </a:rPr>
                  <a:t> </a:t>
                </a:r>
                <a:endParaRPr lang="en-GB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GB" dirty="0" smtClean="0"/>
                  <a:t>This </a:t>
                </a:r>
                <a:r>
                  <a:rPr lang="en-GB" dirty="0"/>
                  <a:t>is not just fancy </a:t>
                </a:r>
                <a:r>
                  <a:rPr lang="en-GB" dirty="0" smtClean="0"/>
                  <a:t>math, it is </a:t>
                </a:r>
                <a:r>
                  <a:rPr lang="en-GB" dirty="0"/>
                  <a:t>important for implementation! </a:t>
                </a:r>
                <a:endParaRPr lang="en-GB" dirty="0" smtClean="0"/>
              </a:p>
              <a:p>
                <a:r>
                  <a:rPr lang="en-GB" dirty="0">
                    <a:solidFill>
                      <a:srgbClr val="C00000"/>
                    </a:solidFill>
                  </a:rPr>
                  <a:t>Because efficient vectors and matrices multiplication is essential in scientific computing</a:t>
                </a:r>
              </a:p>
              <a:p>
                <a:r>
                  <a:rPr lang="en-GB" dirty="0">
                    <a:solidFill>
                      <a:srgbClr val="C00000"/>
                    </a:solidFill>
                  </a:rPr>
                  <a:t>Libraries (ex. numpy, MATLAB) have built-in matrices operations that are faster than a </a:t>
                </a:r>
                <a:r>
                  <a:rPr lang="en-GB" dirty="0" smtClean="0">
                    <a:solidFill>
                      <a:srgbClr val="C00000"/>
                    </a:solidFill>
                  </a:rPr>
                  <a:t>loop</a:t>
                </a:r>
              </a:p>
              <a:p>
                <a:r>
                  <a:rPr lang="en-GB" dirty="0" smtClean="0">
                    <a:solidFill>
                      <a:srgbClr val="C00000"/>
                    </a:solidFill>
                  </a:rPr>
                  <a:t>These libraries takes advantage of built-in parallelism in CPUs and GPUs</a:t>
                </a:r>
                <a:endParaRPr lang="en-GB" dirty="0">
                  <a:solidFill>
                    <a:srgbClr val="C00000"/>
                  </a:solidFill>
                </a:endParaRPr>
              </a:p>
              <a:p>
                <a:r>
                  <a:rPr lang="en-GB" dirty="0">
                    <a:solidFill>
                      <a:srgbClr val="C00000"/>
                    </a:solidFill>
                  </a:rPr>
                  <a:t>Whenever possible we will try to find a vectorised solution instead of a </a:t>
                </a:r>
                <a:r>
                  <a:rPr lang="en-GB" dirty="0" smtClean="0">
                    <a:solidFill>
                      <a:srgbClr val="C00000"/>
                    </a:solidFill>
                  </a:rPr>
                  <a:t>loop </a:t>
                </a:r>
              </a:p>
              <a:p>
                <a:pPr marL="0" indent="0">
                  <a:buNone/>
                </a:pPr>
                <a:endParaRPr lang="en-GB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GB" dirty="0" smtClean="0">
                    <a:solidFill>
                      <a:srgbClr val="C00000"/>
                    </a:solidFill>
                  </a:rPr>
                  <a:t> </a:t>
                </a:r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1103024" cy="5141167"/>
              </a:xfrm>
              <a:blipFill>
                <a:blip r:embed="rId2"/>
                <a:stretch>
                  <a:fillRect l="-549" t="-15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25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Linear Regression Model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Linear Regression Models (LM)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629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Regression Loss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GB" dirty="0" smtClean="0"/>
                  <a:t>Regression Loss is the Mean of Squares Errors(MSE), 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/>
                            </a:rPr>
                            <m:t>𝐰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box>
                        <m:box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box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  <a:p>
                <a:r>
                  <a:rPr lang="en-GB" sz="3600" u="sng" dirty="0" smtClean="0"/>
                  <a:t>Main </a:t>
                </a:r>
                <a:r>
                  <a:rPr lang="en-GB" sz="3600" u="sng" dirty="0"/>
                  <a:t>Questions of this unit</a:t>
                </a:r>
                <a:r>
                  <a:rPr lang="en-GB" sz="3600" dirty="0"/>
                  <a:t>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GB" dirty="0"/>
                  <a:t>How to optimise the </a:t>
                </a:r>
                <a:r>
                  <a:rPr lang="en-GB" b="1" dirty="0"/>
                  <a:t>loss</a:t>
                </a:r>
                <a:r>
                  <a:rPr lang="en-GB" dirty="0"/>
                  <a:t> by choosing  best </a:t>
                </a:r>
                <a14:m>
                  <m:oMath xmlns:m="http://schemas.openxmlformats.org/officeDocument/2006/math">
                    <m:r>
                      <a:rPr lang="en-GB" b="1">
                        <a:latin typeface="Cambria Math" panose="02040503050406030204" pitchFamily="18" charset="0"/>
                        <a:ea typeface="Cambria Math"/>
                      </a:rPr>
                      <m:t>𝐰</m:t>
                    </m:r>
                  </m:oMath>
                </a14:m>
                <a:r>
                  <a:rPr lang="en-GB" dirty="0"/>
                  <a:t>?    </a:t>
                </a:r>
                <a:r>
                  <a:rPr lang="en-GB" b="1" dirty="0"/>
                  <a:t>Exact       	 </a:t>
                </a:r>
                <a:r>
                  <a:rPr lang="en-GB" b="1" dirty="0" smtClean="0"/>
                  <a:t>   solutions</a:t>
                </a:r>
                <a:endParaRPr lang="en-GB" b="1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GB" dirty="0"/>
                  <a:t>How to gradually change </a:t>
                </a:r>
                <a14:m>
                  <m:oMath xmlns:m="http://schemas.openxmlformats.org/officeDocument/2006/math">
                    <m:r>
                      <a:rPr lang="en-GB" b="1">
                        <a:latin typeface="Cambria Math" panose="02040503050406030204" pitchFamily="18" charset="0"/>
                        <a:ea typeface="Cambria Math"/>
                      </a:rPr>
                      <m:t>𝐰</m:t>
                    </m:r>
                  </m:oMath>
                </a14:m>
                <a:r>
                  <a:rPr lang="en-GB" dirty="0"/>
                  <a:t> to reduce the </a:t>
                </a:r>
                <a:r>
                  <a:rPr lang="en-GB" b="1" dirty="0"/>
                  <a:t>loss</a:t>
                </a:r>
                <a:r>
                  <a:rPr lang="en-GB" dirty="0"/>
                  <a:t>?   </a:t>
                </a:r>
                <a:r>
                  <a:rPr lang="en-GB" b="1" dirty="0" smtClean="0"/>
                  <a:t>Approximate </a:t>
                </a:r>
                <a:r>
                  <a:rPr lang="en-GB" b="1" dirty="0"/>
                  <a:t>solutions</a:t>
                </a:r>
              </a:p>
              <a:p>
                <a:pPr lvl="1"/>
                <a:endParaRPr lang="en-GB" dirty="0" smtClean="0"/>
              </a:p>
              <a:p>
                <a:pPr lvl="1"/>
                <a:endParaRPr lang="en-GB" dirty="0" smtClean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2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6384032" y="4113376"/>
            <a:ext cx="3761129" cy="2700000"/>
            <a:chOff x="8749028" y="3730257"/>
            <a:chExt cx="3359182" cy="249207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54" t="16118" r="10155" b="11350"/>
            <a:stretch/>
          </p:blipFill>
          <p:spPr>
            <a:xfrm>
              <a:off x="8749028" y="3730257"/>
              <a:ext cx="3359182" cy="2492072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 rot="4963475">
              <a:off x="10161646" y="5256887"/>
              <a:ext cx="2629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solidFill>
                    <a:srgbClr val="C00000"/>
                  </a:solidFill>
                </a:rPr>
                <a:t>x</a:t>
              </a:r>
              <a:endParaRPr lang="en-GB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83431" y="4149080"/>
            <a:ext cx="3533183" cy="2700000"/>
            <a:chOff x="7896200" y="1278821"/>
            <a:chExt cx="4031987" cy="332276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70" t="15883" r="9847" b="11947"/>
            <a:stretch/>
          </p:blipFill>
          <p:spPr>
            <a:xfrm>
              <a:off x="7896200" y="1278821"/>
              <a:ext cx="4031987" cy="3322764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 rot="4963475">
              <a:off x="9622048" y="3521194"/>
              <a:ext cx="350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x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471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</a:t>
            </a:r>
            <a:r>
              <a:rPr lang="en-GB" dirty="0"/>
              <a:t>Regression </a:t>
            </a:r>
            <a:r>
              <a:rPr lang="en-GB" dirty="0" smtClean="0"/>
              <a:t>Loss: </a:t>
            </a:r>
            <a:r>
              <a:rPr lang="en-GB" dirty="0"/>
              <a:t>vectorisation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box>
                      <m:nary>
                        <m:naryPr>
                          <m:chr m:val="∑"/>
                          <m:limLoc m:val="undOvr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b="1"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bSup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b="1" dirty="0" smtClean="0">
                    <a:cs typeface="Arial" panose="020B0604020202020204" pitchFamily="34" charset="0"/>
                  </a:rPr>
                  <a:t>			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GB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limUppPr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  <m:ctrlPr>
                              <a:rPr lang="en-GB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groupCh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GB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eqArr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b="1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b="1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d>
                          </m:e>
                        </m:groupChr>
                      </m:e>
                      <m:lim>
                        <m:r>
                          <a:rPr lang="en-GB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𝐭</m:t>
                        </m:r>
                      </m:lim>
                    </m:limUpp>
                    <m:r>
                      <a:rPr lang="en-GB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 −    </m:t>
                    </m:r>
                    <m:limUpp>
                      <m:limUppPr>
                        <m:ctrlPr>
                          <a:rPr lang="en-GB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limUppPr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  <m:ctrlPr>
                              <a:rPr lang="en-GB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groupCh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eqArr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1,1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GB" i="1"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Arial" panose="020B0604020202020204" pitchFamily="34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GB" i="1"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Arial" panose="020B0604020202020204" pitchFamily="34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GB" i="1"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Arial" panose="020B0604020202020204" pitchFamily="34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GB" i="1"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Arial" panose="020B0604020202020204" pitchFamily="34" charset="0"/>
                                                      </a:rPr>
                                                      <m:t>1,</m:t>
                                                    </m:r>
                                                    <m:r>
                                                      <a:rPr lang="en-GB" i="1"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Arial" panose="020B0604020202020204" pitchFamily="34" charset="0"/>
                                                      </a:rPr>
                                                      <m:t>𝐷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GB" i="1"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Arial" panose="020B0604020202020204" pitchFamily="34" charset="0"/>
                                                  </a:rPr>
                                                  <m:t>⋱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GB" i="1"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Arial" panose="020B0604020202020204" pitchFamily="34" charset="0"/>
                                                  </a:rPr>
                                                  <m:t>   ⋮    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,1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GB" i="1"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Arial" panose="020B0604020202020204" pitchFamily="34" charset="0"/>
                                                  </a:rPr>
                                                  <m:t>⋯</m:t>
                                                </m:r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GB" i="1"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Arial" panose="020B0604020202020204" pitchFamily="34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GB" i="1"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Arial" panose="020B0604020202020204" pitchFamily="34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GB" i="1"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Arial" panose="020B0604020202020204" pitchFamily="34" charset="0"/>
                                                      </a:rPr>
                                                      <m:t>𝑛</m:t>
                                                    </m:r>
                                                    <m:r>
                                                      <a:rPr lang="en-GB" i="1"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Arial" panose="020B0604020202020204" pitchFamily="34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GB" i="1"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Arial" panose="020B0604020202020204" pitchFamily="34" charset="0"/>
                                                      </a:rPr>
                                                      <m:t>𝐷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   ⋮   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GB" i="1"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Arial" panose="020B0604020202020204" pitchFamily="34" charset="0"/>
                                                  </a:rPr>
                                                  <m:t>⋱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GB" i="1"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Arial" panose="020B0604020202020204" pitchFamily="34" charset="0"/>
                                                  </a:rPr>
                                                  <m:t>   ⋮    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,1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GB" i="1"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Arial" panose="020B0604020202020204" pitchFamily="34" charset="0"/>
                                                  </a:rPr>
                                                  <m:t>⋯</m:t>
                                                </m:r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GB" i="1"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Arial" panose="020B0604020202020204" pitchFamily="34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GB" i="1"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Arial" panose="020B0604020202020204" pitchFamily="34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GB" i="1"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Arial" panose="020B0604020202020204" pitchFamily="34" charset="0"/>
                                                      </a:rPr>
                                                      <m:t>𝑁</m:t>
                                                    </m:r>
                                                    <m:r>
                                                      <a:rPr lang="en-GB" i="1"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Arial" panose="020B0604020202020204" pitchFamily="34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GB" i="1"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Arial" panose="020B0604020202020204" pitchFamily="34" charset="0"/>
                                                      </a:rPr>
                                                      <m:t>𝐷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eqArr>
                              </m:e>
                            </m:d>
                          </m:e>
                        </m:groupChr>
                      </m:e>
                      <m:lim>
                        <m:r>
                          <a:rPr lang="en-GB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𝐗</m:t>
                        </m:r>
                      </m:lim>
                    </m:limUpp>
                    <m:limUpp>
                      <m:limUppPr>
                        <m:ctrlPr>
                          <a:rPr lang="en-GB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limUppPr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  <m:ctrlPr>
                              <a:rPr lang="en-GB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groupCh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GB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d>
                          </m:e>
                        </m:groupChr>
                      </m:e>
                      <m:lim>
                        <m:r>
                          <a:rPr lang="en-GB" b="1" i="1">
                            <a:latin typeface="Cambria Math" panose="02040503050406030204" pitchFamily="18" charset="0"/>
                            <a:ea typeface="Yu Mincho"/>
                            <a:cs typeface="Arial" panose="020B0604020202020204" pitchFamily="34" charset="0"/>
                          </a:rPr>
                          <m:t>𝐰</m:t>
                        </m:r>
                      </m:lim>
                    </m:limUpp>
                  </m:oMath>
                </a14:m>
                <a:r>
                  <a:rPr lang="en-GB" dirty="0" smtClean="0"/>
                  <a:t>		</a:t>
                </a:r>
                <a:endParaRPr lang="en-GB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𝐗𝐰</m:t>
                              </m:r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GB" i="1" dirty="0" smtClean="0"/>
              </a:p>
              <a:p>
                <a:pPr marL="0" indent="0">
                  <a:buNone/>
                </a:pPr>
                <a:endParaRPr lang="en-GB" i="1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14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Least Squares for Linear Regression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𝐗𝐰</m:t>
                              </m:r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r>
                  <a:rPr lang="en-GB" dirty="0" smtClean="0"/>
                  <a:t>To minimise: take the gradient </a:t>
                </a:r>
                <a:r>
                  <a:rPr lang="en-GB" dirty="0"/>
                  <a:t>and </a:t>
                </a:r>
                <a:r>
                  <a:rPr lang="en-GB" dirty="0" smtClean="0"/>
                  <a:t>set it </a:t>
                </a:r>
                <a:r>
                  <a:rPr lang="en-GB" dirty="0"/>
                  <a:t>to </a:t>
                </a:r>
                <a:r>
                  <a:rPr lang="en-GB" dirty="0" smtClean="0"/>
                  <a:t>0</a:t>
                </a:r>
              </a:p>
              <a:p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̅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GB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𝐗𝐰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1400" i="1" dirty="0" smtClean="0"/>
              </a:p>
              <a:p>
                <a:pPr marL="0" indent="0">
                  <a:buNone/>
                </a:pPr>
                <a:endParaRPr lang="en-GB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GB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GB" b="1" i="1">
                          <a:latin typeface="Cambria Math" panose="02040503050406030204" pitchFamily="18" charset="0"/>
                        </a:rPr>
                        <m:t>𝐗</m:t>
                      </m:r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GB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GB" b="1" i="1">
                          <a:latin typeface="Cambria Math" panose="02040503050406030204" pitchFamily="18" charset="0"/>
                        </a:rPr>
                        <m:t>𝐭</m:t>
                      </m:r>
                    </m:oMath>
                  </m:oMathPara>
                </a14:m>
                <a:endParaRPr lang="en-GB" b="1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Solve for optimal weights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GB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GB" b="1" i="1">
                          <a:latin typeface="Cambria Math" panose="02040503050406030204" pitchFamily="18" charset="0"/>
                        </a:rPr>
                        <m:t>𝐭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42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Least Squares for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7"/>
              <p:cNvSpPr txBox="1"/>
              <p:nvPr/>
            </p:nvSpPr>
            <p:spPr>
              <a:xfrm>
                <a:off x="609600" y="1541130"/>
                <a:ext cx="10972800" cy="4696182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GB" sz="2000" b="1" dirty="0" smtClean="0">
                    <a:effectLst/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Algorithms 1</a:t>
                </a:r>
                <a:r>
                  <a:rPr lang="en-GB" sz="2000" dirty="0">
                    <a:effectLst/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 Least Squares for Linear </a:t>
                </a:r>
                <a:r>
                  <a:rPr lang="en-GB" sz="2000" dirty="0" smtClean="0">
                    <a:effectLst/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Regression</a:t>
                </a:r>
                <a:r>
                  <a:rPr lang="ar-SA" sz="2000" dirty="0" smtClean="0">
                    <a:effectLst/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‎</a:t>
                </a:r>
                <a:r>
                  <a:rPr lang="ar-SA" sz="20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Perpetua" panose="02020502060401020303" pitchFamily="18" charset="0"/>
                  </a:rPr>
                  <a:t> </a:t>
                </a:r>
                <a:endParaRPr lang="en-GB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GB" sz="400" b="1" dirty="0" smtClean="0">
                  <a:effectLst/>
                  <a:latin typeface="Perpetua" panose="02020502060401020303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GB" sz="2000" b="1" dirty="0" smtClean="0">
                    <a:effectLst/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Input</a:t>
                </a:r>
                <a:r>
                  <a:rPr lang="en-GB" sz="2000" dirty="0">
                    <a:effectLst/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	</a:t>
                </a:r>
                <a:endParaRPr lang="en-GB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8829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GB" sz="2000" dirty="0">
                    <a:effectLst/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Input set: design matrix </a:t>
                </a:r>
                <a14:m>
                  <m:oMath xmlns:m="http://schemas.openxmlformats.org/officeDocument/2006/math">
                    <m:r>
                      <a:rPr lang="en-GB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𝐗</m:t>
                    </m:r>
                    <m:r>
                      <a:rPr lang="en-GB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GB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sz="2000" b="1" i="1">
                                    <a:effectLst/>
                                    <a:latin typeface="Cambria Math" panose="02040503050406030204" pitchFamily="18" charset="0"/>
                                    <a:ea typeface="Yu Mincho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2000" b="1" i="1">
                                    <a:effectLst/>
                                    <a:latin typeface="Cambria Math" panose="02040503050406030204" pitchFamily="18" charset="0"/>
                                    <a:ea typeface="Yu Mincho"/>
                                    <a:cs typeface="Arial" panose="020B0604020202020204" pitchFamily="34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  <a:ea typeface="Yu Mincho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GB" sz="2000">
                                    <a:effectLst/>
                                    <a:latin typeface="Cambria Math" panose="02040503050406030204" pitchFamily="18" charset="0"/>
                                    <a:ea typeface="Yu Mincho"/>
                                    <a:cs typeface="Arial" panose="020B0604020202020204" pitchFamily="34" charset="0"/>
                                  </a:rPr>
                                  <m:t>⊤</m:t>
                                </m:r>
                              </m:sup>
                            </m:sSubSup>
                            <m:r>
                              <a:rPr lang="en-GB" sz="20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n-GB" sz="2000" b="1" i="1">
                                    <a:effectLst/>
                                    <a:latin typeface="Cambria Math" panose="02040503050406030204" pitchFamily="18" charset="0"/>
                                    <a:ea typeface="Yu Mincho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2000" b="1" i="1">
                                    <a:effectLst/>
                                    <a:latin typeface="Cambria Math" panose="02040503050406030204" pitchFamily="18" charset="0"/>
                                    <a:ea typeface="Yu Mincho"/>
                                    <a:cs typeface="Arial" panose="020B0604020202020204" pitchFamily="34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  <a:ea typeface="Yu Mincho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GB" sz="2000">
                                    <a:effectLst/>
                                    <a:latin typeface="Cambria Math" panose="02040503050406030204" pitchFamily="18" charset="0"/>
                                    <a:ea typeface="Yu Mincho"/>
                                    <a:cs typeface="Arial" panose="020B0604020202020204" pitchFamily="34" charset="0"/>
                                  </a:rPr>
                                  <m:t>⊤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GB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⊤</m:t>
                        </m:r>
                      </m:sup>
                    </m:sSup>
                  </m:oMath>
                </a14:m>
                <a:endParaRPr lang="en-GB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8829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GB" sz="2000" dirty="0">
                    <a:effectLst/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Labels set:           vector </a:t>
                </a:r>
                <a14:m>
                  <m:oMath xmlns:m="http://schemas.openxmlformats.org/officeDocument/2006/math">
                    <m:r>
                      <a:rPr lang="en-GB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𝐭</m:t>
                    </m:r>
                    <m:r>
                      <a:rPr lang="en-GB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GB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GB" sz="20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20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⊤</m:t>
                        </m:r>
                      </m:sup>
                    </m:sSup>
                  </m:oMath>
                </a14:m>
                <a:endParaRPr lang="en-GB" sz="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GB" sz="2000" b="1" dirty="0">
                    <a:effectLst/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Output</a:t>
                </a:r>
                <a:r>
                  <a:rPr lang="en-GB" sz="2000" dirty="0">
                    <a:effectLst/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𝐰</m:t>
                        </m:r>
                      </m:e>
                      <m:sup>
                        <m:r>
                          <a:rPr lang="en-GB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000" b="1" dirty="0">
                    <a:effectLst/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dirty="0">
                    <a:effectLst/>
                    <a:latin typeface="Perpetua" panose="02020502060401020303" pitchFamily="18" charset="0"/>
                    <a:ea typeface="Yu Mincho"/>
                    <a:cs typeface="Arial" panose="020B0604020202020204" pitchFamily="34" charset="0"/>
                  </a:rPr>
                  <a:t> optimum </a:t>
                </a:r>
                <a:r>
                  <a:rPr lang="en-GB" sz="2000" dirty="0" smtClean="0">
                    <a:effectLst/>
                    <a:latin typeface="Perpetua" panose="02020502060401020303" pitchFamily="18" charset="0"/>
                    <a:ea typeface="Yu Mincho"/>
                    <a:cs typeface="Arial" panose="020B0604020202020204" pitchFamily="34" charset="0"/>
                  </a:rPr>
                  <a:t>weights</a:t>
                </a: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GB" sz="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GB" sz="2000" b="1" dirty="0" err="1">
                    <a:effectLst/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LS_LRegress</a:t>
                </a:r>
                <a:r>
                  <a:rPr lang="en-GB" sz="2000" b="1" dirty="0">
                    <a:effectLst/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sz="2000" b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GB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𝐗</m:t>
                    </m:r>
                    <m:r>
                      <a:rPr lang="en-GB" sz="2000" b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GB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𝐭</m:t>
                    </m:r>
                  </m:oMath>
                </a14:m>
                <a:r>
                  <a:rPr lang="en-GB" sz="2000" b="1" dirty="0">
                    <a:effectLst/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)</a:t>
                </a:r>
                <a:r>
                  <a:rPr lang="en-GB" sz="2000" dirty="0">
                    <a:effectLst/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</a:t>
                </a:r>
                <a:endParaRPr lang="en-GB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88290">
                  <a:lnSpc>
                    <a:spcPct val="107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GB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𝐗</m:t>
                    </m:r>
                    <m:r>
                      <a:rPr lang="en-GB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=[</m:t>
                    </m:r>
                    <m:sSub>
                      <m:sSubPr>
                        <m:ctrlPr>
                          <a:rPr lang="en-GB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𝟏</m:t>
                        </m:r>
                      </m:e>
                      <m:sub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  <m:r>
                      <a:rPr lang="en-GB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GB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𝐗</m:t>
                    </m:r>
                    <m:r>
                      <a:rPr lang="en-GB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en-GB" sz="2000" dirty="0">
                    <a:effectLst/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 </a:t>
                </a:r>
                <a:endParaRPr lang="en-GB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88290">
                  <a:lnSpc>
                    <a:spcPct val="107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GB" sz="20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GB" sz="20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GB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  <m:r>
                          <a:rPr lang="en-GB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</m:t>
                        </m:r>
                        <m:d>
                          <m:dPr>
                            <m:ctrlPr>
                              <a:rPr lang="en-GB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𝐗</m:t>
                                </m:r>
                              </m:e>
                              <m:sup>
                                <m:r>
                                  <a:rPr lang="en-GB" sz="20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GB" sz="20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𝐗</m:t>
                            </m:r>
                          </m:e>
                        </m:d>
                      </m:e>
                      <m:sup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GB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GB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GB" sz="20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GB" sz="20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⊤</m:t>
                            </m:r>
                          </m:sup>
                        </m:sSup>
                        <m:r>
                          <a:rPr lang="en-GB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𝐭</m:t>
                        </m:r>
                      </m:e>
                    </m:d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GB" sz="2000" u="sng" dirty="0">
                    <a:solidFill>
                      <a:srgbClr val="008080"/>
                    </a:solidFill>
                    <a:effectLst/>
                    <a:latin typeface="Perpetua" panose="02020502060401020303" pitchFamily="18" charset="0"/>
                    <a:ea typeface="Yu Mincho"/>
                    <a:cs typeface="Arial" panose="020B0604020202020204" pitchFamily="34" charset="0"/>
                  </a:rPr>
                  <a:t> </a:t>
                </a:r>
                <a:endParaRPr lang="en-GB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8829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GB" sz="2000" dirty="0">
                    <a:effectLst/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𝐰</m:t>
                        </m:r>
                      </m:e>
                      <m:sup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n-GB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41130"/>
                <a:ext cx="10972800" cy="4696182"/>
              </a:xfrm>
              <a:prstGeom prst="rect">
                <a:avLst/>
              </a:prstGeom>
              <a:blipFill>
                <a:blip r:embed="rId2"/>
                <a:stretch>
                  <a:fillRect l="-556" t="-779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4583832" y="4365104"/>
            <a:ext cx="4104456" cy="2443325"/>
            <a:chOff x="4583832" y="4365104"/>
            <a:chExt cx="4104456" cy="2443325"/>
          </a:xfrm>
        </p:grpSpPr>
        <p:grpSp>
          <p:nvGrpSpPr>
            <p:cNvPr id="3" name="Group 2"/>
            <p:cNvGrpSpPr/>
            <p:nvPr/>
          </p:nvGrpSpPr>
          <p:grpSpPr>
            <a:xfrm>
              <a:off x="4583832" y="4365104"/>
              <a:ext cx="4104456" cy="2443325"/>
              <a:chOff x="4583832" y="4365104"/>
              <a:chExt cx="4104456" cy="2443325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870" t="15883" r="9847" b="11947"/>
              <a:stretch/>
            </p:blipFill>
            <p:spPr>
              <a:xfrm>
                <a:off x="4583832" y="4365104"/>
                <a:ext cx="4104456" cy="2443325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6050079" y="5937519"/>
                <a:ext cx="7200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 smtClean="0"/>
                  <a:t>LS</a:t>
                </a:r>
                <a:endParaRPr lang="en-GB" sz="1600" dirty="0"/>
              </a:p>
            </p:txBody>
          </p:sp>
        </p:grpSp>
        <p:sp>
          <p:nvSpPr>
            <p:cNvPr id="7" name="Text Box 1736128439"/>
            <p:cNvSpPr txBox="1"/>
            <p:nvPr/>
          </p:nvSpPr>
          <p:spPr>
            <a:xfrm rot="16200000">
              <a:off x="6327334" y="5945307"/>
              <a:ext cx="165570" cy="29163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20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457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Regression Models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Gradient </a:t>
            </a:r>
            <a:r>
              <a:rPr lang="en-GB" sz="3200" dirty="0" smtClean="0"/>
              <a:t>Descent</a:t>
            </a:r>
            <a:endParaRPr lang="en-GB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7824192" y="617075"/>
            <a:ext cx="3689592" cy="3748029"/>
            <a:chOff x="272325" y="-205563"/>
            <a:chExt cx="2900504" cy="3071592"/>
          </a:xfrm>
        </p:grpSpPr>
        <p:sp>
          <p:nvSpPr>
            <p:cNvPr id="7" name="Rectangle 6"/>
            <p:cNvSpPr/>
            <p:nvPr/>
          </p:nvSpPr>
          <p:spPr>
            <a:xfrm>
              <a:off x="430635" y="-1"/>
              <a:ext cx="324868" cy="286603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100" b="1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 </a:t>
              </a:r>
              <a:endParaRPr lang="en-GB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72325" y="-205563"/>
              <a:ext cx="2900504" cy="2952291"/>
              <a:chOff x="-596952" y="-1244970"/>
              <a:chExt cx="2904795" cy="296053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-425322" y="-972194"/>
                <a:ext cx="2733165" cy="2687755"/>
                <a:chOff x="-467721" y="-1006098"/>
                <a:chExt cx="2733826" cy="2692631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970053" y="-65640"/>
                  <a:ext cx="613235" cy="579805"/>
                </a:xfrm>
                <a:prstGeom prst="ellips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100"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 </a:t>
                  </a: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-175893" y="-217963"/>
                  <a:ext cx="1145945" cy="442227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stealth" w="sm" len="lg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-179140" y="224264"/>
                  <a:ext cx="1149193" cy="1317528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stealth" w="sm" len="lg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-165463" y="-861355"/>
                  <a:ext cx="1135515" cy="1085619"/>
                </a:xfrm>
                <a:prstGeom prst="straightConnector1">
                  <a:avLst/>
                </a:prstGeom>
                <a:ln w="19050">
                  <a:solidFill>
                    <a:srgbClr val="FF9393"/>
                  </a:solidFill>
                  <a:headEnd type="none" w="med" len="med"/>
                  <a:tailEnd type="stealth" w="sm" len="lg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22" name="Oval 21"/>
                <p:cNvSpPr/>
                <p:nvPr/>
              </p:nvSpPr>
              <p:spPr>
                <a:xfrm>
                  <a:off x="-454044" y="-1006098"/>
                  <a:ext cx="288581" cy="289484"/>
                </a:xfrm>
                <a:prstGeom prst="ellips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1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1</a:t>
                  </a:r>
                  <a:endParaRPr lang="en-GB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-464474" y="-362706"/>
                      <a:ext cx="288581" cy="289484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1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100" dirty="0"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100" dirty="0"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3" name="Oval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464474" y="-362706"/>
                      <a:ext cx="288581" cy="289484"/>
                    </a:xfrm>
                    <a:prstGeom prst="ellipse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2857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-467721" y="1397049"/>
                      <a:ext cx="288581" cy="289484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1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𝐷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100" dirty="0"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100" dirty="0"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4" name="Oval 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467721" y="1397049"/>
                      <a:ext cx="288581" cy="289484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2857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5" name="Straight Arrow Connector 24"/>
                <p:cNvCxnSpPr/>
                <p:nvPr/>
              </p:nvCxnSpPr>
              <p:spPr>
                <a:xfrm flipV="1">
                  <a:off x="1590571" y="221171"/>
                  <a:ext cx="675534" cy="5563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 Box 430"/>
                  <p:cNvSpPr txBox="1"/>
                  <p:nvPr/>
                </p:nvSpPr>
                <p:spPr>
                  <a:xfrm>
                    <a:off x="-350904" y="545317"/>
                    <a:ext cx="173076" cy="20613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⋮</m:t>
                          </m:r>
                        </m:oMath>
                      </m:oMathPara>
                    </a14:m>
                    <a:endParaRPr lang="en-GB" sz="110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0" name="Text Box 4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50904" y="545317"/>
                    <a:ext cx="173076" cy="20613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 Box 431"/>
                  <p:cNvSpPr txBox="1"/>
                  <p:nvPr/>
                </p:nvSpPr>
                <p:spPr>
                  <a:xfrm>
                    <a:off x="338674" y="-451234"/>
                    <a:ext cx="299114" cy="20570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GB" sz="110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1100">
                        <a:solidFill>
                          <a:srgbClr val="000000"/>
                        </a:solidFill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rPr>
                      <a:t> </a:t>
                    </a:r>
                    <a:endParaRPr lang="en-GB" sz="110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1" name="Text Box 4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674" y="-451234"/>
                    <a:ext cx="299114" cy="20570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 Box 443"/>
                  <p:cNvSpPr txBox="1"/>
                  <p:nvPr/>
                </p:nvSpPr>
                <p:spPr>
                  <a:xfrm>
                    <a:off x="338674" y="-141372"/>
                    <a:ext cx="299114" cy="20570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10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1100">
                        <a:solidFill>
                          <a:srgbClr val="000000"/>
                        </a:solidFill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rPr>
                      <a:t> </a:t>
                    </a:r>
                    <a:endParaRPr lang="en-GB" sz="110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2" name="Text Box 4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674" y="-141372"/>
                    <a:ext cx="299114" cy="20570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 Box 447"/>
                  <p:cNvSpPr txBox="1"/>
                  <p:nvPr/>
                </p:nvSpPr>
                <p:spPr>
                  <a:xfrm>
                    <a:off x="332237" y="583210"/>
                    <a:ext cx="299114" cy="20570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1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GB" sz="11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1100" dirty="0">
                        <a:solidFill>
                          <a:srgbClr val="000000"/>
                        </a:solidFill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rPr>
                      <a:t> </a:t>
                    </a:r>
                    <a:endParaRPr lang="en-GB" sz="11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3" name="Text Box 4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237" y="583210"/>
                    <a:ext cx="299114" cy="20570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 Box 477"/>
                  <p:cNvSpPr txBox="1"/>
                  <p:nvPr/>
                </p:nvSpPr>
                <p:spPr>
                  <a:xfrm>
                    <a:off x="398176" y="332470"/>
                    <a:ext cx="173989" cy="2061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1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⋮</m:t>
                          </m:r>
                        </m:oMath>
                      </m:oMathPara>
                    </a14:m>
                    <a:endParaRPr lang="en-GB" sz="110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4" name="Text Box 4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176" y="332470"/>
                    <a:ext cx="173989" cy="20613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 Box 1736128603"/>
                  <p:cNvSpPr txBox="1"/>
                  <p:nvPr/>
                </p:nvSpPr>
                <p:spPr>
                  <a:xfrm>
                    <a:off x="1057871" y="155339"/>
                    <a:ext cx="574600" cy="2061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1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GB" sz="1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GB" sz="11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sz="11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GB" sz="1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GB" sz="11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𝐱</m:t>
                          </m:r>
                        </m:oMath>
                      </m:oMathPara>
                    </a14:m>
                    <a:endParaRPr lang="en-GB" sz="110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1100">
                        <a:solidFill>
                          <a:srgbClr val="000000"/>
                        </a:solidFill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rPr>
                      <a:t> </a:t>
                    </a:r>
                    <a:endParaRPr lang="en-GB" sz="110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5" name="Text Box 17361286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7871" y="155339"/>
                    <a:ext cx="574600" cy="20613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243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 Box 1736128605"/>
                  <p:cNvSpPr txBox="1"/>
                  <p:nvPr/>
                </p:nvSpPr>
                <p:spPr>
                  <a:xfrm>
                    <a:off x="-596952" y="-1244970"/>
                    <a:ext cx="574600" cy="2061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1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𝐱</m:t>
                          </m:r>
                        </m:oMath>
                      </m:oMathPara>
                    </a14:m>
                    <a:endParaRPr lang="en-GB" sz="110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1100">
                        <a:solidFill>
                          <a:srgbClr val="000000"/>
                        </a:solidFill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rPr>
                      <a:t> </a:t>
                    </a:r>
                    <a:endParaRPr lang="en-GB" sz="110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6" name="Text Box 17361286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96952" y="-1244970"/>
                    <a:ext cx="574600" cy="20613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Text Box 1736128606"/>
                  <p:cNvSpPr txBox="1"/>
                  <p:nvPr/>
                </p:nvSpPr>
                <p:spPr>
                  <a:xfrm>
                    <a:off x="1632472" y="46717"/>
                    <a:ext cx="574600" cy="2061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1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GB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sz="11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𝐱</m:t>
                              </m:r>
                              <m:r>
                                <a:rPr lang="en-GB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GB" sz="11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𝐰</m:t>
                              </m:r>
                            </m:e>
                          </m:d>
                        </m:oMath>
                      </m:oMathPara>
                    </a14:m>
                    <a:endParaRPr lang="en-GB" sz="110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1100">
                        <a:solidFill>
                          <a:srgbClr val="000000"/>
                        </a:solidFill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rPr>
                      <a:t> </a:t>
                    </a:r>
                    <a:endParaRPr lang="en-GB" sz="110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7" name="Text Box 17361286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2472" y="46717"/>
                    <a:ext cx="574600" cy="20613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48057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4583832" y="4365104"/>
            <a:ext cx="4104456" cy="2443325"/>
            <a:chOff x="4583832" y="4365104"/>
            <a:chExt cx="4104456" cy="2443325"/>
          </a:xfrm>
        </p:grpSpPr>
        <p:grpSp>
          <p:nvGrpSpPr>
            <p:cNvPr id="19" name="Group 18"/>
            <p:cNvGrpSpPr/>
            <p:nvPr/>
          </p:nvGrpSpPr>
          <p:grpSpPr>
            <a:xfrm>
              <a:off x="4583832" y="4365104"/>
              <a:ext cx="4104456" cy="2443325"/>
              <a:chOff x="4583832" y="4365104"/>
              <a:chExt cx="4104456" cy="2443325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583832" y="4365104"/>
                <a:ext cx="4104456" cy="2443325"/>
                <a:chOff x="4583832" y="4365104"/>
                <a:chExt cx="4104456" cy="2443325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4583832" y="4365104"/>
                  <a:ext cx="4104456" cy="2443325"/>
                  <a:chOff x="4583832" y="4397757"/>
                  <a:chExt cx="4104456" cy="2443325"/>
                </a:xfrm>
              </p:grpSpPr>
              <p:pic>
                <p:nvPicPr>
                  <p:cNvPr id="11" name="Picture 10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0870" t="15883" r="9847" b="11947"/>
                  <a:stretch/>
                </p:blipFill>
                <p:spPr>
                  <a:xfrm>
                    <a:off x="4583832" y="4397757"/>
                    <a:ext cx="4104456" cy="2443325"/>
                  </a:xfrm>
                  <a:prstGeom prst="rect">
                    <a:avLst/>
                  </a:prstGeom>
                </p:spPr>
              </p:pic>
              <p:sp>
                <p:nvSpPr>
                  <p:cNvPr id="8" name="Text Box 1736128434"/>
                  <p:cNvSpPr txBox="1"/>
                  <p:nvPr/>
                </p:nvSpPr>
                <p:spPr>
                  <a:xfrm rot="16200000">
                    <a:off x="6007888" y="4855672"/>
                    <a:ext cx="137532" cy="164507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1400" dirty="0">
                        <a:solidFill>
                          <a:srgbClr val="C00000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10" name="Text Box 1736128434"/>
                  <p:cNvSpPr txBox="1"/>
                  <p:nvPr/>
                </p:nvSpPr>
                <p:spPr>
                  <a:xfrm rot="16200000">
                    <a:off x="6065977" y="5143704"/>
                    <a:ext cx="137532" cy="164507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1400" dirty="0">
                        <a:solidFill>
                          <a:srgbClr val="C00000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12" name="Text Box 1736128434"/>
                  <p:cNvSpPr txBox="1"/>
                  <p:nvPr/>
                </p:nvSpPr>
                <p:spPr>
                  <a:xfrm rot="16200000">
                    <a:off x="6122370" y="5431735"/>
                    <a:ext cx="137532" cy="164507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1400" dirty="0">
                        <a:solidFill>
                          <a:srgbClr val="C00000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13" name="Text Box 1736128434"/>
                  <p:cNvSpPr txBox="1"/>
                  <p:nvPr/>
                </p:nvSpPr>
                <p:spPr>
                  <a:xfrm rot="16200000">
                    <a:off x="6162138" y="5678997"/>
                    <a:ext cx="137532" cy="164507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1400" dirty="0">
                        <a:solidFill>
                          <a:srgbClr val="C00000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14" name="Text Box 1736128434"/>
                  <p:cNvSpPr txBox="1"/>
                  <p:nvPr/>
                </p:nvSpPr>
                <p:spPr>
                  <a:xfrm rot="16200000">
                    <a:off x="6204624" y="5849223"/>
                    <a:ext cx="137532" cy="164507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1400" dirty="0">
                        <a:solidFill>
                          <a:srgbClr val="C00000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15" name="Text Box 1736128434"/>
                  <p:cNvSpPr txBox="1"/>
                  <p:nvPr/>
                </p:nvSpPr>
                <p:spPr>
                  <a:xfrm rot="16200000">
                    <a:off x="6248503" y="5964183"/>
                    <a:ext cx="137532" cy="164507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1400" dirty="0">
                        <a:solidFill>
                          <a:srgbClr val="C00000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rPr>
                      <a:t>x</a:t>
                    </a:r>
                  </a:p>
                </p:txBody>
              </p:sp>
            </p:grpSp>
            <p:sp>
              <p:nvSpPr>
                <p:cNvPr id="7" name="Freeform 6"/>
                <p:cNvSpPr/>
                <p:nvPr/>
              </p:nvSpPr>
              <p:spPr>
                <a:xfrm>
                  <a:off x="6126480" y="4946073"/>
                  <a:ext cx="241069" cy="1113905"/>
                </a:xfrm>
                <a:custGeom>
                  <a:avLst/>
                  <a:gdLst>
                    <a:gd name="connsiteX0" fmla="*/ 0 w 241069"/>
                    <a:gd name="connsiteY0" fmla="*/ 0 h 1113905"/>
                    <a:gd name="connsiteX1" fmla="*/ 58189 w 241069"/>
                    <a:gd name="connsiteY1" fmla="*/ 290945 h 1113905"/>
                    <a:gd name="connsiteX2" fmla="*/ 124691 w 241069"/>
                    <a:gd name="connsiteY2" fmla="*/ 590203 h 1113905"/>
                    <a:gd name="connsiteX3" fmla="*/ 174567 w 241069"/>
                    <a:gd name="connsiteY3" fmla="*/ 822960 h 1113905"/>
                    <a:gd name="connsiteX4" fmla="*/ 207818 w 241069"/>
                    <a:gd name="connsiteY4" fmla="*/ 997527 h 1113905"/>
                    <a:gd name="connsiteX5" fmla="*/ 241069 w 241069"/>
                    <a:gd name="connsiteY5" fmla="*/ 1113905 h 1113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1069" h="1113905">
                      <a:moveTo>
                        <a:pt x="0" y="0"/>
                      </a:moveTo>
                      <a:cubicBezTo>
                        <a:pt x="18703" y="96289"/>
                        <a:pt x="37407" y="192578"/>
                        <a:pt x="58189" y="290945"/>
                      </a:cubicBezTo>
                      <a:cubicBezTo>
                        <a:pt x="78971" y="389312"/>
                        <a:pt x="105295" y="501534"/>
                        <a:pt x="124691" y="590203"/>
                      </a:cubicBezTo>
                      <a:cubicBezTo>
                        <a:pt x="144087" y="678872"/>
                        <a:pt x="160713" y="755073"/>
                        <a:pt x="174567" y="822960"/>
                      </a:cubicBezTo>
                      <a:cubicBezTo>
                        <a:pt x="188421" y="890847"/>
                        <a:pt x="196734" y="949036"/>
                        <a:pt x="207818" y="997527"/>
                      </a:cubicBezTo>
                      <a:cubicBezTo>
                        <a:pt x="218902" y="1046018"/>
                        <a:pt x="229985" y="1079961"/>
                        <a:pt x="241069" y="1113905"/>
                      </a:cubicBezTo>
                    </a:path>
                  </a:pathLst>
                </a:custGeom>
                <a:noFill/>
                <a:ln w="12700"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5652536" y="4589748"/>
                <a:ext cx="7200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 smtClean="0"/>
                  <a:t>GD</a:t>
                </a:r>
                <a:endParaRPr lang="en-GB" sz="1600" dirty="0"/>
              </a:p>
            </p:txBody>
          </p:sp>
        </p:grpSp>
        <p:sp>
          <p:nvSpPr>
            <p:cNvPr id="21" name="Text Box 1736128439"/>
            <p:cNvSpPr txBox="1"/>
            <p:nvPr/>
          </p:nvSpPr>
          <p:spPr>
            <a:xfrm rot="16200000">
              <a:off x="6291228" y="5996947"/>
              <a:ext cx="165570" cy="29163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20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93562" y="6025244"/>
              <a:ext cx="4059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/>
                <a:t>LS</a:t>
              </a:r>
              <a:endParaRPr lang="en-GB" sz="16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97600" y="2025151"/>
                <a:ext cx="5384800" cy="4284169"/>
              </a:xfrm>
              <a:ln>
                <a:noFill/>
              </a:ln>
            </p:spPr>
            <p:txBody>
              <a:bodyPr/>
              <a:lstStyle/>
              <a:p>
                <a:pPr marL="0" indent="0">
                  <a:spcBef>
                    <a:spcPts val="1200"/>
                  </a:spcBef>
                  <a:buNone/>
                </a:pPr>
                <a:endParaRPr lang="en-GB" sz="105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̅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sz="11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box>
                        <m:box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box>
                      <m:nary>
                        <m:naryPr>
                          <m:chr m:val="∑"/>
                          <m:limLoc m:val="undOvr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p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97600" y="2025151"/>
                <a:ext cx="5384800" cy="4284169"/>
              </a:xfr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Gradient Decent </a:t>
            </a:r>
            <a:r>
              <a:rPr lang="en-GB" dirty="0" smtClean="0"/>
              <a:t>for </a:t>
            </a:r>
            <a:r>
              <a:rPr lang="en-GB" dirty="0" smtClean="0"/>
              <a:t>LR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" y="2025151"/>
                <a:ext cx="5384800" cy="4284169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box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GB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400" b="1" i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en-GB" sz="240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GB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1" i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smtClean="0">
                          <a:latin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̅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box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p>
                                  <m:r>
                                    <a:rPr lang="en-GB" sz="240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2025151"/>
                <a:ext cx="5384800" cy="4284169"/>
              </a:xfr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609600" y="1429007"/>
            <a:ext cx="53848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000" dirty="0">
                <a:latin typeface="Perpetua" panose="02020502060401020303" pitchFamily="18" charset="0"/>
              </a:rPr>
              <a:t>Gradient </a:t>
            </a:r>
            <a:r>
              <a:rPr lang="en-GB" sz="3000" dirty="0" smtClean="0">
                <a:latin typeface="Perpetua" panose="02020502060401020303" pitchFamily="18" charset="0"/>
              </a:rPr>
              <a:t>of Loss</a:t>
            </a:r>
            <a:endParaRPr lang="en-GB" sz="3000" dirty="0">
              <a:latin typeface="Perpetua" panose="02020502060401020303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97600" y="1429007"/>
            <a:ext cx="53848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000" dirty="0" smtClean="0">
                <a:latin typeface="Perpetua" panose="02020502060401020303" pitchFamily="18" charset="0"/>
              </a:rPr>
              <a:t>Gradient Decent</a:t>
            </a:r>
            <a:endParaRPr lang="en-GB" sz="3000" dirty="0">
              <a:latin typeface="Perpetua" panose="02020502060401020303" pitchFamily="18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81832" y="2013782"/>
            <a:ext cx="5112568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16997" y="2013782"/>
            <a:ext cx="5112568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72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97600" y="2025151"/>
                <a:ext cx="5384800" cy="4284169"/>
              </a:xfrm>
              <a:ln>
                <a:noFill/>
              </a:ln>
            </p:spPr>
            <p:txBody>
              <a:bodyPr/>
              <a:lstStyle/>
              <a:p>
                <a:pPr marL="0" indent="0">
                  <a:spcBef>
                    <a:spcPts val="1200"/>
                  </a:spcBef>
                  <a:buNone/>
                </a:pPr>
                <a:endParaRPr lang="en-GB" sz="105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̅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sz="11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box>
                        <m:box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GB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𝐗𝐰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97600" y="2025151"/>
                <a:ext cx="5384800" cy="4284169"/>
              </a:xfr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4583832" y="4365104"/>
            <a:ext cx="4104456" cy="2443325"/>
            <a:chOff x="4583832" y="4365104"/>
            <a:chExt cx="4104456" cy="2443325"/>
          </a:xfrm>
        </p:grpSpPr>
        <p:grpSp>
          <p:nvGrpSpPr>
            <p:cNvPr id="19" name="Group 18"/>
            <p:cNvGrpSpPr/>
            <p:nvPr/>
          </p:nvGrpSpPr>
          <p:grpSpPr>
            <a:xfrm>
              <a:off x="4583832" y="4365104"/>
              <a:ext cx="4104456" cy="2443325"/>
              <a:chOff x="4583832" y="4365104"/>
              <a:chExt cx="4104456" cy="2443325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583832" y="4365104"/>
                <a:ext cx="4104456" cy="2443325"/>
                <a:chOff x="4583832" y="4365104"/>
                <a:chExt cx="4104456" cy="2443325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4583832" y="4365104"/>
                  <a:ext cx="4104456" cy="2443325"/>
                  <a:chOff x="4583832" y="4397757"/>
                  <a:chExt cx="4104456" cy="2443325"/>
                </a:xfrm>
              </p:grpSpPr>
              <p:pic>
                <p:nvPicPr>
                  <p:cNvPr id="11" name="Picture 10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0870" t="15883" r="9847" b="11947"/>
                  <a:stretch/>
                </p:blipFill>
                <p:spPr>
                  <a:xfrm>
                    <a:off x="4583832" y="4397757"/>
                    <a:ext cx="4104456" cy="2443325"/>
                  </a:xfrm>
                  <a:prstGeom prst="rect">
                    <a:avLst/>
                  </a:prstGeom>
                </p:spPr>
              </p:pic>
              <p:sp>
                <p:nvSpPr>
                  <p:cNvPr id="8" name="Text Box 1736128434"/>
                  <p:cNvSpPr txBox="1"/>
                  <p:nvPr/>
                </p:nvSpPr>
                <p:spPr>
                  <a:xfrm rot="16200000">
                    <a:off x="6007888" y="4855672"/>
                    <a:ext cx="137532" cy="164507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1400" dirty="0">
                        <a:solidFill>
                          <a:srgbClr val="C00000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10" name="Text Box 1736128434"/>
                  <p:cNvSpPr txBox="1"/>
                  <p:nvPr/>
                </p:nvSpPr>
                <p:spPr>
                  <a:xfrm rot="16200000">
                    <a:off x="6065977" y="5143704"/>
                    <a:ext cx="137532" cy="164507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1400" dirty="0">
                        <a:solidFill>
                          <a:srgbClr val="C00000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12" name="Text Box 1736128434"/>
                  <p:cNvSpPr txBox="1"/>
                  <p:nvPr/>
                </p:nvSpPr>
                <p:spPr>
                  <a:xfrm rot="16200000">
                    <a:off x="6122370" y="5431735"/>
                    <a:ext cx="137532" cy="164507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1400" dirty="0">
                        <a:solidFill>
                          <a:srgbClr val="C00000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13" name="Text Box 1736128434"/>
                  <p:cNvSpPr txBox="1"/>
                  <p:nvPr/>
                </p:nvSpPr>
                <p:spPr>
                  <a:xfrm rot="16200000">
                    <a:off x="6162138" y="5678997"/>
                    <a:ext cx="137532" cy="164507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1400" dirty="0">
                        <a:solidFill>
                          <a:srgbClr val="C00000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14" name="Text Box 1736128434"/>
                  <p:cNvSpPr txBox="1"/>
                  <p:nvPr/>
                </p:nvSpPr>
                <p:spPr>
                  <a:xfrm rot="16200000">
                    <a:off x="6204624" y="5849223"/>
                    <a:ext cx="137532" cy="164507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1400" dirty="0">
                        <a:solidFill>
                          <a:srgbClr val="C00000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15" name="Text Box 1736128434"/>
                  <p:cNvSpPr txBox="1"/>
                  <p:nvPr/>
                </p:nvSpPr>
                <p:spPr>
                  <a:xfrm rot="16200000">
                    <a:off x="6248503" y="5964183"/>
                    <a:ext cx="137532" cy="164507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1400" dirty="0">
                        <a:solidFill>
                          <a:srgbClr val="C00000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rPr>
                      <a:t>x</a:t>
                    </a:r>
                  </a:p>
                </p:txBody>
              </p:sp>
            </p:grpSp>
            <p:sp>
              <p:nvSpPr>
                <p:cNvPr id="7" name="Freeform 6"/>
                <p:cNvSpPr/>
                <p:nvPr/>
              </p:nvSpPr>
              <p:spPr>
                <a:xfrm>
                  <a:off x="6126480" y="4946073"/>
                  <a:ext cx="241069" cy="1113905"/>
                </a:xfrm>
                <a:custGeom>
                  <a:avLst/>
                  <a:gdLst>
                    <a:gd name="connsiteX0" fmla="*/ 0 w 241069"/>
                    <a:gd name="connsiteY0" fmla="*/ 0 h 1113905"/>
                    <a:gd name="connsiteX1" fmla="*/ 58189 w 241069"/>
                    <a:gd name="connsiteY1" fmla="*/ 290945 h 1113905"/>
                    <a:gd name="connsiteX2" fmla="*/ 124691 w 241069"/>
                    <a:gd name="connsiteY2" fmla="*/ 590203 h 1113905"/>
                    <a:gd name="connsiteX3" fmla="*/ 174567 w 241069"/>
                    <a:gd name="connsiteY3" fmla="*/ 822960 h 1113905"/>
                    <a:gd name="connsiteX4" fmla="*/ 207818 w 241069"/>
                    <a:gd name="connsiteY4" fmla="*/ 997527 h 1113905"/>
                    <a:gd name="connsiteX5" fmla="*/ 241069 w 241069"/>
                    <a:gd name="connsiteY5" fmla="*/ 1113905 h 1113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1069" h="1113905">
                      <a:moveTo>
                        <a:pt x="0" y="0"/>
                      </a:moveTo>
                      <a:cubicBezTo>
                        <a:pt x="18703" y="96289"/>
                        <a:pt x="37407" y="192578"/>
                        <a:pt x="58189" y="290945"/>
                      </a:cubicBezTo>
                      <a:cubicBezTo>
                        <a:pt x="78971" y="389312"/>
                        <a:pt x="105295" y="501534"/>
                        <a:pt x="124691" y="590203"/>
                      </a:cubicBezTo>
                      <a:cubicBezTo>
                        <a:pt x="144087" y="678872"/>
                        <a:pt x="160713" y="755073"/>
                        <a:pt x="174567" y="822960"/>
                      </a:cubicBezTo>
                      <a:cubicBezTo>
                        <a:pt x="188421" y="890847"/>
                        <a:pt x="196734" y="949036"/>
                        <a:pt x="207818" y="997527"/>
                      </a:cubicBezTo>
                      <a:cubicBezTo>
                        <a:pt x="218902" y="1046018"/>
                        <a:pt x="229985" y="1079961"/>
                        <a:pt x="241069" y="1113905"/>
                      </a:cubicBezTo>
                    </a:path>
                  </a:pathLst>
                </a:custGeom>
                <a:noFill/>
                <a:ln w="12700"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5652536" y="4589748"/>
                <a:ext cx="7200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 smtClean="0"/>
                  <a:t>GD</a:t>
                </a:r>
                <a:endParaRPr lang="en-GB" sz="1600" dirty="0"/>
              </a:p>
            </p:txBody>
          </p:sp>
        </p:grpSp>
        <p:sp>
          <p:nvSpPr>
            <p:cNvPr id="21" name="Text Box 1736128439"/>
            <p:cNvSpPr txBox="1"/>
            <p:nvPr/>
          </p:nvSpPr>
          <p:spPr>
            <a:xfrm rot="16200000">
              <a:off x="6291228" y="5996947"/>
              <a:ext cx="165570" cy="29163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20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93562" y="6025244"/>
              <a:ext cx="4059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/>
                <a:t>LS</a:t>
              </a:r>
              <a:endParaRPr lang="en-GB" sz="16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Gradient Decent </a:t>
            </a:r>
            <a:r>
              <a:rPr lang="en-GB" dirty="0" smtClean="0"/>
              <a:t>for </a:t>
            </a:r>
            <a:r>
              <a:rPr lang="en-GB" dirty="0" smtClean="0"/>
              <a:t>LR: vectorised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" y="2025151"/>
                <a:ext cx="5384800" cy="4284169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GB" sz="1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𝐗𝐰</m:t>
                              </m:r>
                            </m:e>
                          </m:d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smtClean="0">
                          <a:latin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̅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num>
                            <m:den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GB" sz="240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d>
                        <m:d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𝐗𝐰</m:t>
                          </m:r>
                        </m:e>
                      </m:d>
                    </m:oMath>
                  </m:oMathPara>
                </a14:m>
                <a:endParaRPr lang="en-GB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2025151"/>
                <a:ext cx="5384800" cy="4284169"/>
              </a:xfr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609600" y="1429007"/>
            <a:ext cx="53848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000" dirty="0">
                <a:latin typeface="Perpetua" panose="02020502060401020303" pitchFamily="18" charset="0"/>
              </a:rPr>
              <a:t>Gradient </a:t>
            </a:r>
            <a:r>
              <a:rPr lang="en-GB" sz="3000" dirty="0" smtClean="0">
                <a:latin typeface="Perpetua" panose="02020502060401020303" pitchFamily="18" charset="0"/>
              </a:rPr>
              <a:t>of Loss</a:t>
            </a:r>
            <a:endParaRPr lang="en-GB" sz="3000" dirty="0">
              <a:latin typeface="Perpetua" panose="02020502060401020303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97600" y="1429007"/>
            <a:ext cx="53848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000" dirty="0" smtClean="0">
                <a:latin typeface="Perpetua" panose="02020502060401020303" pitchFamily="18" charset="0"/>
              </a:rPr>
              <a:t>Gradient Decent</a:t>
            </a:r>
            <a:endParaRPr lang="en-GB" sz="3000" dirty="0">
              <a:latin typeface="Perpetua" panose="02020502060401020303" pitchFamily="18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81832" y="2013782"/>
            <a:ext cx="5112568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16997" y="2013782"/>
            <a:ext cx="5112568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4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Gradient </a:t>
            </a:r>
            <a:r>
              <a:rPr lang="en-GB" dirty="0"/>
              <a:t>Decent </a:t>
            </a:r>
            <a:r>
              <a:rPr lang="en-GB" dirty="0"/>
              <a:t>u</a:t>
            </a:r>
            <a:r>
              <a:rPr lang="en-GB" dirty="0" smtClean="0"/>
              <a:t>pdate for LR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60"/>
              <p:cNvSpPr txBox="1"/>
              <p:nvPr/>
            </p:nvSpPr>
            <p:spPr>
              <a:xfrm>
                <a:off x="407368" y="1994374"/>
                <a:ext cx="5472608" cy="309081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GB" sz="2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𝐰</m:t>
                    </m:r>
                    <m:r>
                      <a:rPr lang="en-GB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′</m:t>
                    </m:r>
                    <m:r>
                      <a:rPr lang="en-GB" sz="2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GB" sz="2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𝟎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𝐷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sz="24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GB" sz="24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GB" sz="2400" dirty="0"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GB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=1:</m:t>
                    </m:r>
                    <m:r>
                      <a:rPr lang="en-GB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GB" sz="2400" dirty="0"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GB" sz="24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540000" indent="228600">
                  <a:lnSpc>
                    <a:spcPct val="107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𝐱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Yu Mincho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  <a:ea typeface="Yu Mincho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Yu Mincho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Yu Mincho"/>
                                <a:cs typeface="Arial" panose="020B0604020202020204" pitchFamily="34" charset="0"/>
                              </a:rPr>
                              <m:t>1,</m:t>
                            </m:r>
                            <m:sSubSup>
                              <m:sSubSupPr>
                                <m:ctrlPr>
                                  <a:rPr lang="en-GB" sz="24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24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GB" sz="24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⊤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GB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GB" sz="2400" dirty="0">
                    <a:latin typeface="Perpetua" panose="02020502060401020303" pitchFamily="18" charset="0"/>
                    <a:ea typeface="Yu Mincho"/>
                    <a:cs typeface="Arial" panose="020B0604020202020204" pitchFamily="34" charset="0"/>
                  </a:rPr>
                  <a:t> </a:t>
                </a:r>
                <a:endParaRPr lang="en-GB" sz="24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540000" indent="228600">
                  <a:lnSpc>
                    <a:spcPct val="107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GB" sz="2400" b="1" i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GB" sz="2400" b="1" i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′+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i="1" dirty="0"/>
                  <a:t> </a:t>
                </a:r>
                <a:endParaRPr lang="en-GB" sz="2400" i="1" dirty="0"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/>
                <a14:m>
                  <m:oMath xmlns:m="http://schemas.openxmlformats.org/officeDocument/2006/math">
                    <m:r>
                      <a:rPr lang="en-GB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𝐰</m:t>
                    </m:r>
                    <m:r>
                      <a:rPr lang="en-GB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GB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𝐰</m:t>
                    </m:r>
                    <m:r>
                      <a:rPr lang="en-GB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GB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GB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𝐰</m:t>
                        </m:r>
                      </m:e>
                      <m:sup>
                        <m:r>
                          <a:rPr lang="en-GB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GB" sz="2400" dirty="0"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5" name="Text 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1994374"/>
                <a:ext cx="5472608" cy="30908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1127448" y="2780928"/>
            <a:ext cx="0" cy="79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8642" y="1429007"/>
            <a:ext cx="5471991" cy="553998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228600">
              <a:lnSpc>
                <a:spcPct val="107000"/>
              </a:lnSpc>
              <a:spcAft>
                <a:spcPts val="0"/>
              </a:spcAft>
              <a:defRPr sz="2800">
                <a:latin typeface="Perpetua" panose="02020502060401020303" pitchFamily="18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GD for LR: Loop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 Box 60"/>
              <p:cNvSpPr txBox="1"/>
              <p:nvPr/>
            </p:nvSpPr>
            <p:spPr>
              <a:xfrm>
                <a:off x="5951984" y="1994374"/>
                <a:ext cx="5760640" cy="2226714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57200" indent="228600">
                  <a:lnSpc>
                    <a:spcPct val="107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GB" sz="2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𝐗</m:t>
                    </m:r>
                    <m:r>
                      <a:rPr lang="en-GB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sub>
                        </m:sSub>
                        <m:r>
                          <a:rPr lang="en-GB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lang="en-GB" sz="24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457200" indent="228600"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en-GB" sz="2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𝐰</m:t>
                    </m:r>
                    <m:r>
                      <a:rPr lang="en-GB" sz="2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GB" sz="2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𝐰</m:t>
                    </m:r>
                    <m:r>
                      <a:rPr lang="en-GB" sz="2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GB" sz="2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𝜂</m:t>
                    </m:r>
                    <m:box>
                      <m:boxPr>
                        <m:ctrlPr>
                          <a:rPr lang="en-GB" sz="2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GB" sz="24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GB" sz="24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4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den>
                        </m:f>
                      </m:e>
                    </m:box>
                    <m:sSup>
                      <m:sSupPr>
                        <m:ctrlPr>
                          <a:rPr lang="en-GB" sz="2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2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𝐗</m:t>
                        </m:r>
                      </m:e>
                      <m:sup>
                        <m:r>
                          <a:rPr lang="en-GB" sz="2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GB" sz="2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2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𝐭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𝐗𝐰</m:t>
                        </m:r>
                      </m:e>
                    </m:d>
                  </m:oMath>
                </a14:m>
                <a:r>
                  <a:rPr lang="en-GB" sz="2400" b="1" i="1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24" name="Text 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984" y="1994374"/>
                <a:ext cx="5760640" cy="22267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5951984" y="1429007"/>
            <a:ext cx="5760640" cy="553998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228600">
              <a:lnSpc>
                <a:spcPct val="107000"/>
              </a:lnSpc>
              <a:spcAft>
                <a:spcPts val="0"/>
              </a:spcAft>
              <a:defRPr sz="2800">
                <a:latin typeface="Perpetua" panose="02020502060401020303" pitchFamily="18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GD for </a:t>
            </a:r>
            <a:r>
              <a:rPr lang="en-GB" dirty="0"/>
              <a:t>LR: Vectorised</a:t>
            </a:r>
            <a:endParaRPr lang="en-GB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695400" y="2013782"/>
            <a:ext cx="5112568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16997" y="2013782"/>
            <a:ext cx="5112568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11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Regression Models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Stochastic Gradient Descent</a:t>
            </a:r>
            <a:endParaRPr lang="en-GB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7824192" y="617075"/>
            <a:ext cx="3689592" cy="3748029"/>
            <a:chOff x="272325" y="-205563"/>
            <a:chExt cx="2900504" cy="3071592"/>
          </a:xfrm>
        </p:grpSpPr>
        <p:sp>
          <p:nvSpPr>
            <p:cNvPr id="7" name="Rectangle 6"/>
            <p:cNvSpPr/>
            <p:nvPr/>
          </p:nvSpPr>
          <p:spPr>
            <a:xfrm>
              <a:off x="430635" y="-1"/>
              <a:ext cx="324868" cy="286603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100" b="1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 </a:t>
              </a:r>
              <a:endParaRPr lang="en-GB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72325" y="-205563"/>
              <a:ext cx="2900504" cy="2952291"/>
              <a:chOff x="-596952" y="-1244970"/>
              <a:chExt cx="2904795" cy="296053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-425322" y="-972194"/>
                <a:ext cx="2733165" cy="2687755"/>
                <a:chOff x="-467721" y="-1006098"/>
                <a:chExt cx="2733826" cy="2692631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970053" y="-65640"/>
                  <a:ext cx="613235" cy="579805"/>
                </a:xfrm>
                <a:prstGeom prst="ellips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100"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 </a:t>
                  </a: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-175893" y="-217963"/>
                  <a:ext cx="1145945" cy="442227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stealth" w="sm" len="lg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-179140" y="224264"/>
                  <a:ext cx="1149193" cy="1317528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none" w="med" len="med"/>
                  <a:tailEnd type="stealth" w="sm" len="lg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-165463" y="-861355"/>
                  <a:ext cx="1135515" cy="1085619"/>
                </a:xfrm>
                <a:prstGeom prst="straightConnector1">
                  <a:avLst/>
                </a:prstGeom>
                <a:ln w="19050">
                  <a:solidFill>
                    <a:srgbClr val="FF9393"/>
                  </a:solidFill>
                  <a:headEnd type="none" w="med" len="med"/>
                  <a:tailEnd type="stealth" w="sm" len="lg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22" name="Oval 21"/>
                <p:cNvSpPr/>
                <p:nvPr/>
              </p:nvSpPr>
              <p:spPr>
                <a:xfrm>
                  <a:off x="-454044" y="-1006098"/>
                  <a:ext cx="288581" cy="289484"/>
                </a:xfrm>
                <a:prstGeom prst="ellips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1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1</a:t>
                  </a:r>
                  <a:endParaRPr lang="en-GB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-464474" y="-362706"/>
                      <a:ext cx="288581" cy="289484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1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100" dirty="0"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100" dirty="0"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3" name="Oval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464474" y="-362706"/>
                      <a:ext cx="288581" cy="289484"/>
                    </a:xfrm>
                    <a:prstGeom prst="ellipse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2857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-467721" y="1397049"/>
                      <a:ext cx="288581" cy="289484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1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𝐷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100" dirty="0"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100" dirty="0"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4" name="Oval 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467721" y="1397049"/>
                      <a:ext cx="288581" cy="289484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2857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5" name="Straight Arrow Connector 24"/>
                <p:cNvCxnSpPr/>
                <p:nvPr/>
              </p:nvCxnSpPr>
              <p:spPr>
                <a:xfrm flipV="1">
                  <a:off x="1590571" y="221171"/>
                  <a:ext cx="675534" cy="5563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 Box 430"/>
                  <p:cNvSpPr txBox="1"/>
                  <p:nvPr/>
                </p:nvSpPr>
                <p:spPr>
                  <a:xfrm>
                    <a:off x="-350904" y="545317"/>
                    <a:ext cx="173076" cy="20613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⋮</m:t>
                          </m:r>
                        </m:oMath>
                      </m:oMathPara>
                    </a14:m>
                    <a:endParaRPr lang="en-GB" sz="110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0" name="Text Box 4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50904" y="545317"/>
                    <a:ext cx="173076" cy="20613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 Box 431"/>
                  <p:cNvSpPr txBox="1"/>
                  <p:nvPr/>
                </p:nvSpPr>
                <p:spPr>
                  <a:xfrm>
                    <a:off x="338674" y="-451234"/>
                    <a:ext cx="299114" cy="20570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GB" sz="110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1100">
                        <a:solidFill>
                          <a:srgbClr val="000000"/>
                        </a:solidFill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rPr>
                      <a:t> </a:t>
                    </a:r>
                    <a:endParaRPr lang="en-GB" sz="110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1" name="Text Box 4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674" y="-451234"/>
                    <a:ext cx="299114" cy="20570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 Box 443"/>
                  <p:cNvSpPr txBox="1"/>
                  <p:nvPr/>
                </p:nvSpPr>
                <p:spPr>
                  <a:xfrm>
                    <a:off x="338674" y="-141372"/>
                    <a:ext cx="299114" cy="20570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10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1100">
                        <a:solidFill>
                          <a:srgbClr val="000000"/>
                        </a:solidFill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rPr>
                      <a:t> </a:t>
                    </a:r>
                    <a:endParaRPr lang="en-GB" sz="110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2" name="Text Box 4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674" y="-141372"/>
                    <a:ext cx="299114" cy="20570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 Box 447"/>
                  <p:cNvSpPr txBox="1"/>
                  <p:nvPr/>
                </p:nvSpPr>
                <p:spPr>
                  <a:xfrm>
                    <a:off x="332237" y="583210"/>
                    <a:ext cx="299114" cy="20570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1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GB" sz="11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1100" dirty="0">
                        <a:solidFill>
                          <a:srgbClr val="000000"/>
                        </a:solidFill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rPr>
                      <a:t> </a:t>
                    </a:r>
                    <a:endParaRPr lang="en-GB" sz="11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3" name="Text Box 4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237" y="583210"/>
                    <a:ext cx="299114" cy="20570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 Box 477"/>
                  <p:cNvSpPr txBox="1"/>
                  <p:nvPr/>
                </p:nvSpPr>
                <p:spPr>
                  <a:xfrm>
                    <a:off x="398176" y="332470"/>
                    <a:ext cx="173989" cy="2061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1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⋮</m:t>
                          </m:r>
                        </m:oMath>
                      </m:oMathPara>
                    </a14:m>
                    <a:endParaRPr lang="en-GB" sz="110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4" name="Text Box 4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176" y="332470"/>
                    <a:ext cx="173989" cy="20613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 Box 1736128603"/>
                  <p:cNvSpPr txBox="1"/>
                  <p:nvPr/>
                </p:nvSpPr>
                <p:spPr>
                  <a:xfrm>
                    <a:off x="1057871" y="155339"/>
                    <a:ext cx="574600" cy="2061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1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GB" sz="1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GB" sz="11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sz="11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GB" sz="1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GB" sz="11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𝐱</m:t>
                          </m:r>
                        </m:oMath>
                      </m:oMathPara>
                    </a14:m>
                    <a:endParaRPr lang="en-GB" sz="110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1100">
                        <a:solidFill>
                          <a:srgbClr val="000000"/>
                        </a:solidFill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rPr>
                      <a:t> </a:t>
                    </a:r>
                    <a:endParaRPr lang="en-GB" sz="110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5" name="Text Box 17361286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7871" y="155339"/>
                    <a:ext cx="574600" cy="20613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243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 Box 1736128605"/>
                  <p:cNvSpPr txBox="1"/>
                  <p:nvPr/>
                </p:nvSpPr>
                <p:spPr>
                  <a:xfrm>
                    <a:off x="-596952" y="-1244970"/>
                    <a:ext cx="574600" cy="2061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1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𝐱</m:t>
                          </m:r>
                        </m:oMath>
                      </m:oMathPara>
                    </a14:m>
                    <a:endParaRPr lang="en-GB" sz="110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1100">
                        <a:solidFill>
                          <a:srgbClr val="000000"/>
                        </a:solidFill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rPr>
                      <a:t> </a:t>
                    </a:r>
                    <a:endParaRPr lang="en-GB" sz="110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6" name="Text Box 17361286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96952" y="-1244970"/>
                    <a:ext cx="574600" cy="20613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Text Box 1736128606"/>
                  <p:cNvSpPr txBox="1"/>
                  <p:nvPr/>
                </p:nvSpPr>
                <p:spPr>
                  <a:xfrm>
                    <a:off x="1632472" y="46717"/>
                    <a:ext cx="574600" cy="2061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1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GB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sz="11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𝐱</m:t>
                              </m:r>
                              <m:r>
                                <a:rPr lang="en-GB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GB" sz="11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𝐰</m:t>
                              </m:r>
                            </m:e>
                          </m:d>
                        </m:oMath>
                      </m:oMathPara>
                    </a14:m>
                    <a:endParaRPr lang="en-GB" sz="110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1100">
                        <a:solidFill>
                          <a:srgbClr val="000000"/>
                        </a:solidFill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rPr>
                      <a:t> </a:t>
                    </a:r>
                    <a:endParaRPr lang="en-GB" sz="110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7" name="Text Box 17361286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2472" y="46717"/>
                    <a:ext cx="574600" cy="20613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9603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Stochastic </a:t>
            </a:r>
            <a:r>
              <a:rPr lang="en-GB" dirty="0" smtClean="0"/>
              <a:t>Gradient Descent </a:t>
            </a:r>
            <a:r>
              <a:rPr lang="en-GB" dirty="0" smtClean="0"/>
              <a:t>for LR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" y="2025151"/>
                <a:ext cx="5384800" cy="4284169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GB" sz="1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p>
                                  <m:r>
                                    <a:rPr lang="en-GB" sz="240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smtClean="0">
                          <a:latin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̅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GB" sz="240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2025151"/>
                <a:ext cx="5384800" cy="4284169"/>
              </a:xfr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97600" y="2025151"/>
                <a:ext cx="5384800" cy="4284169"/>
              </a:xfrm>
              <a:ln>
                <a:noFill/>
              </a:ln>
            </p:spPr>
            <p:txBody>
              <a:bodyPr/>
              <a:lstStyle/>
              <a:p>
                <a:pPr marL="0" indent="0">
                  <a:buNone/>
                </a:pPr>
                <a:endParaRPr lang="en-GB" sz="11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𝛻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sz="800" dirty="0" smtClean="0"/>
              </a:p>
              <a:p>
                <a:pPr marL="0" indent="0">
                  <a:buNone/>
                </a:pPr>
                <a:endParaRPr lang="en-GB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97600" y="2025151"/>
                <a:ext cx="5384800" cy="4284169"/>
              </a:xfr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/>
          <p:cNvGrpSpPr/>
          <p:nvPr/>
        </p:nvGrpSpPr>
        <p:grpSpPr>
          <a:xfrm>
            <a:off x="4440272" y="4226307"/>
            <a:ext cx="4104000" cy="2443053"/>
            <a:chOff x="4440272" y="4226307"/>
            <a:chExt cx="4104000" cy="2443053"/>
          </a:xfrm>
        </p:grpSpPr>
        <p:grpSp>
          <p:nvGrpSpPr>
            <p:cNvPr id="87" name="Group 86"/>
            <p:cNvGrpSpPr/>
            <p:nvPr/>
          </p:nvGrpSpPr>
          <p:grpSpPr>
            <a:xfrm>
              <a:off x="4440272" y="4226307"/>
              <a:ext cx="4104000" cy="2443053"/>
              <a:chOff x="4440272" y="4226307"/>
              <a:chExt cx="4104000" cy="2443053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4440272" y="4226307"/>
                <a:ext cx="4104000" cy="2443053"/>
                <a:chOff x="733663" y="4102121"/>
                <a:chExt cx="4104000" cy="2443053"/>
              </a:xfrm>
            </p:grpSpPr>
            <p:pic>
              <p:nvPicPr>
                <p:cNvPr id="84" name="Picture 83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870" t="15883" r="9847" b="11947"/>
                <a:stretch/>
              </p:blipFill>
              <p:spPr>
                <a:xfrm>
                  <a:off x="733663" y="4102121"/>
                  <a:ext cx="4104000" cy="2443053"/>
                </a:xfrm>
                <a:prstGeom prst="rect">
                  <a:avLst/>
                </a:prstGeom>
              </p:spPr>
            </p:pic>
            <p:grpSp>
              <p:nvGrpSpPr>
                <p:cNvPr id="81" name="Group 80"/>
                <p:cNvGrpSpPr/>
                <p:nvPr/>
              </p:nvGrpSpPr>
              <p:grpSpPr>
                <a:xfrm>
                  <a:off x="2431828" y="4739797"/>
                  <a:ext cx="1492174" cy="1166080"/>
                  <a:chOff x="6297679" y="4594266"/>
                  <a:chExt cx="1492174" cy="1355175"/>
                </a:xfrm>
              </p:grpSpPr>
              <p:grpSp>
                <p:nvGrpSpPr>
                  <p:cNvPr id="47" name="Group 46"/>
                  <p:cNvGrpSpPr/>
                  <p:nvPr/>
                </p:nvGrpSpPr>
                <p:grpSpPr>
                  <a:xfrm>
                    <a:off x="6297679" y="4594266"/>
                    <a:ext cx="1492174" cy="1355175"/>
                    <a:chOff x="110309" y="239597"/>
                    <a:chExt cx="889232" cy="910188"/>
                  </a:xfrm>
                </p:grpSpPr>
                <p:sp>
                  <p:nvSpPr>
                    <p:cNvPr id="62" name="Text Box 1736128431"/>
                    <p:cNvSpPr txBox="1"/>
                    <p:nvPr/>
                  </p:nvSpPr>
                  <p:spPr>
                    <a:xfrm rot="16200000">
                      <a:off x="896711" y="244355"/>
                      <a:ext cx="107587" cy="98072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0" tIns="0" rIns="0" bIns="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solidFill>
                            <a:srgbClr val="C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x</a:t>
                      </a:r>
                    </a:p>
                  </p:txBody>
                </p:sp>
                <p:sp>
                  <p:nvSpPr>
                    <p:cNvPr id="63" name="Text Box 1736128432"/>
                    <p:cNvSpPr txBox="1"/>
                    <p:nvPr/>
                  </p:nvSpPr>
                  <p:spPr>
                    <a:xfrm rot="16200000">
                      <a:off x="854996" y="371990"/>
                      <a:ext cx="107587" cy="98072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0" tIns="0" rIns="0" bIns="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solidFill>
                            <a:srgbClr val="C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x</a:t>
                      </a:r>
                    </a:p>
                  </p:txBody>
                </p:sp>
                <p:sp>
                  <p:nvSpPr>
                    <p:cNvPr id="64" name="Text Box 1736128433"/>
                    <p:cNvSpPr txBox="1"/>
                    <p:nvPr/>
                  </p:nvSpPr>
                  <p:spPr>
                    <a:xfrm rot="16200000">
                      <a:off x="810998" y="453902"/>
                      <a:ext cx="107351" cy="9803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0" tIns="0" rIns="0" bIns="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solidFill>
                            <a:srgbClr val="C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x</a:t>
                      </a:r>
                    </a:p>
                  </p:txBody>
                </p:sp>
                <p:sp>
                  <p:nvSpPr>
                    <p:cNvPr id="65" name="Text Box 1736128434"/>
                    <p:cNvSpPr txBox="1"/>
                    <p:nvPr/>
                  </p:nvSpPr>
                  <p:spPr>
                    <a:xfrm rot="16200000">
                      <a:off x="719755" y="476764"/>
                      <a:ext cx="107351" cy="9803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0" tIns="0" rIns="0" bIns="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solidFill>
                            <a:srgbClr val="C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x</a:t>
                      </a:r>
                    </a:p>
                  </p:txBody>
                </p:sp>
                <p:sp>
                  <p:nvSpPr>
                    <p:cNvPr id="66" name="Text Box 1736128435"/>
                    <p:cNvSpPr txBox="1"/>
                    <p:nvPr/>
                  </p:nvSpPr>
                  <p:spPr>
                    <a:xfrm rot="16200000">
                      <a:off x="673838" y="558677"/>
                      <a:ext cx="107351" cy="9803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0" tIns="0" rIns="0" bIns="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solidFill>
                            <a:srgbClr val="C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x</a:t>
                      </a:r>
                    </a:p>
                  </p:txBody>
                </p:sp>
                <p:sp>
                  <p:nvSpPr>
                    <p:cNvPr id="67" name="Text Box 1736128438"/>
                    <p:cNvSpPr txBox="1"/>
                    <p:nvPr/>
                  </p:nvSpPr>
                  <p:spPr>
                    <a:xfrm rot="16200000">
                      <a:off x="352090" y="893957"/>
                      <a:ext cx="107351" cy="9803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0" tIns="0" rIns="0" bIns="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solidFill>
                            <a:srgbClr val="C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x</a:t>
                      </a:r>
                    </a:p>
                  </p:txBody>
                </p:sp>
                <p:sp>
                  <p:nvSpPr>
                    <p:cNvPr id="68" name="Text Box 1736128439"/>
                    <p:cNvSpPr txBox="1"/>
                    <p:nvPr/>
                  </p:nvSpPr>
                  <p:spPr>
                    <a:xfrm rot="16200000">
                      <a:off x="132587" y="998271"/>
                      <a:ext cx="129236" cy="173792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0" tIns="0" rIns="0" bIns="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p:txBody>
                </p:sp>
                <p:sp>
                  <p:nvSpPr>
                    <p:cNvPr id="69" name="Text Box 1736128440"/>
                    <p:cNvSpPr txBox="1"/>
                    <p:nvPr/>
                  </p:nvSpPr>
                  <p:spPr>
                    <a:xfrm rot="16200000">
                      <a:off x="487345" y="812043"/>
                      <a:ext cx="107351" cy="9803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0" tIns="0" rIns="0" bIns="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solidFill>
                            <a:srgbClr val="C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x</a:t>
                      </a:r>
                    </a:p>
                  </p:txBody>
                </p:sp>
                <p:sp>
                  <p:nvSpPr>
                    <p:cNvPr id="70" name="Text Box 1736128441"/>
                    <p:cNvSpPr txBox="1"/>
                    <p:nvPr/>
                  </p:nvSpPr>
                  <p:spPr>
                    <a:xfrm rot="16200000">
                      <a:off x="536678" y="728222"/>
                      <a:ext cx="107351" cy="9803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0" tIns="0" rIns="0" bIns="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solidFill>
                            <a:srgbClr val="C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x</a:t>
                      </a:r>
                    </a:p>
                  </p:txBody>
                </p:sp>
                <p:sp>
                  <p:nvSpPr>
                    <p:cNvPr id="71" name="Text Box 1736128442"/>
                    <p:cNvSpPr txBox="1"/>
                    <p:nvPr/>
                  </p:nvSpPr>
                  <p:spPr>
                    <a:xfrm rot="16200000">
                      <a:off x="671934" y="646307"/>
                      <a:ext cx="107351" cy="9803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0" tIns="0" rIns="0" bIns="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solidFill>
                            <a:srgbClr val="C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x</a:t>
                      </a:r>
                    </a:p>
                  </p:txBody>
                </p:sp>
                <p:sp>
                  <p:nvSpPr>
                    <p:cNvPr id="72" name="Text Box 1736128439"/>
                    <p:cNvSpPr txBox="1"/>
                    <p:nvPr/>
                  </p:nvSpPr>
                  <p:spPr>
                    <a:xfrm rot="16200000">
                      <a:off x="286533" y="928047"/>
                      <a:ext cx="107351" cy="9803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0" tIns="0" rIns="0" bIns="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solidFill>
                            <a:srgbClr val="C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x</a:t>
                      </a:r>
                    </a:p>
                  </p:txBody>
                </p:sp>
              </p:grpSp>
              <p:sp>
                <p:nvSpPr>
                  <p:cNvPr id="80" name="Freeform 79"/>
                  <p:cNvSpPr/>
                  <p:nvPr/>
                </p:nvSpPr>
                <p:spPr>
                  <a:xfrm>
                    <a:off x="6703287" y="4710850"/>
                    <a:ext cx="1062038" cy="981428"/>
                  </a:xfrm>
                  <a:custGeom>
                    <a:avLst/>
                    <a:gdLst>
                      <a:gd name="connsiteX0" fmla="*/ 1062038 w 1062038"/>
                      <a:gd name="connsiteY0" fmla="*/ 0 h 981428"/>
                      <a:gd name="connsiteX1" fmla="*/ 1002506 w 1062038"/>
                      <a:gd name="connsiteY1" fmla="*/ 197644 h 981428"/>
                      <a:gd name="connsiteX2" fmla="*/ 923925 w 1062038"/>
                      <a:gd name="connsiteY2" fmla="*/ 326232 h 981428"/>
                      <a:gd name="connsiteX3" fmla="*/ 757238 w 1062038"/>
                      <a:gd name="connsiteY3" fmla="*/ 350044 h 981428"/>
                      <a:gd name="connsiteX4" fmla="*/ 700088 w 1062038"/>
                      <a:gd name="connsiteY4" fmla="*/ 478632 h 981428"/>
                      <a:gd name="connsiteX5" fmla="*/ 695325 w 1062038"/>
                      <a:gd name="connsiteY5" fmla="*/ 602457 h 981428"/>
                      <a:gd name="connsiteX6" fmla="*/ 459581 w 1062038"/>
                      <a:gd name="connsiteY6" fmla="*/ 728663 h 981428"/>
                      <a:gd name="connsiteX7" fmla="*/ 373856 w 1062038"/>
                      <a:gd name="connsiteY7" fmla="*/ 854869 h 981428"/>
                      <a:gd name="connsiteX8" fmla="*/ 150019 w 1062038"/>
                      <a:gd name="connsiteY8" fmla="*/ 971550 h 981428"/>
                      <a:gd name="connsiteX9" fmla="*/ 0 w 1062038"/>
                      <a:gd name="connsiteY9" fmla="*/ 976313 h 9814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62038" h="981428">
                        <a:moveTo>
                          <a:pt x="1062038" y="0"/>
                        </a:moveTo>
                        <a:cubicBezTo>
                          <a:pt x="1043781" y="71636"/>
                          <a:pt x="1025525" y="143272"/>
                          <a:pt x="1002506" y="197644"/>
                        </a:cubicBezTo>
                        <a:cubicBezTo>
                          <a:pt x="979487" y="252016"/>
                          <a:pt x="964803" y="300832"/>
                          <a:pt x="923925" y="326232"/>
                        </a:cubicBezTo>
                        <a:cubicBezTo>
                          <a:pt x="883047" y="351632"/>
                          <a:pt x="794544" y="324644"/>
                          <a:pt x="757238" y="350044"/>
                        </a:cubicBezTo>
                        <a:cubicBezTo>
                          <a:pt x="719932" y="375444"/>
                          <a:pt x="710407" y="436563"/>
                          <a:pt x="700088" y="478632"/>
                        </a:cubicBezTo>
                        <a:cubicBezTo>
                          <a:pt x="689769" y="520701"/>
                          <a:pt x="735409" y="560785"/>
                          <a:pt x="695325" y="602457"/>
                        </a:cubicBezTo>
                        <a:cubicBezTo>
                          <a:pt x="655241" y="644129"/>
                          <a:pt x="513159" y="686594"/>
                          <a:pt x="459581" y="728663"/>
                        </a:cubicBezTo>
                        <a:cubicBezTo>
                          <a:pt x="406003" y="770732"/>
                          <a:pt x="425450" y="814388"/>
                          <a:pt x="373856" y="854869"/>
                        </a:cubicBezTo>
                        <a:cubicBezTo>
                          <a:pt x="322262" y="895350"/>
                          <a:pt x="212328" y="951309"/>
                          <a:pt x="150019" y="971550"/>
                        </a:cubicBezTo>
                        <a:cubicBezTo>
                          <a:pt x="87710" y="991791"/>
                          <a:pt x="23416" y="974328"/>
                          <a:pt x="0" y="976313"/>
                        </a:cubicBezTo>
                      </a:path>
                    </a:pathLst>
                  </a:custGeom>
                  <a:ln w="12700">
                    <a:solidFill>
                      <a:srgbClr val="0070C0"/>
                    </a:solidFill>
                    <a:prstDash val="dash"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rgbClr val="C00000"/>
                      </a:solidFill>
                    </a:endParaRPr>
                  </a:p>
                </p:txBody>
              </p:sp>
            </p:grpSp>
          </p:grpSp>
          <p:sp>
            <p:nvSpPr>
              <p:cNvPr id="86" name="TextBox 85"/>
              <p:cNvSpPr txBox="1"/>
              <p:nvPr/>
            </p:nvSpPr>
            <p:spPr>
              <a:xfrm>
                <a:off x="7649500" y="4767070"/>
                <a:ext cx="7200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 smtClean="0"/>
                  <a:t>SGD</a:t>
                </a:r>
                <a:endParaRPr lang="en-GB" sz="1600" dirty="0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6050079" y="5937519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/>
                <a:t>LS</a:t>
              </a:r>
              <a:endParaRPr lang="en-GB" sz="16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609600" y="1429007"/>
            <a:ext cx="53848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000" dirty="0">
                <a:latin typeface="Perpetua" panose="02020502060401020303" pitchFamily="18" charset="0"/>
              </a:rPr>
              <a:t>Gradient </a:t>
            </a:r>
            <a:r>
              <a:rPr lang="en-GB" sz="3000" dirty="0" smtClean="0">
                <a:latin typeface="Perpetua" panose="02020502060401020303" pitchFamily="18" charset="0"/>
              </a:rPr>
              <a:t>of Individual Loss</a:t>
            </a:r>
            <a:endParaRPr lang="en-GB" sz="3000" dirty="0">
              <a:latin typeface="Perpetua" panose="02020502060401020303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197600" y="1429007"/>
            <a:ext cx="53848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000" dirty="0" smtClean="0">
                <a:latin typeface="Perpetua" panose="02020502060401020303" pitchFamily="18" charset="0"/>
              </a:rPr>
              <a:t>Stochastic Gradient Decent</a:t>
            </a:r>
            <a:endParaRPr lang="en-GB" sz="3000" dirty="0">
              <a:latin typeface="Perpetua" panose="02020502060401020303" pitchFamily="18" charset="0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881832" y="2013782"/>
            <a:ext cx="5112568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216997" y="2013782"/>
            <a:ext cx="5112568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99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GB" dirty="0" smtClean="0"/>
              <a:t>What is Regression</a:t>
            </a:r>
          </a:p>
          <a:p>
            <a:pPr lvl="0"/>
            <a:r>
              <a:rPr lang="en-GB" dirty="0" smtClean="0"/>
              <a:t>Types of Regression </a:t>
            </a:r>
          </a:p>
          <a:p>
            <a:pPr lvl="1"/>
            <a:r>
              <a:rPr lang="en-GB" dirty="0" smtClean="0"/>
              <a:t>Univariate and multivariate</a:t>
            </a:r>
          </a:p>
          <a:p>
            <a:pPr lvl="1"/>
            <a:r>
              <a:rPr lang="en-GB" dirty="0" smtClean="0"/>
              <a:t>Linear and non-linear</a:t>
            </a:r>
          </a:p>
          <a:p>
            <a:pPr lvl="1"/>
            <a:r>
              <a:rPr lang="en-GB" dirty="0" smtClean="0"/>
              <a:t>Loss function</a:t>
            </a:r>
          </a:p>
          <a:p>
            <a:pPr lvl="1"/>
            <a:r>
              <a:rPr lang="en-GB" dirty="0"/>
              <a:t>Optimising the loss</a:t>
            </a:r>
          </a:p>
          <a:p>
            <a:pPr lvl="1"/>
            <a:endParaRPr lang="en-GB" dirty="0" smtClean="0"/>
          </a:p>
          <a:p>
            <a:pPr lvl="0"/>
            <a:r>
              <a:rPr lang="en-GB" dirty="0" smtClean="0"/>
              <a:t>LR Learning Algorithms</a:t>
            </a:r>
          </a:p>
          <a:p>
            <a:pPr lvl="1"/>
            <a:r>
              <a:rPr lang="en-GB" dirty="0" smtClean="0"/>
              <a:t>Least Squares for LM</a:t>
            </a:r>
          </a:p>
          <a:p>
            <a:pPr lvl="1"/>
            <a:r>
              <a:rPr lang="en-GB" dirty="0" smtClean="0"/>
              <a:t>Batch Learning for LM</a:t>
            </a:r>
          </a:p>
          <a:p>
            <a:pPr lvl="1"/>
            <a:r>
              <a:rPr lang="en-GB" dirty="0" smtClean="0"/>
              <a:t>Sequential Learning for LM</a:t>
            </a:r>
          </a:p>
          <a:p>
            <a:pPr lvl="1"/>
            <a:r>
              <a:rPr lang="en-GB" dirty="0" smtClean="0"/>
              <a:t>Gradient Descent for </a:t>
            </a:r>
            <a:r>
              <a:rPr lang="en-GB" dirty="0"/>
              <a:t>LM</a:t>
            </a:r>
          </a:p>
          <a:p>
            <a:pPr lvl="1"/>
            <a:r>
              <a:rPr lang="en-GB" dirty="0" smtClean="0"/>
              <a:t>Stochastic Gradient Descent for LM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712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Stochastic </a:t>
            </a:r>
            <a:r>
              <a:rPr lang="en-GB" dirty="0" smtClean="0"/>
              <a:t>Gradient Descent </a:t>
            </a:r>
            <a:r>
              <a:rPr lang="en-GB" dirty="0" smtClean="0"/>
              <a:t>for LR: vectorised?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" y="2025151"/>
                <a:ext cx="5384800" cy="4284169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GB" sz="1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p>
                                  <m:r>
                                    <a:rPr lang="en-GB" sz="240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smtClean="0">
                          <a:latin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̅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GB" sz="240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2025151"/>
                <a:ext cx="5384800" cy="4284169"/>
              </a:xfr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97600" y="2025151"/>
                <a:ext cx="5384800" cy="4284169"/>
              </a:xfrm>
              <a:ln>
                <a:noFill/>
              </a:ln>
            </p:spPr>
            <p:txBody>
              <a:bodyPr/>
              <a:lstStyle/>
              <a:p>
                <a:pPr marL="0" indent="0">
                  <a:buNone/>
                </a:pPr>
                <a:endParaRPr lang="en-GB" sz="11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𝛻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sz="800" dirty="0" smtClean="0"/>
              </a:p>
              <a:p>
                <a:pPr marL="0" indent="0">
                  <a:buNone/>
                </a:pPr>
                <a:endParaRPr lang="en-GB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97600" y="2025151"/>
                <a:ext cx="5384800" cy="4284169"/>
              </a:xfr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/>
          <p:cNvGrpSpPr/>
          <p:nvPr/>
        </p:nvGrpSpPr>
        <p:grpSpPr>
          <a:xfrm>
            <a:off x="4440272" y="4226307"/>
            <a:ext cx="4104000" cy="2443053"/>
            <a:chOff x="4440272" y="4226307"/>
            <a:chExt cx="4104000" cy="2443053"/>
          </a:xfrm>
        </p:grpSpPr>
        <p:grpSp>
          <p:nvGrpSpPr>
            <p:cNvPr id="87" name="Group 86"/>
            <p:cNvGrpSpPr/>
            <p:nvPr/>
          </p:nvGrpSpPr>
          <p:grpSpPr>
            <a:xfrm>
              <a:off x="4440272" y="4226307"/>
              <a:ext cx="4104000" cy="2443053"/>
              <a:chOff x="4440272" y="4226307"/>
              <a:chExt cx="4104000" cy="2443053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4440272" y="4226307"/>
                <a:ext cx="4104000" cy="2443053"/>
                <a:chOff x="733663" y="4102121"/>
                <a:chExt cx="4104000" cy="2443053"/>
              </a:xfrm>
            </p:grpSpPr>
            <p:pic>
              <p:nvPicPr>
                <p:cNvPr id="84" name="Picture 83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870" t="15883" r="9847" b="11947"/>
                <a:stretch/>
              </p:blipFill>
              <p:spPr>
                <a:xfrm>
                  <a:off x="733663" y="4102121"/>
                  <a:ext cx="4104000" cy="2443053"/>
                </a:xfrm>
                <a:prstGeom prst="rect">
                  <a:avLst/>
                </a:prstGeom>
              </p:spPr>
            </p:pic>
            <p:grpSp>
              <p:nvGrpSpPr>
                <p:cNvPr id="81" name="Group 80"/>
                <p:cNvGrpSpPr/>
                <p:nvPr/>
              </p:nvGrpSpPr>
              <p:grpSpPr>
                <a:xfrm>
                  <a:off x="2431828" y="4739797"/>
                  <a:ext cx="1492174" cy="1166080"/>
                  <a:chOff x="6297679" y="4594266"/>
                  <a:chExt cx="1492174" cy="1355175"/>
                </a:xfrm>
              </p:grpSpPr>
              <p:grpSp>
                <p:nvGrpSpPr>
                  <p:cNvPr id="47" name="Group 46"/>
                  <p:cNvGrpSpPr/>
                  <p:nvPr/>
                </p:nvGrpSpPr>
                <p:grpSpPr>
                  <a:xfrm>
                    <a:off x="6297679" y="4594266"/>
                    <a:ext cx="1492174" cy="1355175"/>
                    <a:chOff x="110309" y="239597"/>
                    <a:chExt cx="889232" cy="910188"/>
                  </a:xfrm>
                </p:grpSpPr>
                <p:sp>
                  <p:nvSpPr>
                    <p:cNvPr id="62" name="Text Box 1736128431"/>
                    <p:cNvSpPr txBox="1"/>
                    <p:nvPr/>
                  </p:nvSpPr>
                  <p:spPr>
                    <a:xfrm rot="16200000">
                      <a:off x="896711" y="244355"/>
                      <a:ext cx="107587" cy="98072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0" tIns="0" rIns="0" bIns="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solidFill>
                            <a:srgbClr val="C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x</a:t>
                      </a:r>
                    </a:p>
                  </p:txBody>
                </p:sp>
                <p:sp>
                  <p:nvSpPr>
                    <p:cNvPr id="63" name="Text Box 1736128432"/>
                    <p:cNvSpPr txBox="1"/>
                    <p:nvPr/>
                  </p:nvSpPr>
                  <p:spPr>
                    <a:xfrm rot="16200000">
                      <a:off x="854996" y="371990"/>
                      <a:ext cx="107587" cy="98072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0" tIns="0" rIns="0" bIns="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solidFill>
                            <a:srgbClr val="C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x</a:t>
                      </a:r>
                    </a:p>
                  </p:txBody>
                </p:sp>
                <p:sp>
                  <p:nvSpPr>
                    <p:cNvPr id="64" name="Text Box 1736128433"/>
                    <p:cNvSpPr txBox="1"/>
                    <p:nvPr/>
                  </p:nvSpPr>
                  <p:spPr>
                    <a:xfrm rot="16200000">
                      <a:off x="810998" y="453902"/>
                      <a:ext cx="107351" cy="9803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0" tIns="0" rIns="0" bIns="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solidFill>
                            <a:srgbClr val="C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x</a:t>
                      </a:r>
                    </a:p>
                  </p:txBody>
                </p:sp>
                <p:sp>
                  <p:nvSpPr>
                    <p:cNvPr id="65" name="Text Box 1736128434"/>
                    <p:cNvSpPr txBox="1"/>
                    <p:nvPr/>
                  </p:nvSpPr>
                  <p:spPr>
                    <a:xfrm rot="16200000">
                      <a:off x="719755" y="476764"/>
                      <a:ext cx="107351" cy="9803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0" tIns="0" rIns="0" bIns="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solidFill>
                            <a:srgbClr val="C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x</a:t>
                      </a:r>
                    </a:p>
                  </p:txBody>
                </p:sp>
                <p:sp>
                  <p:nvSpPr>
                    <p:cNvPr id="66" name="Text Box 1736128435"/>
                    <p:cNvSpPr txBox="1"/>
                    <p:nvPr/>
                  </p:nvSpPr>
                  <p:spPr>
                    <a:xfrm rot="16200000">
                      <a:off x="673838" y="558677"/>
                      <a:ext cx="107351" cy="9803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0" tIns="0" rIns="0" bIns="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solidFill>
                            <a:srgbClr val="C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x</a:t>
                      </a:r>
                    </a:p>
                  </p:txBody>
                </p:sp>
                <p:sp>
                  <p:nvSpPr>
                    <p:cNvPr id="67" name="Text Box 1736128438"/>
                    <p:cNvSpPr txBox="1"/>
                    <p:nvPr/>
                  </p:nvSpPr>
                  <p:spPr>
                    <a:xfrm rot="16200000">
                      <a:off x="352090" y="893957"/>
                      <a:ext cx="107351" cy="9803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0" tIns="0" rIns="0" bIns="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solidFill>
                            <a:srgbClr val="C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x</a:t>
                      </a:r>
                    </a:p>
                  </p:txBody>
                </p:sp>
                <p:sp>
                  <p:nvSpPr>
                    <p:cNvPr id="68" name="Text Box 1736128439"/>
                    <p:cNvSpPr txBox="1"/>
                    <p:nvPr/>
                  </p:nvSpPr>
                  <p:spPr>
                    <a:xfrm rot="16200000">
                      <a:off x="132587" y="998271"/>
                      <a:ext cx="129236" cy="173792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0" tIns="0" rIns="0" bIns="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p:txBody>
                </p:sp>
                <p:sp>
                  <p:nvSpPr>
                    <p:cNvPr id="69" name="Text Box 1736128440"/>
                    <p:cNvSpPr txBox="1"/>
                    <p:nvPr/>
                  </p:nvSpPr>
                  <p:spPr>
                    <a:xfrm rot="16200000">
                      <a:off x="487345" y="812043"/>
                      <a:ext cx="107351" cy="9803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0" tIns="0" rIns="0" bIns="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solidFill>
                            <a:srgbClr val="C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x</a:t>
                      </a:r>
                    </a:p>
                  </p:txBody>
                </p:sp>
                <p:sp>
                  <p:nvSpPr>
                    <p:cNvPr id="70" name="Text Box 1736128441"/>
                    <p:cNvSpPr txBox="1"/>
                    <p:nvPr/>
                  </p:nvSpPr>
                  <p:spPr>
                    <a:xfrm rot="16200000">
                      <a:off x="536678" y="728222"/>
                      <a:ext cx="107351" cy="9803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0" tIns="0" rIns="0" bIns="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solidFill>
                            <a:srgbClr val="C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x</a:t>
                      </a:r>
                    </a:p>
                  </p:txBody>
                </p:sp>
                <p:sp>
                  <p:nvSpPr>
                    <p:cNvPr id="71" name="Text Box 1736128442"/>
                    <p:cNvSpPr txBox="1"/>
                    <p:nvPr/>
                  </p:nvSpPr>
                  <p:spPr>
                    <a:xfrm rot="16200000">
                      <a:off x="671934" y="646307"/>
                      <a:ext cx="107351" cy="9803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0" tIns="0" rIns="0" bIns="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solidFill>
                            <a:srgbClr val="C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x</a:t>
                      </a:r>
                    </a:p>
                  </p:txBody>
                </p:sp>
                <p:sp>
                  <p:nvSpPr>
                    <p:cNvPr id="72" name="Text Box 1736128439"/>
                    <p:cNvSpPr txBox="1"/>
                    <p:nvPr/>
                  </p:nvSpPr>
                  <p:spPr>
                    <a:xfrm rot="16200000">
                      <a:off x="286533" y="928047"/>
                      <a:ext cx="107351" cy="9803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0" tIns="0" rIns="0" bIns="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solidFill>
                            <a:srgbClr val="C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x</a:t>
                      </a:r>
                    </a:p>
                  </p:txBody>
                </p:sp>
              </p:grpSp>
              <p:sp>
                <p:nvSpPr>
                  <p:cNvPr id="80" name="Freeform 79"/>
                  <p:cNvSpPr/>
                  <p:nvPr/>
                </p:nvSpPr>
                <p:spPr>
                  <a:xfrm>
                    <a:off x="6703287" y="4710850"/>
                    <a:ext cx="1062038" cy="981428"/>
                  </a:xfrm>
                  <a:custGeom>
                    <a:avLst/>
                    <a:gdLst>
                      <a:gd name="connsiteX0" fmla="*/ 1062038 w 1062038"/>
                      <a:gd name="connsiteY0" fmla="*/ 0 h 981428"/>
                      <a:gd name="connsiteX1" fmla="*/ 1002506 w 1062038"/>
                      <a:gd name="connsiteY1" fmla="*/ 197644 h 981428"/>
                      <a:gd name="connsiteX2" fmla="*/ 923925 w 1062038"/>
                      <a:gd name="connsiteY2" fmla="*/ 326232 h 981428"/>
                      <a:gd name="connsiteX3" fmla="*/ 757238 w 1062038"/>
                      <a:gd name="connsiteY3" fmla="*/ 350044 h 981428"/>
                      <a:gd name="connsiteX4" fmla="*/ 700088 w 1062038"/>
                      <a:gd name="connsiteY4" fmla="*/ 478632 h 981428"/>
                      <a:gd name="connsiteX5" fmla="*/ 695325 w 1062038"/>
                      <a:gd name="connsiteY5" fmla="*/ 602457 h 981428"/>
                      <a:gd name="connsiteX6" fmla="*/ 459581 w 1062038"/>
                      <a:gd name="connsiteY6" fmla="*/ 728663 h 981428"/>
                      <a:gd name="connsiteX7" fmla="*/ 373856 w 1062038"/>
                      <a:gd name="connsiteY7" fmla="*/ 854869 h 981428"/>
                      <a:gd name="connsiteX8" fmla="*/ 150019 w 1062038"/>
                      <a:gd name="connsiteY8" fmla="*/ 971550 h 981428"/>
                      <a:gd name="connsiteX9" fmla="*/ 0 w 1062038"/>
                      <a:gd name="connsiteY9" fmla="*/ 976313 h 9814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62038" h="981428">
                        <a:moveTo>
                          <a:pt x="1062038" y="0"/>
                        </a:moveTo>
                        <a:cubicBezTo>
                          <a:pt x="1043781" y="71636"/>
                          <a:pt x="1025525" y="143272"/>
                          <a:pt x="1002506" y="197644"/>
                        </a:cubicBezTo>
                        <a:cubicBezTo>
                          <a:pt x="979487" y="252016"/>
                          <a:pt x="964803" y="300832"/>
                          <a:pt x="923925" y="326232"/>
                        </a:cubicBezTo>
                        <a:cubicBezTo>
                          <a:pt x="883047" y="351632"/>
                          <a:pt x="794544" y="324644"/>
                          <a:pt x="757238" y="350044"/>
                        </a:cubicBezTo>
                        <a:cubicBezTo>
                          <a:pt x="719932" y="375444"/>
                          <a:pt x="710407" y="436563"/>
                          <a:pt x="700088" y="478632"/>
                        </a:cubicBezTo>
                        <a:cubicBezTo>
                          <a:pt x="689769" y="520701"/>
                          <a:pt x="735409" y="560785"/>
                          <a:pt x="695325" y="602457"/>
                        </a:cubicBezTo>
                        <a:cubicBezTo>
                          <a:pt x="655241" y="644129"/>
                          <a:pt x="513159" y="686594"/>
                          <a:pt x="459581" y="728663"/>
                        </a:cubicBezTo>
                        <a:cubicBezTo>
                          <a:pt x="406003" y="770732"/>
                          <a:pt x="425450" y="814388"/>
                          <a:pt x="373856" y="854869"/>
                        </a:cubicBezTo>
                        <a:cubicBezTo>
                          <a:pt x="322262" y="895350"/>
                          <a:pt x="212328" y="951309"/>
                          <a:pt x="150019" y="971550"/>
                        </a:cubicBezTo>
                        <a:cubicBezTo>
                          <a:pt x="87710" y="991791"/>
                          <a:pt x="23416" y="974328"/>
                          <a:pt x="0" y="976313"/>
                        </a:cubicBezTo>
                      </a:path>
                    </a:pathLst>
                  </a:custGeom>
                  <a:ln w="12700">
                    <a:solidFill>
                      <a:srgbClr val="0070C0"/>
                    </a:solidFill>
                    <a:prstDash val="dash"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rgbClr val="C00000"/>
                      </a:solidFill>
                    </a:endParaRPr>
                  </a:p>
                </p:txBody>
              </p:sp>
            </p:grpSp>
          </p:grpSp>
          <p:sp>
            <p:nvSpPr>
              <p:cNvPr id="86" name="TextBox 85"/>
              <p:cNvSpPr txBox="1"/>
              <p:nvPr/>
            </p:nvSpPr>
            <p:spPr>
              <a:xfrm>
                <a:off x="7649500" y="4767070"/>
                <a:ext cx="7200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 smtClean="0"/>
                  <a:t>SGD</a:t>
                </a:r>
                <a:endParaRPr lang="en-GB" sz="1600" dirty="0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6050079" y="5937519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/>
                <a:t>LS</a:t>
              </a:r>
              <a:endParaRPr lang="en-GB" sz="16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609600" y="1429007"/>
            <a:ext cx="53848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000" dirty="0">
                <a:latin typeface="Perpetua" panose="02020502060401020303" pitchFamily="18" charset="0"/>
              </a:rPr>
              <a:t>Gradient </a:t>
            </a:r>
            <a:r>
              <a:rPr lang="en-GB" sz="3000" dirty="0" smtClean="0">
                <a:latin typeface="Perpetua" panose="02020502060401020303" pitchFamily="18" charset="0"/>
              </a:rPr>
              <a:t>of Individual Loss</a:t>
            </a:r>
            <a:endParaRPr lang="en-GB" sz="3000" dirty="0">
              <a:latin typeface="Perpetua" panose="02020502060401020303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197600" y="1429007"/>
            <a:ext cx="53848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000" dirty="0" smtClean="0">
                <a:latin typeface="Perpetua" panose="02020502060401020303" pitchFamily="18" charset="0"/>
              </a:rPr>
              <a:t>Stochastic Gradient Decent</a:t>
            </a:r>
            <a:endParaRPr lang="en-GB" sz="3000" dirty="0">
              <a:latin typeface="Perpetua" panose="02020502060401020303" pitchFamily="18" charset="0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881832" y="2013782"/>
            <a:ext cx="5112568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216997" y="2013782"/>
            <a:ext cx="5112568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19585346">
            <a:off x="4841143" y="3167493"/>
            <a:ext cx="274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cannot vectorise here?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43866" y="5273477"/>
            <a:ext cx="3923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Because we </a:t>
            </a:r>
            <a:r>
              <a:rPr lang="en-GB" dirty="0"/>
              <a:t>are dealing with </a:t>
            </a:r>
            <a:r>
              <a:rPr lang="en-GB" u="sng" dirty="0"/>
              <a:t>individual</a:t>
            </a:r>
            <a:r>
              <a:rPr lang="en-GB" dirty="0"/>
              <a:t> data points </a:t>
            </a:r>
            <a:endParaRPr lang="en-GB" dirty="0" smtClean="0"/>
          </a:p>
        </p:txBody>
      </p:sp>
      <p:sp>
        <p:nvSpPr>
          <p:cNvPr id="6" name="Rectangle 5"/>
          <p:cNvSpPr/>
          <p:nvPr/>
        </p:nvSpPr>
        <p:spPr>
          <a:xfrm>
            <a:off x="243866" y="6025933"/>
            <a:ext cx="38563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So there is no group of points that we can unify their updates in one 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785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Batch vs </a:t>
            </a:r>
            <a:r>
              <a:rPr lang="en-GB" dirty="0"/>
              <a:t>Stochastic </a:t>
            </a:r>
            <a:r>
              <a:rPr lang="en-GB" dirty="0" smtClean="0"/>
              <a:t>Gradient </a:t>
            </a:r>
            <a:r>
              <a:rPr lang="en-GB" dirty="0" smtClean="0"/>
              <a:t>Decent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" y="2013782"/>
                <a:ext cx="5384800" cy="2185749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GB" sz="24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>
                          <a:latin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̅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sz="1000" dirty="0" smtClean="0"/>
              </a:p>
              <a:p>
                <a:pPr marL="0" indent="0">
                  <a:buNone/>
                </a:pPr>
                <a:endParaRPr lang="en-GB" sz="1000" dirty="0"/>
              </a:p>
              <a:p>
                <a:pPr marL="0" indent="0">
                  <a:buNone/>
                </a:pPr>
                <a:endParaRPr lang="en-GB" sz="1000" dirty="0"/>
              </a:p>
              <a:p>
                <a:pPr marL="0" indent="0">
                  <a:buNone/>
                </a:pPr>
                <a:endParaRPr lang="en-GB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box>
                        <m:box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num>
                            <m:den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GB" sz="240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d>
                        <m:d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𝐗𝐰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2013782"/>
                <a:ext cx="5384800" cy="2185749"/>
              </a:xfr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97600" y="2013782"/>
                <a:ext cx="5384800" cy="2178378"/>
              </a:xfrm>
              <a:ln>
                <a:noFill/>
              </a:ln>
            </p:spPr>
            <p:txBody>
              <a:bodyPr/>
              <a:lstStyle/>
              <a:p>
                <a:pPr marL="0" indent="0">
                  <a:buNone/>
                </a:pPr>
                <a:endParaRPr lang="en-GB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𝛻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sz="700" dirty="0"/>
              </a:p>
              <a:p>
                <a:pPr marL="0" indent="0">
                  <a:buNone/>
                </a:pPr>
                <a:endParaRPr lang="en-GB" sz="1600" dirty="0" smtClean="0"/>
              </a:p>
              <a:p>
                <a:pPr marL="0" indent="0">
                  <a:buNone/>
                </a:pPr>
                <a:endParaRPr lang="en-GB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97600" y="2013782"/>
                <a:ext cx="5384800" cy="2178378"/>
              </a:xfr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3" name="Group 172"/>
          <p:cNvGrpSpPr/>
          <p:nvPr/>
        </p:nvGrpSpPr>
        <p:grpSpPr>
          <a:xfrm>
            <a:off x="4439816" y="4221088"/>
            <a:ext cx="4104456" cy="2443325"/>
            <a:chOff x="4439816" y="4221088"/>
            <a:chExt cx="4104456" cy="2443325"/>
          </a:xfrm>
        </p:grpSpPr>
        <p:grpSp>
          <p:nvGrpSpPr>
            <p:cNvPr id="169" name="Group 168"/>
            <p:cNvGrpSpPr/>
            <p:nvPr/>
          </p:nvGrpSpPr>
          <p:grpSpPr>
            <a:xfrm>
              <a:off x="4439816" y="4221088"/>
              <a:ext cx="4104456" cy="2443325"/>
              <a:chOff x="4439816" y="4221088"/>
              <a:chExt cx="4104456" cy="2443325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4439816" y="4221088"/>
                <a:ext cx="4104456" cy="2443325"/>
                <a:chOff x="4583832" y="4365104"/>
                <a:chExt cx="4104456" cy="2443325"/>
              </a:xfrm>
            </p:grpSpPr>
            <p:grpSp>
              <p:nvGrpSpPr>
                <p:cNvPr id="110" name="Group 109"/>
                <p:cNvGrpSpPr/>
                <p:nvPr/>
              </p:nvGrpSpPr>
              <p:grpSpPr>
                <a:xfrm>
                  <a:off x="4583832" y="4365104"/>
                  <a:ext cx="4104456" cy="2443325"/>
                  <a:chOff x="4583832" y="4365104"/>
                  <a:chExt cx="4104456" cy="2443325"/>
                </a:xfrm>
              </p:grpSpPr>
              <p:grpSp>
                <p:nvGrpSpPr>
                  <p:cNvPr id="108" name="Group 107"/>
                  <p:cNvGrpSpPr/>
                  <p:nvPr/>
                </p:nvGrpSpPr>
                <p:grpSpPr>
                  <a:xfrm>
                    <a:off x="4583832" y="4365104"/>
                    <a:ext cx="4104456" cy="2443325"/>
                    <a:chOff x="4583832" y="4365104"/>
                    <a:chExt cx="4104456" cy="2443325"/>
                  </a:xfrm>
                </p:grpSpPr>
                <p:grpSp>
                  <p:nvGrpSpPr>
                    <p:cNvPr id="82" name="Group 81"/>
                    <p:cNvGrpSpPr/>
                    <p:nvPr/>
                  </p:nvGrpSpPr>
                  <p:grpSpPr>
                    <a:xfrm>
                      <a:off x="4583832" y="4365104"/>
                      <a:ext cx="4104456" cy="2443325"/>
                      <a:chOff x="4583832" y="4365104"/>
                      <a:chExt cx="4104456" cy="2443325"/>
                    </a:xfrm>
                  </p:grpSpPr>
                  <p:grpSp>
                    <p:nvGrpSpPr>
                      <p:cNvPr id="83" name="Group 82"/>
                      <p:cNvGrpSpPr/>
                      <p:nvPr/>
                    </p:nvGrpSpPr>
                    <p:grpSpPr>
                      <a:xfrm>
                        <a:off x="4583832" y="4365104"/>
                        <a:ext cx="4104456" cy="2443325"/>
                        <a:chOff x="4583832" y="4397757"/>
                        <a:chExt cx="4104456" cy="2443325"/>
                      </a:xfrm>
                    </p:grpSpPr>
                    <p:pic>
                      <p:nvPicPr>
                        <p:cNvPr id="85" name="Picture 84"/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20870" t="15883" r="9847" b="11947"/>
                        <a:stretch/>
                      </p:blipFill>
                      <p:spPr>
                        <a:xfrm>
                          <a:off x="4583832" y="4397757"/>
                          <a:ext cx="4104456" cy="2443325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86" name="Text Box 1736128434"/>
                        <p:cNvSpPr txBox="1"/>
                        <p:nvPr/>
                      </p:nvSpPr>
                      <p:spPr>
                        <a:xfrm rot="16200000">
                          <a:off x="6027234" y="4900915"/>
                          <a:ext cx="137532" cy="164507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square" lIns="0" tIns="0" rIns="0" bIns="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400" dirty="0">
                              <a:solidFill>
                                <a:srgbClr val="C00000"/>
                              </a:solidFill>
                              <a:effectLst/>
                              <a:latin typeface="Calibri Light" panose="020F0302020204030204" pitchFamily="34" charset="0"/>
                              <a:ea typeface="Calibri" panose="020F0502020204030204" pitchFamily="34" charset="0"/>
                              <a:cs typeface="Calibri Light" panose="020F0302020204030204" pitchFamily="34" charset="0"/>
                            </a:rPr>
                            <a:t>x</a:t>
                          </a:r>
                        </a:p>
                      </p:txBody>
                    </p:sp>
                    <p:sp>
                      <p:nvSpPr>
                        <p:cNvPr id="87" name="Text Box 1736128434"/>
                        <p:cNvSpPr txBox="1"/>
                        <p:nvPr/>
                      </p:nvSpPr>
                      <p:spPr>
                        <a:xfrm rot="16200000">
                          <a:off x="6085678" y="5216843"/>
                          <a:ext cx="137532" cy="164507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square" lIns="0" tIns="0" rIns="0" bIns="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400" dirty="0">
                              <a:solidFill>
                                <a:srgbClr val="C00000"/>
                              </a:solidFill>
                              <a:effectLst/>
                              <a:latin typeface="Calibri Light" panose="020F0302020204030204" pitchFamily="34" charset="0"/>
                              <a:ea typeface="Calibri" panose="020F0502020204030204" pitchFamily="34" charset="0"/>
                              <a:cs typeface="Calibri Light" panose="020F0302020204030204" pitchFamily="34" charset="0"/>
                            </a:rPr>
                            <a:t>x</a:t>
                          </a:r>
                        </a:p>
                      </p:txBody>
                    </p:sp>
                    <p:sp>
                      <p:nvSpPr>
                        <p:cNvPr id="88" name="Text Box 1736128434"/>
                        <p:cNvSpPr txBox="1"/>
                        <p:nvPr/>
                      </p:nvSpPr>
                      <p:spPr>
                        <a:xfrm rot="16200000">
                          <a:off x="6122370" y="5431735"/>
                          <a:ext cx="137532" cy="164507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square" lIns="0" tIns="0" rIns="0" bIns="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400" dirty="0">
                              <a:solidFill>
                                <a:srgbClr val="C00000"/>
                              </a:solidFill>
                              <a:effectLst/>
                              <a:latin typeface="Calibri Light" panose="020F0302020204030204" pitchFamily="34" charset="0"/>
                              <a:ea typeface="Calibri" panose="020F0502020204030204" pitchFamily="34" charset="0"/>
                              <a:cs typeface="Calibri Light" panose="020F0302020204030204" pitchFamily="34" charset="0"/>
                            </a:rPr>
                            <a:t>x</a:t>
                          </a:r>
                        </a:p>
                      </p:txBody>
                    </p:sp>
                    <p:sp>
                      <p:nvSpPr>
                        <p:cNvPr id="89" name="Text Box 1736128434"/>
                        <p:cNvSpPr txBox="1"/>
                        <p:nvPr/>
                      </p:nvSpPr>
                      <p:spPr>
                        <a:xfrm rot="16200000">
                          <a:off x="6187768" y="5678997"/>
                          <a:ext cx="137532" cy="164507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square" lIns="0" tIns="0" rIns="0" bIns="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400" dirty="0">
                              <a:solidFill>
                                <a:srgbClr val="C00000"/>
                              </a:solidFill>
                              <a:effectLst/>
                              <a:latin typeface="Calibri Light" panose="020F0302020204030204" pitchFamily="34" charset="0"/>
                              <a:ea typeface="Calibri" panose="020F0502020204030204" pitchFamily="34" charset="0"/>
                              <a:cs typeface="Calibri Light" panose="020F0302020204030204" pitchFamily="34" charset="0"/>
                            </a:rPr>
                            <a:t>x</a:t>
                          </a:r>
                        </a:p>
                      </p:txBody>
                    </p:sp>
                    <p:sp>
                      <p:nvSpPr>
                        <p:cNvPr id="91" name="Text Box 1736128434"/>
                        <p:cNvSpPr txBox="1"/>
                        <p:nvPr/>
                      </p:nvSpPr>
                      <p:spPr>
                        <a:xfrm rot="16200000">
                          <a:off x="6248503" y="5964183"/>
                          <a:ext cx="137532" cy="164507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square" lIns="0" tIns="0" rIns="0" bIns="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400" dirty="0">
                              <a:solidFill>
                                <a:srgbClr val="C00000"/>
                              </a:solidFill>
                              <a:effectLst/>
                              <a:latin typeface="Calibri Light" panose="020F0302020204030204" pitchFamily="34" charset="0"/>
                              <a:ea typeface="Calibri" panose="020F0502020204030204" pitchFamily="34" charset="0"/>
                              <a:cs typeface="Calibri Light" panose="020F0302020204030204" pitchFamily="34" charset="0"/>
                            </a:rPr>
                            <a:t>x</a:t>
                          </a:r>
                        </a:p>
                      </p:txBody>
                    </p:sp>
                  </p:grpSp>
                  <p:sp>
                    <p:nvSpPr>
                      <p:cNvPr id="84" name="Freeform 83"/>
                      <p:cNvSpPr/>
                      <p:nvPr/>
                    </p:nvSpPr>
                    <p:spPr>
                      <a:xfrm>
                        <a:off x="6126480" y="4946073"/>
                        <a:ext cx="241069" cy="1113905"/>
                      </a:xfrm>
                      <a:custGeom>
                        <a:avLst/>
                        <a:gdLst>
                          <a:gd name="connsiteX0" fmla="*/ 0 w 241069"/>
                          <a:gd name="connsiteY0" fmla="*/ 0 h 1113905"/>
                          <a:gd name="connsiteX1" fmla="*/ 58189 w 241069"/>
                          <a:gd name="connsiteY1" fmla="*/ 290945 h 1113905"/>
                          <a:gd name="connsiteX2" fmla="*/ 124691 w 241069"/>
                          <a:gd name="connsiteY2" fmla="*/ 590203 h 1113905"/>
                          <a:gd name="connsiteX3" fmla="*/ 174567 w 241069"/>
                          <a:gd name="connsiteY3" fmla="*/ 822960 h 1113905"/>
                          <a:gd name="connsiteX4" fmla="*/ 207818 w 241069"/>
                          <a:gd name="connsiteY4" fmla="*/ 997527 h 1113905"/>
                          <a:gd name="connsiteX5" fmla="*/ 241069 w 241069"/>
                          <a:gd name="connsiteY5" fmla="*/ 1113905 h 11139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241069" h="1113905">
                            <a:moveTo>
                              <a:pt x="0" y="0"/>
                            </a:moveTo>
                            <a:cubicBezTo>
                              <a:pt x="18703" y="96289"/>
                              <a:pt x="37407" y="192578"/>
                              <a:pt x="58189" y="290945"/>
                            </a:cubicBezTo>
                            <a:cubicBezTo>
                              <a:pt x="78971" y="389312"/>
                              <a:pt x="105295" y="501534"/>
                              <a:pt x="124691" y="590203"/>
                            </a:cubicBezTo>
                            <a:cubicBezTo>
                              <a:pt x="144087" y="678872"/>
                              <a:pt x="160713" y="755073"/>
                              <a:pt x="174567" y="822960"/>
                            </a:cubicBezTo>
                            <a:cubicBezTo>
                              <a:pt x="188421" y="890847"/>
                              <a:pt x="196734" y="949036"/>
                              <a:pt x="207818" y="997527"/>
                            </a:cubicBezTo>
                            <a:cubicBezTo>
                              <a:pt x="218902" y="1046018"/>
                              <a:pt x="229985" y="1079961"/>
                              <a:pt x="241069" y="1113905"/>
                            </a:cubicBezTo>
                          </a:path>
                        </a:pathLst>
                      </a:custGeom>
                      <a:noFill/>
                      <a:ln w="12700"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grpSp>
                  <p:nvGrpSpPr>
                    <p:cNvPr id="94" name="Group 93"/>
                    <p:cNvGrpSpPr/>
                    <p:nvPr/>
                  </p:nvGrpSpPr>
                  <p:grpSpPr>
                    <a:xfrm>
                      <a:off x="6307481" y="5002781"/>
                      <a:ext cx="1466689" cy="1150321"/>
                      <a:chOff x="6323163" y="4594266"/>
                      <a:chExt cx="1466689" cy="1336860"/>
                    </a:xfrm>
                  </p:grpSpPr>
                  <p:grpSp>
                    <p:nvGrpSpPr>
                      <p:cNvPr id="95" name="Group 94"/>
                      <p:cNvGrpSpPr/>
                      <p:nvPr/>
                    </p:nvGrpSpPr>
                    <p:grpSpPr>
                      <a:xfrm>
                        <a:off x="6323163" y="4594266"/>
                        <a:ext cx="1466689" cy="1336860"/>
                        <a:chOff x="125496" y="239597"/>
                        <a:chExt cx="874045" cy="897887"/>
                      </a:xfrm>
                    </p:grpSpPr>
                    <p:sp>
                      <p:nvSpPr>
                        <p:cNvPr id="97" name="Text Box 1736128431"/>
                        <p:cNvSpPr txBox="1"/>
                        <p:nvPr/>
                      </p:nvSpPr>
                      <p:spPr>
                        <a:xfrm rot="16200000">
                          <a:off x="896711" y="244355"/>
                          <a:ext cx="107587" cy="98072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square" lIns="0" tIns="0" rIns="0" bIns="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400" dirty="0">
                              <a:solidFill>
                                <a:srgbClr val="C00000"/>
                              </a:solidFill>
                              <a:effectLst/>
                              <a:latin typeface="Calibri Light" panose="020F0302020204030204" pitchFamily="34" charset="0"/>
                              <a:ea typeface="Calibri" panose="020F0502020204030204" pitchFamily="34" charset="0"/>
                              <a:cs typeface="Calibri Light" panose="020F0302020204030204" pitchFamily="34" charset="0"/>
                            </a:rPr>
                            <a:t>x</a:t>
                          </a:r>
                        </a:p>
                      </p:txBody>
                    </p:sp>
                    <p:sp>
                      <p:nvSpPr>
                        <p:cNvPr id="98" name="Text Box 1736128432"/>
                        <p:cNvSpPr txBox="1"/>
                        <p:nvPr/>
                      </p:nvSpPr>
                      <p:spPr>
                        <a:xfrm rot="16200000">
                          <a:off x="854996" y="371990"/>
                          <a:ext cx="107587" cy="98072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square" lIns="0" tIns="0" rIns="0" bIns="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400">
                              <a:solidFill>
                                <a:srgbClr val="C00000"/>
                              </a:solidFill>
                              <a:effectLst/>
                              <a:latin typeface="Calibri Light" panose="020F0302020204030204" pitchFamily="34" charset="0"/>
                              <a:ea typeface="Calibri" panose="020F0502020204030204" pitchFamily="34" charset="0"/>
                              <a:cs typeface="Calibri Light" panose="020F0302020204030204" pitchFamily="34" charset="0"/>
                            </a:rPr>
                            <a:t>x</a:t>
                          </a:r>
                        </a:p>
                      </p:txBody>
                    </p:sp>
                    <p:sp>
                      <p:nvSpPr>
                        <p:cNvPr id="99" name="Text Box 1736128433"/>
                        <p:cNvSpPr txBox="1"/>
                        <p:nvPr/>
                      </p:nvSpPr>
                      <p:spPr>
                        <a:xfrm rot="16200000">
                          <a:off x="787705" y="454184"/>
                          <a:ext cx="107351" cy="98035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square" lIns="0" tIns="0" rIns="0" bIns="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400" dirty="0">
                              <a:solidFill>
                                <a:srgbClr val="C00000"/>
                              </a:solidFill>
                              <a:effectLst/>
                              <a:latin typeface="Calibri Light" panose="020F0302020204030204" pitchFamily="34" charset="0"/>
                              <a:ea typeface="Calibri" panose="020F0502020204030204" pitchFamily="34" charset="0"/>
                              <a:cs typeface="Calibri Light" panose="020F0302020204030204" pitchFamily="34" charset="0"/>
                            </a:rPr>
                            <a:t>x</a:t>
                          </a:r>
                        </a:p>
                      </p:txBody>
                    </p:sp>
                    <p:sp>
                      <p:nvSpPr>
                        <p:cNvPr id="100" name="Text Box 1736128434"/>
                        <p:cNvSpPr txBox="1"/>
                        <p:nvPr/>
                      </p:nvSpPr>
                      <p:spPr>
                        <a:xfrm rot="16200000">
                          <a:off x="719755" y="476764"/>
                          <a:ext cx="107351" cy="98035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square" lIns="0" tIns="0" rIns="0" bIns="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400" dirty="0">
                              <a:solidFill>
                                <a:srgbClr val="C00000"/>
                              </a:solidFill>
                              <a:effectLst/>
                              <a:latin typeface="Calibri Light" panose="020F0302020204030204" pitchFamily="34" charset="0"/>
                              <a:ea typeface="Calibri" panose="020F0502020204030204" pitchFamily="34" charset="0"/>
                              <a:cs typeface="Calibri Light" panose="020F0302020204030204" pitchFamily="34" charset="0"/>
                            </a:rPr>
                            <a:t>x</a:t>
                          </a:r>
                        </a:p>
                      </p:txBody>
                    </p:sp>
                    <p:sp>
                      <p:nvSpPr>
                        <p:cNvPr id="101" name="Text Box 1736128435"/>
                        <p:cNvSpPr txBox="1"/>
                        <p:nvPr/>
                      </p:nvSpPr>
                      <p:spPr>
                        <a:xfrm rot="16200000">
                          <a:off x="673838" y="558677"/>
                          <a:ext cx="107351" cy="98035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square" lIns="0" tIns="0" rIns="0" bIns="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400">
                              <a:solidFill>
                                <a:srgbClr val="C00000"/>
                              </a:solidFill>
                              <a:effectLst/>
                              <a:latin typeface="Calibri Light" panose="020F0302020204030204" pitchFamily="34" charset="0"/>
                              <a:ea typeface="Calibri" panose="020F0502020204030204" pitchFamily="34" charset="0"/>
                              <a:cs typeface="Calibri Light" panose="020F0302020204030204" pitchFamily="34" charset="0"/>
                            </a:rPr>
                            <a:t>x</a:t>
                          </a:r>
                        </a:p>
                      </p:txBody>
                    </p:sp>
                    <p:sp>
                      <p:nvSpPr>
                        <p:cNvPr id="102" name="Text Box 1736128438"/>
                        <p:cNvSpPr txBox="1"/>
                        <p:nvPr/>
                      </p:nvSpPr>
                      <p:spPr>
                        <a:xfrm rot="16200000">
                          <a:off x="333561" y="908241"/>
                          <a:ext cx="107351" cy="9939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square" lIns="0" tIns="0" rIns="0" bIns="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400" dirty="0">
                              <a:solidFill>
                                <a:srgbClr val="C00000"/>
                              </a:solidFill>
                              <a:effectLst/>
                              <a:latin typeface="Calibri Light" panose="020F0302020204030204" pitchFamily="34" charset="0"/>
                              <a:ea typeface="Calibri" panose="020F0502020204030204" pitchFamily="34" charset="0"/>
                              <a:cs typeface="Calibri Light" panose="020F0302020204030204" pitchFamily="34" charset="0"/>
                            </a:rPr>
                            <a:t>x</a:t>
                          </a:r>
                        </a:p>
                      </p:txBody>
                    </p:sp>
                    <p:sp>
                      <p:nvSpPr>
                        <p:cNvPr id="103" name="Text Box 1736128439"/>
                        <p:cNvSpPr txBox="1"/>
                        <p:nvPr/>
                      </p:nvSpPr>
                      <p:spPr>
                        <a:xfrm rot="16200000">
                          <a:off x="147774" y="985970"/>
                          <a:ext cx="129236" cy="173792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square" lIns="0" tIns="0" rIns="0" bIns="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000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</a:p>
                      </p:txBody>
                    </p:sp>
                    <p:sp>
                      <p:nvSpPr>
                        <p:cNvPr id="104" name="Text Box 1736128440"/>
                        <p:cNvSpPr txBox="1"/>
                        <p:nvPr/>
                      </p:nvSpPr>
                      <p:spPr>
                        <a:xfrm rot="16200000">
                          <a:off x="504715" y="805114"/>
                          <a:ext cx="107351" cy="98035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square" lIns="0" tIns="0" rIns="0" bIns="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400" dirty="0">
                              <a:solidFill>
                                <a:srgbClr val="C00000"/>
                              </a:solidFill>
                              <a:effectLst/>
                              <a:latin typeface="Calibri Light" panose="020F0302020204030204" pitchFamily="34" charset="0"/>
                              <a:ea typeface="Calibri" panose="020F0502020204030204" pitchFamily="34" charset="0"/>
                              <a:cs typeface="Calibri Light" panose="020F0302020204030204" pitchFamily="34" charset="0"/>
                            </a:rPr>
                            <a:t>x</a:t>
                          </a:r>
                        </a:p>
                      </p:txBody>
                    </p:sp>
                    <p:sp>
                      <p:nvSpPr>
                        <p:cNvPr id="105" name="Text Box 1736128441"/>
                        <p:cNvSpPr txBox="1"/>
                        <p:nvPr/>
                      </p:nvSpPr>
                      <p:spPr>
                        <a:xfrm rot="16200000">
                          <a:off x="561350" y="723420"/>
                          <a:ext cx="107351" cy="98035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square" lIns="0" tIns="0" rIns="0" bIns="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400" dirty="0">
                              <a:solidFill>
                                <a:srgbClr val="C00000"/>
                              </a:solidFill>
                              <a:effectLst/>
                              <a:latin typeface="Calibri Light" panose="020F0302020204030204" pitchFamily="34" charset="0"/>
                              <a:ea typeface="Calibri" panose="020F0502020204030204" pitchFamily="34" charset="0"/>
                              <a:cs typeface="Calibri Light" panose="020F0302020204030204" pitchFamily="34" charset="0"/>
                            </a:rPr>
                            <a:t>x</a:t>
                          </a:r>
                        </a:p>
                      </p:txBody>
                    </p:sp>
                    <p:sp>
                      <p:nvSpPr>
                        <p:cNvPr id="106" name="Text Box 1736128442"/>
                        <p:cNvSpPr txBox="1"/>
                        <p:nvPr/>
                      </p:nvSpPr>
                      <p:spPr>
                        <a:xfrm rot="16200000">
                          <a:off x="671934" y="646307"/>
                          <a:ext cx="107351" cy="98035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square" lIns="0" tIns="0" rIns="0" bIns="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400" dirty="0">
                              <a:solidFill>
                                <a:srgbClr val="C00000"/>
                              </a:solidFill>
                              <a:effectLst/>
                              <a:latin typeface="Calibri Light" panose="020F0302020204030204" pitchFamily="34" charset="0"/>
                              <a:ea typeface="Calibri" panose="020F0502020204030204" pitchFamily="34" charset="0"/>
                              <a:cs typeface="Calibri Light" panose="020F0302020204030204" pitchFamily="34" charset="0"/>
                            </a:rPr>
                            <a:t>x</a:t>
                          </a:r>
                        </a:p>
                      </p:txBody>
                    </p:sp>
                    <p:sp>
                      <p:nvSpPr>
                        <p:cNvPr id="107" name="Text Box 1736128439"/>
                        <p:cNvSpPr txBox="1"/>
                        <p:nvPr/>
                      </p:nvSpPr>
                      <p:spPr>
                        <a:xfrm rot="16200000">
                          <a:off x="260306" y="919756"/>
                          <a:ext cx="107351" cy="98035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square" lIns="0" tIns="0" rIns="0" bIns="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400" dirty="0">
                              <a:solidFill>
                                <a:srgbClr val="C00000"/>
                              </a:solidFill>
                              <a:effectLst/>
                              <a:latin typeface="Calibri Light" panose="020F0302020204030204" pitchFamily="34" charset="0"/>
                              <a:ea typeface="Calibri" panose="020F0502020204030204" pitchFamily="34" charset="0"/>
                              <a:cs typeface="Calibri Light" panose="020F0302020204030204" pitchFamily="34" charset="0"/>
                            </a:rPr>
                            <a:t>x</a:t>
                          </a:r>
                        </a:p>
                      </p:txBody>
                    </p:sp>
                    <p:sp>
                      <p:nvSpPr>
                        <p:cNvPr id="135" name="Text Box 1736128441"/>
                        <p:cNvSpPr txBox="1"/>
                        <p:nvPr/>
                      </p:nvSpPr>
                      <p:spPr>
                        <a:xfrm rot="16200000">
                          <a:off x="441109" y="848255"/>
                          <a:ext cx="107351" cy="98035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square" lIns="0" tIns="0" rIns="0" bIns="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400" dirty="0">
                              <a:solidFill>
                                <a:srgbClr val="C00000"/>
                              </a:solidFill>
                              <a:effectLst/>
                              <a:latin typeface="Calibri Light" panose="020F0302020204030204" pitchFamily="34" charset="0"/>
                              <a:ea typeface="Calibri" panose="020F0502020204030204" pitchFamily="34" charset="0"/>
                              <a:cs typeface="Calibri Light" panose="020F0302020204030204" pitchFamily="34" charset="0"/>
                            </a:rPr>
                            <a:t>x</a:t>
                          </a:r>
                        </a:p>
                      </p:txBody>
                    </p:sp>
                    <p:sp>
                      <p:nvSpPr>
                        <p:cNvPr id="136" name="Text Box 1736128442"/>
                        <p:cNvSpPr txBox="1"/>
                        <p:nvPr/>
                      </p:nvSpPr>
                      <p:spPr>
                        <a:xfrm rot="16200000">
                          <a:off x="643491" y="673534"/>
                          <a:ext cx="107351" cy="98035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square" lIns="0" tIns="0" rIns="0" bIns="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400" dirty="0">
                              <a:solidFill>
                                <a:srgbClr val="C00000"/>
                              </a:solidFill>
                              <a:effectLst/>
                              <a:latin typeface="Calibri Light" panose="020F0302020204030204" pitchFamily="34" charset="0"/>
                              <a:ea typeface="Calibri" panose="020F0502020204030204" pitchFamily="34" charset="0"/>
                              <a:cs typeface="Calibri Light" panose="020F0302020204030204" pitchFamily="34" charset="0"/>
                            </a:rPr>
                            <a:t>x</a:t>
                          </a:r>
                        </a:p>
                      </p:txBody>
                    </p:sp>
                    <p:sp>
                      <p:nvSpPr>
                        <p:cNvPr id="160" name="Text Box 1736128438"/>
                        <p:cNvSpPr txBox="1"/>
                        <p:nvPr/>
                      </p:nvSpPr>
                      <p:spPr>
                        <a:xfrm rot="16200000">
                          <a:off x="386945" y="881777"/>
                          <a:ext cx="107351" cy="9939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square" lIns="0" tIns="0" rIns="0" bIns="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400" dirty="0">
                              <a:solidFill>
                                <a:srgbClr val="C00000"/>
                              </a:solidFill>
                              <a:effectLst/>
                              <a:latin typeface="Calibri Light" panose="020F0302020204030204" pitchFamily="34" charset="0"/>
                              <a:ea typeface="Calibri" panose="020F0502020204030204" pitchFamily="34" charset="0"/>
                              <a:cs typeface="Calibri Light" panose="020F0302020204030204" pitchFamily="34" charset="0"/>
                            </a:rPr>
                            <a:t>x</a:t>
                          </a:r>
                        </a:p>
                      </p:txBody>
                    </p:sp>
                    <p:sp>
                      <p:nvSpPr>
                        <p:cNvPr id="161" name="Text Box 1736128441"/>
                        <p:cNvSpPr txBox="1"/>
                        <p:nvPr/>
                      </p:nvSpPr>
                      <p:spPr>
                        <a:xfrm rot="16200000">
                          <a:off x="609556" y="701150"/>
                          <a:ext cx="107351" cy="98035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square" lIns="0" tIns="0" rIns="0" bIns="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400" dirty="0">
                              <a:solidFill>
                                <a:srgbClr val="C00000"/>
                              </a:solidFill>
                              <a:effectLst/>
                              <a:latin typeface="Calibri Light" panose="020F0302020204030204" pitchFamily="34" charset="0"/>
                              <a:ea typeface="Calibri" panose="020F0502020204030204" pitchFamily="34" charset="0"/>
                              <a:cs typeface="Calibri Light" panose="020F0302020204030204" pitchFamily="34" charset="0"/>
                            </a:rPr>
                            <a:t>x</a:t>
                          </a:r>
                        </a:p>
                      </p:txBody>
                    </p:sp>
                  </p:grpSp>
                  <p:sp>
                    <p:nvSpPr>
                      <p:cNvPr id="96" name="Freeform 95"/>
                      <p:cNvSpPr/>
                      <p:nvPr/>
                    </p:nvSpPr>
                    <p:spPr>
                      <a:xfrm>
                        <a:off x="6703287" y="4710850"/>
                        <a:ext cx="1062038" cy="981428"/>
                      </a:xfrm>
                      <a:custGeom>
                        <a:avLst/>
                        <a:gdLst>
                          <a:gd name="connsiteX0" fmla="*/ 1062038 w 1062038"/>
                          <a:gd name="connsiteY0" fmla="*/ 0 h 981428"/>
                          <a:gd name="connsiteX1" fmla="*/ 1002506 w 1062038"/>
                          <a:gd name="connsiteY1" fmla="*/ 197644 h 981428"/>
                          <a:gd name="connsiteX2" fmla="*/ 923925 w 1062038"/>
                          <a:gd name="connsiteY2" fmla="*/ 326232 h 981428"/>
                          <a:gd name="connsiteX3" fmla="*/ 757238 w 1062038"/>
                          <a:gd name="connsiteY3" fmla="*/ 350044 h 981428"/>
                          <a:gd name="connsiteX4" fmla="*/ 700088 w 1062038"/>
                          <a:gd name="connsiteY4" fmla="*/ 478632 h 981428"/>
                          <a:gd name="connsiteX5" fmla="*/ 695325 w 1062038"/>
                          <a:gd name="connsiteY5" fmla="*/ 602457 h 981428"/>
                          <a:gd name="connsiteX6" fmla="*/ 459581 w 1062038"/>
                          <a:gd name="connsiteY6" fmla="*/ 728663 h 981428"/>
                          <a:gd name="connsiteX7" fmla="*/ 373856 w 1062038"/>
                          <a:gd name="connsiteY7" fmla="*/ 854869 h 981428"/>
                          <a:gd name="connsiteX8" fmla="*/ 150019 w 1062038"/>
                          <a:gd name="connsiteY8" fmla="*/ 971550 h 981428"/>
                          <a:gd name="connsiteX9" fmla="*/ 0 w 1062038"/>
                          <a:gd name="connsiteY9" fmla="*/ 976313 h 98142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1062038" h="981428">
                            <a:moveTo>
                              <a:pt x="1062038" y="0"/>
                            </a:moveTo>
                            <a:cubicBezTo>
                              <a:pt x="1043781" y="71636"/>
                              <a:pt x="1025525" y="143272"/>
                              <a:pt x="1002506" y="197644"/>
                            </a:cubicBezTo>
                            <a:cubicBezTo>
                              <a:pt x="979487" y="252016"/>
                              <a:pt x="964803" y="300832"/>
                              <a:pt x="923925" y="326232"/>
                            </a:cubicBezTo>
                            <a:cubicBezTo>
                              <a:pt x="883047" y="351632"/>
                              <a:pt x="794544" y="324644"/>
                              <a:pt x="757238" y="350044"/>
                            </a:cubicBezTo>
                            <a:cubicBezTo>
                              <a:pt x="719932" y="375444"/>
                              <a:pt x="710407" y="436563"/>
                              <a:pt x="700088" y="478632"/>
                            </a:cubicBezTo>
                            <a:cubicBezTo>
                              <a:pt x="689769" y="520701"/>
                              <a:pt x="735409" y="560785"/>
                              <a:pt x="695325" y="602457"/>
                            </a:cubicBezTo>
                            <a:cubicBezTo>
                              <a:pt x="655241" y="644129"/>
                              <a:pt x="513159" y="686594"/>
                              <a:pt x="459581" y="728663"/>
                            </a:cubicBezTo>
                            <a:cubicBezTo>
                              <a:pt x="406003" y="770732"/>
                              <a:pt x="425450" y="814388"/>
                              <a:pt x="373856" y="854869"/>
                            </a:cubicBezTo>
                            <a:cubicBezTo>
                              <a:pt x="322262" y="895350"/>
                              <a:pt x="212328" y="951309"/>
                              <a:pt x="150019" y="971550"/>
                            </a:cubicBezTo>
                            <a:cubicBezTo>
                              <a:pt x="87710" y="991791"/>
                              <a:pt x="23416" y="974328"/>
                              <a:pt x="0" y="976313"/>
                            </a:cubicBezTo>
                          </a:path>
                        </a:pathLst>
                      </a:custGeom>
                      <a:ln w="12700">
                        <a:solidFill>
                          <a:srgbClr val="0070C0"/>
                        </a:solidFill>
                        <a:prstDash val="dash"/>
                      </a:ln>
                    </p:spPr>
                    <p:style>
                      <a:lnRef idx="1">
                        <a:schemeClr val="accent4"/>
                      </a:lnRef>
                      <a:fillRef idx="0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p:grpSp>
              </p:grpSp>
              <p:cxnSp>
                <p:nvCxnSpPr>
                  <p:cNvPr id="109" name="Straight Connector 108"/>
                  <p:cNvCxnSpPr/>
                  <p:nvPr/>
                </p:nvCxnSpPr>
                <p:spPr>
                  <a:xfrm flipH="1">
                    <a:off x="7724385" y="5166299"/>
                    <a:ext cx="0" cy="847484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dash"/>
                    <a:tailEnd type="oval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 flipH="1">
                    <a:off x="7666927" y="5237491"/>
                    <a:ext cx="0" cy="847484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dash"/>
                    <a:tailEnd type="oval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 flipH="1">
                    <a:off x="7583232" y="5415744"/>
                    <a:ext cx="0" cy="680284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dash"/>
                    <a:tailEnd type="oval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/>
                  <p:cNvCxnSpPr/>
                  <p:nvPr/>
                </p:nvCxnSpPr>
                <p:spPr>
                  <a:xfrm flipH="1">
                    <a:off x="7469297" y="5369422"/>
                    <a:ext cx="0" cy="763065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dash"/>
                    <a:tailEnd type="oval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 flipH="1">
                    <a:off x="7256347" y="5714759"/>
                    <a:ext cx="0" cy="400417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dash"/>
                    <a:tailEnd type="oval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 flipH="1">
                    <a:off x="7162355" y="5726506"/>
                    <a:ext cx="0" cy="44131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dash"/>
                    <a:tailEnd type="oval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 flipH="1">
                    <a:off x="7068370" y="5854510"/>
                    <a:ext cx="0" cy="273525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dash"/>
                    <a:tailEnd type="oval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6870611" y="5912614"/>
                    <a:ext cx="263" cy="193845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dash"/>
                    <a:tailEnd type="oval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 flipH="1">
                    <a:off x="6673222" y="5965726"/>
                    <a:ext cx="3707" cy="142811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dash"/>
                    <a:tailEnd type="oval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/>
                  <p:cNvCxnSpPr/>
                  <p:nvPr/>
                </p:nvCxnSpPr>
                <p:spPr>
                  <a:xfrm>
                    <a:off x="6977122" y="5889523"/>
                    <a:ext cx="263" cy="180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dash"/>
                    <a:tailEnd type="oval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>
                    <a:off x="6149818" y="5033778"/>
                    <a:ext cx="10858" cy="823325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dash"/>
                    <a:round/>
                    <a:tailEnd type="oval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6206225" y="5300536"/>
                    <a:ext cx="12456" cy="660718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dash"/>
                    <a:tailEnd type="oval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>
                    <a:off x="6281997" y="5770122"/>
                    <a:ext cx="0" cy="28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dash"/>
                    <a:tailEnd type="oval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>
                    <a:off x="6362727" y="6053320"/>
                    <a:ext cx="0" cy="72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dash"/>
                    <a:tailEnd type="oval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>
                    <a:stCxn id="136" idx="2"/>
                  </p:cNvCxnSpPr>
                  <p:nvPr/>
                </p:nvCxnSpPr>
                <p:spPr>
                  <a:xfrm>
                    <a:off x="7349026" y="5621514"/>
                    <a:ext cx="0" cy="5075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dash"/>
                    <a:tailEnd type="oval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/>
                  <p:cNvCxnSpPr/>
                  <p:nvPr/>
                </p:nvCxnSpPr>
                <p:spPr>
                  <a:xfrm>
                    <a:off x="7403173" y="5526023"/>
                    <a:ext cx="4274" cy="592328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dash"/>
                    <a:tailEnd type="oval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 flipH="1">
                    <a:off x="6783663" y="5976490"/>
                    <a:ext cx="3707" cy="142811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dash"/>
                    <a:tailEnd type="oval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5" name="TextBox 164"/>
                <p:cNvSpPr txBox="1"/>
                <p:nvPr/>
              </p:nvSpPr>
              <p:spPr>
                <a:xfrm>
                  <a:off x="7793516" y="4911086"/>
                  <a:ext cx="72008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600" dirty="0" smtClean="0"/>
                    <a:t>SGD</a:t>
                  </a:r>
                  <a:endParaRPr lang="en-GB" sz="1600" dirty="0"/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5796552" y="4733764"/>
                  <a:ext cx="72008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600" dirty="0" smtClean="0"/>
                    <a:t>GD</a:t>
                  </a:r>
                  <a:endParaRPr lang="en-GB" sz="1600" dirty="0"/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6194095" y="6081535"/>
                  <a:ext cx="72008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600" dirty="0" smtClean="0"/>
                    <a:t>LS</a:t>
                  </a:r>
                  <a:endParaRPr lang="en-GB" sz="1600" dirty="0"/>
                </a:p>
              </p:txBody>
            </p:sp>
          </p:grpSp>
          <p:sp>
            <p:nvSpPr>
              <p:cNvPr id="158" name="Freeform 157"/>
              <p:cNvSpPr/>
              <p:nvPr/>
            </p:nvSpPr>
            <p:spPr>
              <a:xfrm>
                <a:off x="6512126" y="5865243"/>
                <a:ext cx="1044277" cy="162157"/>
              </a:xfrm>
              <a:custGeom>
                <a:avLst/>
                <a:gdLst>
                  <a:gd name="connsiteX0" fmla="*/ 1016000 w 1016000"/>
                  <a:gd name="connsiteY0" fmla="*/ 0 h 162157"/>
                  <a:gd name="connsiteX1" fmla="*/ 930275 w 1016000"/>
                  <a:gd name="connsiteY1" fmla="*/ 98425 h 162157"/>
                  <a:gd name="connsiteX2" fmla="*/ 812800 w 1016000"/>
                  <a:gd name="connsiteY2" fmla="*/ 92075 h 162157"/>
                  <a:gd name="connsiteX3" fmla="*/ 720725 w 1016000"/>
                  <a:gd name="connsiteY3" fmla="*/ 146050 h 162157"/>
                  <a:gd name="connsiteX4" fmla="*/ 682625 w 1016000"/>
                  <a:gd name="connsiteY4" fmla="*/ 79375 h 162157"/>
                  <a:gd name="connsiteX5" fmla="*/ 635000 w 1016000"/>
                  <a:gd name="connsiteY5" fmla="*/ 120650 h 162157"/>
                  <a:gd name="connsiteX6" fmla="*/ 568325 w 1016000"/>
                  <a:gd name="connsiteY6" fmla="*/ 98425 h 162157"/>
                  <a:gd name="connsiteX7" fmla="*/ 450850 w 1016000"/>
                  <a:gd name="connsiteY7" fmla="*/ 161925 h 162157"/>
                  <a:gd name="connsiteX8" fmla="*/ 349250 w 1016000"/>
                  <a:gd name="connsiteY8" fmla="*/ 117475 h 162157"/>
                  <a:gd name="connsiteX9" fmla="*/ 238125 w 1016000"/>
                  <a:gd name="connsiteY9" fmla="*/ 57150 h 162157"/>
                  <a:gd name="connsiteX10" fmla="*/ 123825 w 1016000"/>
                  <a:gd name="connsiteY10" fmla="*/ 111125 h 162157"/>
                  <a:gd name="connsiteX11" fmla="*/ 0 w 1016000"/>
                  <a:gd name="connsiteY11" fmla="*/ 114300 h 162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6000" h="162157">
                    <a:moveTo>
                      <a:pt x="1016000" y="0"/>
                    </a:moveTo>
                    <a:cubicBezTo>
                      <a:pt x="990071" y="41539"/>
                      <a:pt x="964142" y="83079"/>
                      <a:pt x="930275" y="98425"/>
                    </a:cubicBezTo>
                    <a:cubicBezTo>
                      <a:pt x="896408" y="113771"/>
                      <a:pt x="847725" y="84138"/>
                      <a:pt x="812800" y="92075"/>
                    </a:cubicBezTo>
                    <a:cubicBezTo>
                      <a:pt x="777875" y="100012"/>
                      <a:pt x="742421" y="148167"/>
                      <a:pt x="720725" y="146050"/>
                    </a:cubicBezTo>
                    <a:cubicBezTo>
                      <a:pt x="699029" y="143933"/>
                      <a:pt x="696912" y="83608"/>
                      <a:pt x="682625" y="79375"/>
                    </a:cubicBezTo>
                    <a:cubicBezTo>
                      <a:pt x="668338" y="75142"/>
                      <a:pt x="654050" y="117475"/>
                      <a:pt x="635000" y="120650"/>
                    </a:cubicBezTo>
                    <a:cubicBezTo>
                      <a:pt x="615950" y="123825"/>
                      <a:pt x="599017" y="91546"/>
                      <a:pt x="568325" y="98425"/>
                    </a:cubicBezTo>
                    <a:cubicBezTo>
                      <a:pt x="537633" y="105304"/>
                      <a:pt x="487362" y="158750"/>
                      <a:pt x="450850" y="161925"/>
                    </a:cubicBezTo>
                    <a:cubicBezTo>
                      <a:pt x="414338" y="165100"/>
                      <a:pt x="384704" y="134937"/>
                      <a:pt x="349250" y="117475"/>
                    </a:cubicBezTo>
                    <a:cubicBezTo>
                      <a:pt x="313796" y="100013"/>
                      <a:pt x="275696" y="58208"/>
                      <a:pt x="238125" y="57150"/>
                    </a:cubicBezTo>
                    <a:cubicBezTo>
                      <a:pt x="200554" y="56092"/>
                      <a:pt x="163512" y="101600"/>
                      <a:pt x="123825" y="111125"/>
                    </a:cubicBezTo>
                    <a:cubicBezTo>
                      <a:pt x="84137" y="120650"/>
                      <a:pt x="42068" y="117475"/>
                      <a:pt x="0" y="114300"/>
                    </a:cubicBezTo>
                  </a:path>
                </a:pathLst>
              </a:custGeom>
              <a:noFill/>
              <a:ln w="9525"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1" name="Freeform 150"/>
            <p:cNvSpPr/>
            <p:nvPr/>
          </p:nvSpPr>
          <p:spPr>
            <a:xfrm>
              <a:off x="6035732" y="5734889"/>
              <a:ext cx="189599" cy="258432"/>
            </a:xfrm>
            <a:custGeom>
              <a:avLst/>
              <a:gdLst>
                <a:gd name="connsiteX0" fmla="*/ 0 w 238125"/>
                <a:gd name="connsiteY0" fmla="*/ 0 h 336550"/>
                <a:gd name="connsiteX1" fmla="*/ 57150 w 238125"/>
                <a:gd name="connsiteY1" fmla="*/ 104775 h 336550"/>
                <a:gd name="connsiteX2" fmla="*/ 107950 w 238125"/>
                <a:gd name="connsiteY2" fmla="*/ 193675 h 336550"/>
                <a:gd name="connsiteX3" fmla="*/ 158750 w 238125"/>
                <a:gd name="connsiteY3" fmla="*/ 266700 h 336550"/>
                <a:gd name="connsiteX4" fmla="*/ 238125 w 238125"/>
                <a:gd name="connsiteY4" fmla="*/ 33655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336550">
                  <a:moveTo>
                    <a:pt x="0" y="0"/>
                  </a:moveTo>
                  <a:cubicBezTo>
                    <a:pt x="19579" y="36248"/>
                    <a:pt x="39158" y="72496"/>
                    <a:pt x="57150" y="104775"/>
                  </a:cubicBezTo>
                  <a:cubicBezTo>
                    <a:pt x="75142" y="137054"/>
                    <a:pt x="91017" y="166688"/>
                    <a:pt x="107950" y="193675"/>
                  </a:cubicBezTo>
                  <a:cubicBezTo>
                    <a:pt x="124883" y="220663"/>
                    <a:pt x="137054" y="242887"/>
                    <a:pt x="158750" y="266700"/>
                  </a:cubicBezTo>
                  <a:cubicBezTo>
                    <a:pt x="180446" y="290513"/>
                    <a:pt x="209285" y="313531"/>
                    <a:pt x="238125" y="336550"/>
                  </a:cubicBezTo>
                </a:path>
              </a:pathLst>
            </a:custGeom>
            <a:noFill/>
            <a:ln w="95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609600" y="1429007"/>
            <a:ext cx="53848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>
                <a:latin typeface="Perpetua" panose="02020502060401020303" pitchFamily="18" charset="0"/>
              </a:defRPr>
            </a:lvl1pPr>
          </a:lstStyle>
          <a:p>
            <a:r>
              <a:rPr lang="en-GB" dirty="0" smtClean="0"/>
              <a:t>Batch Gradient Descent</a:t>
            </a:r>
            <a:endParaRPr lang="en-GB" dirty="0"/>
          </a:p>
        </p:txBody>
      </p:sp>
      <p:sp>
        <p:nvSpPr>
          <p:cNvPr id="179" name="TextBox 178"/>
          <p:cNvSpPr txBox="1"/>
          <p:nvPr/>
        </p:nvSpPr>
        <p:spPr>
          <a:xfrm>
            <a:off x="6197600" y="1429007"/>
            <a:ext cx="53848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>
                <a:latin typeface="Perpetua" panose="02020502060401020303" pitchFamily="18" charset="0"/>
              </a:defRPr>
            </a:lvl1pPr>
          </a:lstStyle>
          <a:p>
            <a:r>
              <a:rPr lang="en-GB" dirty="0" smtClean="0"/>
              <a:t>Stochastic Gradient Descent</a:t>
            </a:r>
            <a:endParaRPr lang="en-GB" dirty="0"/>
          </a:p>
        </p:txBody>
      </p:sp>
      <p:cxnSp>
        <p:nvCxnSpPr>
          <p:cNvPr id="180" name="Straight Connector 179"/>
          <p:cNvCxnSpPr/>
          <p:nvPr/>
        </p:nvCxnSpPr>
        <p:spPr>
          <a:xfrm>
            <a:off x="881832" y="2013782"/>
            <a:ext cx="5112568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6216997" y="2013782"/>
            <a:ext cx="5112568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64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Gradient vs Stochastic </a:t>
            </a:r>
            <a:r>
              <a:rPr lang="en-GB" dirty="0" smtClean="0"/>
              <a:t>Gradient Updates </a:t>
            </a:r>
            <a:r>
              <a:rPr lang="en-GB" dirty="0"/>
              <a:t>for LR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60"/>
              <p:cNvSpPr txBox="1"/>
              <p:nvPr/>
            </p:nvSpPr>
            <p:spPr>
              <a:xfrm>
                <a:off x="407368" y="2004603"/>
                <a:ext cx="5558408" cy="1712429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57200" indent="228600">
                  <a:lnSpc>
                    <a:spcPct val="107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GB" sz="2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𝐗</m:t>
                    </m:r>
                    <m:r>
                      <a:rPr lang="en-GB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sub>
                        </m:sSub>
                        <m:r>
                          <a:rPr lang="en-GB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lang="en-GB" sz="24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GB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indent="228600"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en-GB" sz="2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𝐰</m:t>
                    </m:r>
                    <m:r>
                      <a:rPr lang="en-GB" sz="2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GB" sz="2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𝐰</m:t>
                    </m:r>
                    <m:r>
                      <a:rPr lang="en-GB" sz="2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GB" sz="2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𝜂</m:t>
                    </m:r>
                    <m:box>
                      <m:boxPr>
                        <m:ctrlPr>
                          <a:rPr lang="en-GB" sz="2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GB" sz="24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GB" sz="24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4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den>
                        </m:f>
                      </m:e>
                    </m:box>
                    <m:sSup>
                      <m:sSupPr>
                        <m:ctrlPr>
                          <a:rPr lang="en-GB" sz="2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2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𝐗</m:t>
                        </m:r>
                      </m:e>
                      <m:sup>
                        <m:r>
                          <a:rPr lang="en-GB" sz="2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GB" sz="2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2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𝐭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𝐗𝐰</m:t>
                        </m:r>
                      </m:e>
                    </m:d>
                  </m:oMath>
                </a14:m>
                <a:r>
                  <a:rPr lang="en-GB" sz="2400" b="1" i="1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5" name="Text 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2004603"/>
                <a:ext cx="5558408" cy="17124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Box 60"/>
              <p:cNvSpPr txBox="1"/>
              <p:nvPr/>
            </p:nvSpPr>
            <p:spPr>
              <a:xfrm>
                <a:off x="6197600" y="2004603"/>
                <a:ext cx="5384800" cy="2144477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</p:spPr>
            <p:txBody>
              <a:bodyPr rot="0" spcFirstLastPara="0" vert="horz" wrap="square" lIns="91440" tIns="45720" rIns="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GB" sz="2400" dirty="0" smtClean="0">
                    <a:effectLst/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=1:</m:t>
                    </m:r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GB" sz="2400" dirty="0">
                    <a:effectLst/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GB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540000" indent="228600">
                  <a:lnSpc>
                    <a:spcPct val="107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𝐱</m:t>
                        </m:r>
                      </m:e>
                      <m:sub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Yu Mincho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GB" sz="2400" i="1">
                            <a:effectLst/>
                            <a:latin typeface="Cambria Math" panose="02040503050406030204" pitchFamily="18" charset="0"/>
                            <a:ea typeface="Yu Mincho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Yu Mincho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Yu Mincho"/>
                                <a:cs typeface="Arial" panose="020B0604020202020204" pitchFamily="34" charset="0"/>
                              </a:rPr>
                              <m:t>1,</m:t>
                            </m:r>
                            <m:sSubSup>
                              <m:sSubSupPr>
                                <m:ctrlPr>
                                  <a:rPr lang="en-GB" sz="24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24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GB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GB" sz="24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⊤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GB" sz="2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GB" sz="2400" dirty="0">
                    <a:effectLst/>
                    <a:latin typeface="Perpetua" panose="02020502060401020303" pitchFamily="18" charset="0"/>
                    <a:ea typeface="Yu Mincho"/>
                    <a:cs typeface="Arial" panose="020B0604020202020204" pitchFamily="34" charset="0"/>
                  </a:rPr>
                  <a:t> </a:t>
                </a:r>
                <a:endParaRPr lang="en-GB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540000" indent="228600">
                  <a:lnSpc>
                    <a:spcPct val="107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GB" sz="2400" b="1" i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𝜂</m:t>
                    </m:r>
                    <m:box>
                      <m:box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box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i="1" dirty="0"/>
                  <a:t> </a:t>
                </a:r>
                <a:r>
                  <a:rPr lang="en-GB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	</a:t>
                </a:r>
                <a:endParaRPr lang="en-GB" sz="2400" i="1" dirty="0" smtClean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Text 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00" y="2004603"/>
                <a:ext cx="5384800" cy="2144477"/>
              </a:xfrm>
              <a:prstGeom prst="rect">
                <a:avLst/>
              </a:prstGeom>
              <a:blipFill>
                <a:blip r:embed="rId3"/>
                <a:stretch>
                  <a:fillRect t="-1136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408642" y="1429007"/>
            <a:ext cx="5557134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000">
                <a:latin typeface="Perpetua" panose="02020502060401020303" pitchFamily="18" charset="0"/>
              </a:defRPr>
            </a:lvl1pPr>
          </a:lstStyle>
          <a:p>
            <a:pPr algn="l"/>
            <a:r>
              <a:rPr lang="en-GB" dirty="0"/>
              <a:t>Batch Gradient Descent on LR</a:t>
            </a:r>
            <a:endParaRPr lang="en-GB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960096" y="2420888"/>
            <a:ext cx="0" cy="774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7368" y="1942355"/>
            <a:ext cx="5112568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40016" y="1942355"/>
            <a:ext cx="5112568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97600" y="1429007"/>
            <a:ext cx="53848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000" dirty="0" smtClean="0">
                <a:latin typeface="Perpetua" panose="02020502060401020303" pitchFamily="18" charset="0"/>
              </a:rPr>
              <a:t>Stochastic Gradient Decent on LR</a:t>
            </a:r>
            <a:endParaRPr lang="en-GB" sz="3000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09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Batch vs. Mini-Batch Learning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6371624" y="2035004"/>
                <a:ext cx="3145733" cy="45961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700" b="1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GB" sz="1700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7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700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1700" b="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limUpp>
                                <m:limUppPr>
                                  <m:ctrlPr>
                                    <a:rPr lang="en-GB" sz="1700" b="0" i="1"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groupChr>
                                    <m:groupChrPr>
                                      <m:chr m:val="⏞"/>
                                      <m:pos m:val="top"/>
                                      <m:vertJc m:val="bot"/>
                                      <m:ctrlPr>
                                        <a:rPr lang="en-GB" sz="17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GB" sz="17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4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GB" sz="1700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GB" sz="17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GB" sz="17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GB" sz="1700" b="0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1,1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GB" sz="17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GB" sz="17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GB" sz="1700" b="0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1,2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r>
                                                  <a:rPr lang="en-GB" sz="1700" b="0" i="0">
                                                    <a:latin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GB" sz="17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GB" sz="17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GB" sz="1700" b="0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1,</m:t>
                                                    </m:r>
                                                    <m:r>
                                                      <a:rPr lang="en-GB" sz="17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𝐷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GB" sz="17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GB" sz="17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GB" sz="1700" b="0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2,1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GB" sz="17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GB" sz="17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GB" sz="1700" b="0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2,2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r>
                                                  <a:rPr lang="en-GB" sz="1700" b="0" i="0">
                                                    <a:latin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GB" sz="17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GB" sz="17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GB" sz="1700" b="0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2,</m:t>
                                                    </m:r>
                                                    <m:r>
                                                      <a:rPr lang="en-GB" sz="17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𝐷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GB" sz="1700" b="0" i="0">
                                                    <a:latin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GB" sz="1700" b="0" i="0">
                                                    <a:latin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GB" sz="1700" b="0" i="0">
                                                    <a:latin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GB" sz="1700" b="0" i="0">
                                                    <a:latin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GB" sz="17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GB" sz="17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GB" sz="17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𝑏</m:t>
                                                    </m:r>
                                                    <m:r>
                                                      <a:rPr lang="en-GB" sz="1700" b="0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,1  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GB" sz="17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GB" sz="17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GB" sz="17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𝑏</m:t>
                                                    </m:r>
                                                    <m:r>
                                                      <a:rPr lang="en-GB" sz="1700" b="0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,2  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r>
                                                  <a:rPr lang="en-GB" sz="1700" b="0" i="0">
                                                    <a:latin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GB" sz="17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GB" sz="17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GB" sz="17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𝑏</m:t>
                                                    </m:r>
                                                    <m:r>
                                                      <a:rPr lang="en-GB" sz="1700" b="0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GB" sz="17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𝐷</m:t>
                                                    </m:r>
                                                    <m:r>
                                                      <a:rPr lang="en-GB" sz="1700" b="0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  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d>
                                    </m:e>
                                  </m:groupCh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sz="17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700" b="1" i="0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b>
                                      <m:r>
                                        <a:rPr lang="en-GB" sz="1700" b="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lim>
                              </m:limUpp>
                            </m:e>
                            <m:e>
                              <m:r>
                                <a:rPr lang="en-GB" sz="1700" b="0" i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</m:e>
                            <m:e>
                              <m:r>
                                <a:rPr lang="en-GB" sz="1700" b="0" i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</m:e>
                            <m:e>
                              <m:r>
                                <a:rPr lang="en-GB" sz="1700" b="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limUpp>
                                <m:limUppPr>
                                  <m:ctrlPr>
                                    <a:rPr lang="en-GB" sz="1700" b="0" i="1"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groupChr>
                                    <m:groupChrPr>
                                      <m:chr m:val="⏞"/>
                                      <m:pos m:val="top"/>
                                      <m:vertJc m:val="bot"/>
                                      <m:ctrlPr>
                                        <a:rPr lang="en-GB" sz="17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GB" sz="17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4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GB" sz="1700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GB" sz="1700" b="0" i="0">
                                                    <a:latin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GB" sz="1700" b="0" i="0">
                                                    <a:latin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GB" sz="1700" b="0" i="0">
                                                    <a:latin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GB" sz="1700" b="0" i="0">
                                                    <a:latin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GB" sz="1700" b="0" i="0">
                                                    <a:latin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GB" sz="1700" b="0" i="0">
                                                    <a:latin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GB" sz="1700" b="0" i="0">
                                                    <a:latin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GB" sz="1700" b="0" i="0">
                                                    <a:latin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GB" sz="1700" b="0" i="0">
                                                    <a:latin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GB" sz="1700" b="0" i="0">
                                                    <a:latin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GB" sz="1700" b="0" i="0">
                                                    <a:latin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GB" sz="1700" b="0" i="0">
                                                    <a:latin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GB" sz="17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GB" sz="17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GB" sz="1700" b="0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  <m:r>
                                                      <a:rPr lang="en-GB" sz="17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𝑏</m:t>
                                                    </m:r>
                                                    <m:r>
                                                      <a:rPr lang="en-GB" sz="1700" b="0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,1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GB" sz="17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GB" sz="17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GB" sz="1700" b="0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  <m:r>
                                                      <a:rPr lang="en-GB" sz="17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𝑏</m:t>
                                                    </m:r>
                                                    <m:r>
                                                      <a:rPr lang="en-GB" sz="1700" b="0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,2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r>
                                                  <a:rPr lang="en-GB" sz="1700" b="0" i="0">
                                                    <a:latin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GB" sz="17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GB" sz="17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GB" sz="1700" b="0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  <m:r>
                                                      <a:rPr lang="en-GB" sz="17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𝑏</m:t>
                                                    </m:r>
                                                    <m:r>
                                                      <a:rPr lang="en-GB" sz="1700" b="0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GB" sz="17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𝐷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d>
                                    </m:e>
                                  </m:groupCh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sz="17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700" b="1" i="0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b>
                                      <m:r>
                                        <a:rPr lang="en-GB" sz="1700" b="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lim>
                              </m:limUpp>
                            </m:e>
                            <m:e>
                              <m:r>
                                <a:rPr lang="en-GB" sz="1700" b="0" i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</m:e>
                            <m:e>
                              <m:r>
                                <a:rPr lang="en-GB" sz="1700" b="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sz="1700" b="0" i="0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en-GB" sz="1700" b="0" i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GB" sz="1700" b="0" i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</m:e>
                            <m:e>
                              <m:r>
                                <a:rPr lang="en-GB" sz="1700" b="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limUpp>
                                <m:limUppPr>
                                  <m:ctrlPr>
                                    <a:rPr lang="en-GB" sz="1700" b="0" i="1"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groupChr>
                                    <m:groupChrPr>
                                      <m:chr m:val="⏞"/>
                                      <m:pos m:val="top"/>
                                      <m:vertJc m:val="bot"/>
                                      <m:ctrlPr>
                                        <a:rPr lang="en-GB" sz="17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GB" sz="17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4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GB" sz="1700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GB" sz="1700" b="0" i="0">
                                                    <a:latin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GB" sz="1700" b="0" i="0">
                                                    <a:latin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GB" sz="1700" b="0" i="0">
                                                    <a:latin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GB" sz="1700" b="0" i="0">
                                                    <a:latin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GB" sz="1700" b="0" i="0">
                                                    <a:latin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GB" sz="1700" b="0" i="0">
                                                    <a:latin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GB" sz="1700" b="0" i="0">
                                                    <a:latin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GB" sz="1700" b="0" i="0">
                                                    <a:latin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GB" sz="1700" b="0" i="0">
                                                    <a:latin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GB" sz="1700" b="0" i="0">
                                                    <a:latin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GB" sz="1700" b="0" i="0">
                                                    <a:latin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GB" sz="1700" b="0" i="0">
                                                    <a:latin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GB" sz="17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GB" sz="17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GB" sz="17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𝑞𝑏</m:t>
                                                    </m:r>
                                                    <m:r>
                                                      <a:rPr lang="en-GB" sz="1700" b="0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,1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GB" sz="17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GB" sz="17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GB" sz="17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𝑞𝑏</m:t>
                                                    </m:r>
                                                    <m:r>
                                                      <a:rPr lang="en-GB" sz="1700" b="0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,2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r>
                                                  <a:rPr lang="en-GB" sz="1700" b="0" i="0">
                                                    <a:latin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GB" sz="17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GB" sz="17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GB" sz="17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𝑞𝑏</m:t>
                                                    </m:r>
                                                    <m:r>
                                                      <a:rPr lang="en-GB" sz="1700" b="0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GB" sz="17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𝐷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d>
                                    </m:e>
                                  </m:groupCh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sz="17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700" b="1" i="0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b>
                                      <m:r>
                                        <a:rPr lang="en-GB" sz="1700" b="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lim>
                              </m:limUpp>
                            </m:e>
                          </m:eqArr>
                        </m:e>
                      </m:d>
                    </m:oMath>
                  </m:oMathPara>
                </a14:m>
                <a:endParaRPr lang="en-GB" sz="17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624" y="2035004"/>
                <a:ext cx="3145733" cy="45961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9984432" y="2132856"/>
                <a:ext cx="1281184" cy="42564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/>
                        <m:t>𝐭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limUpp>
                                <m:limUp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groupChr>
                                    <m:groupChrPr>
                                      <m:chr m:val="⏞"/>
                                      <m:pos m:val="top"/>
                                      <m:vertJc m:val="bot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eqArr>
                                            <m:eqArr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GB" i="0">
                                                  <a:latin typeface="Cambria Math" panose="02040503050406030204" pitchFamily="18" charset="0"/>
                                                </a:rPr>
                                                <m:t>&amp;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0">
                                                      <a:latin typeface="Cambria Math" panose="02040503050406030204" pitchFamily="18" charset="0"/>
                                                    </a:rPr>
                                                    <m:t>1 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en-GB" i="0">
                                                  <a:latin typeface="Cambria Math" panose="02040503050406030204" pitchFamily="18" charset="0"/>
                                                </a:rPr>
                                                <m:t>&amp;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i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i="0">
                                                  <a:latin typeface="Cambria Math" panose="02040503050406030204" pitchFamily="18" charset="0"/>
                                                </a:rPr>
                                                <m:t>&amp;⋮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i="0">
                                                  <a:latin typeface="Cambria Math" panose="02040503050406030204" pitchFamily="18" charset="0"/>
                                                </a:rPr>
                                                <m:t>&amp;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  <m:r>
                                                    <a:rPr lang="en-GB" i="0">
                                                      <a:latin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i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e>
                                          </m:eqArr>
                                        </m:e>
                                      </m:d>
                                    </m:e>
                                  </m:groupCh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 i="0">
                                          <a:latin typeface="Cambria Math" panose="02040503050406030204" pitchFamily="18" charset="0"/>
                                        </a:rPr>
                                        <m:t>𝐭</m:t>
                                      </m:r>
                                    </m:e>
                                    <m:sub>
                                      <m:r>
                                        <a:rPr lang="en-GB" b="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lim>
                              </m:limUpp>
                            </m:e>
                            <m:e>
                              <m:r>
                                <a:rPr lang="en-GB" b="0" i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</m:e>
                            <m:e>
                              <m:r>
                                <a:rPr lang="en-GB" b="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limUpp>
                                <m:limUppPr>
                                  <m:ctrlP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groupChr>
                                    <m:groupChrPr>
                                      <m:chr m:val="⏞"/>
                                      <m:pos m:val="top"/>
                                      <m:vertJc m:val="bot"/>
                                      <m:ctrlPr>
                                        <a:rPr lang="en-GB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GB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eqArr>
                                            <m:eqArrPr>
                                              <m:ctrlPr>
                                                <a:rPr lang="en-GB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GB" b="0" i="0">
                                                  <a:latin typeface="Cambria Math" panose="02040503050406030204" pitchFamily="18" charset="0"/>
                                                </a:rPr>
                                                <m:t>&amp;…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b="0" i="0">
                                                  <a:latin typeface="Cambria Math" panose="02040503050406030204" pitchFamily="18" charset="0"/>
                                                </a:rPr>
                                                <m:t>&amp;…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b="0" i="0">
                                                  <a:latin typeface="Cambria Math" panose="02040503050406030204" pitchFamily="18" charset="0"/>
                                                </a:rPr>
                                                <m:t>&amp;…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b="0" i="0">
                                                  <a:latin typeface="Cambria Math" panose="02040503050406030204" pitchFamily="18" charset="0"/>
                                                </a:rPr>
                                                <m:t>&amp;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GB" b="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b="0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GB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sub>
                                              </m:sSub>
                                            </m:e>
                                          </m:eqArr>
                                        </m:e>
                                      </m:d>
                                    </m:e>
                                  </m:groupCh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 i="0">
                                          <a:latin typeface="Cambria Math" panose="02040503050406030204" pitchFamily="18" charset="0"/>
                                        </a:rPr>
                                        <m:t>𝐭</m:t>
                                      </m:r>
                                    </m:e>
                                    <m:sub>
                                      <m:r>
                                        <a:rPr lang="en-GB" b="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lim>
                              </m:limUpp>
                            </m:e>
                            <m:e>
                              <m:r>
                                <a:rPr lang="en-GB" b="0" i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</m:e>
                            <m:e>
                              <m:r>
                                <a:rPr lang="en-GB" b="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GB" b="0" i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GB" b="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limUpp>
                                <m:limUppPr>
                                  <m:ctrlP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groupChr>
                                    <m:groupChrPr>
                                      <m:chr m:val="⏞"/>
                                      <m:pos m:val="top"/>
                                      <m:vertJc m:val="bot"/>
                                      <m:ctrlPr>
                                        <a:rPr lang="en-GB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GB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eqArr>
                                            <m:eqArrPr>
                                              <m:ctrlPr>
                                                <a:rPr lang="en-GB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GB" b="0" i="0">
                                                  <a:latin typeface="Cambria Math" panose="02040503050406030204" pitchFamily="18" charset="0"/>
                                                </a:rPr>
                                                <m:t>&amp;…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b="0" i="0">
                                                  <a:latin typeface="Cambria Math" panose="02040503050406030204" pitchFamily="18" charset="0"/>
                                                </a:rPr>
                                                <m:t>&amp;…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b="0" i="0">
                                                  <a:latin typeface="Cambria Math" panose="02040503050406030204" pitchFamily="18" charset="0"/>
                                                </a:rPr>
                                                <m:t>&amp;…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b="0" i="0">
                                                  <a:latin typeface="Cambria Math" panose="02040503050406030204" pitchFamily="18" charset="0"/>
                                                </a:rPr>
                                                <m:t>&amp;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GB" b="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𝑞𝑏</m:t>
                                                  </m:r>
                                                </m:sub>
                                              </m:sSub>
                                            </m:e>
                                          </m:eqArr>
                                        </m:e>
                                      </m:d>
                                    </m:e>
                                  </m:groupCh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 i="0">
                                          <a:latin typeface="Cambria Math" panose="02040503050406030204" pitchFamily="18" charset="0"/>
                                        </a:rPr>
                                        <m:t>𝐭</m:t>
                                      </m:r>
                                    </m:e>
                                    <m:sub>
                                      <m:r>
                                        <a:rPr lang="en-GB" b="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lim>
                              </m:limUpp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4432" y="2132856"/>
                <a:ext cx="1281184" cy="42564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613654" y="2298322"/>
                <a:ext cx="3146118" cy="40693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GB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b="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>
                                            <a:latin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>
                                            <a:latin typeface="Cambria Math" panose="020405030504060302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>
                                            <a:latin typeface="Cambria Math" panose="02040503050406030204" pitchFamily="18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>
                                            <a:latin typeface="Cambria Math" panose="02040503050406030204" pitchFamily="18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>
                                            <a:latin typeface="Cambria Math" panose="02040503050406030204" pitchFamily="18" charset="0"/>
                                          </a:rPr>
                                          <m:t>2,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GB">
                                            <a:latin typeface="Cambria Math" panose="02040503050406030204" pitchFamily="18" charset="0"/>
                                          </a:rPr>
                                          <m:t>,1  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GB">
                                            <a:latin typeface="Cambria Math" panose="02040503050406030204" pitchFamily="18" charset="0"/>
                                          </a:rPr>
                                          <m:t>,2  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GB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GB">
                                            <a:latin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en-GB" b="0" i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</m:e>
                            <m:e>
                              <m:r>
                                <a:rPr lang="en-GB" b="0" i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</m:e>
                            <m:e>
                              <m:r>
                                <a:rPr lang="en-GB" b="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GB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GB">
                                            <a:latin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GB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en-GB" b="0" i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</m:e>
                            <m:e>
                              <m:r>
                                <a:rPr lang="en-GB" b="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en-GB" b="0" i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GB" b="0" i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</m:e>
                            <m:e>
                              <m:r>
                                <a:rPr lang="en-GB" b="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𝑞𝑏</m:t>
                                        </m:r>
                                        <m:r>
                                          <a:rPr lang="en-GB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𝑞𝑏</m:t>
                                        </m:r>
                                        <m:r>
                                          <a:rPr lang="en-GB">
                                            <a:latin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𝑞𝑏</m:t>
                                        </m:r>
                                        <m:r>
                                          <a:rPr lang="en-GB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54" y="2298322"/>
                <a:ext cx="3146118" cy="40693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4068913" y="2514467"/>
                <a:ext cx="1117294" cy="34932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/>
                        <m:t>𝐭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eqArr>
                                <m:eqArr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1 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&amp;⋮</m:t>
                                  </m:r>
                                </m:e>
                                <m:e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GB" b="0" i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</m:e>
                            <m:e>
                              <m:r>
                                <a:rPr lang="en-GB" b="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eqArr>
                                <m:eqArr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&amp;…</m:t>
                                  </m:r>
                                </m:e>
                                <m:e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&amp;…</m:t>
                                  </m:r>
                                </m:e>
                                <m:e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&amp;…</m:t>
                                  </m:r>
                                </m:e>
                                <m:e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r>
                                <a:rPr lang="en-GB" b="0" i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</m:e>
                            <m:e>
                              <m:r>
                                <a:rPr lang="en-GB" b="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GB" b="0" i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GB" b="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eqArr>
                                <m:eqArr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&amp;…</m:t>
                                  </m:r>
                                </m:e>
                                <m:e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&amp;…</m:t>
                                  </m:r>
                                </m:e>
                                <m:e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&amp;…</m:t>
                                  </m:r>
                                </m:e>
                                <m:e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𝑞𝑏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913" y="2514467"/>
                <a:ext cx="1117294" cy="3493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63352" y="1505038"/>
            <a:ext cx="442966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>
                <a:latin typeface="Perpetua" panose="02020502060401020303" pitchFamily="18" charset="0"/>
              </a:defRPr>
            </a:lvl1pPr>
          </a:lstStyle>
          <a:p>
            <a:r>
              <a:rPr lang="en-GB" dirty="0" smtClean="0"/>
              <a:t>Batch Learning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831759" y="1505038"/>
            <a:ext cx="442966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>
                <a:latin typeface="Perpetua" panose="02020502060401020303" pitchFamily="18" charset="0"/>
              </a:defRPr>
            </a:lvl1pPr>
          </a:lstStyle>
          <a:p>
            <a:r>
              <a:rPr lang="en-GB" dirty="0" smtClean="0"/>
              <a:t>Mini-Batch Learning</a:t>
            </a:r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1832" y="1942355"/>
            <a:ext cx="5112568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40016" y="1942355"/>
            <a:ext cx="5112568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56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Batch vs Mini-Batch Gradient </a:t>
            </a:r>
            <a:r>
              <a:rPr lang="en-GB" dirty="0" smtClean="0"/>
              <a:t>Decent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" y="2013782"/>
                <a:ext cx="5384800" cy="2567346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GB" sz="24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>
                          <a:latin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̅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sz="1000" dirty="0"/>
              </a:p>
              <a:p>
                <a:pPr marL="0" indent="0">
                  <a:buNone/>
                </a:pPr>
                <a:endParaRPr lang="en-GB" sz="1000" dirty="0"/>
              </a:p>
              <a:p>
                <a:pPr marL="0" indent="0">
                  <a:buNone/>
                </a:pPr>
                <a:endParaRPr lang="en-GB" sz="1000" dirty="0"/>
              </a:p>
              <a:p>
                <a:pPr marL="0" indent="0">
                  <a:buNone/>
                </a:pPr>
                <a:endParaRPr lang="en-GB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𝜂</m:t>
                      </m:r>
                      <m:box>
                        <m:box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GB" sz="240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d>
                        <m:d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𝐗𝐰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2013782"/>
                <a:ext cx="5384800" cy="2567346"/>
              </a:xfr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97600" y="2013782"/>
                <a:ext cx="5384800" cy="2567346"/>
              </a:xfrm>
              <a:ln>
                <a:noFill/>
              </a:ln>
            </p:spPr>
            <p:txBody>
              <a:bodyPr/>
              <a:lstStyle/>
              <a:p>
                <a:pPr marL="0" indent="0">
                  <a:buNone/>
                </a:pPr>
                <a:endParaRPr lang="en-GB" sz="18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̅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en-GB" sz="800" dirty="0"/>
              </a:p>
              <a:p>
                <a:pPr marL="0" indent="0">
                  <a:buNone/>
                </a:pPr>
                <a:endParaRPr lang="en-GB" sz="1800" dirty="0"/>
              </a:p>
              <a:p>
                <a:pPr marL="0" indent="0">
                  <a:buNone/>
                </a:pPr>
                <a:endParaRPr lang="en-GB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𝐰</m:t>
                      </m:r>
                      <m:r>
                        <a:rPr lang="en-GB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𝐰</m:t>
                      </m:r>
                      <m:r>
                        <a:rPr lang="en-GB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𝜂</m:t>
                      </m:r>
                      <m:box>
                        <m:boxPr>
                          <m:ctrlP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</m:den>
                          </m:f>
                        </m:e>
                      </m:box>
                      <m:sSubSup>
                        <m:sSubSupPr>
                          <m:ctrlPr>
                            <a:rPr lang="en-GB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𝐗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𝜏</m:t>
                          </m:r>
                        </m:sub>
                        <m:sup>
                          <m:r>
                            <a:rPr lang="en-GB" b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⊤</m:t>
                          </m:r>
                        </m:sup>
                      </m:sSubSup>
                      <m:r>
                        <a:rPr lang="en-GB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𝐭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𝜏</m:t>
                          </m:r>
                        </m:sub>
                      </m:sSub>
                      <m:r>
                        <a:rPr lang="en-GB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𝐗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𝜏</m:t>
                          </m:r>
                        </m:sub>
                      </m:sSub>
                      <m:r>
                        <a:rPr lang="en-GB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𝐰</m:t>
                      </m:r>
                      <m:r>
                        <a:rPr lang="en-GB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GB" b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GB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97600" y="2013782"/>
                <a:ext cx="5384800" cy="2567346"/>
              </a:xfr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extBox 177"/>
          <p:cNvSpPr txBox="1"/>
          <p:nvPr/>
        </p:nvSpPr>
        <p:spPr>
          <a:xfrm>
            <a:off x="609600" y="1429007"/>
            <a:ext cx="53848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>
                <a:latin typeface="Perpetua" panose="02020502060401020303" pitchFamily="18" charset="0"/>
              </a:defRPr>
            </a:lvl1pPr>
          </a:lstStyle>
          <a:p>
            <a:r>
              <a:rPr lang="en-GB" dirty="0" smtClean="0"/>
              <a:t>Batch Gradient Descent</a:t>
            </a:r>
            <a:endParaRPr lang="en-GB" dirty="0"/>
          </a:p>
        </p:txBody>
      </p:sp>
      <p:sp>
        <p:nvSpPr>
          <p:cNvPr id="179" name="TextBox 178"/>
          <p:cNvSpPr txBox="1"/>
          <p:nvPr/>
        </p:nvSpPr>
        <p:spPr>
          <a:xfrm>
            <a:off x="6197600" y="1429007"/>
            <a:ext cx="53848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>
                <a:latin typeface="Perpetua" panose="02020502060401020303" pitchFamily="18" charset="0"/>
              </a:defRPr>
            </a:lvl1pPr>
          </a:lstStyle>
          <a:p>
            <a:r>
              <a:rPr lang="en-GB" dirty="0"/>
              <a:t>Mini-Batch Gradient </a:t>
            </a:r>
            <a:r>
              <a:rPr lang="en-GB" dirty="0" smtClean="0"/>
              <a:t>Descent </a:t>
            </a:r>
            <a:r>
              <a:rPr lang="en-GB" dirty="0" smtClean="0">
                <a:solidFill>
                  <a:srgbClr val="C00000"/>
                </a:solidFill>
              </a:rPr>
              <a:t>✔</a:t>
            </a:r>
            <a:endParaRPr lang="en-GB" dirty="0">
              <a:solidFill>
                <a:srgbClr val="C00000"/>
              </a:solidFill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>
            <a:off x="881832" y="2013782"/>
            <a:ext cx="5112568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6216997" y="2013782"/>
            <a:ext cx="5112568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955254" y="4291718"/>
            <a:ext cx="4637920" cy="2443325"/>
            <a:chOff x="3955254" y="4291718"/>
            <a:chExt cx="4637920" cy="2443325"/>
          </a:xfrm>
        </p:grpSpPr>
        <p:grpSp>
          <p:nvGrpSpPr>
            <p:cNvPr id="8" name="Group 7"/>
            <p:cNvGrpSpPr/>
            <p:nvPr/>
          </p:nvGrpSpPr>
          <p:grpSpPr>
            <a:xfrm>
              <a:off x="3955254" y="4291718"/>
              <a:ext cx="4637920" cy="2443325"/>
              <a:chOff x="3955254" y="4291718"/>
              <a:chExt cx="4637920" cy="2443325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3955254" y="4291718"/>
                <a:ext cx="4637920" cy="2443325"/>
                <a:chOff x="3906352" y="4221088"/>
                <a:chExt cx="4637920" cy="2443325"/>
              </a:xfrm>
            </p:grpSpPr>
            <p:grpSp>
              <p:nvGrpSpPr>
                <p:cNvPr id="167" name="Group 166"/>
                <p:cNvGrpSpPr/>
                <p:nvPr/>
              </p:nvGrpSpPr>
              <p:grpSpPr>
                <a:xfrm>
                  <a:off x="3906352" y="4221088"/>
                  <a:ext cx="4637920" cy="2443325"/>
                  <a:chOff x="4050368" y="4365104"/>
                  <a:chExt cx="4637920" cy="2443325"/>
                </a:xfrm>
              </p:grpSpPr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4583832" y="4365104"/>
                    <a:ext cx="4104456" cy="2443325"/>
                    <a:chOff x="4583832" y="4365104"/>
                    <a:chExt cx="4104456" cy="2443325"/>
                  </a:xfrm>
                </p:grpSpPr>
                <p:grpSp>
                  <p:nvGrpSpPr>
                    <p:cNvPr id="108" name="Group 107"/>
                    <p:cNvGrpSpPr/>
                    <p:nvPr/>
                  </p:nvGrpSpPr>
                  <p:grpSpPr>
                    <a:xfrm>
                      <a:off x="4583832" y="4365104"/>
                      <a:ext cx="4104456" cy="2443325"/>
                      <a:chOff x="4583832" y="4365104"/>
                      <a:chExt cx="4104456" cy="2443325"/>
                    </a:xfrm>
                  </p:grpSpPr>
                  <p:grpSp>
                    <p:nvGrpSpPr>
                      <p:cNvPr id="82" name="Group 81"/>
                      <p:cNvGrpSpPr/>
                      <p:nvPr/>
                    </p:nvGrpSpPr>
                    <p:grpSpPr>
                      <a:xfrm>
                        <a:off x="4583832" y="4365104"/>
                        <a:ext cx="4104456" cy="2443325"/>
                        <a:chOff x="4583832" y="4365104"/>
                        <a:chExt cx="4104456" cy="2443325"/>
                      </a:xfrm>
                    </p:grpSpPr>
                    <p:grpSp>
                      <p:nvGrpSpPr>
                        <p:cNvPr id="83" name="Group 82"/>
                        <p:cNvGrpSpPr/>
                        <p:nvPr/>
                      </p:nvGrpSpPr>
                      <p:grpSpPr>
                        <a:xfrm>
                          <a:off x="4583832" y="4365104"/>
                          <a:ext cx="4104456" cy="2443325"/>
                          <a:chOff x="4583832" y="4397757"/>
                          <a:chExt cx="4104456" cy="2443325"/>
                        </a:xfrm>
                      </p:grpSpPr>
                      <p:pic>
                        <p:nvPicPr>
                          <p:cNvPr id="85" name="Picture 8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0870" t="15883" r="9847" b="11947"/>
                          <a:stretch/>
                        </p:blipFill>
                        <p:spPr>
                          <a:xfrm>
                            <a:off x="4583832" y="4397757"/>
                            <a:ext cx="4104456" cy="2443325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86" name="Text Box 1736128434"/>
                          <p:cNvSpPr txBox="1"/>
                          <p:nvPr/>
                        </p:nvSpPr>
                        <p:spPr>
                          <a:xfrm rot="16200000">
                            <a:off x="6027234" y="4900915"/>
                            <a:ext cx="137532" cy="164507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87" name="Text Box 1736128434"/>
                          <p:cNvSpPr txBox="1"/>
                          <p:nvPr/>
                        </p:nvSpPr>
                        <p:spPr>
                          <a:xfrm rot="16200000">
                            <a:off x="6085678" y="5216843"/>
                            <a:ext cx="137532" cy="164507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88" name="Text Box 1736128434"/>
                          <p:cNvSpPr txBox="1"/>
                          <p:nvPr/>
                        </p:nvSpPr>
                        <p:spPr>
                          <a:xfrm rot="16200000">
                            <a:off x="6122370" y="5431735"/>
                            <a:ext cx="137532" cy="164507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89" name="Text Box 1736128434"/>
                          <p:cNvSpPr txBox="1"/>
                          <p:nvPr/>
                        </p:nvSpPr>
                        <p:spPr>
                          <a:xfrm rot="16200000">
                            <a:off x="6187768" y="5678997"/>
                            <a:ext cx="137532" cy="164507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91" name="Text Box 1736128434"/>
                          <p:cNvSpPr txBox="1"/>
                          <p:nvPr/>
                        </p:nvSpPr>
                        <p:spPr>
                          <a:xfrm rot="16200000">
                            <a:off x="6248503" y="5964183"/>
                            <a:ext cx="137532" cy="164507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67" name="Text Box 1736128434"/>
                          <p:cNvSpPr txBox="1"/>
                          <p:nvPr/>
                        </p:nvSpPr>
                        <p:spPr>
                          <a:xfrm rot="16200000">
                            <a:off x="6095568" y="5942404"/>
                            <a:ext cx="137532" cy="164507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68" name="Text Box 1736128434"/>
                          <p:cNvSpPr txBox="1"/>
                          <p:nvPr/>
                        </p:nvSpPr>
                        <p:spPr>
                          <a:xfrm rot="16200000">
                            <a:off x="5578355" y="5778592"/>
                            <a:ext cx="137532" cy="164507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72" name="Text Box 1736128434"/>
                          <p:cNvSpPr txBox="1"/>
                          <p:nvPr/>
                        </p:nvSpPr>
                        <p:spPr>
                          <a:xfrm rot="16200000">
                            <a:off x="5784709" y="5818592"/>
                            <a:ext cx="137532" cy="164507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73" name="Text Box 1736128434"/>
                          <p:cNvSpPr txBox="1"/>
                          <p:nvPr/>
                        </p:nvSpPr>
                        <p:spPr>
                          <a:xfrm rot="16200000">
                            <a:off x="5459528" y="5582023"/>
                            <a:ext cx="137532" cy="164507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74" name="Text Box 1736128434"/>
                          <p:cNvSpPr txBox="1"/>
                          <p:nvPr/>
                        </p:nvSpPr>
                        <p:spPr>
                          <a:xfrm rot="16200000">
                            <a:off x="5955321" y="5916125"/>
                            <a:ext cx="137532" cy="164507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75" name="Text Box 1736128434"/>
                          <p:cNvSpPr txBox="1"/>
                          <p:nvPr/>
                        </p:nvSpPr>
                        <p:spPr>
                          <a:xfrm rot="16200000">
                            <a:off x="5139661" y="5297090"/>
                            <a:ext cx="137532" cy="164507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77" name="Text Box 1736128434"/>
                          <p:cNvSpPr txBox="1"/>
                          <p:nvPr/>
                        </p:nvSpPr>
                        <p:spPr>
                          <a:xfrm rot="16200000">
                            <a:off x="5244212" y="5468265"/>
                            <a:ext cx="137532" cy="164507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</p:grpSp>
                    <p:sp>
                      <p:nvSpPr>
                        <p:cNvPr id="84" name="Freeform 83"/>
                        <p:cNvSpPr/>
                        <p:nvPr/>
                      </p:nvSpPr>
                      <p:spPr>
                        <a:xfrm>
                          <a:off x="6126480" y="4946073"/>
                          <a:ext cx="241069" cy="1113905"/>
                        </a:xfrm>
                        <a:custGeom>
                          <a:avLst/>
                          <a:gdLst>
                            <a:gd name="connsiteX0" fmla="*/ 0 w 241069"/>
                            <a:gd name="connsiteY0" fmla="*/ 0 h 1113905"/>
                            <a:gd name="connsiteX1" fmla="*/ 58189 w 241069"/>
                            <a:gd name="connsiteY1" fmla="*/ 290945 h 1113905"/>
                            <a:gd name="connsiteX2" fmla="*/ 124691 w 241069"/>
                            <a:gd name="connsiteY2" fmla="*/ 590203 h 1113905"/>
                            <a:gd name="connsiteX3" fmla="*/ 174567 w 241069"/>
                            <a:gd name="connsiteY3" fmla="*/ 822960 h 1113905"/>
                            <a:gd name="connsiteX4" fmla="*/ 207818 w 241069"/>
                            <a:gd name="connsiteY4" fmla="*/ 997527 h 1113905"/>
                            <a:gd name="connsiteX5" fmla="*/ 241069 w 241069"/>
                            <a:gd name="connsiteY5" fmla="*/ 1113905 h 111390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241069" h="1113905">
                              <a:moveTo>
                                <a:pt x="0" y="0"/>
                              </a:moveTo>
                              <a:cubicBezTo>
                                <a:pt x="18703" y="96289"/>
                                <a:pt x="37407" y="192578"/>
                                <a:pt x="58189" y="290945"/>
                              </a:cubicBezTo>
                              <a:cubicBezTo>
                                <a:pt x="78971" y="389312"/>
                                <a:pt x="105295" y="501534"/>
                                <a:pt x="124691" y="590203"/>
                              </a:cubicBezTo>
                              <a:cubicBezTo>
                                <a:pt x="144087" y="678872"/>
                                <a:pt x="160713" y="755073"/>
                                <a:pt x="174567" y="822960"/>
                              </a:cubicBezTo>
                              <a:cubicBezTo>
                                <a:pt x="188421" y="890847"/>
                                <a:pt x="196734" y="949036"/>
                                <a:pt x="207818" y="997527"/>
                              </a:cubicBezTo>
                              <a:cubicBezTo>
                                <a:pt x="218902" y="1046018"/>
                                <a:pt x="229985" y="1079961"/>
                                <a:pt x="241069" y="1113905"/>
                              </a:cubicBezTo>
                            </a:path>
                          </a:pathLst>
                        </a:custGeom>
                        <a:noFill/>
                        <a:ln w="12700"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</p:grpSp>
                  <p:grpSp>
                    <p:nvGrpSpPr>
                      <p:cNvPr id="94" name="Group 93"/>
                      <p:cNvGrpSpPr/>
                      <p:nvPr/>
                    </p:nvGrpSpPr>
                    <p:grpSpPr>
                      <a:xfrm>
                        <a:off x="6307481" y="5002781"/>
                        <a:ext cx="1466689" cy="1150321"/>
                        <a:chOff x="6323163" y="4594266"/>
                        <a:chExt cx="1466689" cy="1336860"/>
                      </a:xfrm>
                    </p:grpSpPr>
                    <p:grpSp>
                      <p:nvGrpSpPr>
                        <p:cNvPr id="95" name="Group 94"/>
                        <p:cNvGrpSpPr/>
                        <p:nvPr/>
                      </p:nvGrpSpPr>
                      <p:grpSpPr>
                        <a:xfrm>
                          <a:off x="6323163" y="4594266"/>
                          <a:ext cx="1466689" cy="1336860"/>
                          <a:chOff x="125496" y="239597"/>
                          <a:chExt cx="874045" cy="897887"/>
                        </a:xfrm>
                      </p:grpSpPr>
                      <p:sp>
                        <p:nvSpPr>
                          <p:cNvPr id="97" name="Text Box 1736128431"/>
                          <p:cNvSpPr txBox="1"/>
                          <p:nvPr/>
                        </p:nvSpPr>
                        <p:spPr>
                          <a:xfrm rot="16200000">
                            <a:off x="896711" y="244355"/>
                            <a:ext cx="107587" cy="98072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98" name="Text Box 1736128432"/>
                          <p:cNvSpPr txBox="1"/>
                          <p:nvPr/>
                        </p:nvSpPr>
                        <p:spPr>
                          <a:xfrm rot="16200000">
                            <a:off x="854996" y="371990"/>
                            <a:ext cx="107587" cy="98072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99" name="Text Box 1736128433"/>
                          <p:cNvSpPr txBox="1"/>
                          <p:nvPr/>
                        </p:nvSpPr>
                        <p:spPr>
                          <a:xfrm rot="16200000">
                            <a:off x="787705" y="454184"/>
                            <a:ext cx="107351" cy="98035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100" name="Text Box 1736128434"/>
                          <p:cNvSpPr txBox="1"/>
                          <p:nvPr/>
                        </p:nvSpPr>
                        <p:spPr>
                          <a:xfrm rot="16200000">
                            <a:off x="719755" y="476764"/>
                            <a:ext cx="107351" cy="98035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101" name="Text Box 1736128435"/>
                          <p:cNvSpPr txBox="1"/>
                          <p:nvPr/>
                        </p:nvSpPr>
                        <p:spPr>
                          <a:xfrm rot="16200000">
                            <a:off x="673838" y="558677"/>
                            <a:ext cx="107351" cy="98035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102" name="Text Box 1736128438"/>
                          <p:cNvSpPr txBox="1"/>
                          <p:nvPr/>
                        </p:nvSpPr>
                        <p:spPr>
                          <a:xfrm rot="16200000">
                            <a:off x="333561" y="908241"/>
                            <a:ext cx="107351" cy="99390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103" name="Text Box 1736128439"/>
                          <p:cNvSpPr txBox="1"/>
                          <p:nvPr/>
                        </p:nvSpPr>
                        <p:spPr>
                          <a:xfrm rot="16200000">
                            <a:off x="147774" y="985970"/>
                            <a:ext cx="129236" cy="173792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2000" dirty="0">
                                <a:solidFill>
                                  <a:srgbClr val="0070C0"/>
                                </a:solidFill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104" name="Text Box 1736128440"/>
                          <p:cNvSpPr txBox="1"/>
                          <p:nvPr/>
                        </p:nvSpPr>
                        <p:spPr>
                          <a:xfrm rot="16200000">
                            <a:off x="504715" y="805114"/>
                            <a:ext cx="107351" cy="98035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105" name="Text Box 1736128441"/>
                          <p:cNvSpPr txBox="1"/>
                          <p:nvPr/>
                        </p:nvSpPr>
                        <p:spPr>
                          <a:xfrm rot="16200000">
                            <a:off x="561350" y="723420"/>
                            <a:ext cx="107351" cy="98035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106" name="Text Box 1736128442"/>
                          <p:cNvSpPr txBox="1"/>
                          <p:nvPr/>
                        </p:nvSpPr>
                        <p:spPr>
                          <a:xfrm rot="16200000">
                            <a:off x="671934" y="646307"/>
                            <a:ext cx="107351" cy="98035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107" name="Text Box 1736128439"/>
                          <p:cNvSpPr txBox="1"/>
                          <p:nvPr/>
                        </p:nvSpPr>
                        <p:spPr>
                          <a:xfrm rot="16200000">
                            <a:off x="279371" y="904919"/>
                            <a:ext cx="107351" cy="98035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135" name="Text Box 1736128441"/>
                          <p:cNvSpPr txBox="1"/>
                          <p:nvPr/>
                        </p:nvSpPr>
                        <p:spPr>
                          <a:xfrm rot="16200000">
                            <a:off x="441109" y="848255"/>
                            <a:ext cx="107351" cy="98035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136" name="Text Box 1736128442"/>
                          <p:cNvSpPr txBox="1"/>
                          <p:nvPr/>
                        </p:nvSpPr>
                        <p:spPr>
                          <a:xfrm rot="16200000">
                            <a:off x="643491" y="673534"/>
                            <a:ext cx="107351" cy="98035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160" name="Text Box 1736128438"/>
                          <p:cNvSpPr txBox="1"/>
                          <p:nvPr/>
                        </p:nvSpPr>
                        <p:spPr>
                          <a:xfrm rot="16200000">
                            <a:off x="386945" y="881777"/>
                            <a:ext cx="107351" cy="99390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161" name="Text Box 1736128441"/>
                          <p:cNvSpPr txBox="1"/>
                          <p:nvPr/>
                        </p:nvSpPr>
                        <p:spPr>
                          <a:xfrm rot="16200000">
                            <a:off x="609556" y="701150"/>
                            <a:ext cx="107351" cy="98035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123" name="Text Box 1736128435"/>
                          <p:cNvSpPr txBox="1"/>
                          <p:nvPr/>
                        </p:nvSpPr>
                        <p:spPr>
                          <a:xfrm rot="16200000">
                            <a:off x="719141" y="577182"/>
                            <a:ext cx="107351" cy="98035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</p:grpSp>
                    <p:sp>
                      <p:nvSpPr>
                        <p:cNvPr id="96" name="Freeform 95"/>
                        <p:cNvSpPr/>
                        <p:nvPr/>
                      </p:nvSpPr>
                      <p:spPr>
                        <a:xfrm>
                          <a:off x="6703287" y="4710850"/>
                          <a:ext cx="1062038" cy="981428"/>
                        </a:xfrm>
                        <a:custGeom>
                          <a:avLst/>
                          <a:gdLst>
                            <a:gd name="connsiteX0" fmla="*/ 1062038 w 1062038"/>
                            <a:gd name="connsiteY0" fmla="*/ 0 h 981428"/>
                            <a:gd name="connsiteX1" fmla="*/ 1002506 w 1062038"/>
                            <a:gd name="connsiteY1" fmla="*/ 197644 h 981428"/>
                            <a:gd name="connsiteX2" fmla="*/ 923925 w 1062038"/>
                            <a:gd name="connsiteY2" fmla="*/ 326232 h 981428"/>
                            <a:gd name="connsiteX3" fmla="*/ 757238 w 1062038"/>
                            <a:gd name="connsiteY3" fmla="*/ 350044 h 981428"/>
                            <a:gd name="connsiteX4" fmla="*/ 700088 w 1062038"/>
                            <a:gd name="connsiteY4" fmla="*/ 478632 h 981428"/>
                            <a:gd name="connsiteX5" fmla="*/ 695325 w 1062038"/>
                            <a:gd name="connsiteY5" fmla="*/ 602457 h 981428"/>
                            <a:gd name="connsiteX6" fmla="*/ 459581 w 1062038"/>
                            <a:gd name="connsiteY6" fmla="*/ 728663 h 981428"/>
                            <a:gd name="connsiteX7" fmla="*/ 373856 w 1062038"/>
                            <a:gd name="connsiteY7" fmla="*/ 854869 h 981428"/>
                            <a:gd name="connsiteX8" fmla="*/ 150019 w 1062038"/>
                            <a:gd name="connsiteY8" fmla="*/ 971550 h 981428"/>
                            <a:gd name="connsiteX9" fmla="*/ 0 w 1062038"/>
                            <a:gd name="connsiteY9" fmla="*/ 976313 h 98142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1062038" h="981428">
                              <a:moveTo>
                                <a:pt x="1062038" y="0"/>
                              </a:moveTo>
                              <a:cubicBezTo>
                                <a:pt x="1043781" y="71636"/>
                                <a:pt x="1025525" y="143272"/>
                                <a:pt x="1002506" y="197644"/>
                              </a:cubicBezTo>
                              <a:cubicBezTo>
                                <a:pt x="979487" y="252016"/>
                                <a:pt x="964803" y="300832"/>
                                <a:pt x="923925" y="326232"/>
                              </a:cubicBezTo>
                              <a:cubicBezTo>
                                <a:pt x="883047" y="351632"/>
                                <a:pt x="794544" y="324644"/>
                                <a:pt x="757238" y="350044"/>
                              </a:cubicBezTo>
                              <a:cubicBezTo>
                                <a:pt x="719932" y="375444"/>
                                <a:pt x="710407" y="436563"/>
                                <a:pt x="700088" y="478632"/>
                              </a:cubicBezTo>
                              <a:cubicBezTo>
                                <a:pt x="689769" y="520701"/>
                                <a:pt x="735409" y="560785"/>
                                <a:pt x="695325" y="602457"/>
                              </a:cubicBezTo>
                              <a:cubicBezTo>
                                <a:pt x="655241" y="644129"/>
                                <a:pt x="513159" y="686594"/>
                                <a:pt x="459581" y="728663"/>
                              </a:cubicBezTo>
                              <a:cubicBezTo>
                                <a:pt x="406003" y="770732"/>
                                <a:pt x="425450" y="814388"/>
                                <a:pt x="373856" y="854869"/>
                              </a:cubicBezTo>
                              <a:cubicBezTo>
                                <a:pt x="322262" y="895350"/>
                                <a:pt x="212328" y="951309"/>
                                <a:pt x="150019" y="971550"/>
                              </a:cubicBezTo>
                              <a:cubicBezTo>
                                <a:pt x="87710" y="991791"/>
                                <a:pt x="23416" y="974328"/>
                                <a:pt x="0" y="976313"/>
                              </a:cubicBezTo>
                            </a:path>
                          </a:pathLst>
                        </a:custGeom>
                        <a:ln w="12700">
                          <a:solidFill>
                            <a:srgbClr val="7030A0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4"/>
                        </a:lnRef>
                        <a:fillRef idx="0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p:grpSp>
                </p:grpSp>
                <p:cxnSp>
                  <p:nvCxnSpPr>
                    <p:cNvPr id="109" name="Straight Connector 108"/>
                    <p:cNvCxnSpPr/>
                    <p:nvPr/>
                  </p:nvCxnSpPr>
                  <p:spPr>
                    <a:xfrm flipH="1">
                      <a:off x="7724385" y="5166299"/>
                      <a:ext cx="0" cy="847484"/>
                    </a:xfrm>
                    <a:prstGeom prst="line">
                      <a:avLst/>
                    </a:prstGeom>
                    <a:ln w="3175">
                      <a:solidFill>
                        <a:srgbClr val="7030A0"/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Straight Connector 112"/>
                    <p:cNvCxnSpPr/>
                    <p:nvPr/>
                  </p:nvCxnSpPr>
                  <p:spPr>
                    <a:xfrm flipH="1">
                      <a:off x="7674070" y="5251777"/>
                      <a:ext cx="0" cy="847484"/>
                    </a:xfrm>
                    <a:prstGeom prst="line">
                      <a:avLst/>
                    </a:prstGeom>
                    <a:ln w="3175">
                      <a:solidFill>
                        <a:srgbClr val="7030A0"/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 flipH="1">
                      <a:off x="7539600" y="5386015"/>
                      <a:ext cx="0" cy="612000"/>
                    </a:xfrm>
                    <a:prstGeom prst="line">
                      <a:avLst/>
                    </a:prstGeom>
                    <a:ln w="3175">
                      <a:solidFill>
                        <a:srgbClr val="7030A0"/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Straight Connector 114"/>
                    <p:cNvCxnSpPr/>
                    <p:nvPr/>
                  </p:nvCxnSpPr>
                  <p:spPr>
                    <a:xfrm flipH="1">
                      <a:off x="7469297" y="5369422"/>
                      <a:ext cx="0" cy="763065"/>
                    </a:xfrm>
                    <a:prstGeom prst="line">
                      <a:avLst/>
                    </a:prstGeom>
                    <a:ln w="3175">
                      <a:solidFill>
                        <a:srgbClr val="7030A0"/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Straight Connector 115"/>
                    <p:cNvCxnSpPr/>
                    <p:nvPr/>
                  </p:nvCxnSpPr>
                  <p:spPr>
                    <a:xfrm flipH="1">
                      <a:off x="7292081" y="5652903"/>
                      <a:ext cx="0" cy="400417"/>
                    </a:xfrm>
                    <a:prstGeom prst="line">
                      <a:avLst/>
                    </a:prstGeom>
                    <a:ln w="3175">
                      <a:solidFill>
                        <a:srgbClr val="7030A0"/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Straight Connector 116"/>
                    <p:cNvCxnSpPr/>
                    <p:nvPr/>
                  </p:nvCxnSpPr>
                  <p:spPr>
                    <a:xfrm flipH="1">
                      <a:off x="7186589" y="5702417"/>
                      <a:ext cx="0" cy="441316"/>
                    </a:xfrm>
                    <a:prstGeom prst="line">
                      <a:avLst/>
                    </a:prstGeom>
                    <a:ln w="3175">
                      <a:solidFill>
                        <a:srgbClr val="7030A0"/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Straight Connector 117"/>
                    <p:cNvCxnSpPr/>
                    <p:nvPr/>
                  </p:nvCxnSpPr>
                  <p:spPr>
                    <a:xfrm flipH="1">
                      <a:off x="7069496" y="5945787"/>
                      <a:ext cx="0" cy="273525"/>
                    </a:xfrm>
                    <a:prstGeom prst="line">
                      <a:avLst/>
                    </a:prstGeom>
                    <a:ln w="3175">
                      <a:solidFill>
                        <a:srgbClr val="7030A0"/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Straight Connector 118"/>
                    <p:cNvCxnSpPr/>
                    <p:nvPr/>
                  </p:nvCxnSpPr>
                  <p:spPr>
                    <a:xfrm>
                      <a:off x="6875322" y="5969094"/>
                      <a:ext cx="263" cy="193845"/>
                    </a:xfrm>
                    <a:prstGeom prst="line">
                      <a:avLst/>
                    </a:prstGeom>
                    <a:ln w="3175">
                      <a:solidFill>
                        <a:srgbClr val="7030A0"/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Straight Connector 119"/>
                    <p:cNvCxnSpPr/>
                    <p:nvPr/>
                  </p:nvCxnSpPr>
                  <p:spPr>
                    <a:xfrm flipH="1">
                      <a:off x="6701794" y="5980012"/>
                      <a:ext cx="3707" cy="142811"/>
                    </a:xfrm>
                    <a:prstGeom prst="line">
                      <a:avLst/>
                    </a:prstGeom>
                    <a:ln w="3175">
                      <a:solidFill>
                        <a:srgbClr val="7030A0"/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Straight Connector 133"/>
                    <p:cNvCxnSpPr/>
                    <p:nvPr/>
                  </p:nvCxnSpPr>
                  <p:spPr>
                    <a:xfrm>
                      <a:off x="6940522" y="5911253"/>
                      <a:ext cx="263" cy="180000"/>
                    </a:xfrm>
                    <a:prstGeom prst="line">
                      <a:avLst/>
                    </a:prstGeom>
                    <a:ln w="3175">
                      <a:solidFill>
                        <a:srgbClr val="7030A0"/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" name="Straight Connector 138"/>
                    <p:cNvCxnSpPr/>
                    <p:nvPr/>
                  </p:nvCxnSpPr>
                  <p:spPr>
                    <a:xfrm>
                      <a:off x="6149818" y="5033778"/>
                      <a:ext cx="10858" cy="823325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50000"/>
                        </a:schemeClr>
                      </a:solidFill>
                      <a:prstDash val="dash"/>
                      <a:round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Straight Connector 141"/>
                    <p:cNvCxnSpPr/>
                    <p:nvPr/>
                  </p:nvCxnSpPr>
                  <p:spPr>
                    <a:xfrm>
                      <a:off x="6206225" y="5300536"/>
                      <a:ext cx="12456" cy="660718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50000"/>
                        </a:schemeClr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Straight Connector 144"/>
                    <p:cNvCxnSpPr/>
                    <p:nvPr/>
                  </p:nvCxnSpPr>
                  <p:spPr>
                    <a:xfrm>
                      <a:off x="6281997" y="5770122"/>
                      <a:ext cx="0" cy="288000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50000"/>
                        </a:schemeClr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Straight Connector 146"/>
                    <p:cNvCxnSpPr/>
                    <p:nvPr/>
                  </p:nvCxnSpPr>
                  <p:spPr>
                    <a:xfrm>
                      <a:off x="6362727" y="6053320"/>
                      <a:ext cx="0" cy="72000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50000"/>
                        </a:schemeClr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>
                      <a:stCxn id="136" idx="2"/>
                    </p:cNvCxnSpPr>
                    <p:nvPr/>
                  </p:nvCxnSpPr>
                  <p:spPr>
                    <a:xfrm>
                      <a:off x="7349026" y="5621514"/>
                      <a:ext cx="0" cy="507500"/>
                    </a:xfrm>
                    <a:prstGeom prst="line">
                      <a:avLst/>
                    </a:prstGeom>
                    <a:ln w="3175">
                      <a:solidFill>
                        <a:srgbClr val="7030A0"/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" name="Straight Connector 154"/>
                    <p:cNvCxnSpPr/>
                    <p:nvPr/>
                  </p:nvCxnSpPr>
                  <p:spPr>
                    <a:xfrm>
                      <a:off x="7376576" y="5439862"/>
                      <a:ext cx="4274" cy="592328"/>
                    </a:xfrm>
                    <a:prstGeom prst="line">
                      <a:avLst/>
                    </a:prstGeom>
                    <a:ln w="3175">
                      <a:solidFill>
                        <a:srgbClr val="7030A0"/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9" name="Straight Connector 158"/>
                    <p:cNvCxnSpPr/>
                    <p:nvPr/>
                  </p:nvCxnSpPr>
                  <p:spPr>
                    <a:xfrm flipH="1">
                      <a:off x="6784866" y="5941851"/>
                      <a:ext cx="3707" cy="142811"/>
                    </a:xfrm>
                    <a:prstGeom prst="line">
                      <a:avLst/>
                    </a:prstGeom>
                    <a:ln w="3175">
                      <a:solidFill>
                        <a:srgbClr val="7030A0"/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 flipH="1">
                      <a:off x="5255010" y="5393929"/>
                      <a:ext cx="0" cy="847484"/>
                    </a:xfrm>
                    <a:prstGeom prst="line">
                      <a:avLst/>
                    </a:prstGeom>
                    <a:ln w="3175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Connector 78"/>
                    <p:cNvCxnSpPr/>
                    <p:nvPr/>
                  </p:nvCxnSpPr>
                  <p:spPr>
                    <a:xfrm flipH="1">
                      <a:off x="5373693" y="5533131"/>
                      <a:ext cx="0" cy="648000"/>
                    </a:xfrm>
                    <a:prstGeom prst="line">
                      <a:avLst/>
                    </a:prstGeom>
                    <a:ln w="3175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Connector 80"/>
                    <p:cNvCxnSpPr/>
                    <p:nvPr/>
                  </p:nvCxnSpPr>
                  <p:spPr>
                    <a:xfrm flipH="1">
                      <a:off x="5569464" y="5674570"/>
                      <a:ext cx="0" cy="540000"/>
                    </a:xfrm>
                    <a:prstGeom prst="line">
                      <a:avLst/>
                    </a:prstGeom>
                    <a:ln w="3175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Connector 89"/>
                    <p:cNvCxnSpPr/>
                    <p:nvPr/>
                  </p:nvCxnSpPr>
                  <p:spPr>
                    <a:xfrm flipH="1">
                      <a:off x="5686032" y="5854015"/>
                      <a:ext cx="0" cy="288000"/>
                    </a:xfrm>
                    <a:prstGeom prst="line">
                      <a:avLst/>
                    </a:prstGeom>
                    <a:ln w="3175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H="1">
                      <a:off x="5877290" y="5938657"/>
                      <a:ext cx="0" cy="216000"/>
                    </a:xfrm>
                    <a:prstGeom prst="line">
                      <a:avLst/>
                    </a:prstGeom>
                    <a:ln w="3175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 flipH="1">
                      <a:off x="6067566" y="5973103"/>
                      <a:ext cx="0" cy="180000"/>
                    </a:xfrm>
                    <a:prstGeom prst="line">
                      <a:avLst/>
                    </a:prstGeom>
                    <a:ln w="3175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Straight Connector 111"/>
                    <p:cNvCxnSpPr/>
                    <p:nvPr/>
                  </p:nvCxnSpPr>
                  <p:spPr>
                    <a:xfrm>
                      <a:off x="6220328" y="6037131"/>
                      <a:ext cx="0" cy="108000"/>
                    </a:xfrm>
                    <a:prstGeom prst="line">
                      <a:avLst/>
                    </a:prstGeom>
                    <a:ln w="3175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Straight Connector 120"/>
                    <p:cNvCxnSpPr/>
                    <p:nvPr/>
                  </p:nvCxnSpPr>
                  <p:spPr>
                    <a:xfrm flipH="1">
                      <a:off x="7127573" y="5767700"/>
                      <a:ext cx="0" cy="273525"/>
                    </a:xfrm>
                    <a:prstGeom prst="line">
                      <a:avLst/>
                    </a:prstGeom>
                    <a:ln w="3175">
                      <a:solidFill>
                        <a:srgbClr val="7030A0"/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Straight Connector 121"/>
                    <p:cNvCxnSpPr/>
                    <p:nvPr/>
                  </p:nvCxnSpPr>
                  <p:spPr>
                    <a:xfrm flipH="1">
                      <a:off x="7421302" y="5531416"/>
                      <a:ext cx="0" cy="648000"/>
                    </a:xfrm>
                    <a:prstGeom prst="line">
                      <a:avLst/>
                    </a:prstGeom>
                    <a:ln w="3175">
                      <a:solidFill>
                        <a:srgbClr val="7030A0"/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7793516" y="4911086"/>
                    <a:ext cx="72008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 smtClean="0"/>
                      <a:t>SGD</a:t>
                    </a:r>
                    <a:endParaRPr lang="en-GB" sz="1600" dirty="0"/>
                  </a:p>
                </p:txBody>
              </p:sp>
              <p:sp>
                <p:nvSpPr>
                  <p:cNvPr id="166" name="TextBox 165"/>
                  <p:cNvSpPr txBox="1"/>
                  <p:nvPr/>
                </p:nvSpPr>
                <p:spPr>
                  <a:xfrm>
                    <a:off x="5796552" y="4733764"/>
                    <a:ext cx="72008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 smtClean="0"/>
                      <a:t>GD</a:t>
                    </a:r>
                    <a:endParaRPr lang="en-GB" sz="1600" dirty="0"/>
                  </a:p>
                </p:txBody>
              </p:sp>
              <p:sp>
                <p:nvSpPr>
                  <p:cNvPr id="168" name="TextBox 167"/>
                  <p:cNvSpPr txBox="1"/>
                  <p:nvPr/>
                </p:nvSpPr>
                <p:spPr>
                  <a:xfrm>
                    <a:off x="6309902" y="6101910"/>
                    <a:ext cx="72008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 smtClean="0"/>
                      <a:t>LS</a:t>
                    </a:r>
                    <a:endParaRPr lang="en-GB" sz="1600" dirty="0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4050368" y="4791971"/>
                    <a:ext cx="146510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 smtClean="0"/>
                      <a:t>Mini-batch GD</a:t>
                    </a:r>
                    <a:endParaRPr lang="en-GB" sz="1600" dirty="0"/>
                  </a:p>
                </p:txBody>
              </p:sp>
            </p:grpSp>
            <p:sp>
              <p:nvSpPr>
                <p:cNvPr id="151" name="Freeform 150"/>
                <p:cNvSpPr/>
                <p:nvPr/>
              </p:nvSpPr>
              <p:spPr>
                <a:xfrm>
                  <a:off x="6035732" y="5734889"/>
                  <a:ext cx="189599" cy="258432"/>
                </a:xfrm>
                <a:custGeom>
                  <a:avLst/>
                  <a:gdLst>
                    <a:gd name="connsiteX0" fmla="*/ 0 w 238125"/>
                    <a:gd name="connsiteY0" fmla="*/ 0 h 336550"/>
                    <a:gd name="connsiteX1" fmla="*/ 57150 w 238125"/>
                    <a:gd name="connsiteY1" fmla="*/ 104775 h 336550"/>
                    <a:gd name="connsiteX2" fmla="*/ 107950 w 238125"/>
                    <a:gd name="connsiteY2" fmla="*/ 193675 h 336550"/>
                    <a:gd name="connsiteX3" fmla="*/ 158750 w 238125"/>
                    <a:gd name="connsiteY3" fmla="*/ 266700 h 336550"/>
                    <a:gd name="connsiteX4" fmla="*/ 238125 w 238125"/>
                    <a:gd name="connsiteY4" fmla="*/ 336550 h 336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8125" h="336550">
                      <a:moveTo>
                        <a:pt x="0" y="0"/>
                      </a:moveTo>
                      <a:cubicBezTo>
                        <a:pt x="19579" y="36248"/>
                        <a:pt x="39158" y="72496"/>
                        <a:pt x="57150" y="104775"/>
                      </a:cubicBezTo>
                      <a:cubicBezTo>
                        <a:pt x="75142" y="137054"/>
                        <a:pt x="91017" y="166688"/>
                        <a:pt x="107950" y="193675"/>
                      </a:cubicBezTo>
                      <a:cubicBezTo>
                        <a:pt x="124883" y="220663"/>
                        <a:pt x="137054" y="242887"/>
                        <a:pt x="158750" y="266700"/>
                      </a:cubicBezTo>
                      <a:cubicBezTo>
                        <a:pt x="180446" y="290513"/>
                        <a:pt x="209285" y="313531"/>
                        <a:pt x="238125" y="336550"/>
                      </a:cubicBezTo>
                    </a:path>
                  </a:pathLst>
                </a:custGeom>
                <a:noFill/>
                <a:ln w="9525"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" name="Freeform 5"/>
              <p:cNvSpPr/>
              <p:nvPr/>
            </p:nvSpPr>
            <p:spPr>
              <a:xfrm>
                <a:off x="5159375" y="5276850"/>
                <a:ext cx="962025" cy="676685"/>
              </a:xfrm>
              <a:custGeom>
                <a:avLst/>
                <a:gdLst>
                  <a:gd name="connsiteX0" fmla="*/ 0 w 962025"/>
                  <a:gd name="connsiteY0" fmla="*/ 0 h 676685"/>
                  <a:gd name="connsiteX1" fmla="*/ 117475 w 962025"/>
                  <a:gd name="connsiteY1" fmla="*/ 174625 h 676685"/>
                  <a:gd name="connsiteX2" fmla="*/ 333375 w 962025"/>
                  <a:gd name="connsiteY2" fmla="*/ 276225 h 676685"/>
                  <a:gd name="connsiteX3" fmla="*/ 447675 w 962025"/>
                  <a:gd name="connsiteY3" fmla="*/ 441325 h 676685"/>
                  <a:gd name="connsiteX4" fmla="*/ 596900 w 962025"/>
                  <a:gd name="connsiteY4" fmla="*/ 508000 h 676685"/>
                  <a:gd name="connsiteX5" fmla="*/ 695325 w 962025"/>
                  <a:gd name="connsiteY5" fmla="*/ 609600 h 676685"/>
                  <a:gd name="connsiteX6" fmla="*/ 841375 w 962025"/>
                  <a:gd name="connsiteY6" fmla="*/ 666750 h 676685"/>
                  <a:gd name="connsiteX7" fmla="*/ 962025 w 962025"/>
                  <a:gd name="connsiteY7" fmla="*/ 676275 h 676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2025" h="676685">
                    <a:moveTo>
                      <a:pt x="0" y="0"/>
                    </a:moveTo>
                    <a:cubicBezTo>
                      <a:pt x="30956" y="64294"/>
                      <a:pt x="61913" y="128588"/>
                      <a:pt x="117475" y="174625"/>
                    </a:cubicBezTo>
                    <a:cubicBezTo>
                      <a:pt x="173037" y="220662"/>
                      <a:pt x="278342" y="231775"/>
                      <a:pt x="333375" y="276225"/>
                    </a:cubicBezTo>
                    <a:cubicBezTo>
                      <a:pt x="388408" y="320675"/>
                      <a:pt x="403754" y="402696"/>
                      <a:pt x="447675" y="441325"/>
                    </a:cubicBezTo>
                    <a:cubicBezTo>
                      <a:pt x="491596" y="479954"/>
                      <a:pt x="555625" y="479954"/>
                      <a:pt x="596900" y="508000"/>
                    </a:cubicBezTo>
                    <a:cubicBezTo>
                      <a:pt x="638175" y="536046"/>
                      <a:pt x="654579" y="583142"/>
                      <a:pt x="695325" y="609600"/>
                    </a:cubicBezTo>
                    <a:cubicBezTo>
                      <a:pt x="736071" y="636058"/>
                      <a:pt x="796925" y="655637"/>
                      <a:pt x="841375" y="666750"/>
                    </a:cubicBezTo>
                    <a:cubicBezTo>
                      <a:pt x="885825" y="677863"/>
                      <a:pt x="923925" y="677069"/>
                      <a:pt x="962025" y="676275"/>
                    </a:cubicBezTo>
                  </a:path>
                </a:pathLst>
              </a:custGeom>
              <a:ln w="12700">
                <a:solidFill>
                  <a:schemeClr val="accent3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5162550" y="6059581"/>
                <a:ext cx="965200" cy="112619"/>
              </a:xfrm>
              <a:custGeom>
                <a:avLst/>
                <a:gdLst>
                  <a:gd name="connsiteX0" fmla="*/ 0 w 965200"/>
                  <a:gd name="connsiteY0" fmla="*/ 112619 h 112619"/>
                  <a:gd name="connsiteX1" fmla="*/ 114300 w 965200"/>
                  <a:gd name="connsiteY1" fmla="*/ 58644 h 112619"/>
                  <a:gd name="connsiteX2" fmla="*/ 330200 w 965200"/>
                  <a:gd name="connsiteY2" fmla="*/ 96744 h 112619"/>
                  <a:gd name="connsiteX3" fmla="*/ 454025 w 965200"/>
                  <a:gd name="connsiteY3" fmla="*/ 1494 h 112619"/>
                  <a:gd name="connsiteX4" fmla="*/ 577850 w 965200"/>
                  <a:gd name="connsiteY4" fmla="*/ 36419 h 112619"/>
                  <a:gd name="connsiteX5" fmla="*/ 708025 w 965200"/>
                  <a:gd name="connsiteY5" fmla="*/ 7844 h 112619"/>
                  <a:gd name="connsiteX6" fmla="*/ 841375 w 965200"/>
                  <a:gd name="connsiteY6" fmla="*/ 45944 h 112619"/>
                  <a:gd name="connsiteX7" fmla="*/ 965200 w 965200"/>
                  <a:gd name="connsiteY7" fmla="*/ 14194 h 112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5200" h="112619">
                    <a:moveTo>
                      <a:pt x="0" y="112619"/>
                    </a:moveTo>
                    <a:cubicBezTo>
                      <a:pt x="29633" y="86954"/>
                      <a:pt x="59267" y="61290"/>
                      <a:pt x="114300" y="58644"/>
                    </a:cubicBezTo>
                    <a:cubicBezTo>
                      <a:pt x="169333" y="55998"/>
                      <a:pt x="273579" y="106269"/>
                      <a:pt x="330200" y="96744"/>
                    </a:cubicBezTo>
                    <a:cubicBezTo>
                      <a:pt x="386821" y="87219"/>
                      <a:pt x="412750" y="11548"/>
                      <a:pt x="454025" y="1494"/>
                    </a:cubicBezTo>
                    <a:cubicBezTo>
                      <a:pt x="495300" y="-8560"/>
                      <a:pt x="535517" y="35361"/>
                      <a:pt x="577850" y="36419"/>
                    </a:cubicBezTo>
                    <a:cubicBezTo>
                      <a:pt x="620183" y="37477"/>
                      <a:pt x="664104" y="6257"/>
                      <a:pt x="708025" y="7844"/>
                    </a:cubicBezTo>
                    <a:cubicBezTo>
                      <a:pt x="751946" y="9431"/>
                      <a:pt x="798513" y="44886"/>
                      <a:pt x="841375" y="45944"/>
                    </a:cubicBezTo>
                    <a:cubicBezTo>
                      <a:pt x="884237" y="47002"/>
                      <a:pt x="924718" y="30598"/>
                      <a:pt x="965200" y="14194"/>
                    </a:cubicBezTo>
                  </a:path>
                </a:pathLst>
              </a:custGeom>
              <a:ln w="12700">
                <a:solidFill>
                  <a:schemeClr val="accent3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Freeform 10"/>
            <p:cNvSpPr/>
            <p:nvPr/>
          </p:nvSpPr>
          <p:spPr>
            <a:xfrm>
              <a:off x="6524855" y="5934845"/>
              <a:ext cx="1073355" cy="224900"/>
            </a:xfrm>
            <a:custGeom>
              <a:avLst/>
              <a:gdLst>
                <a:gd name="connsiteX0" fmla="*/ 1064419 w 1073355"/>
                <a:gd name="connsiteY0" fmla="*/ 9718 h 224900"/>
                <a:gd name="connsiteX1" fmla="*/ 1057275 w 1073355"/>
                <a:gd name="connsiteY1" fmla="*/ 112112 h 224900"/>
                <a:gd name="connsiteX2" fmla="*/ 916781 w 1073355"/>
                <a:gd name="connsiteY2" fmla="*/ 193 h 224900"/>
                <a:gd name="connsiteX3" fmla="*/ 873919 w 1073355"/>
                <a:gd name="connsiteY3" fmla="*/ 145449 h 224900"/>
                <a:gd name="connsiteX4" fmla="*/ 762000 w 1073355"/>
                <a:gd name="connsiteY4" fmla="*/ 19243 h 224900"/>
                <a:gd name="connsiteX5" fmla="*/ 726281 w 1073355"/>
                <a:gd name="connsiteY5" fmla="*/ 154974 h 224900"/>
                <a:gd name="connsiteX6" fmla="*/ 652463 w 1073355"/>
                <a:gd name="connsiteY6" fmla="*/ 21624 h 224900"/>
                <a:gd name="connsiteX7" fmla="*/ 807244 w 1073355"/>
                <a:gd name="connsiteY7" fmla="*/ 185930 h 224900"/>
                <a:gd name="connsiteX8" fmla="*/ 588169 w 1073355"/>
                <a:gd name="connsiteY8" fmla="*/ 150212 h 224900"/>
                <a:gd name="connsiteX9" fmla="*/ 533400 w 1073355"/>
                <a:gd name="connsiteY9" fmla="*/ 21624 h 224900"/>
                <a:gd name="connsiteX10" fmla="*/ 440531 w 1073355"/>
                <a:gd name="connsiteY10" fmla="*/ 128780 h 224900"/>
                <a:gd name="connsiteX11" fmla="*/ 466725 w 1073355"/>
                <a:gd name="connsiteY11" fmla="*/ 224030 h 224900"/>
                <a:gd name="connsiteX12" fmla="*/ 309563 w 1073355"/>
                <a:gd name="connsiteY12" fmla="*/ 71630 h 224900"/>
                <a:gd name="connsiteX13" fmla="*/ 280988 w 1073355"/>
                <a:gd name="connsiteY13" fmla="*/ 181168 h 224900"/>
                <a:gd name="connsiteX14" fmla="*/ 200025 w 1073355"/>
                <a:gd name="connsiteY14" fmla="*/ 76393 h 224900"/>
                <a:gd name="connsiteX15" fmla="*/ 83344 w 1073355"/>
                <a:gd name="connsiteY15" fmla="*/ 133543 h 224900"/>
                <a:gd name="connsiteX16" fmla="*/ 45244 w 1073355"/>
                <a:gd name="connsiteY16" fmla="*/ 54962 h 224900"/>
                <a:gd name="connsiteX17" fmla="*/ 0 w 1073355"/>
                <a:gd name="connsiteY17" fmla="*/ 54962 h 22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3355" h="224900">
                  <a:moveTo>
                    <a:pt x="1064419" y="9718"/>
                  </a:moveTo>
                  <a:cubicBezTo>
                    <a:pt x="1073150" y="61708"/>
                    <a:pt x="1081881" y="113699"/>
                    <a:pt x="1057275" y="112112"/>
                  </a:cubicBezTo>
                  <a:cubicBezTo>
                    <a:pt x="1032669" y="110525"/>
                    <a:pt x="947340" y="-5363"/>
                    <a:pt x="916781" y="193"/>
                  </a:cubicBezTo>
                  <a:cubicBezTo>
                    <a:pt x="886222" y="5749"/>
                    <a:pt x="899716" y="142274"/>
                    <a:pt x="873919" y="145449"/>
                  </a:cubicBezTo>
                  <a:cubicBezTo>
                    <a:pt x="848122" y="148624"/>
                    <a:pt x="786606" y="17656"/>
                    <a:pt x="762000" y="19243"/>
                  </a:cubicBezTo>
                  <a:cubicBezTo>
                    <a:pt x="737394" y="20830"/>
                    <a:pt x="744537" y="154577"/>
                    <a:pt x="726281" y="154974"/>
                  </a:cubicBezTo>
                  <a:cubicBezTo>
                    <a:pt x="708025" y="155371"/>
                    <a:pt x="638969" y="16465"/>
                    <a:pt x="652463" y="21624"/>
                  </a:cubicBezTo>
                  <a:cubicBezTo>
                    <a:pt x="665957" y="26783"/>
                    <a:pt x="817960" y="164499"/>
                    <a:pt x="807244" y="185930"/>
                  </a:cubicBezTo>
                  <a:cubicBezTo>
                    <a:pt x="796528" y="207361"/>
                    <a:pt x="633810" y="177596"/>
                    <a:pt x="588169" y="150212"/>
                  </a:cubicBezTo>
                  <a:cubicBezTo>
                    <a:pt x="542528" y="122828"/>
                    <a:pt x="558006" y="25196"/>
                    <a:pt x="533400" y="21624"/>
                  </a:cubicBezTo>
                  <a:cubicBezTo>
                    <a:pt x="508794" y="18052"/>
                    <a:pt x="451643" y="95046"/>
                    <a:pt x="440531" y="128780"/>
                  </a:cubicBezTo>
                  <a:cubicBezTo>
                    <a:pt x="429419" y="162514"/>
                    <a:pt x="488553" y="233555"/>
                    <a:pt x="466725" y="224030"/>
                  </a:cubicBezTo>
                  <a:cubicBezTo>
                    <a:pt x="444897" y="214505"/>
                    <a:pt x="340519" y="78774"/>
                    <a:pt x="309563" y="71630"/>
                  </a:cubicBezTo>
                  <a:cubicBezTo>
                    <a:pt x="278607" y="64486"/>
                    <a:pt x="299244" y="180374"/>
                    <a:pt x="280988" y="181168"/>
                  </a:cubicBezTo>
                  <a:cubicBezTo>
                    <a:pt x="262732" y="181962"/>
                    <a:pt x="232966" y="84331"/>
                    <a:pt x="200025" y="76393"/>
                  </a:cubicBezTo>
                  <a:cubicBezTo>
                    <a:pt x="167084" y="68456"/>
                    <a:pt x="109141" y="137115"/>
                    <a:pt x="83344" y="133543"/>
                  </a:cubicBezTo>
                  <a:cubicBezTo>
                    <a:pt x="57547" y="129971"/>
                    <a:pt x="59135" y="68059"/>
                    <a:pt x="45244" y="54962"/>
                  </a:cubicBezTo>
                  <a:cubicBezTo>
                    <a:pt x="31353" y="41865"/>
                    <a:pt x="5556" y="54962"/>
                    <a:pt x="0" y="54962"/>
                  </a:cubicBezTo>
                </a:path>
              </a:pathLst>
            </a:custGeom>
            <a:noFill/>
            <a:ln w="9525">
              <a:solidFill>
                <a:srgbClr val="7030A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7619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Batch vs Mini-Batch Gradient </a:t>
            </a:r>
            <a:r>
              <a:rPr lang="en-GB" dirty="0" smtClean="0"/>
              <a:t>Decent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64316" y="2013782"/>
                <a:ext cx="5230084" cy="1687355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>
                          <a:latin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̅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sz="1000" dirty="0"/>
              </a:p>
              <a:p>
                <a:pPr marL="0" indent="0">
                  <a:buNone/>
                </a:pPr>
                <a:endParaRPr lang="en-GB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𝜂</m:t>
                      </m:r>
                      <m:box>
                        <m:box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GB" sz="240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d>
                        <m:d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𝐗𝐰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4316" y="2013782"/>
                <a:ext cx="5230084" cy="1687355"/>
              </a:xfr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44919" y="4914257"/>
                <a:ext cx="5384800" cy="1872208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>
                          <a:latin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̅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  <a:p>
                <a:pPr marL="0" indent="0">
                  <a:buNone/>
                </a:pPr>
                <a:endParaRPr lang="en-GB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𝐰</m:t>
                      </m:r>
                      <m:r>
                        <a:rPr lang="en-GB" sz="24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sz="2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𝐰</m:t>
                      </m:r>
                      <m:r>
                        <a:rPr lang="en-GB" sz="24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𝜂</m:t>
                      </m:r>
                      <m:box>
                        <m:boxPr>
                          <m:ctrlPr>
                            <a:rPr lang="en-GB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</m:den>
                          </m:f>
                        </m:e>
                      </m:box>
                      <m:sSubSup>
                        <m:sSubSupPr>
                          <m:ctrlPr>
                            <a:rPr lang="en-GB" sz="24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𝐗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𝜏</m:t>
                          </m:r>
                        </m:sub>
                        <m:sup>
                          <m:r>
                            <a:rPr lang="en-GB" sz="2400" b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⊤</m:t>
                          </m:r>
                        </m:sup>
                      </m:sSubSup>
                      <m:r>
                        <a:rPr lang="en-GB" sz="24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GB" sz="24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𝐭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𝜏</m:t>
                          </m:r>
                        </m:sub>
                      </m:sSub>
                      <m:r>
                        <a:rPr lang="en-GB" sz="2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GB" sz="24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𝐗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𝜏</m:t>
                          </m:r>
                        </m:sub>
                      </m:sSub>
                      <m:r>
                        <a:rPr lang="en-GB" sz="2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𝐰</m:t>
                      </m:r>
                      <m:r>
                        <a:rPr lang="en-GB" sz="24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GB" sz="2400" b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GB" sz="24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44919" y="4914257"/>
                <a:ext cx="5384800" cy="1872208"/>
              </a:xfr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extBox 177"/>
          <p:cNvSpPr txBox="1"/>
          <p:nvPr/>
        </p:nvSpPr>
        <p:spPr>
          <a:xfrm>
            <a:off x="609600" y="1429007"/>
            <a:ext cx="5384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>
                <a:latin typeface="Perpetua" panose="02020502060401020303" pitchFamily="18" charset="0"/>
              </a:defRPr>
            </a:lvl1pPr>
          </a:lstStyle>
          <a:p>
            <a:r>
              <a:rPr lang="en-GB" sz="2800" i="1" dirty="0" smtClean="0"/>
              <a:t>Batch</a:t>
            </a:r>
            <a:r>
              <a:rPr lang="en-GB" sz="2800" dirty="0" smtClean="0"/>
              <a:t> Gradient Descent</a:t>
            </a:r>
            <a:endParaRPr lang="en-GB" sz="2800" dirty="0"/>
          </a:p>
        </p:txBody>
      </p:sp>
      <p:sp>
        <p:nvSpPr>
          <p:cNvPr id="179" name="TextBox 178"/>
          <p:cNvSpPr txBox="1"/>
          <p:nvPr/>
        </p:nvSpPr>
        <p:spPr>
          <a:xfrm>
            <a:off x="744919" y="4329482"/>
            <a:ext cx="549427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>
                <a:latin typeface="Perpetua" panose="02020502060401020303" pitchFamily="18" charset="0"/>
              </a:defRPr>
            </a:lvl1pPr>
          </a:lstStyle>
          <a:p>
            <a:r>
              <a:rPr lang="en-GB" sz="2800" i="1" dirty="0"/>
              <a:t>Mini-Batch </a:t>
            </a:r>
            <a:r>
              <a:rPr lang="en-GB" sz="2800" dirty="0" smtClean="0"/>
              <a:t>Gradient Descent</a:t>
            </a:r>
            <a:endParaRPr lang="en-GB" sz="2800" dirty="0">
              <a:solidFill>
                <a:srgbClr val="C00000"/>
              </a:solidFill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>
            <a:off x="881832" y="2013782"/>
            <a:ext cx="5112568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764316" y="4884729"/>
            <a:ext cx="5112568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963001" y="4099204"/>
            <a:ext cx="4861945" cy="2708920"/>
            <a:chOff x="3955254" y="4291718"/>
            <a:chExt cx="4637920" cy="2443325"/>
          </a:xfrm>
        </p:grpSpPr>
        <p:grpSp>
          <p:nvGrpSpPr>
            <p:cNvPr id="8" name="Group 7"/>
            <p:cNvGrpSpPr/>
            <p:nvPr/>
          </p:nvGrpSpPr>
          <p:grpSpPr>
            <a:xfrm>
              <a:off x="3955254" y="4291718"/>
              <a:ext cx="4637920" cy="2443325"/>
              <a:chOff x="3955254" y="4291718"/>
              <a:chExt cx="4637920" cy="2443325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3955254" y="4291718"/>
                <a:ext cx="4637920" cy="2443325"/>
                <a:chOff x="3906352" y="4221088"/>
                <a:chExt cx="4637920" cy="2443325"/>
              </a:xfrm>
            </p:grpSpPr>
            <p:grpSp>
              <p:nvGrpSpPr>
                <p:cNvPr id="167" name="Group 166"/>
                <p:cNvGrpSpPr/>
                <p:nvPr/>
              </p:nvGrpSpPr>
              <p:grpSpPr>
                <a:xfrm>
                  <a:off x="3906352" y="4221088"/>
                  <a:ext cx="4637920" cy="2443325"/>
                  <a:chOff x="4050368" y="4365104"/>
                  <a:chExt cx="4637920" cy="2443325"/>
                </a:xfrm>
              </p:grpSpPr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4583832" y="4365104"/>
                    <a:ext cx="4104456" cy="2443325"/>
                    <a:chOff x="4583832" y="4365104"/>
                    <a:chExt cx="4104456" cy="2443325"/>
                  </a:xfrm>
                </p:grpSpPr>
                <p:grpSp>
                  <p:nvGrpSpPr>
                    <p:cNvPr id="108" name="Group 107"/>
                    <p:cNvGrpSpPr/>
                    <p:nvPr/>
                  </p:nvGrpSpPr>
                  <p:grpSpPr>
                    <a:xfrm>
                      <a:off x="4583832" y="4365104"/>
                      <a:ext cx="4104456" cy="2443325"/>
                      <a:chOff x="4583832" y="4365104"/>
                      <a:chExt cx="4104456" cy="2443325"/>
                    </a:xfrm>
                  </p:grpSpPr>
                  <p:grpSp>
                    <p:nvGrpSpPr>
                      <p:cNvPr id="82" name="Group 81"/>
                      <p:cNvGrpSpPr/>
                      <p:nvPr/>
                    </p:nvGrpSpPr>
                    <p:grpSpPr>
                      <a:xfrm>
                        <a:off x="4583832" y="4365104"/>
                        <a:ext cx="4104456" cy="2443325"/>
                        <a:chOff x="4583832" y="4365104"/>
                        <a:chExt cx="4104456" cy="2443325"/>
                      </a:xfrm>
                    </p:grpSpPr>
                    <p:grpSp>
                      <p:nvGrpSpPr>
                        <p:cNvPr id="83" name="Group 82"/>
                        <p:cNvGrpSpPr/>
                        <p:nvPr/>
                      </p:nvGrpSpPr>
                      <p:grpSpPr>
                        <a:xfrm>
                          <a:off x="4583832" y="4365104"/>
                          <a:ext cx="4104456" cy="2443325"/>
                          <a:chOff x="4583832" y="4397757"/>
                          <a:chExt cx="4104456" cy="2443325"/>
                        </a:xfrm>
                      </p:grpSpPr>
                      <p:pic>
                        <p:nvPicPr>
                          <p:cNvPr id="85" name="Picture 8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0870" t="15883" r="9847" b="11947"/>
                          <a:stretch/>
                        </p:blipFill>
                        <p:spPr>
                          <a:xfrm>
                            <a:off x="4583832" y="4397757"/>
                            <a:ext cx="4104456" cy="2443325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86" name="Text Box 1736128434"/>
                          <p:cNvSpPr txBox="1"/>
                          <p:nvPr/>
                        </p:nvSpPr>
                        <p:spPr>
                          <a:xfrm rot="16200000">
                            <a:off x="6027234" y="4900915"/>
                            <a:ext cx="137532" cy="164507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87" name="Text Box 1736128434"/>
                          <p:cNvSpPr txBox="1"/>
                          <p:nvPr/>
                        </p:nvSpPr>
                        <p:spPr>
                          <a:xfrm rot="16200000">
                            <a:off x="6085678" y="5216843"/>
                            <a:ext cx="137532" cy="164507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88" name="Text Box 1736128434"/>
                          <p:cNvSpPr txBox="1"/>
                          <p:nvPr/>
                        </p:nvSpPr>
                        <p:spPr>
                          <a:xfrm rot="16200000">
                            <a:off x="6122370" y="5431735"/>
                            <a:ext cx="137532" cy="164507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89" name="Text Box 1736128434"/>
                          <p:cNvSpPr txBox="1"/>
                          <p:nvPr/>
                        </p:nvSpPr>
                        <p:spPr>
                          <a:xfrm rot="16200000">
                            <a:off x="6187768" y="5678997"/>
                            <a:ext cx="137532" cy="164507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91" name="Text Box 1736128434"/>
                          <p:cNvSpPr txBox="1"/>
                          <p:nvPr/>
                        </p:nvSpPr>
                        <p:spPr>
                          <a:xfrm rot="16200000">
                            <a:off x="6248503" y="5964183"/>
                            <a:ext cx="137532" cy="164507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67" name="Text Box 1736128434"/>
                          <p:cNvSpPr txBox="1"/>
                          <p:nvPr/>
                        </p:nvSpPr>
                        <p:spPr>
                          <a:xfrm rot="16200000">
                            <a:off x="6095568" y="5942404"/>
                            <a:ext cx="137532" cy="164507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68" name="Text Box 1736128434"/>
                          <p:cNvSpPr txBox="1"/>
                          <p:nvPr/>
                        </p:nvSpPr>
                        <p:spPr>
                          <a:xfrm rot="16200000">
                            <a:off x="5578355" y="5778592"/>
                            <a:ext cx="137532" cy="164507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72" name="Text Box 1736128434"/>
                          <p:cNvSpPr txBox="1"/>
                          <p:nvPr/>
                        </p:nvSpPr>
                        <p:spPr>
                          <a:xfrm rot="16200000">
                            <a:off x="5784709" y="5818592"/>
                            <a:ext cx="137532" cy="164507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73" name="Text Box 1736128434"/>
                          <p:cNvSpPr txBox="1"/>
                          <p:nvPr/>
                        </p:nvSpPr>
                        <p:spPr>
                          <a:xfrm rot="16200000">
                            <a:off x="5459528" y="5582023"/>
                            <a:ext cx="137532" cy="164507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74" name="Text Box 1736128434"/>
                          <p:cNvSpPr txBox="1"/>
                          <p:nvPr/>
                        </p:nvSpPr>
                        <p:spPr>
                          <a:xfrm rot="16200000">
                            <a:off x="5955321" y="5916125"/>
                            <a:ext cx="137532" cy="164507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75" name="Text Box 1736128434"/>
                          <p:cNvSpPr txBox="1"/>
                          <p:nvPr/>
                        </p:nvSpPr>
                        <p:spPr>
                          <a:xfrm rot="16200000">
                            <a:off x="5139661" y="5297090"/>
                            <a:ext cx="137532" cy="164507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77" name="Text Box 1736128434"/>
                          <p:cNvSpPr txBox="1"/>
                          <p:nvPr/>
                        </p:nvSpPr>
                        <p:spPr>
                          <a:xfrm rot="16200000">
                            <a:off x="5244212" y="5468265"/>
                            <a:ext cx="137532" cy="164507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</p:grpSp>
                    <p:sp>
                      <p:nvSpPr>
                        <p:cNvPr id="84" name="Freeform 83"/>
                        <p:cNvSpPr/>
                        <p:nvPr/>
                      </p:nvSpPr>
                      <p:spPr>
                        <a:xfrm>
                          <a:off x="6126480" y="4946073"/>
                          <a:ext cx="241069" cy="1113905"/>
                        </a:xfrm>
                        <a:custGeom>
                          <a:avLst/>
                          <a:gdLst>
                            <a:gd name="connsiteX0" fmla="*/ 0 w 241069"/>
                            <a:gd name="connsiteY0" fmla="*/ 0 h 1113905"/>
                            <a:gd name="connsiteX1" fmla="*/ 58189 w 241069"/>
                            <a:gd name="connsiteY1" fmla="*/ 290945 h 1113905"/>
                            <a:gd name="connsiteX2" fmla="*/ 124691 w 241069"/>
                            <a:gd name="connsiteY2" fmla="*/ 590203 h 1113905"/>
                            <a:gd name="connsiteX3" fmla="*/ 174567 w 241069"/>
                            <a:gd name="connsiteY3" fmla="*/ 822960 h 1113905"/>
                            <a:gd name="connsiteX4" fmla="*/ 207818 w 241069"/>
                            <a:gd name="connsiteY4" fmla="*/ 997527 h 1113905"/>
                            <a:gd name="connsiteX5" fmla="*/ 241069 w 241069"/>
                            <a:gd name="connsiteY5" fmla="*/ 1113905 h 111390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241069" h="1113905">
                              <a:moveTo>
                                <a:pt x="0" y="0"/>
                              </a:moveTo>
                              <a:cubicBezTo>
                                <a:pt x="18703" y="96289"/>
                                <a:pt x="37407" y="192578"/>
                                <a:pt x="58189" y="290945"/>
                              </a:cubicBezTo>
                              <a:cubicBezTo>
                                <a:pt x="78971" y="389312"/>
                                <a:pt x="105295" y="501534"/>
                                <a:pt x="124691" y="590203"/>
                              </a:cubicBezTo>
                              <a:cubicBezTo>
                                <a:pt x="144087" y="678872"/>
                                <a:pt x="160713" y="755073"/>
                                <a:pt x="174567" y="822960"/>
                              </a:cubicBezTo>
                              <a:cubicBezTo>
                                <a:pt x="188421" y="890847"/>
                                <a:pt x="196734" y="949036"/>
                                <a:pt x="207818" y="997527"/>
                              </a:cubicBezTo>
                              <a:cubicBezTo>
                                <a:pt x="218902" y="1046018"/>
                                <a:pt x="229985" y="1079961"/>
                                <a:pt x="241069" y="1113905"/>
                              </a:cubicBezTo>
                            </a:path>
                          </a:pathLst>
                        </a:custGeom>
                        <a:noFill/>
                        <a:ln w="12700"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</p:grpSp>
                  <p:grpSp>
                    <p:nvGrpSpPr>
                      <p:cNvPr id="94" name="Group 93"/>
                      <p:cNvGrpSpPr/>
                      <p:nvPr/>
                    </p:nvGrpSpPr>
                    <p:grpSpPr>
                      <a:xfrm>
                        <a:off x="6307481" y="5002781"/>
                        <a:ext cx="1466689" cy="1150321"/>
                        <a:chOff x="6323163" y="4594266"/>
                        <a:chExt cx="1466689" cy="1336860"/>
                      </a:xfrm>
                    </p:grpSpPr>
                    <p:grpSp>
                      <p:nvGrpSpPr>
                        <p:cNvPr id="95" name="Group 94"/>
                        <p:cNvGrpSpPr/>
                        <p:nvPr/>
                      </p:nvGrpSpPr>
                      <p:grpSpPr>
                        <a:xfrm>
                          <a:off x="6323163" y="4594266"/>
                          <a:ext cx="1466689" cy="1336860"/>
                          <a:chOff x="125496" y="239597"/>
                          <a:chExt cx="874045" cy="897887"/>
                        </a:xfrm>
                      </p:grpSpPr>
                      <p:sp>
                        <p:nvSpPr>
                          <p:cNvPr id="97" name="Text Box 1736128431"/>
                          <p:cNvSpPr txBox="1"/>
                          <p:nvPr/>
                        </p:nvSpPr>
                        <p:spPr>
                          <a:xfrm rot="16200000">
                            <a:off x="896711" y="244355"/>
                            <a:ext cx="107587" cy="98072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98" name="Text Box 1736128432"/>
                          <p:cNvSpPr txBox="1"/>
                          <p:nvPr/>
                        </p:nvSpPr>
                        <p:spPr>
                          <a:xfrm rot="16200000">
                            <a:off x="854996" y="371990"/>
                            <a:ext cx="107587" cy="98072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99" name="Text Box 1736128433"/>
                          <p:cNvSpPr txBox="1"/>
                          <p:nvPr/>
                        </p:nvSpPr>
                        <p:spPr>
                          <a:xfrm rot="16200000">
                            <a:off x="787705" y="454184"/>
                            <a:ext cx="107351" cy="98035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100" name="Text Box 1736128434"/>
                          <p:cNvSpPr txBox="1"/>
                          <p:nvPr/>
                        </p:nvSpPr>
                        <p:spPr>
                          <a:xfrm rot="16200000">
                            <a:off x="719755" y="476764"/>
                            <a:ext cx="107351" cy="98035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101" name="Text Box 1736128435"/>
                          <p:cNvSpPr txBox="1"/>
                          <p:nvPr/>
                        </p:nvSpPr>
                        <p:spPr>
                          <a:xfrm rot="16200000">
                            <a:off x="673838" y="558677"/>
                            <a:ext cx="107351" cy="98035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102" name="Text Box 1736128438"/>
                          <p:cNvSpPr txBox="1"/>
                          <p:nvPr/>
                        </p:nvSpPr>
                        <p:spPr>
                          <a:xfrm rot="16200000">
                            <a:off x="333561" y="908241"/>
                            <a:ext cx="107351" cy="99390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103" name="Text Box 1736128439"/>
                          <p:cNvSpPr txBox="1"/>
                          <p:nvPr/>
                        </p:nvSpPr>
                        <p:spPr>
                          <a:xfrm rot="16200000">
                            <a:off x="147774" y="985970"/>
                            <a:ext cx="129236" cy="173792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2000" dirty="0">
                                <a:solidFill>
                                  <a:srgbClr val="0070C0"/>
                                </a:solidFill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104" name="Text Box 1736128440"/>
                          <p:cNvSpPr txBox="1"/>
                          <p:nvPr/>
                        </p:nvSpPr>
                        <p:spPr>
                          <a:xfrm rot="16200000">
                            <a:off x="504715" y="805114"/>
                            <a:ext cx="107351" cy="98035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105" name="Text Box 1736128441"/>
                          <p:cNvSpPr txBox="1"/>
                          <p:nvPr/>
                        </p:nvSpPr>
                        <p:spPr>
                          <a:xfrm rot="16200000">
                            <a:off x="561350" y="723420"/>
                            <a:ext cx="107351" cy="98035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106" name="Text Box 1736128442"/>
                          <p:cNvSpPr txBox="1"/>
                          <p:nvPr/>
                        </p:nvSpPr>
                        <p:spPr>
                          <a:xfrm rot="16200000">
                            <a:off x="671934" y="646307"/>
                            <a:ext cx="107351" cy="98035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107" name="Text Box 1736128439"/>
                          <p:cNvSpPr txBox="1"/>
                          <p:nvPr/>
                        </p:nvSpPr>
                        <p:spPr>
                          <a:xfrm rot="16200000">
                            <a:off x="279371" y="904919"/>
                            <a:ext cx="107351" cy="98035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135" name="Text Box 1736128441"/>
                          <p:cNvSpPr txBox="1"/>
                          <p:nvPr/>
                        </p:nvSpPr>
                        <p:spPr>
                          <a:xfrm rot="16200000">
                            <a:off x="441109" y="848255"/>
                            <a:ext cx="107351" cy="98035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136" name="Text Box 1736128442"/>
                          <p:cNvSpPr txBox="1"/>
                          <p:nvPr/>
                        </p:nvSpPr>
                        <p:spPr>
                          <a:xfrm rot="16200000">
                            <a:off x="643491" y="673534"/>
                            <a:ext cx="107351" cy="98035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160" name="Text Box 1736128438"/>
                          <p:cNvSpPr txBox="1"/>
                          <p:nvPr/>
                        </p:nvSpPr>
                        <p:spPr>
                          <a:xfrm rot="16200000">
                            <a:off x="386945" y="881777"/>
                            <a:ext cx="107351" cy="99390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161" name="Text Box 1736128441"/>
                          <p:cNvSpPr txBox="1"/>
                          <p:nvPr/>
                        </p:nvSpPr>
                        <p:spPr>
                          <a:xfrm rot="16200000">
                            <a:off x="609556" y="701150"/>
                            <a:ext cx="107351" cy="98035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123" name="Text Box 1736128435"/>
                          <p:cNvSpPr txBox="1"/>
                          <p:nvPr/>
                        </p:nvSpPr>
                        <p:spPr>
                          <a:xfrm rot="16200000">
                            <a:off x="719141" y="577182"/>
                            <a:ext cx="107351" cy="98035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400" dirty="0">
                                <a:solidFill>
                                  <a:srgbClr val="C00000"/>
                                </a:solidFill>
                                <a:effectLst/>
                                <a:latin typeface="Calibri Light" panose="020F0302020204030204" pitchFamily="34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a:t>x</a:t>
                            </a:r>
                          </a:p>
                        </p:txBody>
                      </p:sp>
                    </p:grpSp>
                    <p:sp>
                      <p:nvSpPr>
                        <p:cNvPr id="96" name="Freeform 95"/>
                        <p:cNvSpPr/>
                        <p:nvPr/>
                      </p:nvSpPr>
                      <p:spPr>
                        <a:xfrm>
                          <a:off x="6703287" y="4710850"/>
                          <a:ext cx="1062038" cy="981428"/>
                        </a:xfrm>
                        <a:custGeom>
                          <a:avLst/>
                          <a:gdLst>
                            <a:gd name="connsiteX0" fmla="*/ 1062038 w 1062038"/>
                            <a:gd name="connsiteY0" fmla="*/ 0 h 981428"/>
                            <a:gd name="connsiteX1" fmla="*/ 1002506 w 1062038"/>
                            <a:gd name="connsiteY1" fmla="*/ 197644 h 981428"/>
                            <a:gd name="connsiteX2" fmla="*/ 923925 w 1062038"/>
                            <a:gd name="connsiteY2" fmla="*/ 326232 h 981428"/>
                            <a:gd name="connsiteX3" fmla="*/ 757238 w 1062038"/>
                            <a:gd name="connsiteY3" fmla="*/ 350044 h 981428"/>
                            <a:gd name="connsiteX4" fmla="*/ 700088 w 1062038"/>
                            <a:gd name="connsiteY4" fmla="*/ 478632 h 981428"/>
                            <a:gd name="connsiteX5" fmla="*/ 695325 w 1062038"/>
                            <a:gd name="connsiteY5" fmla="*/ 602457 h 981428"/>
                            <a:gd name="connsiteX6" fmla="*/ 459581 w 1062038"/>
                            <a:gd name="connsiteY6" fmla="*/ 728663 h 981428"/>
                            <a:gd name="connsiteX7" fmla="*/ 373856 w 1062038"/>
                            <a:gd name="connsiteY7" fmla="*/ 854869 h 981428"/>
                            <a:gd name="connsiteX8" fmla="*/ 150019 w 1062038"/>
                            <a:gd name="connsiteY8" fmla="*/ 971550 h 981428"/>
                            <a:gd name="connsiteX9" fmla="*/ 0 w 1062038"/>
                            <a:gd name="connsiteY9" fmla="*/ 976313 h 98142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1062038" h="981428">
                              <a:moveTo>
                                <a:pt x="1062038" y="0"/>
                              </a:moveTo>
                              <a:cubicBezTo>
                                <a:pt x="1043781" y="71636"/>
                                <a:pt x="1025525" y="143272"/>
                                <a:pt x="1002506" y="197644"/>
                              </a:cubicBezTo>
                              <a:cubicBezTo>
                                <a:pt x="979487" y="252016"/>
                                <a:pt x="964803" y="300832"/>
                                <a:pt x="923925" y="326232"/>
                              </a:cubicBezTo>
                              <a:cubicBezTo>
                                <a:pt x="883047" y="351632"/>
                                <a:pt x="794544" y="324644"/>
                                <a:pt x="757238" y="350044"/>
                              </a:cubicBezTo>
                              <a:cubicBezTo>
                                <a:pt x="719932" y="375444"/>
                                <a:pt x="710407" y="436563"/>
                                <a:pt x="700088" y="478632"/>
                              </a:cubicBezTo>
                              <a:cubicBezTo>
                                <a:pt x="689769" y="520701"/>
                                <a:pt x="735409" y="560785"/>
                                <a:pt x="695325" y="602457"/>
                              </a:cubicBezTo>
                              <a:cubicBezTo>
                                <a:pt x="655241" y="644129"/>
                                <a:pt x="513159" y="686594"/>
                                <a:pt x="459581" y="728663"/>
                              </a:cubicBezTo>
                              <a:cubicBezTo>
                                <a:pt x="406003" y="770732"/>
                                <a:pt x="425450" y="814388"/>
                                <a:pt x="373856" y="854869"/>
                              </a:cubicBezTo>
                              <a:cubicBezTo>
                                <a:pt x="322262" y="895350"/>
                                <a:pt x="212328" y="951309"/>
                                <a:pt x="150019" y="971550"/>
                              </a:cubicBezTo>
                              <a:cubicBezTo>
                                <a:pt x="87710" y="991791"/>
                                <a:pt x="23416" y="974328"/>
                                <a:pt x="0" y="976313"/>
                              </a:cubicBezTo>
                            </a:path>
                          </a:pathLst>
                        </a:custGeom>
                        <a:ln w="12700">
                          <a:solidFill>
                            <a:srgbClr val="7030A0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4"/>
                        </a:lnRef>
                        <a:fillRef idx="0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p:grpSp>
                </p:grpSp>
                <p:cxnSp>
                  <p:nvCxnSpPr>
                    <p:cNvPr id="109" name="Straight Connector 108"/>
                    <p:cNvCxnSpPr/>
                    <p:nvPr/>
                  </p:nvCxnSpPr>
                  <p:spPr>
                    <a:xfrm flipH="1">
                      <a:off x="7724385" y="5166299"/>
                      <a:ext cx="0" cy="847484"/>
                    </a:xfrm>
                    <a:prstGeom prst="line">
                      <a:avLst/>
                    </a:prstGeom>
                    <a:ln w="3175">
                      <a:solidFill>
                        <a:srgbClr val="7030A0"/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Straight Connector 112"/>
                    <p:cNvCxnSpPr/>
                    <p:nvPr/>
                  </p:nvCxnSpPr>
                  <p:spPr>
                    <a:xfrm flipH="1">
                      <a:off x="7674070" y="5251777"/>
                      <a:ext cx="0" cy="847484"/>
                    </a:xfrm>
                    <a:prstGeom prst="line">
                      <a:avLst/>
                    </a:prstGeom>
                    <a:ln w="3175">
                      <a:solidFill>
                        <a:srgbClr val="7030A0"/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 flipH="1">
                      <a:off x="7539600" y="5386015"/>
                      <a:ext cx="0" cy="612000"/>
                    </a:xfrm>
                    <a:prstGeom prst="line">
                      <a:avLst/>
                    </a:prstGeom>
                    <a:ln w="3175">
                      <a:solidFill>
                        <a:srgbClr val="7030A0"/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Straight Connector 114"/>
                    <p:cNvCxnSpPr/>
                    <p:nvPr/>
                  </p:nvCxnSpPr>
                  <p:spPr>
                    <a:xfrm flipH="1">
                      <a:off x="7469297" y="5369422"/>
                      <a:ext cx="0" cy="763065"/>
                    </a:xfrm>
                    <a:prstGeom prst="line">
                      <a:avLst/>
                    </a:prstGeom>
                    <a:ln w="3175">
                      <a:solidFill>
                        <a:srgbClr val="7030A0"/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Straight Connector 115"/>
                    <p:cNvCxnSpPr/>
                    <p:nvPr/>
                  </p:nvCxnSpPr>
                  <p:spPr>
                    <a:xfrm flipH="1">
                      <a:off x="7292081" y="5652903"/>
                      <a:ext cx="0" cy="400417"/>
                    </a:xfrm>
                    <a:prstGeom prst="line">
                      <a:avLst/>
                    </a:prstGeom>
                    <a:ln w="3175">
                      <a:solidFill>
                        <a:srgbClr val="7030A0"/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Straight Connector 116"/>
                    <p:cNvCxnSpPr/>
                    <p:nvPr/>
                  </p:nvCxnSpPr>
                  <p:spPr>
                    <a:xfrm flipH="1">
                      <a:off x="7186589" y="5702417"/>
                      <a:ext cx="0" cy="441316"/>
                    </a:xfrm>
                    <a:prstGeom prst="line">
                      <a:avLst/>
                    </a:prstGeom>
                    <a:ln w="3175">
                      <a:solidFill>
                        <a:srgbClr val="7030A0"/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Straight Connector 117"/>
                    <p:cNvCxnSpPr/>
                    <p:nvPr/>
                  </p:nvCxnSpPr>
                  <p:spPr>
                    <a:xfrm flipH="1">
                      <a:off x="7069496" y="5945787"/>
                      <a:ext cx="0" cy="273525"/>
                    </a:xfrm>
                    <a:prstGeom prst="line">
                      <a:avLst/>
                    </a:prstGeom>
                    <a:ln w="3175">
                      <a:solidFill>
                        <a:srgbClr val="7030A0"/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Straight Connector 118"/>
                    <p:cNvCxnSpPr/>
                    <p:nvPr/>
                  </p:nvCxnSpPr>
                  <p:spPr>
                    <a:xfrm>
                      <a:off x="6875322" y="5969094"/>
                      <a:ext cx="263" cy="193845"/>
                    </a:xfrm>
                    <a:prstGeom prst="line">
                      <a:avLst/>
                    </a:prstGeom>
                    <a:ln w="3175">
                      <a:solidFill>
                        <a:srgbClr val="7030A0"/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Straight Connector 119"/>
                    <p:cNvCxnSpPr/>
                    <p:nvPr/>
                  </p:nvCxnSpPr>
                  <p:spPr>
                    <a:xfrm flipH="1">
                      <a:off x="6701794" y="5980012"/>
                      <a:ext cx="3707" cy="142811"/>
                    </a:xfrm>
                    <a:prstGeom prst="line">
                      <a:avLst/>
                    </a:prstGeom>
                    <a:ln w="3175">
                      <a:solidFill>
                        <a:srgbClr val="7030A0"/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Straight Connector 133"/>
                    <p:cNvCxnSpPr/>
                    <p:nvPr/>
                  </p:nvCxnSpPr>
                  <p:spPr>
                    <a:xfrm>
                      <a:off x="6940522" y="5911253"/>
                      <a:ext cx="263" cy="180000"/>
                    </a:xfrm>
                    <a:prstGeom prst="line">
                      <a:avLst/>
                    </a:prstGeom>
                    <a:ln w="3175">
                      <a:solidFill>
                        <a:srgbClr val="7030A0"/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" name="Straight Connector 138"/>
                    <p:cNvCxnSpPr/>
                    <p:nvPr/>
                  </p:nvCxnSpPr>
                  <p:spPr>
                    <a:xfrm>
                      <a:off x="6149818" y="5033778"/>
                      <a:ext cx="10858" cy="823325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50000"/>
                        </a:schemeClr>
                      </a:solidFill>
                      <a:prstDash val="dash"/>
                      <a:round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Straight Connector 141"/>
                    <p:cNvCxnSpPr/>
                    <p:nvPr/>
                  </p:nvCxnSpPr>
                  <p:spPr>
                    <a:xfrm>
                      <a:off x="6206225" y="5300536"/>
                      <a:ext cx="12456" cy="660718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50000"/>
                        </a:schemeClr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Straight Connector 144"/>
                    <p:cNvCxnSpPr/>
                    <p:nvPr/>
                  </p:nvCxnSpPr>
                  <p:spPr>
                    <a:xfrm>
                      <a:off x="6281997" y="5770122"/>
                      <a:ext cx="0" cy="288000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50000"/>
                        </a:schemeClr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Straight Connector 146"/>
                    <p:cNvCxnSpPr/>
                    <p:nvPr/>
                  </p:nvCxnSpPr>
                  <p:spPr>
                    <a:xfrm>
                      <a:off x="6362727" y="6053320"/>
                      <a:ext cx="0" cy="72000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50000"/>
                        </a:schemeClr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>
                      <a:stCxn id="136" idx="2"/>
                    </p:cNvCxnSpPr>
                    <p:nvPr/>
                  </p:nvCxnSpPr>
                  <p:spPr>
                    <a:xfrm>
                      <a:off x="7349026" y="5621514"/>
                      <a:ext cx="0" cy="507500"/>
                    </a:xfrm>
                    <a:prstGeom prst="line">
                      <a:avLst/>
                    </a:prstGeom>
                    <a:ln w="3175">
                      <a:solidFill>
                        <a:srgbClr val="7030A0"/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" name="Straight Connector 154"/>
                    <p:cNvCxnSpPr/>
                    <p:nvPr/>
                  </p:nvCxnSpPr>
                  <p:spPr>
                    <a:xfrm>
                      <a:off x="7376576" y="5439862"/>
                      <a:ext cx="4274" cy="592328"/>
                    </a:xfrm>
                    <a:prstGeom prst="line">
                      <a:avLst/>
                    </a:prstGeom>
                    <a:ln w="3175">
                      <a:solidFill>
                        <a:srgbClr val="7030A0"/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9" name="Straight Connector 158"/>
                    <p:cNvCxnSpPr/>
                    <p:nvPr/>
                  </p:nvCxnSpPr>
                  <p:spPr>
                    <a:xfrm flipH="1">
                      <a:off x="6784866" y="5941851"/>
                      <a:ext cx="3707" cy="142811"/>
                    </a:xfrm>
                    <a:prstGeom prst="line">
                      <a:avLst/>
                    </a:prstGeom>
                    <a:ln w="3175">
                      <a:solidFill>
                        <a:srgbClr val="7030A0"/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 flipH="1">
                      <a:off x="5255010" y="5393929"/>
                      <a:ext cx="0" cy="847484"/>
                    </a:xfrm>
                    <a:prstGeom prst="line">
                      <a:avLst/>
                    </a:prstGeom>
                    <a:ln w="3175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Connector 78"/>
                    <p:cNvCxnSpPr/>
                    <p:nvPr/>
                  </p:nvCxnSpPr>
                  <p:spPr>
                    <a:xfrm flipH="1">
                      <a:off x="5373693" y="5533131"/>
                      <a:ext cx="0" cy="648000"/>
                    </a:xfrm>
                    <a:prstGeom prst="line">
                      <a:avLst/>
                    </a:prstGeom>
                    <a:ln w="3175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Connector 80"/>
                    <p:cNvCxnSpPr/>
                    <p:nvPr/>
                  </p:nvCxnSpPr>
                  <p:spPr>
                    <a:xfrm flipH="1">
                      <a:off x="5569464" y="5674570"/>
                      <a:ext cx="0" cy="540000"/>
                    </a:xfrm>
                    <a:prstGeom prst="line">
                      <a:avLst/>
                    </a:prstGeom>
                    <a:ln w="3175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Connector 89"/>
                    <p:cNvCxnSpPr/>
                    <p:nvPr/>
                  </p:nvCxnSpPr>
                  <p:spPr>
                    <a:xfrm flipH="1">
                      <a:off x="5686032" y="5854015"/>
                      <a:ext cx="0" cy="288000"/>
                    </a:xfrm>
                    <a:prstGeom prst="line">
                      <a:avLst/>
                    </a:prstGeom>
                    <a:ln w="3175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H="1">
                      <a:off x="5877290" y="5938657"/>
                      <a:ext cx="0" cy="216000"/>
                    </a:xfrm>
                    <a:prstGeom prst="line">
                      <a:avLst/>
                    </a:prstGeom>
                    <a:ln w="3175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 flipH="1">
                      <a:off x="6067566" y="5973103"/>
                      <a:ext cx="0" cy="180000"/>
                    </a:xfrm>
                    <a:prstGeom prst="line">
                      <a:avLst/>
                    </a:prstGeom>
                    <a:ln w="3175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Straight Connector 111"/>
                    <p:cNvCxnSpPr/>
                    <p:nvPr/>
                  </p:nvCxnSpPr>
                  <p:spPr>
                    <a:xfrm>
                      <a:off x="6220328" y="6037131"/>
                      <a:ext cx="0" cy="108000"/>
                    </a:xfrm>
                    <a:prstGeom prst="line">
                      <a:avLst/>
                    </a:prstGeom>
                    <a:ln w="3175">
                      <a:solidFill>
                        <a:schemeClr val="accent3">
                          <a:lumMod val="50000"/>
                        </a:schemeClr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Straight Connector 120"/>
                    <p:cNvCxnSpPr/>
                    <p:nvPr/>
                  </p:nvCxnSpPr>
                  <p:spPr>
                    <a:xfrm flipH="1">
                      <a:off x="7127573" y="5767700"/>
                      <a:ext cx="0" cy="273525"/>
                    </a:xfrm>
                    <a:prstGeom prst="line">
                      <a:avLst/>
                    </a:prstGeom>
                    <a:ln w="3175">
                      <a:solidFill>
                        <a:srgbClr val="7030A0"/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Straight Connector 121"/>
                    <p:cNvCxnSpPr/>
                    <p:nvPr/>
                  </p:nvCxnSpPr>
                  <p:spPr>
                    <a:xfrm flipH="1">
                      <a:off x="7421302" y="5531416"/>
                      <a:ext cx="0" cy="648000"/>
                    </a:xfrm>
                    <a:prstGeom prst="line">
                      <a:avLst/>
                    </a:prstGeom>
                    <a:ln w="3175">
                      <a:solidFill>
                        <a:srgbClr val="7030A0"/>
                      </a:solidFill>
                      <a:prstDash val="dash"/>
                      <a:tailEnd type="oval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7793516" y="4911086"/>
                    <a:ext cx="72008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 smtClean="0"/>
                      <a:t>SGD</a:t>
                    </a:r>
                    <a:endParaRPr lang="en-GB" sz="1600" dirty="0"/>
                  </a:p>
                </p:txBody>
              </p:sp>
              <p:sp>
                <p:nvSpPr>
                  <p:cNvPr id="166" name="TextBox 165"/>
                  <p:cNvSpPr txBox="1"/>
                  <p:nvPr/>
                </p:nvSpPr>
                <p:spPr>
                  <a:xfrm>
                    <a:off x="5796552" y="4733764"/>
                    <a:ext cx="72008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 smtClean="0"/>
                      <a:t>GD</a:t>
                    </a:r>
                    <a:endParaRPr lang="en-GB" sz="1600" dirty="0"/>
                  </a:p>
                </p:txBody>
              </p:sp>
              <p:sp>
                <p:nvSpPr>
                  <p:cNvPr id="168" name="TextBox 167"/>
                  <p:cNvSpPr txBox="1"/>
                  <p:nvPr/>
                </p:nvSpPr>
                <p:spPr>
                  <a:xfrm>
                    <a:off x="6309902" y="6101910"/>
                    <a:ext cx="72008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 smtClean="0"/>
                      <a:t>LS</a:t>
                    </a:r>
                    <a:endParaRPr lang="en-GB" sz="1600" dirty="0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4050368" y="4791971"/>
                    <a:ext cx="146510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 smtClean="0"/>
                      <a:t>Mini-batch GD</a:t>
                    </a:r>
                    <a:endParaRPr lang="en-GB" sz="1600" dirty="0"/>
                  </a:p>
                </p:txBody>
              </p:sp>
            </p:grpSp>
            <p:sp>
              <p:nvSpPr>
                <p:cNvPr id="151" name="Freeform 150"/>
                <p:cNvSpPr/>
                <p:nvPr/>
              </p:nvSpPr>
              <p:spPr>
                <a:xfrm>
                  <a:off x="6035732" y="5734889"/>
                  <a:ext cx="189599" cy="258432"/>
                </a:xfrm>
                <a:custGeom>
                  <a:avLst/>
                  <a:gdLst>
                    <a:gd name="connsiteX0" fmla="*/ 0 w 238125"/>
                    <a:gd name="connsiteY0" fmla="*/ 0 h 336550"/>
                    <a:gd name="connsiteX1" fmla="*/ 57150 w 238125"/>
                    <a:gd name="connsiteY1" fmla="*/ 104775 h 336550"/>
                    <a:gd name="connsiteX2" fmla="*/ 107950 w 238125"/>
                    <a:gd name="connsiteY2" fmla="*/ 193675 h 336550"/>
                    <a:gd name="connsiteX3" fmla="*/ 158750 w 238125"/>
                    <a:gd name="connsiteY3" fmla="*/ 266700 h 336550"/>
                    <a:gd name="connsiteX4" fmla="*/ 238125 w 238125"/>
                    <a:gd name="connsiteY4" fmla="*/ 336550 h 336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8125" h="336550">
                      <a:moveTo>
                        <a:pt x="0" y="0"/>
                      </a:moveTo>
                      <a:cubicBezTo>
                        <a:pt x="19579" y="36248"/>
                        <a:pt x="39158" y="72496"/>
                        <a:pt x="57150" y="104775"/>
                      </a:cubicBezTo>
                      <a:cubicBezTo>
                        <a:pt x="75142" y="137054"/>
                        <a:pt x="91017" y="166688"/>
                        <a:pt x="107950" y="193675"/>
                      </a:cubicBezTo>
                      <a:cubicBezTo>
                        <a:pt x="124883" y="220663"/>
                        <a:pt x="137054" y="242887"/>
                        <a:pt x="158750" y="266700"/>
                      </a:cubicBezTo>
                      <a:cubicBezTo>
                        <a:pt x="180446" y="290513"/>
                        <a:pt x="209285" y="313531"/>
                        <a:pt x="238125" y="336550"/>
                      </a:cubicBezTo>
                    </a:path>
                  </a:pathLst>
                </a:custGeom>
                <a:noFill/>
                <a:ln w="9525"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" name="Freeform 5"/>
              <p:cNvSpPr/>
              <p:nvPr/>
            </p:nvSpPr>
            <p:spPr>
              <a:xfrm>
                <a:off x="5159375" y="5276850"/>
                <a:ext cx="962025" cy="676685"/>
              </a:xfrm>
              <a:custGeom>
                <a:avLst/>
                <a:gdLst>
                  <a:gd name="connsiteX0" fmla="*/ 0 w 962025"/>
                  <a:gd name="connsiteY0" fmla="*/ 0 h 676685"/>
                  <a:gd name="connsiteX1" fmla="*/ 117475 w 962025"/>
                  <a:gd name="connsiteY1" fmla="*/ 174625 h 676685"/>
                  <a:gd name="connsiteX2" fmla="*/ 333375 w 962025"/>
                  <a:gd name="connsiteY2" fmla="*/ 276225 h 676685"/>
                  <a:gd name="connsiteX3" fmla="*/ 447675 w 962025"/>
                  <a:gd name="connsiteY3" fmla="*/ 441325 h 676685"/>
                  <a:gd name="connsiteX4" fmla="*/ 596900 w 962025"/>
                  <a:gd name="connsiteY4" fmla="*/ 508000 h 676685"/>
                  <a:gd name="connsiteX5" fmla="*/ 695325 w 962025"/>
                  <a:gd name="connsiteY5" fmla="*/ 609600 h 676685"/>
                  <a:gd name="connsiteX6" fmla="*/ 841375 w 962025"/>
                  <a:gd name="connsiteY6" fmla="*/ 666750 h 676685"/>
                  <a:gd name="connsiteX7" fmla="*/ 962025 w 962025"/>
                  <a:gd name="connsiteY7" fmla="*/ 676275 h 676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2025" h="676685">
                    <a:moveTo>
                      <a:pt x="0" y="0"/>
                    </a:moveTo>
                    <a:cubicBezTo>
                      <a:pt x="30956" y="64294"/>
                      <a:pt x="61913" y="128588"/>
                      <a:pt x="117475" y="174625"/>
                    </a:cubicBezTo>
                    <a:cubicBezTo>
                      <a:pt x="173037" y="220662"/>
                      <a:pt x="278342" y="231775"/>
                      <a:pt x="333375" y="276225"/>
                    </a:cubicBezTo>
                    <a:cubicBezTo>
                      <a:pt x="388408" y="320675"/>
                      <a:pt x="403754" y="402696"/>
                      <a:pt x="447675" y="441325"/>
                    </a:cubicBezTo>
                    <a:cubicBezTo>
                      <a:pt x="491596" y="479954"/>
                      <a:pt x="555625" y="479954"/>
                      <a:pt x="596900" y="508000"/>
                    </a:cubicBezTo>
                    <a:cubicBezTo>
                      <a:pt x="638175" y="536046"/>
                      <a:pt x="654579" y="583142"/>
                      <a:pt x="695325" y="609600"/>
                    </a:cubicBezTo>
                    <a:cubicBezTo>
                      <a:pt x="736071" y="636058"/>
                      <a:pt x="796925" y="655637"/>
                      <a:pt x="841375" y="666750"/>
                    </a:cubicBezTo>
                    <a:cubicBezTo>
                      <a:pt x="885825" y="677863"/>
                      <a:pt x="923925" y="677069"/>
                      <a:pt x="962025" y="676275"/>
                    </a:cubicBezTo>
                  </a:path>
                </a:pathLst>
              </a:custGeom>
              <a:ln w="12700">
                <a:solidFill>
                  <a:schemeClr val="accent3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5162550" y="6059581"/>
                <a:ext cx="965200" cy="112619"/>
              </a:xfrm>
              <a:custGeom>
                <a:avLst/>
                <a:gdLst>
                  <a:gd name="connsiteX0" fmla="*/ 0 w 965200"/>
                  <a:gd name="connsiteY0" fmla="*/ 112619 h 112619"/>
                  <a:gd name="connsiteX1" fmla="*/ 114300 w 965200"/>
                  <a:gd name="connsiteY1" fmla="*/ 58644 h 112619"/>
                  <a:gd name="connsiteX2" fmla="*/ 330200 w 965200"/>
                  <a:gd name="connsiteY2" fmla="*/ 96744 h 112619"/>
                  <a:gd name="connsiteX3" fmla="*/ 454025 w 965200"/>
                  <a:gd name="connsiteY3" fmla="*/ 1494 h 112619"/>
                  <a:gd name="connsiteX4" fmla="*/ 577850 w 965200"/>
                  <a:gd name="connsiteY4" fmla="*/ 36419 h 112619"/>
                  <a:gd name="connsiteX5" fmla="*/ 708025 w 965200"/>
                  <a:gd name="connsiteY5" fmla="*/ 7844 h 112619"/>
                  <a:gd name="connsiteX6" fmla="*/ 841375 w 965200"/>
                  <a:gd name="connsiteY6" fmla="*/ 45944 h 112619"/>
                  <a:gd name="connsiteX7" fmla="*/ 965200 w 965200"/>
                  <a:gd name="connsiteY7" fmla="*/ 14194 h 112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5200" h="112619">
                    <a:moveTo>
                      <a:pt x="0" y="112619"/>
                    </a:moveTo>
                    <a:cubicBezTo>
                      <a:pt x="29633" y="86954"/>
                      <a:pt x="59267" y="61290"/>
                      <a:pt x="114300" y="58644"/>
                    </a:cubicBezTo>
                    <a:cubicBezTo>
                      <a:pt x="169333" y="55998"/>
                      <a:pt x="273579" y="106269"/>
                      <a:pt x="330200" y="96744"/>
                    </a:cubicBezTo>
                    <a:cubicBezTo>
                      <a:pt x="386821" y="87219"/>
                      <a:pt x="412750" y="11548"/>
                      <a:pt x="454025" y="1494"/>
                    </a:cubicBezTo>
                    <a:cubicBezTo>
                      <a:pt x="495300" y="-8560"/>
                      <a:pt x="535517" y="35361"/>
                      <a:pt x="577850" y="36419"/>
                    </a:cubicBezTo>
                    <a:cubicBezTo>
                      <a:pt x="620183" y="37477"/>
                      <a:pt x="664104" y="6257"/>
                      <a:pt x="708025" y="7844"/>
                    </a:cubicBezTo>
                    <a:cubicBezTo>
                      <a:pt x="751946" y="9431"/>
                      <a:pt x="798513" y="44886"/>
                      <a:pt x="841375" y="45944"/>
                    </a:cubicBezTo>
                    <a:cubicBezTo>
                      <a:pt x="884237" y="47002"/>
                      <a:pt x="924718" y="30598"/>
                      <a:pt x="965200" y="14194"/>
                    </a:cubicBezTo>
                  </a:path>
                </a:pathLst>
              </a:custGeom>
              <a:ln w="12700">
                <a:solidFill>
                  <a:schemeClr val="accent3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Freeform 10"/>
            <p:cNvSpPr/>
            <p:nvPr/>
          </p:nvSpPr>
          <p:spPr>
            <a:xfrm>
              <a:off x="6524855" y="5934845"/>
              <a:ext cx="1073355" cy="224900"/>
            </a:xfrm>
            <a:custGeom>
              <a:avLst/>
              <a:gdLst>
                <a:gd name="connsiteX0" fmla="*/ 1064419 w 1073355"/>
                <a:gd name="connsiteY0" fmla="*/ 9718 h 224900"/>
                <a:gd name="connsiteX1" fmla="*/ 1057275 w 1073355"/>
                <a:gd name="connsiteY1" fmla="*/ 112112 h 224900"/>
                <a:gd name="connsiteX2" fmla="*/ 916781 w 1073355"/>
                <a:gd name="connsiteY2" fmla="*/ 193 h 224900"/>
                <a:gd name="connsiteX3" fmla="*/ 873919 w 1073355"/>
                <a:gd name="connsiteY3" fmla="*/ 145449 h 224900"/>
                <a:gd name="connsiteX4" fmla="*/ 762000 w 1073355"/>
                <a:gd name="connsiteY4" fmla="*/ 19243 h 224900"/>
                <a:gd name="connsiteX5" fmla="*/ 726281 w 1073355"/>
                <a:gd name="connsiteY5" fmla="*/ 154974 h 224900"/>
                <a:gd name="connsiteX6" fmla="*/ 652463 w 1073355"/>
                <a:gd name="connsiteY6" fmla="*/ 21624 h 224900"/>
                <a:gd name="connsiteX7" fmla="*/ 807244 w 1073355"/>
                <a:gd name="connsiteY7" fmla="*/ 185930 h 224900"/>
                <a:gd name="connsiteX8" fmla="*/ 588169 w 1073355"/>
                <a:gd name="connsiteY8" fmla="*/ 150212 h 224900"/>
                <a:gd name="connsiteX9" fmla="*/ 533400 w 1073355"/>
                <a:gd name="connsiteY9" fmla="*/ 21624 h 224900"/>
                <a:gd name="connsiteX10" fmla="*/ 440531 w 1073355"/>
                <a:gd name="connsiteY10" fmla="*/ 128780 h 224900"/>
                <a:gd name="connsiteX11" fmla="*/ 466725 w 1073355"/>
                <a:gd name="connsiteY11" fmla="*/ 224030 h 224900"/>
                <a:gd name="connsiteX12" fmla="*/ 309563 w 1073355"/>
                <a:gd name="connsiteY12" fmla="*/ 71630 h 224900"/>
                <a:gd name="connsiteX13" fmla="*/ 280988 w 1073355"/>
                <a:gd name="connsiteY13" fmla="*/ 181168 h 224900"/>
                <a:gd name="connsiteX14" fmla="*/ 200025 w 1073355"/>
                <a:gd name="connsiteY14" fmla="*/ 76393 h 224900"/>
                <a:gd name="connsiteX15" fmla="*/ 83344 w 1073355"/>
                <a:gd name="connsiteY15" fmla="*/ 133543 h 224900"/>
                <a:gd name="connsiteX16" fmla="*/ 45244 w 1073355"/>
                <a:gd name="connsiteY16" fmla="*/ 54962 h 224900"/>
                <a:gd name="connsiteX17" fmla="*/ 0 w 1073355"/>
                <a:gd name="connsiteY17" fmla="*/ 54962 h 22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3355" h="224900">
                  <a:moveTo>
                    <a:pt x="1064419" y="9718"/>
                  </a:moveTo>
                  <a:cubicBezTo>
                    <a:pt x="1073150" y="61708"/>
                    <a:pt x="1081881" y="113699"/>
                    <a:pt x="1057275" y="112112"/>
                  </a:cubicBezTo>
                  <a:cubicBezTo>
                    <a:pt x="1032669" y="110525"/>
                    <a:pt x="947340" y="-5363"/>
                    <a:pt x="916781" y="193"/>
                  </a:cubicBezTo>
                  <a:cubicBezTo>
                    <a:pt x="886222" y="5749"/>
                    <a:pt x="899716" y="142274"/>
                    <a:pt x="873919" y="145449"/>
                  </a:cubicBezTo>
                  <a:cubicBezTo>
                    <a:pt x="848122" y="148624"/>
                    <a:pt x="786606" y="17656"/>
                    <a:pt x="762000" y="19243"/>
                  </a:cubicBezTo>
                  <a:cubicBezTo>
                    <a:pt x="737394" y="20830"/>
                    <a:pt x="744537" y="154577"/>
                    <a:pt x="726281" y="154974"/>
                  </a:cubicBezTo>
                  <a:cubicBezTo>
                    <a:pt x="708025" y="155371"/>
                    <a:pt x="638969" y="16465"/>
                    <a:pt x="652463" y="21624"/>
                  </a:cubicBezTo>
                  <a:cubicBezTo>
                    <a:pt x="665957" y="26783"/>
                    <a:pt x="817960" y="164499"/>
                    <a:pt x="807244" y="185930"/>
                  </a:cubicBezTo>
                  <a:cubicBezTo>
                    <a:pt x="796528" y="207361"/>
                    <a:pt x="633810" y="177596"/>
                    <a:pt x="588169" y="150212"/>
                  </a:cubicBezTo>
                  <a:cubicBezTo>
                    <a:pt x="542528" y="122828"/>
                    <a:pt x="558006" y="25196"/>
                    <a:pt x="533400" y="21624"/>
                  </a:cubicBezTo>
                  <a:cubicBezTo>
                    <a:pt x="508794" y="18052"/>
                    <a:pt x="451643" y="95046"/>
                    <a:pt x="440531" y="128780"/>
                  </a:cubicBezTo>
                  <a:cubicBezTo>
                    <a:pt x="429419" y="162514"/>
                    <a:pt x="488553" y="233555"/>
                    <a:pt x="466725" y="224030"/>
                  </a:cubicBezTo>
                  <a:cubicBezTo>
                    <a:pt x="444897" y="214505"/>
                    <a:pt x="340519" y="78774"/>
                    <a:pt x="309563" y="71630"/>
                  </a:cubicBezTo>
                  <a:cubicBezTo>
                    <a:pt x="278607" y="64486"/>
                    <a:pt x="299244" y="180374"/>
                    <a:pt x="280988" y="181168"/>
                  </a:cubicBezTo>
                  <a:cubicBezTo>
                    <a:pt x="262732" y="181962"/>
                    <a:pt x="232966" y="84331"/>
                    <a:pt x="200025" y="76393"/>
                  </a:cubicBezTo>
                  <a:cubicBezTo>
                    <a:pt x="167084" y="68456"/>
                    <a:pt x="109141" y="137115"/>
                    <a:pt x="83344" y="133543"/>
                  </a:cubicBezTo>
                  <a:cubicBezTo>
                    <a:pt x="57547" y="129971"/>
                    <a:pt x="59135" y="68059"/>
                    <a:pt x="45244" y="54962"/>
                  </a:cubicBezTo>
                  <a:cubicBezTo>
                    <a:pt x="31353" y="41865"/>
                    <a:pt x="5556" y="54962"/>
                    <a:pt x="0" y="54962"/>
                  </a:cubicBezTo>
                </a:path>
              </a:pathLst>
            </a:custGeom>
            <a:noFill/>
            <a:ln w="9525">
              <a:solidFill>
                <a:srgbClr val="7030A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Content Placeholder 8"/>
              <p:cNvSpPr txBox="1">
                <a:spLocks/>
              </p:cNvSpPr>
              <p:nvPr/>
            </p:nvSpPr>
            <p:spPr>
              <a:xfrm>
                <a:off x="6437241" y="2013782"/>
                <a:ext cx="5384800" cy="1687355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Perpetua" panose="02020502060401020303" pitchFamily="18" charset="0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Perpetua" panose="02020502060401020303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Perpetua" panose="02020502060401020303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Perpetua" panose="02020502060401020303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Perpetua" panose="02020502060401020303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>
                          <a:latin typeface="Cambria Math" panose="02040503050406030204" pitchFamily="18" charset="0"/>
                        </a:rPr>
                        <m:t>𝛻</m:t>
                      </m:r>
                      <m:sSubSup>
                        <m:sSub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en-GB" sz="240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sz="140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sz="1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GB" sz="240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11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241" y="2013782"/>
                <a:ext cx="5384800" cy="16873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/>
          <p:cNvSpPr txBox="1"/>
          <p:nvPr/>
        </p:nvSpPr>
        <p:spPr>
          <a:xfrm>
            <a:off x="6437241" y="1429007"/>
            <a:ext cx="5384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>
                <a:latin typeface="Perpetua" panose="02020502060401020303" pitchFamily="18" charset="0"/>
              </a:defRPr>
            </a:lvl1pPr>
          </a:lstStyle>
          <a:p>
            <a:r>
              <a:rPr lang="en-GB" sz="2800" i="1" dirty="0" smtClean="0"/>
              <a:t>Stochastic</a:t>
            </a:r>
            <a:r>
              <a:rPr lang="en-GB" sz="2800" dirty="0" smtClean="0"/>
              <a:t> Gradient Descent</a:t>
            </a:r>
            <a:endParaRPr lang="en-GB" sz="2800" dirty="0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6797281" y="2013782"/>
            <a:ext cx="5112568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897732" y="4406426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✔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722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Mini-Batch SGD and Batch Updates GD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279040507"/>
              <p:cNvSpPr txBox="1"/>
              <p:nvPr/>
            </p:nvSpPr>
            <p:spPr>
              <a:xfrm>
                <a:off x="380815" y="2002575"/>
                <a:ext cx="5578223" cy="1507671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57200" indent="228600"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en-GB" sz="20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𝐗</m:t>
                    </m:r>
                    <m:r>
                      <a:rPr lang="en-GB" sz="200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sub>
                        </m:sSub>
                        <m:r>
                          <a:rPr lang="en-GB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lang="en-GB" sz="20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457200" indent="228600"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en-GB" sz="20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𝐰</m:t>
                    </m:r>
                    <m:r>
                      <a:rPr lang="en-GB" sz="20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GB" sz="20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𝐰</m:t>
                    </m:r>
                    <m:r>
                      <a:rPr lang="en-GB" sz="20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GB" sz="20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𝜂</m:t>
                    </m:r>
                    <m:box>
                      <m:boxPr>
                        <m:ctrlPr>
                          <a:rPr lang="en-GB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GB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GB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den>
                        </m:f>
                      </m:e>
                    </m:box>
                    <m:sSup>
                      <m:sSupPr>
                        <m:ctrlPr>
                          <a:rPr lang="en-GB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𝐗</m:t>
                        </m:r>
                      </m:e>
                      <m:sup>
                        <m:r>
                          <a:rPr lang="en-GB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GB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𝐭</m:t>
                        </m:r>
                        <m:r>
                          <a:rPr lang="en-GB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GB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𝐗𝐰</m:t>
                        </m:r>
                      </m:e>
                    </m:d>
                  </m:oMath>
                </a14:m>
                <a:r>
                  <a:rPr lang="en-GB" sz="2000" b="1" i="1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GB" sz="2000" b="1" i="1" dirty="0"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 Box 2790405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15" y="2002575"/>
                <a:ext cx="5578223" cy="15076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1904" y="1448577"/>
            <a:ext cx="5557134" cy="553998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228600">
              <a:lnSpc>
                <a:spcPct val="107000"/>
              </a:lnSpc>
              <a:spcAft>
                <a:spcPts val="0"/>
              </a:spcAft>
              <a:defRPr sz="2800">
                <a:latin typeface="Perpetua" panose="02020502060401020303" pitchFamily="18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sz="2400" dirty="0" smtClean="0"/>
              <a:t>Batch Gradient Descent on LR</a:t>
            </a:r>
            <a:endParaRPr lang="en-GB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60"/>
              <p:cNvSpPr txBox="1"/>
              <p:nvPr/>
            </p:nvSpPr>
            <p:spPr>
              <a:xfrm>
                <a:off x="410236" y="4437112"/>
                <a:ext cx="5472608" cy="2238083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57200">
                  <a:spcAft>
                    <a:spcPts val="0"/>
                  </a:spcAft>
                </a:pPr>
                <a:r>
                  <a:rPr lang="en-GB" sz="2000" dirty="0" smtClean="0"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𝜏</m:t>
                    </m:r>
                    <m:r>
                      <a:rPr lang="en-GB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=1: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𝑁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GB" sz="2000" dirty="0"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GB" sz="20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indent="228600">
                  <a:spcAft>
                    <a:spcPts val="0"/>
                  </a:spcAft>
                </a:pPr>
                <a:r>
                  <a:rPr lang="en-GB" sz="2000" dirty="0"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Select a mini-batch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𝐗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𝜏</m:t>
                        </m:r>
                      </m:sub>
                    </m:sSub>
                    <m:r>
                      <a:rPr lang="en-GB" sz="20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𝐭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GB" sz="2000" b="1" dirty="0">
                    <a:latin typeface="Perpetua" panose="02020502060401020303" pitchFamily="18" charset="0"/>
                    <a:ea typeface="Yu Mincho"/>
                    <a:cs typeface="Arial" panose="020B0604020202020204" pitchFamily="34" charset="0"/>
                  </a:rPr>
                  <a:t> </a:t>
                </a:r>
                <a:r>
                  <a:rPr lang="en-GB" sz="2000" dirty="0">
                    <a:latin typeface="Perpetua" panose="02020502060401020303" pitchFamily="18" charset="0"/>
                    <a:ea typeface="Yu Mincho"/>
                    <a:cs typeface="Arial" panose="020B0604020202020204" pitchFamily="34" charset="0"/>
                  </a:rPr>
                  <a:t>of size</a:t>
                </a:r>
                <a:r>
                  <a:rPr lang="en-GB" sz="2000" b="1" dirty="0">
                    <a:latin typeface="Perpetua" panose="02020502060401020303" pitchFamily="18" charset="0"/>
                    <a:ea typeface="Yu Mincho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en-GB" sz="2000" dirty="0"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GB" sz="20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𝐗</m:t>
                    </m:r>
                    <m:r>
                      <a:rPr lang="en-GB" sz="2000" b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GB" sz="20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𝐭</m:t>
                    </m:r>
                  </m:oMath>
                </a14:m>
                <a:endParaRPr lang="en-GB" sz="20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indent="228600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𝐗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𝜏</m:t>
                        </m:r>
                      </m:sub>
                    </m:sSub>
                    <m:r>
                      <a:rPr lang="en-GB" sz="200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sub>
                        </m:sSub>
                        <m:r>
                          <a:rPr lang="en-GB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0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GB" sz="20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indent="228600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GB" sz="20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𝐰</m:t>
                    </m:r>
                    <m:r>
                      <a:rPr lang="en-GB" sz="2000" b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GB" sz="20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𝐰</m:t>
                    </m:r>
                    <m:r>
                      <a:rPr lang="en-GB" sz="2000" b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GB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𝜂</m:t>
                    </m:r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𝑏</m:t>
                        </m:r>
                      </m:den>
                    </m:f>
                    <m:sSubSup>
                      <m:sSubSupPr>
                        <m:ctrlPr>
                          <a:rPr lang="en-GB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GB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𝐗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𝜏</m:t>
                        </m:r>
                      </m:sub>
                      <m:sup>
                        <m:r>
                          <a:rPr lang="en-GB" sz="2000" b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⊤</m:t>
                        </m:r>
                      </m:sup>
                    </m:sSubSup>
                    <m:r>
                      <a:rPr lang="en-GB" sz="2000" b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GB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𝐭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𝜏</m:t>
                        </m:r>
                      </m:sub>
                    </m:sSub>
                    <m:r>
                      <a:rPr lang="en-GB" sz="20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GB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𝐗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𝜏</m:t>
                        </m:r>
                      </m:sub>
                    </m:sSub>
                    <m:r>
                      <a:rPr lang="en-GB" sz="20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𝐰</m:t>
                    </m:r>
                    <m:r>
                      <a:rPr lang="en-GB" sz="2000" b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GB" sz="2000" b="1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GB" sz="2000" b="1" dirty="0"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 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36" y="4437112"/>
                <a:ext cx="5472608" cy="22380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10235" y="3919798"/>
            <a:ext cx="5472608" cy="553998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228600">
              <a:lnSpc>
                <a:spcPct val="107000"/>
              </a:lnSpc>
              <a:spcAft>
                <a:spcPts val="0"/>
              </a:spcAft>
              <a:defRPr sz="2800">
                <a:latin typeface="Perpetua" panose="02020502060401020303" pitchFamily="18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sz="2400" dirty="0" smtClean="0"/>
              <a:t>Mini-Batch Gradient Descent on LR</a:t>
            </a:r>
            <a:endParaRPr lang="en-GB" sz="2400" dirty="0">
              <a:solidFill>
                <a:srgbClr val="C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09600" y="2013782"/>
            <a:ext cx="5112568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216997" y="2013782"/>
            <a:ext cx="5112568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72064" y="2996952"/>
            <a:ext cx="0" cy="1080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Box 60"/>
              <p:cNvSpPr txBox="1"/>
              <p:nvPr/>
            </p:nvSpPr>
            <p:spPr>
              <a:xfrm>
                <a:off x="6287344" y="2018295"/>
                <a:ext cx="5384800" cy="208870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</p:spPr>
            <p:txBody>
              <a:bodyPr rot="0" spcFirstLastPara="0" vert="horz" wrap="square" lIns="91440" tIns="45720" rIns="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57200"/>
                <a:r>
                  <a:rPr lang="en-GB" sz="2000" dirty="0" smtClean="0">
                    <a:effectLst/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=1:</m:t>
                    </m:r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GB" sz="2000" dirty="0">
                    <a:effectLst/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GB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540000" indent="228600"/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𝐱</m:t>
                        </m:r>
                      </m:e>
                      <m:sub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Yu Mincho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GB" sz="2000" i="1">
                            <a:effectLst/>
                            <a:latin typeface="Cambria Math" panose="02040503050406030204" pitchFamily="18" charset="0"/>
                            <a:ea typeface="Yu Mincho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2000" i="1">
                                <a:effectLst/>
                                <a:latin typeface="Cambria Math" panose="02040503050406030204" pitchFamily="18" charset="0"/>
                                <a:ea typeface="Yu Mincho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effectLst/>
                                <a:latin typeface="Cambria Math" panose="02040503050406030204" pitchFamily="18" charset="0"/>
                                <a:ea typeface="Yu Mincho"/>
                                <a:cs typeface="Arial" panose="020B0604020202020204" pitchFamily="34" charset="0"/>
                              </a:rPr>
                              <m:t>1,</m:t>
                            </m:r>
                            <m:sSubSup>
                              <m:sSubSupPr>
                                <m:ctrlPr>
                                  <a:rPr lang="en-GB" sz="20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20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GB" sz="20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⊤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GB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GB" sz="2000" dirty="0">
                    <a:effectLst/>
                    <a:latin typeface="Perpetua" panose="02020502060401020303" pitchFamily="18" charset="0"/>
                    <a:ea typeface="Yu Mincho"/>
                    <a:cs typeface="Arial" panose="020B0604020202020204" pitchFamily="34" charset="0"/>
                  </a:rPr>
                  <a:t> </a:t>
                </a:r>
                <a:endParaRPr lang="en-GB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540000" indent="228600"/>
                <a14:m>
                  <m:oMath xmlns:m="http://schemas.openxmlformats.org/officeDocument/2006/math">
                    <m:r>
                      <a:rPr lang="en-GB" sz="2000" b="1" i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1" i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𝜂</m:t>
                    </m:r>
                    <m:box>
                      <m:box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box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i="1" dirty="0"/>
                  <a:t> </a:t>
                </a:r>
                <a:r>
                  <a:rPr lang="en-GB" sz="20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	</a:t>
                </a:r>
                <a:endParaRPr lang="en-GB" sz="2000" i="1" dirty="0" smtClean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Text 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344" y="2018295"/>
                <a:ext cx="5384800" cy="2088700"/>
              </a:xfrm>
              <a:prstGeom prst="rect">
                <a:avLst/>
              </a:prstGeom>
              <a:blipFill>
                <a:blip r:embed="rId4"/>
                <a:stretch>
                  <a:fillRect t="-875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202319" y="1436834"/>
            <a:ext cx="5384800" cy="553357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228600">
              <a:lnSpc>
                <a:spcPct val="107000"/>
              </a:lnSpc>
              <a:spcAft>
                <a:spcPts val="0"/>
              </a:spcAft>
              <a:defRPr sz="2800">
                <a:latin typeface="Perpetua" panose="02020502060401020303" pitchFamily="18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sz="2400" dirty="0" smtClean="0"/>
              <a:t>Stochastic Gradient Decent on LR</a:t>
            </a:r>
            <a:endParaRPr lang="en-GB" sz="2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90255" y="4428973"/>
            <a:ext cx="5112568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55440" y="4869160"/>
            <a:ext cx="0" cy="961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32104" y="2384884"/>
            <a:ext cx="0" cy="612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324734" y="4012131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✔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860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Box 60"/>
              <p:cNvSpPr txBox="1"/>
              <p:nvPr/>
            </p:nvSpPr>
            <p:spPr>
              <a:xfrm>
                <a:off x="6287344" y="1860544"/>
                <a:ext cx="5384800" cy="20887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28600"/>
                <a:r>
                  <a:rPr lang="en-GB" dirty="0" smtClean="0">
                    <a:effectLst/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Initialise </a:t>
                </a:r>
                <a14:m>
                  <m:oMath xmlns:m="http://schemas.openxmlformats.org/officeDocument/2006/math"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𝐰</m:t>
                    </m:r>
                  </m:oMath>
                </a14:m>
                <a:r>
                  <a:rPr lang="en-GB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and</a:t>
                </a:r>
                <a:r>
                  <a:rPr lang="en-GB" b="1" dirty="0"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𝜂</m:t>
                    </m:r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𝜂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28600"/>
                <a:r>
                  <a:rPr lang="en-GB" dirty="0"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For epoch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 </m:t>
                    </m:r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:</m:t>
                    </m:r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𝑒𝑝𝑐𝑠</m:t>
                    </m:r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GB" dirty="0">
                    <a:latin typeface="Perpetua" panose="02020502060401020303" pitchFamily="18" charset="0"/>
                    <a:ea typeface="Yu Mincho"/>
                    <a:cs typeface="Arial" panose="020B0604020202020204" pitchFamily="34" charset="0"/>
                  </a:rPr>
                  <a:t> </a:t>
                </a:r>
                <a:endParaRPr lang="en-GB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/>
                <a:r>
                  <a:rPr lang="en-GB" dirty="0" smtClean="0">
                    <a:effectLst/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GB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GB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GB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:</m:t>
                    </m:r>
                    <m:r>
                      <a:rPr lang="en-GB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GB" dirty="0">
                    <a:effectLst/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GB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540000" indent="228600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𝐱</m:t>
                        </m:r>
                      </m:e>
                      <m:sub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GB" i="1">
                        <a:effectLst/>
                        <a:latin typeface="Cambria Math" panose="02040503050406030204" pitchFamily="18" charset="0"/>
                        <a:ea typeface="Yu Mincho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effectLst/>
                            <a:latin typeface="Cambria Math" panose="02040503050406030204" pitchFamily="18" charset="0"/>
                            <a:ea typeface="Yu Mincho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Yu Mincho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Yu Mincho"/>
                                <a:cs typeface="Arial" panose="020B0604020202020204" pitchFamily="34" charset="0"/>
                              </a:rPr>
                              <m:t>1</m:t>
                            </m:r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Yu Mincho"/>
                                <a:cs typeface="Arial" panose="020B0604020202020204" pitchFamily="34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GB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GB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GB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⊤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GB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GB" dirty="0">
                    <a:effectLst/>
                    <a:latin typeface="Perpetua" panose="02020502060401020303" pitchFamily="18" charset="0"/>
                    <a:ea typeface="Yu Mincho"/>
                    <a:cs typeface="Arial" panose="020B0604020202020204" pitchFamily="34" charset="0"/>
                  </a:rPr>
                  <a:t> </a:t>
                </a:r>
                <a:endParaRPr lang="en-GB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540000" indent="228600"/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𝜂</m:t>
                    </m:r>
                    <m:box>
                      <m:box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box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i="1" dirty="0"/>
                  <a:t> </a:t>
                </a:r>
                <a:endParaRPr lang="en-GB" i="1" dirty="0" smtClean="0"/>
              </a:p>
              <a:p>
                <a:pPr marL="540000" indent="228600"/>
                <a:r>
                  <a:rPr lang="en-GB" dirty="0"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Decay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𝜂</m:t>
                    </m:r>
                  </m:oMath>
                </a14:m>
                <a:endParaRPr lang="en-GB" i="1" dirty="0" smtClean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28600"/>
                <a:r>
                  <a:rPr lang="en-GB" dirty="0" smtClean="0">
                    <a:effectLst/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𝐰</m:t>
                    </m:r>
                  </m:oMath>
                </a14:m>
                <a:endParaRPr lang="en-GB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Text 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344" y="1860544"/>
                <a:ext cx="5384800" cy="2088700"/>
              </a:xfrm>
              <a:prstGeom prst="rect">
                <a:avLst/>
              </a:prstGeom>
              <a:blipFill>
                <a:blip r:embed="rId2"/>
                <a:stretch>
                  <a:fillRect t="-1166" b="-2624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Mini-Batch SGD and Batch GD Algorithms (with Epochs)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01904" y="1448577"/>
            <a:ext cx="5557134" cy="55399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228600">
              <a:lnSpc>
                <a:spcPct val="107000"/>
              </a:lnSpc>
              <a:spcAft>
                <a:spcPts val="0"/>
              </a:spcAft>
              <a:defRPr sz="2800">
                <a:latin typeface="Perpetua" panose="02020502060401020303" pitchFamily="18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sz="2200" dirty="0" smtClean="0"/>
              <a:t>Batch Gradient Descent on LR</a:t>
            </a:r>
            <a:endParaRPr lang="en-GB" sz="2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60"/>
              <p:cNvSpPr txBox="1"/>
              <p:nvPr/>
            </p:nvSpPr>
            <p:spPr>
              <a:xfrm>
                <a:off x="410236" y="4290490"/>
                <a:ext cx="5472608" cy="24208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28600"/>
                <a:r>
                  <a:rPr lang="en-GB" dirty="0" smtClean="0"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Initialise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𝐰</m:t>
                    </m:r>
                  </m:oMath>
                </a14:m>
                <a:r>
                  <a:rPr lang="en-GB" dirty="0" smtClean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and</a:t>
                </a:r>
                <a:r>
                  <a:rPr lang="en-GB" b="1" dirty="0"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𝜂</m:t>
                    </m:r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𝜂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 smtClean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28600"/>
                <a:r>
                  <a:rPr lang="en-GB" dirty="0"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For epoch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 </m:t>
                    </m:r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:</m:t>
                    </m:r>
                    <m:r>
                      <m:rPr>
                        <m:nor/>
                      </m:rPr>
                      <a:rPr lang="en-GB" dirty="0">
                        <a:latin typeface="Perpetua" panose="02020502060401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epoch</m:t>
                    </m:r>
                    <m:r>
                      <m:rPr>
                        <m:nor/>
                      </m:rPr>
                      <a:rPr lang="en-GB" b="0" i="0" dirty="0" smtClean="0">
                        <a:latin typeface="Perpetua" panose="02020502060401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s</m:t>
                    </m:r>
                  </m:oMath>
                </a14:m>
                <a:endParaRPr lang="en-GB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>
                  <a:spcAft>
                    <a:spcPts val="0"/>
                  </a:spcAft>
                </a:pPr>
                <a:r>
                  <a:rPr lang="en-GB" dirty="0" smtClean="0"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𝜏</m:t>
                    </m:r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: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𝑁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GB" dirty="0"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GB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indent="228600">
                  <a:spcAft>
                    <a:spcPts val="0"/>
                  </a:spcAft>
                </a:pPr>
                <a:r>
                  <a:rPr lang="en-GB" dirty="0"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Select a mini-batch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𝐗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𝜏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𝐭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GB" b="1" dirty="0">
                    <a:latin typeface="Perpetua" panose="02020502060401020303" pitchFamily="18" charset="0"/>
                    <a:ea typeface="Yu Mincho"/>
                    <a:cs typeface="Arial" panose="020B0604020202020204" pitchFamily="34" charset="0"/>
                  </a:rPr>
                  <a:t> </a:t>
                </a:r>
                <a:r>
                  <a:rPr lang="en-GB" dirty="0">
                    <a:latin typeface="Perpetua" panose="02020502060401020303" pitchFamily="18" charset="0"/>
                    <a:ea typeface="Yu Mincho"/>
                    <a:cs typeface="Arial" panose="020B0604020202020204" pitchFamily="34" charset="0"/>
                  </a:rPr>
                  <a:t>of size</a:t>
                </a:r>
                <a:r>
                  <a:rPr lang="en-GB" b="1" dirty="0">
                    <a:latin typeface="Perpetua" panose="02020502060401020303" pitchFamily="18" charset="0"/>
                    <a:ea typeface="Yu Mincho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en-GB" dirty="0"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𝐗</m:t>
                    </m:r>
                    <m:r>
                      <a:rPr lang="en-GB" b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GB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𝐭</m:t>
                    </m:r>
                  </m:oMath>
                </a14:m>
                <a:endParaRPr lang="en-GB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indent="228600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𝐗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𝜏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sub>
                        </m:sSub>
                        <m:r>
                          <a:rPr lang="en-GB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GB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indent="228600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𝐰</m:t>
                    </m:r>
                    <m:r>
                      <a:rPr lang="en-GB" b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GB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𝐰</m:t>
                    </m:r>
                    <m:r>
                      <a:rPr lang="en-GB" b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𝜂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𝑏</m:t>
                        </m:r>
                      </m:den>
                    </m:f>
                    <m:sSubSup>
                      <m:sSubSupPr>
                        <m:ctrlPr>
                          <a:rPr lang="en-GB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𝐗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𝜏</m:t>
                        </m:r>
                      </m:sub>
                      <m:sup>
                        <m:r>
                          <a:rPr lang="en-GB" b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⊤</m:t>
                        </m:r>
                      </m:sup>
                    </m:sSubSup>
                    <m:r>
                      <a:rPr lang="en-GB" b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𝐭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𝜏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𝐗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𝜏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𝐰</m:t>
                    </m:r>
                    <m:r>
                      <a:rPr lang="en-GB" b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GB" b="1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GB" b="1" dirty="0" smtClean="0"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indent="228600"/>
                <a:r>
                  <a:rPr lang="en-GB" dirty="0"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Decay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𝜂</m:t>
                    </m:r>
                  </m:oMath>
                </a14:m>
                <a:endParaRPr lang="en-GB" b="1" dirty="0"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28600">
                  <a:spcAft>
                    <a:spcPts val="0"/>
                  </a:spcAft>
                </a:pPr>
                <a:r>
                  <a:rPr lang="en-GB" dirty="0"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𝐰</m:t>
                    </m:r>
                  </m:oMath>
                </a14:m>
                <a:endParaRPr lang="en-GB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 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36" y="4290490"/>
                <a:ext cx="5472608" cy="2420888"/>
              </a:xfrm>
              <a:prstGeom prst="rect">
                <a:avLst/>
              </a:prstGeom>
              <a:blipFill>
                <a:blip r:embed="rId3"/>
                <a:stretch>
                  <a:fillRect t="-1259" b="-8564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10235" y="3861048"/>
            <a:ext cx="5472608" cy="55399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228600">
              <a:lnSpc>
                <a:spcPct val="107000"/>
              </a:lnSpc>
              <a:spcAft>
                <a:spcPts val="0"/>
              </a:spcAft>
              <a:defRPr sz="2800">
                <a:latin typeface="Perpetua" panose="02020502060401020303" pitchFamily="18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sz="2200" dirty="0" smtClean="0"/>
              <a:t>Mini-Batch Gradient Descent on LR</a:t>
            </a:r>
            <a:endParaRPr lang="en-GB" sz="2200" dirty="0">
              <a:solidFill>
                <a:srgbClr val="C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09600" y="1856031"/>
            <a:ext cx="5112568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02319" y="1436835"/>
            <a:ext cx="5384800" cy="47999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228600">
              <a:lnSpc>
                <a:spcPct val="107000"/>
              </a:lnSpc>
              <a:spcAft>
                <a:spcPts val="0"/>
              </a:spcAft>
              <a:defRPr sz="2800">
                <a:latin typeface="Perpetua" panose="02020502060401020303" pitchFamily="18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sz="2200" dirty="0" smtClean="0"/>
              <a:t>Stochastic Gradient Decent on LR</a:t>
            </a:r>
            <a:endParaRPr lang="en-GB" sz="2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216997" y="1856031"/>
            <a:ext cx="5112568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0255" y="4282351"/>
            <a:ext cx="5112568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55440" y="5298602"/>
            <a:ext cx="0" cy="1152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32104" y="2767193"/>
            <a:ext cx="0" cy="79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324734" y="3865509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✔</a:t>
            </a:r>
            <a:endParaRPr lang="en-GB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39416" y="4866554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744072" y="2479161"/>
            <a:ext cx="0" cy="1080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279040507"/>
              <p:cNvSpPr txBox="1"/>
              <p:nvPr/>
            </p:nvSpPr>
            <p:spPr>
              <a:xfrm>
                <a:off x="380815" y="1844824"/>
                <a:ext cx="5578223" cy="207449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28600">
                  <a:lnSpc>
                    <a:spcPct val="107000"/>
                  </a:lnSpc>
                </a:pPr>
                <a:r>
                  <a:rPr lang="en-GB" dirty="0" smtClean="0"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Initialise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𝐰</m:t>
                    </m:r>
                  </m:oMath>
                </a14:m>
                <a:r>
                  <a:rPr lang="en-GB" b="1" dirty="0" smtClean="0"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and</a:t>
                </a:r>
                <a:r>
                  <a:rPr lang="en-GB" b="1" dirty="0"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𝜂</m:t>
                    </m:r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𝜂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endParaRPr lang="en-GB" b="1" dirty="0" smtClean="0">
                  <a:latin typeface="Perpetua" panose="02020502060401020303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28600">
                  <a:lnSpc>
                    <a:spcPct val="107000"/>
                  </a:lnSpc>
                </a:pPr>
                <a:r>
                  <a:rPr lang="en-GB" dirty="0"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For epoch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 </m:t>
                    </m:r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:</m:t>
                    </m:r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𝑒𝑝𝑐𝑠</m:t>
                    </m:r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GB" dirty="0">
                    <a:latin typeface="Perpetua" panose="02020502060401020303" pitchFamily="18" charset="0"/>
                    <a:ea typeface="Yu Mincho"/>
                    <a:cs typeface="Arial" panose="020B0604020202020204" pitchFamily="34" charset="0"/>
                  </a:rPr>
                  <a:t> </a:t>
                </a:r>
                <a:endParaRPr lang="en-GB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indent="228600"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𝐗</m:t>
                    </m:r>
                    <m:r>
                      <a:rPr lang="en-GB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sub>
                        </m:sSub>
                        <m:r>
                          <a:rPr lang="en-GB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lang="en-GB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457200" indent="228600"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𝐰</m:t>
                    </m:r>
                    <m:r>
                      <a:rPr lang="en-GB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GB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𝐰</m:t>
                    </m:r>
                    <m:r>
                      <a:rPr lang="en-GB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GB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𝜂</m:t>
                    </m:r>
                    <m:box>
                      <m:boxPr>
                        <m:ctrlPr>
                          <a:rPr lang="en-GB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GB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GB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den>
                        </m:f>
                      </m:e>
                    </m:box>
                    <m:sSup>
                      <m:sSupPr>
                        <m:ctrlPr>
                          <a:rPr lang="en-GB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𝐗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GB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𝐭</m:t>
                        </m:r>
                        <m:r>
                          <a:rPr lang="en-GB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GB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𝐗𝐰</m:t>
                        </m:r>
                      </m:e>
                    </m:d>
                  </m:oMath>
                </a14:m>
                <a:r>
                  <a:rPr lang="en-GB" b="1" i="1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GB" b="1" i="1" dirty="0"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28600">
                  <a:lnSpc>
                    <a:spcPct val="107000"/>
                  </a:lnSpc>
                </a:pPr>
                <a:r>
                  <a:rPr lang="en-GB" dirty="0" smtClean="0"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Decay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𝜂</m:t>
                    </m:r>
                  </m:oMath>
                </a14:m>
                <a:endParaRPr lang="en-GB" dirty="0" smtClean="0">
                  <a:latin typeface="Perpetua" panose="02020502060401020303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28600">
                  <a:lnSpc>
                    <a:spcPct val="107000"/>
                  </a:lnSpc>
                </a:pPr>
                <a:r>
                  <a:rPr lang="en-GB" dirty="0" smtClean="0">
                    <a:latin typeface="Perpetua" panose="02020502060401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𝐰</m:t>
                    </m:r>
                  </m:oMath>
                </a14:m>
                <a:endParaRPr lang="en-GB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 Box 2790405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15" y="1844824"/>
                <a:ext cx="5578223" cy="2074497"/>
              </a:xfrm>
              <a:prstGeom prst="rect">
                <a:avLst/>
              </a:prstGeom>
              <a:blipFill>
                <a:blip r:embed="rId4"/>
                <a:stretch>
                  <a:fillRect t="-882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>
            <a:off x="1041265" y="2479161"/>
            <a:ext cx="0" cy="64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47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We covered the essential ideas of </a:t>
            </a:r>
          </a:p>
          <a:p>
            <a:r>
              <a:rPr lang="en-GB" dirty="0" smtClean="0"/>
              <a:t>Regression analysis</a:t>
            </a:r>
          </a:p>
          <a:p>
            <a:r>
              <a:rPr lang="en-GB" dirty="0" smtClean="0"/>
              <a:t>Loss function</a:t>
            </a:r>
          </a:p>
          <a:p>
            <a:r>
              <a:rPr lang="en-GB" dirty="0" smtClean="0"/>
              <a:t>Exact and Approximate learning algorithms for the linear regression</a:t>
            </a:r>
          </a:p>
          <a:p>
            <a:pPr lvl="1"/>
            <a:r>
              <a:rPr lang="en-GB" dirty="0" smtClean="0"/>
              <a:t>Least Squares</a:t>
            </a:r>
          </a:p>
          <a:p>
            <a:pPr lvl="1"/>
            <a:r>
              <a:rPr lang="en-GB" dirty="0" smtClean="0"/>
              <a:t>Gradient Descent</a:t>
            </a:r>
          </a:p>
          <a:p>
            <a:pPr lvl="1"/>
            <a:r>
              <a:rPr lang="en-GB" dirty="0" smtClean="0"/>
              <a:t>Stochastic Gradient Descent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56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Regression Models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Schematic </a:t>
            </a:r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2567608" y="2902222"/>
            <a:ext cx="7344816" cy="2110955"/>
            <a:chOff x="1043608" y="2902221"/>
            <a:chExt cx="7065392" cy="1884840"/>
          </a:xfrm>
        </p:grpSpPr>
        <p:grpSp>
          <p:nvGrpSpPr>
            <p:cNvPr id="4" name="Group 3"/>
            <p:cNvGrpSpPr/>
            <p:nvPr/>
          </p:nvGrpSpPr>
          <p:grpSpPr>
            <a:xfrm>
              <a:off x="1043608" y="2902221"/>
              <a:ext cx="7065392" cy="1884840"/>
              <a:chOff x="0" y="78538"/>
              <a:chExt cx="5057775" cy="765810"/>
            </a:xfrm>
          </p:grpSpPr>
          <p:graphicFrame>
            <p:nvGraphicFramePr>
              <p:cNvPr id="5" name="Diagram 4"/>
              <p:cNvGraphicFramePr/>
              <p:nvPr>
                <p:extLst>
                  <p:ext uri="{D42A27DB-BD31-4B8C-83A1-F6EECF244321}">
                    <p14:modId xmlns:p14="http://schemas.microsoft.com/office/powerpoint/2010/main" val="92638600"/>
                  </p:ext>
                </p:extLst>
              </p:nvPr>
            </p:nvGraphicFramePr>
            <p:xfrm>
              <a:off x="0" y="78538"/>
              <a:ext cx="5057775" cy="76581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6" name="Text Box 129"/>
              <p:cNvSpPr txBox="1"/>
              <p:nvPr/>
            </p:nvSpPr>
            <p:spPr>
              <a:xfrm>
                <a:off x="3173506" y="195835"/>
                <a:ext cx="1275464" cy="23510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</a:pPr>
                <a:r>
                  <a:rPr lang="en-GB" dirty="0">
                    <a:solidFill>
                      <a:srgbClr val="70AD4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Output</a:t>
                </a:r>
              </a:p>
              <a:p>
                <a:pPr algn="ctr">
                  <a:lnSpc>
                    <a:spcPct val="107000"/>
                  </a:lnSpc>
                </a:pPr>
                <a:r>
                  <a:rPr lang="en-GB" dirty="0">
                    <a:solidFill>
                      <a:srgbClr val="70AD4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Continuous Value</a:t>
                </a:r>
                <a:endParaRPr lang="en-GB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 Box 130"/>
              <p:cNvSpPr txBox="1"/>
              <p:nvPr/>
            </p:nvSpPr>
            <p:spPr>
              <a:xfrm>
                <a:off x="347102" y="192047"/>
                <a:ext cx="986796" cy="23510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</a:pPr>
                <a:r>
                  <a:rPr lang="en-GB" dirty="0">
                    <a:solidFill>
                      <a:srgbClr val="BF8F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Input</a:t>
                </a:r>
                <a:endParaRPr lang="en-GB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07000"/>
                  </a:lnSpc>
                </a:pPr>
                <a:r>
                  <a:rPr lang="en-GB" dirty="0">
                    <a:solidFill>
                      <a:srgbClr val="BF8F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Attribute set</a:t>
                </a:r>
                <a:endParaRPr lang="en-GB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graphicFrame>
          <p:nvGraphicFramePr>
            <p:cNvPr id="8" name="Diagram 7"/>
            <p:cNvGraphicFramePr/>
            <p:nvPr>
              <p:extLst>
                <p:ext uri="{D42A27DB-BD31-4B8C-83A1-F6EECF244321}">
                  <p14:modId xmlns:p14="http://schemas.microsoft.com/office/powerpoint/2010/main" val="3401779634"/>
                </p:ext>
              </p:extLst>
            </p:nvPr>
          </p:nvGraphicFramePr>
          <p:xfrm>
            <a:off x="4067695" y="3840164"/>
            <a:ext cx="540256" cy="4419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4722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Regression Task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GB" sz="3600" dirty="0"/>
                  <a:t>Training set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/>
                      </a:rPr>
                      <m:t>=1…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Input </a:t>
                </a:r>
                <a14:m>
                  <m:oMath xmlns:m="http://schemas.openxmlformats.org/officeDocument/2006/math">
                    <m:r>
                      <a:rPr lang="en-GB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 and actual (aka target) output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 smtClean="0"/>
              </a:p>
              <a:p>
                <a:pPr lvl="1"/>
                <a:endParaRPr lang="en-GB" dirty="0" smtClean="0"/>
              </a:p>
              <a:p>
                <a:pPr marL="0" indent="0">
                  <a:buNone/>
                </a:pPr>
                <a:endParaRPr lang="en-GB" sz="3600" dirty="0"/>
              </a:p>
              <a:p>
                <a:pPr marL="0" indent="0">
                  <a:buNone/>
                </a:pPr>
                <a:endParaRPr lang="en-GB" sz="3600" dirty="0"/>
              </a:p>
              <a:p>
                <a:pPr marL="0" indent="0">
                  <a:buNone/>
                </a:pPr>
                <a:endParaRPr lang="en-GB" sz="3600" dirty="0"/>
              </a:p>
              <a:p>
                <a:pPr marL="0" indent="0">
                  <a:buNone/>
                </a:pPr>
                <a:r>
                  <a:rPr lang="en-GB" sz="3600" dirty="0"/>
                  <a:t> </a:t>
                </a:r>
              </a:p>
              <a:p>
                <a:pPr marL="0" indent="0">
                  <a:buNone/>
                </a:pPr>
                <a:r>
                  <a:rPr lang="en-GB" sz="3600" dirty="0"/>
                  <a:t> </a:t>
                </a:r>
              </a:p>
              <a:p>
                <a:pPr marL="0" indent="0">
                  <a:buNone/>
                </a:pPr>
                <a:r>
                  <a:rPr lang="en-GB" sz="3600" dirty="0"/>
                  <a:t> </a:t>
                </a:r>
              </a:p>
              <a:p>
                <a:pPr marL="0" indent="0">
                  <a:buNone/>
                </a:pPr>
                <a:r>
                  <a:rPr lang="en-GB" sz="3600" dirty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31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10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Regression Task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GB" sz="3600" dirty="0"/>
                  <a:t>Training set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/>
                      </a:rPr>
                      <m:t>=1…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Input </a:t>
                </a:r>
                <a14:m>
                  <m:oMath xmlns:m="http://schemas.openxmlformats.org/officeDocument/2006/math">
                    <m:r>
                      <a:rPr lang="en-GB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 and actual (aka target) output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 smtClean="0"/>
              </a:p>
              <a:p>
                <a:pPr lvl="1"/>
                <a:endParaRPr lang="en-GB" dirty="0" smtClean="0"/>
              </a:p>
              <a:p>
                <a:r>
                  <a:rPr lang="en-GB" sz="3600" dirty="0"/>
                  <a:t>Our </a:t>
                </a:r>
                <a:r>
                  <a:rPr lang="en-GB" sz="3600" b="1" dirty="0"/>
                  <a:t>task</a:t>
                </a:r>
                <a:r>
                  <a:rPr lang="en-GB" sz="3600" dirty="0"/>
                  <a:t> in this unit</a:t>
                </a:r>
              </a:p>
              <a:p>
                <a:pPr lvl="1"/>
                <a:r>
                  <a:rPr lang="en-GB" dirty="0"/>
                  <a:t>To Build a model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GB" dirty="0"/>
                  <a:t> that captures the relationship between </a:t>
                </a:r>
                <a14:m>
                  <m:oMath xmlns:m="http://schemas.openxmlformats.org/officeDocument/2006/math">
                    <m:r>
                      <a:rPr lang="en-GB" b="1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is an estimator of target output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 smtClean="0"/>
              </a:p>
              <a:p>
                <a:pPr marL="457200" lvl="1" indent="0">
                  <a:buNone/>
                </a:pPr>
                <a:endParaRPr lang="en-GB" dirty="0"/>
              </a:p>
              <a:p>
                <a:pPr marL="457200" lvl="1" indent="0">
                  <a:buNone/>
                </a:pPr>
                <a:endParaRPr lang="en-GB" dirty="0" smtClean="0"/>
              </a:p>
              <a:p>
                <a:pPr marL="457200" lvl="1" indent="0">
                  <a:buNone/>
                </a:pPr>
                <a:r>
                  <a:rPr lang="en-GB" dirty="0"/>
                  <a:t> </a:t>
                </a:r>
                <a:endParaRPr lang="en-GB" dirty="0" smtClean="0"/>
              </a:p>
              <a:p>
                <a:pPr marL="457200" lvl="1" indent="0">
                  <a:buNone/>
                </a:pPr>
                <a:r>
                  <a:rPr lang="en-GB" dirty="0"/>
                  <a:t> </a:t>
                </a:r>
                <a:endParaRPr lang="en-GB" dirty="0" smtClean="0"/>
              </a:p>
              <a:p>
                <a:pPr marL="457200" lvl="1" indent="0">
                  <a:buNone/>
                </a:pPr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31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44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Regression Task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GB" sz="3600" dirty="0"/>
                  <a:t>Training set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/>
                      </a:rPr>
                      <m:t>=1…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Input </a:t>
                </a:r>
                <a14:m>
                  <m:oMath xmlns:m="http://schemas.openxmlformats.org/officeDocument/2006/math">
                    <m:r>
                      <a:rPr lang="en-GB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 and actual (aka target) output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 smtClean="0"/>
              </a:p>
              <a:p>
                <a:pPr lvl="1"/>
                <a:endParaRPr lang="en-GB" dirty="0" smtClean="0"/>
              </a:p>
              <a:p>
                <a:r>
                  <a:rPr lang="en-GB" sz="3600" dirty="0"/>
                  <a:t>Our </a:t>
                </a:r>
                <a:r>
                  <a:rPr lang="en-GB" sz="3600" b="1" dirty="0"/>
                  <a:t>task</a:t>
                </a:r>
                <a:r>
                  <a:rPr lang="en-GB" sz="3600" dirty="0"/>
                  <a:t> in this unit</a:t>
                </a:r>
              </a:p>
              <a:p>
                <a:pPr lvl="1"/>
                <a:r>
                  <a:rPr lang="en-GB" dirty="0"/>
                  <a:t>To Build a model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GB" dirty="0"/>
                  <a:t> that captures the relationship between </a:t>
                </a:r>
                <a14:m>
                  <m:oMath xmlns:m="http://schemas.openxmlformats.org/officeDocument/2006/math">
                    <m:r>
                      <a:rPr lang="en-GB" b="1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is an estimator of target output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 smtClean="0"/>
              </a:p>
              <a:p>
                <a:pPr lvl="1"/>
                <a:endParaRPr lang="en-GB" dirty="0"/>
              </a:p>
              <a:p>
                <a:r>
                  <a:rPr lang="en-GB" sz="3600" b="1" dirty="0"/>
                  <a:t>Benefit</a:t>
                </a:r>
              </a:p>
              <a:p>
                <a:pPr lvl="1"/>
                <a:r>
                  <a:rPr lang="en-GB" dirty="0"/>
                  <a:t>Later if we are give a </a:t>
                </a:r>
                <a:r>
                  <a:rPr lang="en-GB" b="1" dirty="0"/>
                  <a:t>new</a:t>
                </a:r>
                <a:r>
                  <a:rPr lang="en-GB" dirty="0"/>
                  <a:t> input value </a:t>
                </a:r>
                <a14:m>
                  <m:oMath xmlns:m="http://schemas.openxmlformats.org/officeDocument/2006/math">
                    <m:r>
                      <a:rPr lang="en-GB" b="1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dirty="0"/>
                  <a:t>, our model will be able to predict its output value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using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GB" dirty="0"/>
                  <a:t> </a:t>
                </a:r>
                <a:endParaRPr lang="en-GB" dirty="0" smtClean="0"/>
              </a:p>
              <a:p>
                <a:pPr marL="457200" lvl="1" indent="0">
                  <a:buNone/>
                </a:pPr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3100" r="-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514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9D9C81E838C74F985EEA30EC4BB229" ma:contentTypeVersion="14" ma:contentTypeDescription="Create a new document." ma:contentTypeScope="" ma:versionID="3f7c9110ac8d4f5faa764d2d356ec90a">
  <xsd:schema xmlns:xsd="http://www.w3.org/2001/XMLSchema" xmlns:xs="http://www.w3.org/2001/XMLSchema" xmlns:p="http://schemas.microsoft.com/office/2006/metadata/properties" xmlns:ns3="38ba4c33-77d7-48b1-9088-3ac9cbe3275a" xmlns:ns4="2fb9d49a-94b6-4702-8584-f5659814f446" targetNamespace="http://schemas.microsoft.com/office/2006/metadata/properties" ma:root="true" ma:fieldsID="afa2b6562a636135f044fd66acdfa070" ns3:_="" ns4:_="">
    <xsd:import namespace="38ba4c33-77d7-48b1-9088-3ac9cbe3275a"/>
    <xsd:import namespace="2fb9d49a-94b6-4702-8584-f5659814f44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ba4c33-77d7-48b1-9088-3ac9cbe327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b9d49a-94b6-4702-8584-f5659814f44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2A939B-62BF-4924-86E7-D27128C886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483EBB-B6D0-4860-97A3-A9B6B5165E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ba4c33-77d7-48b1-9088-3ac9cbe3275a"/>
    <ds:schemaRef ds:uri="2fb9d49a-94b6-4702-8584-f5659814f4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FEB424-AED7-4EB1-B64C-4F6170CC8A60}">
  <ds:schemaRefs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2fb9d49a-94b6-4702-8584-f5659814f446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38ba4c33-77d7-48b1-9088-3ac9cbe3275a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16135</TotalTime>
  <Words>6633</Words>
  <Application>Microsoft Office PowerPoint</Application>
  <PresentationFormat>Widescreen</PresentationFormat>
  <Paragraphs>1771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58</vt:i4>
      </vt:variant>
    </vt:vector>
  </HeadingPairs>
  <TitlesOfParts>
    <vt:vector size="71" baseType="lpstr">
      <vt:lpstr>Yu Gothic UI</vt:lpstr>
      <vt:lpstr>Arial</vt:lpstr>
      <vt:lpstr>Calibri</vt:lpstr>
      <vt:lpstr>Calibri Light</vt:lpstr>
      <vt:lpstr>Cambria Math</vt:lpstr>
      <vt:lpstr>Palatino Linotype</vt:lpstr>
      <vt:lpstr>Perpetua</vt:lpstr>
      <vt:lpstr>Times New Roman</vt:lpstr>
      <vt:lpstr>Wingdings</vt:lpstr>
      <vt:lpstr>Yu Mincho</vt:lpstr>
      <vt:lpstr>Office Theme</vt:lpstr>
      <vt:lpstr>Custom Design</vt:lpstr>
      <vt:lpstr>1_Custom Design</vt:lpstr>
      <vt:lpstr>PowerPoint Presentation</vt:lpstr>
      <vt:lpstr>Models for Regression</vt:lpstr>
      <vt:lpstr>Outline For the Series</vt:lpstr>
      <vt:lpstr>Simple Linear Regression Model</vt:lpstr>
      <vt:lpstr>Outline</vt:lpstr>
      <vt:lpstr>Regression Models </vt:lpstr>
      <vt:lpstr>Regression Task</vt:lpstr>
      <vt:lpstr>Regression Task</vt:lpstr>
      <vt:lpstr>Regression Task</vt:lpstr>
      <vt:lpstr>Regression: univariate vs multivariate</vt:lpstr>
      <vt:lpstr>Datasets in univariate setting</vt:lpstr>
      <vt:lpstr>Datasets in Multivariate setting</vt:lpstr>
      <vt:lpstr>Regression: univariate vs multivariate</vt:lpstr>
      <vt:lpstr>Regression: univariate vs multivariate</vt:lpstr>
      <vt:lpstr>Regression: univariate vs multivariate</vt:lpstr>
      <vt:lpstr>Regression: Linear vs non-linear</vt:lpstr>
      <vt:lpstr>Regression: Linear vs non-linear</vt:lpstr>
      <vt:lpstr>Regression: Linear vs non-linear</vt:lpstr>
      <vt:lpstr>Loss Function for Regression</vt:lpstr>
      <vt:lpstr>Dataset is univariate</vt:lpstr>
      <vt:lpstr>Dataset is univariate</vt:lpstr>
      <vt:lpstr>Dataset is univariate</vt:lpstr>
      <vt:lpstr>Dataset is univariate</vt:lpstr>
      <vt:lpstr>Dataset is univariate</vt:lpstr>
      <vt:lpstr>Dataset is univariate</vt:lpstr>
      <vt:lpstr>Regression Loss Value</vt:lpstr>
      <vt:lpstr>Regression Loss Value</vt:lpstr>
      <vt:lpstr>Regression Loss Function</vt:lpstr>
      <vt:lpstr>Regression Loss Function</vt:lpstr>
      <vt:lpstr>Regression Loss Function</vt:lpstr>
      <vt:lpstr>Regression Loss Function</vt:lpstr>
      <vt:lpstr>Regression Loss Function</vt:lpstr>
      <vt:lpstr>Linear Regression Models </vt:lpstr>
      <vt:lpstr>Datasets in Univariate Setting</vt:lpstr>
      <vt:lpstr>Datasets in Multivariate Setting</vt:lpstr>
      <vt:lpstr>Linear Models</vt:lpstr>
      <vt:lpstr>Linear Models</vt:lpstr>
      <vt:lpstr>Linear Models: vectorisation</vt:lpstr>
      <vt:lpstr>Linear Models: vectorisation</vt:lpstr>
      <vt:lpstr>Linear Regression Loss</vt:lpstr>
      <vt:lpstr>Linear Regression Loss: vectorisation</vt:lpstr>
      <vt:lpstr>Least Squares for Linear Regression</vt:lpstr>
      <vt:lpstr>Least Squares for Linear Regression</vt:lpstr>
      <vt:lpstr>Linear Regression Models </vt:lpstr>
      <vt:lpstr>Gradient Decent for LR</vt:lpstr>
      <vt:lpstr>Gradient Decent for LR: vectorised</vt:lpstr>
      <vt:lpstr>Gradient Decent update for LR</vt:lpstr>
      <vt:lpstr>Linear Regression Models </vt:lpstr>
      <vt:lpstr>Stochastic Gradient Descent for LR</vt:lpstr>
      <vt:lpstr>Stochastic Gradient Descent for LR: vectorised?</vt:lpstr>
      <vt:lpstr>Batch vs Stochastic Gradient Decent</vt:lpstr>
      <vt:lpstr>Gradient vs Stochastic Gradient Updates for LR</vt:lpstr>
      <vt:lpstr>Batch vs. Mini-Batch Learning</vt:lpstr>
      <vt:lpstr>Batch vs Mini-Batch Gradient Decent</vt:lpstr>
      <vt:lpstr>Batch vs Mini-Batch Gradient Decent</vt:lpstr>
      <vt:lpstr>Mini-Batch SGD and Batch Updates GD</vt:lpstr>
      <vt:lpstr>Mini-Batch SGD and Batch GD Algorithms (with Epochs)</vt:lpstr>
      <vt:lpstr>Summary</vt:lpstr>
    </vt:vector>
  </TitlesOfParts>
  <Company>Coventry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M24COM: Machine Learning</dc:title>
  <dc:creator>Abdulrahman Altahhan</dc:creator>
  <cp:lastModifiedBy>Abdulrahman Altahhan</cp:lastModifiedBy>
  <cp:revision>402</cp:revision>
  <dcterms:created xsi:type="dcterms:W3CDTF">2015-09-30T13:07:05Z</dcterms:created>
  <dcterms:modified xsi:type="dcterms:W3CDTF">2021-06-01T13:42:23Z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0x010100749D9C81E838C74F985EEA30EC4BB229</vt:lpwstr>
  </property>
</Properties>
</file>