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Anton"/>
      <p:regular r:id="rId66"/>
    </p:embeddedFont>
    <p:embeddedFont>
      <p:font typeface="Lato"/>
      <p:regular r:id="rId67"/>
      <p:bold r:id="rId68"/>
      <p:italic r:id="rId69"/>
      <p:boldItalic r:id="rId70"/>
    </p:embeddedFont>
    <p:embeddedFont>
      <p:font typeface="Didact Gothic"/>
      <p:regular r:id="rId71"/>
    </p:embeddedFont>
    <p:embeddedFont>
      <p:font typeface="Helvetica Neue"/>
      <p:regular r:id="rId72"/>
      <p:bold r:id="rId73"/>
      <p:italic r:id="rId74"/>
      <p:boldItalic r:id="rId75"/>
    </p:embeddedFont>
    <p:embeddedFont>
      <p:font typeface="Helvetica Neue Light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3BEDFA-ACBD-41C5-B51E-B72188E95048}">
  <a:tblStyle styleId="{CB3BEDFA-ACBD-41C5-B51E-B72188E950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167B0D4-396C-40D3-9EA4-AE68C2DB13B3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564CA091-F681-4AAC-9752-FE268C1E4D17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HelveticaNeue-bold.fntdata"/><Relationship Id="rId72" Type="http://schemas.openxmlformats.org/officeDocument/2006/relationships/font" Target="fonts/HelveticaNeue-regular.fntdata"/><Relationship Id="rId31" Type="http://schemas.openxmlformats.org/officeDocument/2006/relationships/slide" Target="slides/slide25.xml"/><Relationship Id="rId75" Type="http://schemas.openxmlformats.org/officeDocument/2006/relationships/font" Target="fonts/HelveticaNeue-boldItalic.fntdata"/><Relationship Id="rId30" Type="http://schemas.openxmlformats.org/officeDocument/2006/relationships/slide" Target="slides/slide24.xml"/><Relationship Id="rId74" Type="http://schemas.openxmlformats.org/officeDocument/2006/relationships/font" Target="fonts/HelveticaNeue-italic.fntdata"/><Relationship Id="rId33" Type="http://schemas.openxmlformats.org/officeDocument/2006/relationships/slide" Target="slides/slide27.xml"/><Relationship Id="rId77" Type="http://schemas.openxmlformats.org/officeDocument/2006/relationships/font" Target="fonts/HelveticaNeueLight-bold.fntdata"/><Relationship Id="rId32" Type="http://schemas.openxmlformats.org/officeDocument/2006/relationships/slide" Target="slides/slide26.xml"/><Relationship Id="rId76" Type="http://schemas.openxmlformats.org/officeDocument/2006/relationships/font" Target="fonts/HelveticaNeueLight-regular.fntdata"/><Relationship Id="rId35" Type="http://schemas.openxmlformats.org/officeDocument/2006/relationships/slide" Target="slides/slide29.xml"/><Relationship Id="rId79" Type="http://schemas.openxmlformats.org/officeDocument/2006/relationships/font" Target="fonts/HelveticaNeueLight-boldItalic.fntdata"/><Relationship Id="rId34" Type="http://schemas.openxmlformats.org/officeDocument/2006/relationships/slide" Target="slides/slide28.xml"/><Relationship Id="rId78" Type="http://schemas.openxmlformats.org/officeDocument/2006/relationships/font" Target="fonts/HelveticaNeueLight-italic.fntdata"/><Relationship Id="rId71" Type="http://schemas.openxmlformats.org/officeDocument/2006/relationships/font" Target="fonts/DidactGothic-regular.fntdata"/><Relationship Id="rId70" Type="http://schemas.openxmlformats.org/officeDocument/2006/relationships/font" Target="fonts/Lat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Anton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Lato-bold.fntdata"/><Relationship Id="rId23" Type="http://schemas.openxmlformats.org/officeDocument/2006/relationships/slide" Target="slides/slide17.xml"/><Relationship Id="rId67" Type="http://schemas.openxmlformats.org/officeDocument/2006/relationships/font" Target="fonts/Lato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Lat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mailto:contenidos@coderhouse.com" TargetMode="Externa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e8f5ee33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9e8f5ee33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Colocar todas las clases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9e8f5ee33f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9e8f5ee33f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Entrevistas Modalidad online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Duración estimada: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 MINUTOS PARA CREAR EL CUESTIONARIO Y 1 HORA PARA REALIZAR LAS ENTREVISTAS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Espacio: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Breakout Rooms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Consigna: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estudiantes irá a la sala con su tutor y tendrán 5 minutos para realizar la entrevista. Respetar el tiempo para qué todos puedan participar. La idea es practicar la dinámica. Al final de la dinámica hacer un cierre de aciertos y problemas generales qué haya observado. Respetar los tiempos para que todos puedan participar.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NOTA: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tutor guiará la actividad e intervendrá de ser necesario durante la entrevista. Pueden usar el “Documento Guía” que se encuentra en la carpeta de la clase para guiar la entrevista.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¿Cómo llevar adelante la actividad?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1: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Dar la consiga y pactar el tiempo que durará la actividad.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2: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alumno tendrá un total de 15 minutos para pensar las preguntas a realizar. Tener presente generar preguntas que inviten a empatizar con los usuarios y así obtener respuesta de valor. Más preguntas abiertas y menos preguntas cerradas. En este punto se puede ayudar de la guía entregada.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Ir a los breakouts room. En este punto, para una mejor organización, solicitar a los alumnos que se coloquen en el nombre la inicial de su tutor (ej: si el nombre del tutor es Lucas deberá colocarse (L). En caso de repetirse nombres usar la siguiente letra también.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3: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Cada grupo, guiado por el tutor, comenzará la actividad. Cada estudiante tendrá entre 4 y 5 minutos para ser moderador o usuario. El moderador preguntará sin condicionar ni comprometer al usuario, obteniendo respuestas a las preguntas solicitadas. El docente/tutor será el encargado de corregir si el entrevistador/moderador está condicionando o no sirven (dentro del contexto) las preguntas realizadas. En ese tiempo los demás deben tomar nota de aquellos aspectos que se pueden mejorar del entrevistador o del cuestionario en función de las buenas prácticas vistas en clase.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4: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 final de la dinámica hacer un cierre de aciertos y problemas generales qué haya observado. 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5: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Finalizada esta primera parte se volverá al Zoom General.</a:t>
            </a:r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Paso 6: </a:t>
            </a:r>
            <a:r>
              <a:rPr lang="en-GB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 docente hará una cierre de la actividad. </a:t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a347d442d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a347d442d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9e8f5ee33f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9e8f5ee33f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9e8f5ee33f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9e8f5ee33f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76513863b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76513863b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852a5459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852a5459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9e8f5ee33f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9e8f5ee33f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0baee2e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0baee2e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1d198a39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1d198a39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52a54596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52a54596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a347d442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a347d442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9e8f5ee33f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9e8f5ee33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858bb3c7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858bb3c7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61d198a39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61d198a39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61d198a39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61d198a39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852a54596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852a54596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347d442d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a347d442d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9e8f5ee33f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9e8f5ee33f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734ba7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734ba7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60baee2ee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60baee2ee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61d198a398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61d198a398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e8f5ee33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9e8f5ee33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Obligatoria siempre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61d198a39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61d198a39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347d442d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a347d442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9e8f5ee33f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g9e8f5ee33f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módulos más importantes de la clase, donde se introducen conceptos que se ven en varios slides. No hay que usarla para todos los módulos.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9e9c3806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9e9c3806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0116bd35c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0116bd3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61d198a39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61d198a39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852a54596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852a54596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347d442d0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ga347d442d0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e8f5ee33f_0_6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9e8f5ee33f_0_6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734ba78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734ba78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e8f5ee33f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9e8f5ee33f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Obligatoria siempre. Es lo que queremos alcanzar una vez finalizada la clase. Recordá que se enuncian en principio con el verbo delante (por ejemplo: “Comprender…”, “Analizar…”, “conocer…”, etc).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8734ba78b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8734ba78b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8734ba78b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8734ba78b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e8f5ee33f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g9e8f5ee33f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61d198a39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61d198a39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61d198a39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61d198a39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1d198a39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1d198a39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52a54596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52a54596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a347d442d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ga347d442d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Usar para los subtemas de un módulo.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e8f5ee33f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9e8f5ee33f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desafíos entregables. Editar el número con el número de desafío correspondiente..</a:t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e8f5ee33f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9e8f5ee33f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 desafío entregable 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9e8f5ee33f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9e8f5ee33f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b712254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b712254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Ejemplo modelo de cómo comunicar una Actividad recomendada (desafío extra).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7122549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b7122549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de una Actividad recomendada (desafío extra). Vincular ejemplo. Hacer hincapié en que es optativa pero suma puntos para el top 10.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a347d442d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a347d442d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Usar la clase correspondiente a la entrega intermedia del proyecto final.</a:t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a347d442d0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ga347d442d0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Usar la clase correspondiente a la entrega intermedia del proyecto final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14588122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14588122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a347d442d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a347d442d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Portada de Material Ampliado</a:t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a347d442d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a347d442d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Usar para que los estudiantes puedan explorar en sus casas los recursos vistos en clase: libros, artículos, herramientas, websites, videos (ajenos a Coder)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Enviar el contenido a integrar a </a:t>
            </a:r>
            <a:r>
              <a:rPr lang="en-GB" u="sng">
                <a:solidFill>
                  <a:schemeClr val="hlink"/>
                </a:solidFill>
                <a:hlinkClick r:id="rId2"/>
              </a:rPr>
              <a:t>contenidos@coderhouse.com</a:t>
            </a:r>
            <a:r>
              <a:rPr lang="en-GB">
                <a:solidFill>
                  <a:schemeClr val="dk1"/>
                </a:solidFill>
              </a:rPr>
              <a:t> para que lo podamos incluir en el Repositorio.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9e8f5ee33f_0_10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3" name="Google Shape;563;g9e8f5ee33f_0_1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Obligatoria. Se sugiere ubicar al finalizar la explicación de algún tema, para abrir formalmente el espacio de preguntas y ordenar la interacción.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9e8f5ee33f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9e8f5ee33f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 En caso de cerrar con el “mapa de conceptos” se puede dejar solo “muchas gracias”. Completar el resumen con palabras claves de lo visto.</a:t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9e8f5ee33f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9e8f5ee33f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Obligatoria siempre.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347d442d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a347d442d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9e8f5ee33f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9e8f5ee33f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347d442d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a347d442d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Se puede usar para comenzar o finalizar la clase, según sea más conveniente. La información de este slide es de relleno.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Mapa de conceptos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Muestra rápidamente los contenidos de la clase y cómo se relacionan. Ayuda a los estudiantes a evitar “perderse” durante la clase, al avanzar en un sentido lineal una diapositiva tras otra. El ejemplo pertenece a la primera clase del curso UX/UI.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Sugerencia</a:t>
            </a:r>
            <a:r>
              <a:rPr lang="en-GB"/>
              <a:t>: </a:t>
            </a:r>
            <a:br>
              <a:rPr lang="en-GB"/>
            </a:br>
            <a:r>
              <a:rPr lang="en-GB"/>
              <a:t>-También se pueden mostrar con un menor énfasis o colores apagados, aquellos contenidos de clases anteriores y que se vinculen con la actual.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-Resaltar con color los temas que se abordan en la clase.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57ec273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a57ec273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/>
              <a:t>Recurso: Cronograma del curso</a:t>
            </a:r>
            <a:br>
              <a:rPr lang="en-GB"/>
            </a:br>
            <a:r>
              <a:rPr lang="en-GB"/>
              <a:t>- Se muestra al</a:t>
            </a:r>
            <a:r>
              <a:rPr b="1" lang="en-GB"/>
              <a:t> inicio</a:t>
            </a:r>
            <a:r>
              <a:rPr lang="en-GB"/>
              <a:t> de cada clase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Tiene un aspecto similar a un </a:t>
            </a:r>
            <a:r>
              <a:rPr b="1" lang="en-GB"/>
              <a:t>calendario.</a:t>
            </a:r>
            <a:br>
              <a:rPr lang="en-GB"/>
            </a:br>
            <a:r>
              <a:rPr lang="en-GB"/>
              <a:t>- Resume rápidamente: título de la clase, número y contenidos que abarca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- Guía rápida tanto para docentes, como para estudiantes.</a:t>
            </a:r>
            <a:br>
              <a:rPr lang="en-GB"/>
            </a:br>
            <a:r>
              <a:rPr lang="en-GB"/>
              <a:t>- Para mayor ubicación en el curso, también muestra en un tamaño más pequeño lo sucedido la clase anterior y la siguiente.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-Ubicar en el interior de cada clase aquellas cuestiones destacadas con las cuales se encontrará el alumno y con su respectivo nombre:</a:t>
            </a:r>
            <a:r>
              <a:rPr b="1" lang="en-GB">
                <a:solidFill>
                  <a:schemeClr val="dk1"/>
                </a:solidFill>
              </a:rPr>
              <a:t> desafíos, entregables de proyecto, actividades colaborativas o  ejemplos en vivo.</a:t>
            </a: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document/d/18JIDahjZPGuQgQy6C5ji_mFWspEWDTbW5UBqM2yfCqY/edit?usp=sharing" TargetMode="External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7.png"/><Relationship Id="rId5" Type="http://schemas.openxmlformats.org/officeDocument/2006/relationships/hyperlink" Target="https://sass-lang.com/documentation/at-ru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hyperlink" Target="https://plataforma.coderhouse.com/video-tutoriales" TargetMode="External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Relationship Id="rId4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Relationship Id="rId4" Type="http://schemas.openxmlformats.org/officeDocument/2006/relationships/image" Target="../media/image3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40.png"/><Relationship Id="rId5" Type="http://schemas.openxmlformats.org/officeDocument/2006/relationships/image" Target="../media/image2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image" Target="../media/image4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drive.google.com/file/d/1yPU40SviHWZvNbViF5WEmpcm5hhUDJos/view?usp=sharing" TargetMode="External"/><Relationship Id="rId4" Type="http://schemas.openxmlformats.org/officeDocument/2006/relationships/image" Target="../media/image14.png"/><Relationship Id="rId5" Type="http://schemas.openxmlformats.org/officeDocument/2006/relationships/image" Target="../media/image3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Relationship Id="rId4" Type="http://schemas.openxmlformats.org/officeDocument/2006/relationships/image" Target="../media/image3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css-tricks.com/bem-101/" TargetMode="External"/><Relationship Id="rId4" Type="http://schemas.openxmlformats.org/officeDocument/2006/relationships/hyperlink" Target="https://bit.ly/3a9HLlo" TargetMode="External"/><Relationship Id="rId5" Type="http://schemas.openxmlformats.org/officeDocument/2006/relationships/image" Target="../media/image21.png"/><Relationship Id="rId6" Type="http://schemas.openxmlformats.org/officeDocument/2006/relationships/image" Target="../media/image43.png"/><Relationship Id="rId7" Type="http://schemas.openxmlformats.org/officeDocument/2006/relationships/image" Target="../media/image2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Relationship Id="rId4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RECUERDA PONER A GRABAR LA CLASE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00" name="Google Shape;10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5950" y="3210488"/>
            <a:ext cx="892100" cy="74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/>
        </p:nvSpPr>
        <p:spPr>
          <a:xfrm>
            <a:off x="809550" y="2001575"/>
            <a:ext cx="7524900" cy="2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GUIÓN DE LA CLASE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Accede al material complementario </a:t>
            </a: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aquí</a:t>
            </a: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b="0" i="0" sz="1800" u="none" cap="none" strike="noStrik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7" name="Google Shape;2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48400" y="4727300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78738" y="8150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VAMOS A INICIAR EL PROCESADOR CSS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/>
        </p:nvSpPr>
        <p:spPr>
          <a:xfrm>
            <a:off x="2187450" y="16448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OPERADORES, CONDICIONALES Y BUCLES</a:t>
            </a:r>
            <a:endParaRPr i="1" sz="3600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OPERACIONES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35" name="Google Shape;23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8"/>
          <p:cNvSpPr txBox="1"/>
          <p:nvPr/>
        </p:nvSpPr>
        <p:spPr>
          <a:xfrm>
            <a:off x="4918025" y="893000"/>
            <a:ext cx="2984700" cy="1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4290725" y="2367600"/>
            <a:ext cx="4239300" cy="17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SASS puedes realizar operaciones matemáticas básicas en la misma hoja de estilo, y es tan sencillo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poner el símbolo aritmético adecuado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43" name="Google Shape;24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025" y="849718"/>
            <a:ext cx="3374425" cy="33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8"/>
          <p:cNvSpPr txBox="1"/>
          <p:nvPr/>
        </p:nvSpPr>
        <p:spPr>
          <a:xfrm>
            <a:off x="1823225" y="4279300"/>
            <a:ext cx="18090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latin typeface="Didact Gothic"/>
                <a:ea typeface="Didact Gothic"/>
                <a:cs typeface="Didact Gothic"/>
                <a:sym typeface="Didact Gothic"/>
                <a:hlinkClick r:id="rId5"/>
              </a:rPr>
              <a:t>Enlace de interés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9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OPERACIONES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251" name="Google Shape;251;p39"/>
          <p:cNvGraphicFramePr/>
          <p:nvPr/>
        </p:nvGraphicFramePr>
        <p:xfrm>
          <a:off x="982100" y="1256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7386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720px;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blue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green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background-color: $blue;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width: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/2; </a:t>
                      </a:r>
                      <a:r>
                        <a:rPr lang="en-GB">
                          <a:solidFill>
                            <a:srgbClr val="66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Ancho de 360*/</a:t>
                      </a:r>
                      <a:endParaRPr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background-color: $green;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width: ($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ancho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/2)-50;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CE5CD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252" name="Google Shape;252;p39"/>
          <p:cNvSpPr txBox="1"/>
          <p:nvPr/>
        </p:nvSpPr>
        <p:spPr>
          <a:xfrm>
            <a:off x="3971175" y="4461925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5212100" y="176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25878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box_uno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#4285f4;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360px;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box_dos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#33d374;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310px;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254" name="Google Shape;254;p39"/>
          <p:cNvSpPr txBox="1"/>
          <p:nvPr/>
        </p:nvSpPr>
        <p:spPr>
          <a:xfrm>
            <a:off x="6895025" y="3957100"/>
            <a:ext cx="672900" cy="5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br>
              <a:rPr b="1" lang="en-GB">
                <a:latin typeface="Didact Gothic"/>
                <a:ea typeface="Didact Gothic"/>
                <a:cs typeface="Didact Gothic"/>
                <a:sym typeface="Didact Gothic"/>
              </a:rPr>
            </a:br>
            <a:endParaRPr b="1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CONDICIONALES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41"/>
          <p:cNvSpPr txBox="1"/>
          <p:nvPr/>
        </p:nvSpPr>
        <p:spPr>
          <a:xfrm>
            <a:off x="444300" y="1495625"/>
            <a:ext cx="8255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Permiten establecer reglas para validar si se aplica o no una acción, cambio o asignación en el atributo de un elemento.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Estas condiciones podrán incluir comparadores típicos (==, !=, &lt;, &gt;) entre variables, constantes o cualquier expresión intermedia.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If: (Si condicional)</a:t>
            </a:r>
            <a:endParaRPr b="1" sz="2400">
              <a:solidFill>
                <a:schemeClr val="dk1"/>
              </a:solidFill>
              <a:highlight>
                <a:srgbClr val="FEFEFE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Sólo en caso de cumplirse la condición, se ejecutará la generación de código del bloque asociado.</a:t>
            </a:r>
            <a:endParaRPr sz="1800">
              <a:solidFill>
                <a:schemeClr val="dk1"/>
              </a:solidFill>
              <a:highlight>
                <a:srgbClr val="3DFFBC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267" name="Google Shape;267;p41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42"/>
          <p:cNvGraphicFramePr/>
          <p:nvPr/>
        </p:nvGraphicFramePr>
        <p:xfrm>
          <a:off x="2384388" y="1227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4595875"/>
              </a:tblGrid>
              <a:tr h="118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gato;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 Mi constante 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 {</a:t>
                      </a:r>
                      <a:endParaRPr>
                        <a:solidFill>
                          <a:srgbClr val="FF0000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gato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color: blue;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@else if $animal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== perro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 color: red;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@else if $animal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== caballo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green;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} @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else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      color: black;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FFF2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559450">
                <a:tc vMerge="1"/>
              </a:tr>
            </a:tbl>
          </a:graphicData>
        </a:graphic>
      </p:graphicFrame>
      <p:sp>
        <p:nvSpPr>
          <p:cNvPr id="274" name="Google Shape;274;p42"/>
          <p:cNvSpPr txBox="1"/>
          <p:nvPr/>
        </p:nvSpPr>
        <p:spPr>
          <a:xfrm>
            <a:off x="643801" y="28932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CONDICIONALES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1077401" y="214151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CONDICIONAL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1" name="Google Shape;28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50" y="1789766"/>
            <a:ext cx="74485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/>
        </p:nvSpPr>
        <p:spPr>
          <a:xfrm>
            <a:off x="1453850" y="1843275"/>
            <a:ext cx="59022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¿DUDAS DEL ON-BOARDING?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07" name="Google Shape;107;p26"/>
          <p:cNvSpPr/>
          <p:nvPr/>
        </p:nvSpPr>
        <p:spPr>
          <a:xfrm>
            <a:off x="3436038" y="2829200"/>
            <a:ext cx="2271900" cy="567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sng" cap="none" strike="noStrike">
                <a:solidFill>
                  <a:schemeClr val="hlink"/>
                </a:solidFill>
                <a:latin typeface="Anton"/>
                <a:ea typeface="Anton"/>
                <a:cs typeface="Anton"/>
                <a:sym typeface="Anton"/>
                <a:hlinkClick r:id="rId4"/>
              </a:rPr>
              <a:t>MIRALO AQUI</a:t>
            </a:r>
            <a:endParaRPr b="0" i="0" sz="1800" u="none" cap="none" strike="noStrike">
              <a:solidFill>
                <a:srgbClr val="FFFFFF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108" name="Google Shape;108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950" y="1281238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BUCLES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287" name="Google Shape;28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5"/>
          <p:cNvSpPr txBox="1"/>
          <p:nvPr/>
        </p:nvSpPr>
        <p:spPr>
          <a:xfrm>
            <a:off x="643801" y="39415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94" name="Google Shape;294;p45"/>
          <p:cNvSpPr txBox="1"/>
          <p:nvPr/>
        </p:nvSpPr>
        <p:spPr>
          <a:xfrm>
            <a:off x="802250" y="13609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 bucle es una secuencia que repite más de una vez una porción de código, dada cierta condición. Cuando la misma deja de cumplirse, el bucle finaliza.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6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01" name="Google Shape;301;p46"/>
          <p:cNvSpPr txBox="1"/>
          <p:nvPr/>
        </p:nvSpPr>
        <p:spPr>
          <a:xfrm>
            <a:off x="802250" y="1360975"/>
            <a:ext cx="78564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For</a:t>
            </a:r>
            <a:r>
              <a:rPr lang="en-GB" sz="24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: (Para)</a:t>
            </a:r>
            <a:endParaRPr sz="2400">
              <a:solidFill>
                <a:schemeClr val="dk1"/>
              </a:solidFill>
              <a:highlight>
                <a:srgbClr val="FEFEFE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3DFFBC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@for $var from  [to|through]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 //Bloque de reglas donde podrás utilizar $var mediante interpolación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será el nombre de la variable que queramos utilizar en nuestro bloque.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Tanto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endrán que ser expresiones SassScript válidas, que devuelvan números enteros. Por último, si indicamos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‘through’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 tendrán en cuenta los valores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&lt;start&gt;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y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del bucle; si utilizamos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‘to’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, no se tendrá en cuenta el valor </a:t>
            </a:r>
            <a:r>
              <a:rPr b="1"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&lt;end&gt;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dentro del bucle.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47"/>
          <p:cNvGraphicFramePr/>
          <p:nvPr/>
        </p:nvGraphicFramePr>
        <p:xfrm>
          <a:off x="909688" y="238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5652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@for $i from 1 through 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.casitodos-#{$i} { width: 2em * $i; 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08" name="Google Shape;308;p47"/>
          <p:cNvSpPr txBox="1"/>
          <p:nvPr/>
        </p:nvSpPr>
        <p:spPr>
          <a:xfrm>
            <a:off x="3377475" y="3734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10" name="Google Shape;310;p47"/>
          <p:cNvGraphicFramePr/>
          <p:nvPr/>
        </p:nvGraphicFramePr>
        <p:xfrm>
          <a:off x="5007550" y="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280275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casitodos-1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2em;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4em;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.casitodos-3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6em;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11" name="Google Shape;311;p47"/>
          <p:cNvSpPr txBox="1"/>
          <p:nvPr/>
        </p:nvSpPr>
        <p:spPr>
          <a:xfrm>
            <a:off x="7063325" y="3781172"/>
            <a:ext cx="9618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b="1" sz="1800"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8"/>
          <p:cNvSpPr txBox="1"/>
          <p:nvPr/>
        </p:nvSpPr>
        <p:spPr>
          <a:xfrm>
            <a:off x="1077401" y="1102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BUCLES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18" name="Google Shape;31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6750" y="1283940"/>
            <a:ext cx="5424845" cy="3471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9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0"/>
          <p:cNvSpPr txBox="1"/>
          <p:nvPr/>
        </p:nvSpPr>
        <p:spPr>
          <a:xfrm>
            <a:off x="2187450" y="2077200"/>
            <a:ext cx="4769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EACH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31" name="Google Shape;33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51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726050" y="1367125"/>
            <a:ext cx="8131500" cy="3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La regla @each </a:t>
            </a:r>
            <a:r>
              <a:rPr lang="en-GB" sz="22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facilita la emisión de estilos, o la evaluación del código para cada elemento de una lista, o cada par en un mapa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highlight>
                <a:srgbClr val="FEFEFE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Es ideal para estilos repetitivos que sólo tienen algunas variaciones entre ellos ya que, de cumplirse un 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característica,</a:t>
            </a:r>
            <a:r>
              <a:rPr lang="en-GB" sz="2200">
                <a:solidFill>
                  <a:schemeClr val="dk1"/>
                </a:solidFill>
                <a:highlight>
                  <a:srgbClr val="FEFEFE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realiza dicha acción.</a:t>
            </a:r>
            <a:endParaRPr sz="1600">
              <a:solidFill>
                <a:schemeClr val="dk1"/>
              </a:solidFill>
              <a:highlight>
                <a:srgbClr val="FEFEFE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2"/>
          <p:cNvSpPr txBox="1"/>
          <p:nvPr/>
        </p:nvSpPr>
        <p:spPr>
          <a:xfrm>
            <a:off x="643800" y="1283750"/>
            <a:ext cx="78564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posible definir una estructura @each de la siguiente manera: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</a:b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@each $var in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{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 //Bloque de reglas donde podremos utilizar </a:t>
            </a:r>
            <a:r>
              <a:rPr b="1" lang="en-GB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$var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mediante interpolación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}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En este caso, </a:t>
            </a:r>
            <a:r>
              <a:rPr b="1"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&lt;list&gt;</a:t>
            </a:r>
            <a:r>
              <a:rPr lang="en-GB" sz="2000">
                <a:solidFill>
                  <a:schemeClr val="dk1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 será cualquier expresión que devuelva una lista de elementos SassScript válida, es decir, una sucesión de elementos separados por comas. </a:t>
            </a:r>
            <a:endParaRPr sz="2000">
              <a:solidFill>
                <a:srgbClr val="333333"/>
              </a:solidFill>
              <a:highlight>
                <a:srgbClr val="FFFFFF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EFEFE"/>
              </a:highlight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45" name="Google Shape;345;p52"/>
          <p:cNvSpPr txBox="1"/>
          <p:nvPr/>
        </p:nvSpPr>
        <p:spPr>
          <a:xfrm>
            <a:off x="726051" y="911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3"/>
          <p:cNvSpPr txBox="1"/>
          <p:nvPr/>
        </p:nvSpPr>
        <p:spPr>
          <a:xfrm>
            <a:off x="10774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EACH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52" name="Google Shape;352;p53"/>
          <p:cNvGraphicFramePr/>
          <p:nvPr/>
        </p:nvGraphicFramePr>
        <p:xfrm>
          <a:off x="317075" y="165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4383250"/>
              </a:tblGrid>
              <a:tr h="166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in puma, sea-slug, egret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.#{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$animal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}-icon {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Background-image:  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  url('/images/#{$animal}.png');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 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/*animal tendrá los valores de cada uno */</a:t>
                      </a:r>
                      <a:endParaRPr sz="1600"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392950">
                <a:tc vMerge="1"/>
              </a:tr>
            </a:tbl>
          </a:graphicData>
        </a:graphic>
      </p:graphicFrame>
      <p:sp>
        <p:nvSpPr>
          <p:cNvPr id="353" name="Google Shape;353;p53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</a:t>
            </a: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aphicFrame>
        <p:nvGraphicFramePr>
          <p:cNvPr id="354" name="Google Shape;354;p53"/>
          <p:cNvGraphicFramePr/>
          <p:nvPr/>
        </p:nvGraphicFramePr>
        <p:xfrm>
          <a:off x="5040275" y="79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8633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.puma-icon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url("/images/puma.png");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.sea-slug-icon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url("/images/sea-slug.png");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.egret-icon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background-image: url("/images/egret.png");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55" name="Google Shape;355;p53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/>
        </p:nvSpPr>
        <p:spPr>
          <a:xfrm>
            <a:off x="2022750" y="2009038"/>
            <a:ext cx="50355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SASS II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14" name="Google Shape;114;p27"/>
          <p:cNvSpPr txBox="1"/>
          <p:nvPr/>
        </p:nvSpPr>
        <p:spPr>
          <a:xfrm>
            <a:off x="1760100" y="1659825"/>
            <a:ext cx="5623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Clase </a:t>
            </a:r>
            <a:r>
              <a:rPr b="1" lang="en-GB" sz="2000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r>
              <a:rPr b="1" i="0" lang="en-GB" sz="2000" u="none" cap="none" strike="noStrike">
                <a:solidFill>
                  <a:srgbClr val="12121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</a:t>
            </a:r>
            <a:r>
              <a:rPr b="0" i="0" lang="en-GB" sz="2000" u="none" cap="none" strike="noStrike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GB" sz="2000">
                <a:solidFill>
                  <a:srgbClr val="121212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DESARROLLO WEB </a:t>
            </a:r>
            <a:endParaRPr b="0" i="0" sz="1400" u="none" cap="none" strike="noStrike">
              <a:solidFill>
                <a:srgbClr val="121212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5" name="Google Shape;115;p27"/>
          <p:cNvSpPr txBox="1"/>
          <p:nvPr/>
        </p:nvSpPr>
        <p:spPr>
          <a:xfrm>
            <a:off x="707225" y="4382850"/>
            <a:ext cx="17310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/>
        </p:nvSpPr>
        <p:spPr>
          <a:xfrm>
            <a:off x="643801" y="2982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EACH EN BOOTSTRAP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62" name="Google Shape;36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0475" y="1810665"/>
            <a:ext cx="62674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55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/>
        </p:nvSpPr>
        <p:spPr>
          <a:xfrm>
            <a:off x="1398000" y="16561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380" name="Google Shape;380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8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87" name="Google Shape;387;p58"/>
          <p:cNvGraphicFramePr/>
          <p:nvPr/>
        </p:nvGraphicFramePr>
        <p:xfrm>
          <a:off x="2028175" y="374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568642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$map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key1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value1,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key2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value2,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key3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value3);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388" name="Google Shape;388;p58"/>
          <p:cNvSpPr txBox="1"/>
          <p:nvPr/>
        </p:nvSpPr>
        <p:spPr>
          <a:xfrm>
            <a:off x="3962250" y="4324125"/>
            <a:ext cx="15243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/>
              <a:t>Par clave:valor</a:t>
            </a:r>
            <a:endParaRPr i="1"/>
          </a:p>
        </p:txBody>
      </p:sp>
      <p:sp>
        <p:nvSpPr>
          <p:cNvPr id="389" name="Google Shape;389;p58"/>
          <p:cNvSpPr txBox="1"/>
          <p:nvPr/>
        </p:nvSpPr>
        <p:spPr>
          <a:xfrm>
            <a:off x="703200" y="1214550"/>
            <a:ext cx="8042400" cy="25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Los mapas son variables cuyo valor es una </a:t>
            </a:r>
            <a:r>
              <a:rPr i="1"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colección de variables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Se definen con un nombre que los identifica. Las claves suelen ser cadenas o números, mientras que los valores pueden ser cualquier tipo de dato.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Ejemplo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suponte que se necesita crear una serie de botones para compartir contenido y te exigen tres de diferente color. Para no crearlos uno a uno, generas un mapa  con clave “el 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botón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” y valor “el color que tendrá”.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9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396" name="Google Shape;396;p59"/>
          <p:cNvGraphicFramePr/>
          <p:nvPr/>
        </p:nvGraphicFramePr>
        <p:xfrm>
          <a:off x="624275" y="13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42862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( </a:t>
                      </a: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/*Declaramos nuestro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#55acee,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 #3a5795,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send-mail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#C25E30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); 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434343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/*Creamos el bucle para usar los valores del mapa*/</a:t>
                      </a:r>
                      <a:endParaRPr>
                        <a:solidFill>
                          <a:srgbClr val="434343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@each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,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in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redes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.btn--#{$red}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background-color: $</a:t>
                      </a: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color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graphicFrame>
        <p:nvGraphicFramePr>
          <p:cNvPr id="397" name="Google Shape;397;p59"/>
          <p:cNvGraphicFramePr/>
          <p:nvPr/>
        </p:nvGraphicFramePr>
        <p:xfrm>
          <a:off x="5250213" y="43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607375"/>
              </a:tblGrid>
              <a:tr h="16425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.btn--twitter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#55acee;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.btn--facebook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#3a5795;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.btn--send-mail </a:t>
                      </a: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background-color: #C25E30;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4209975">
                <a:tc vMerge="1"/>
              </a:tr>
            </a:tbl>
          </a:graphicData>
        </a:graphic>
      </p:graphicFrame>
      <p:sp>
        <p:nvSpPr>
          <p:cNvPr id="398" name="Google Shape;398;p59"/>
          <p:cNvSpPr txBox="1"/>
          <p:nvPr/>
        </p:nvSpPr>
        <p:spPr>
          <a:xfrm>
            <a:off x="3460775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99" name="Google Shape;399;p59"/>
          <p:cNvSpPr txBox="1"/>
          <p:nvPr/>
        </p:nvSpPr>
        <p:spPr>
          <a:xfrm>
            <a:off x="7834350" y="4087199"/>
            <a:ext cx="9201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>
              <a:solidFill>
                <a:srgbClr val="333333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60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MAPS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06" name="Google Shape;40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450" y="1472525"/>
            <a:ext cx="4147049" cy="331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2899" y="1598100"/>
            <a:ext cx="4146301" cy="2865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1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2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63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27" name="Google Shape;427;p63"/>
          <p:cNvSpPr txBox="1"/>
          <p:nvPr/>
        </p:nvSpPr>
        <p:spPr>
          <a:xfrm>
            <a:off x="573750" y="1632825"/>
            <a:ext cx="7996500" cy="29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 menudo, al diseñar una página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una clase debe tener todos los estilos de otra clase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así como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sus propios estilos específicos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En esos casos usamos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@extend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para traer los estilos de otra clase.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accent6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Por ejemplo, la metodología BEM fomenta las clases modificadoras que van en los mismos elementos que las clases de bloque o elemento.  Pero esto puede crear HTML desordenado, es propenso a errores al olvidar incluir ambas clases, y puede traer problemas de estilo no semántico a su marcado.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CEFAB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/>
        </p:nvSpPr>
        <p:spPr>
          <a:xfrm>
            <a:off x="3979775" y="1134750"/>
            <a:ext cx="4624800" cy="287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GB" sz="1800">
                <a:latin typeface="Helvetica Neue Light"/>
                <a:ea typeface="Helvetica Neue Light"/>
                <a:cs typeface="Helvetica Neue Light"/>
                <a:sym typeface="Helvetica Neue Light"/>
              </a:rPr>
              <a:t>Agregar operaciones y decisiones con SASS.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/>
          <p:nvPr/>
        </p:nvSpPr>
        <p:spPr>
          <a:xfrm>
            <a:off x="373850" y="2656900"/>
            <a:ext cx="36327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GB" sz="3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 DE LA CLASE</a:t>
            </a:r>
            <a:endParaRPr b="0" i="1" sz="3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1688" y="1439550"/>
            <a:ext cx="1186525" cy="11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2" name="Google Shape;432;p64"/>
          <p:cNvGraphicFramePr/>
          <p:nvPr/>
        </p:nvGraphicFramePr>
        <p:xfrm>
          <a:off x="4887200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163200"/>
              </a:tblGrid>
              <a:tr h="113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.redsocial, .redsocial--nueva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2782650">
                <a:tc vMerge="1"/>
              </a:tr>
            </a:tbl>
          </a:graphicData>
        </a:graphic>
      </p:graphicFrame>
      <p:pic>
        <p:nvPicPr>
          <p:cNvPr id="433" name="Google Shape;43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64"/>
          <p:cNvSpPr txBox="1"/>
          <p:nvPr/>
        </p:nvSpPr>
        <p:spPr>
          <a:xfrm>
            <a:off x="10012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EXTEND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35" name="Google Shape;435;p64"/>
          <p:cNvGraphicFramePr/>
          <p:nvPr/>
        </p:nvGraphicFramePr>
        <p:xfrm>
          <a:off x="1001212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border: 1px #f00;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background-color: #fdd;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@extend 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  border-width: 3px;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36" name="Google Shape;436;p64"/>
          <p:cNvSpPr txBox="1"/>
          <p:nvPr/>
        </p:nvSpPr>
        <p:spPr>
          <a:xfrm>
            <a:off x="7129475" y="41831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  <p:sp>
        <p:nvSpPr>
          <p:cNvPr id="437" name="Google Shape;437;p64"/>
          <p:cNvSpPr txBox="1"/>
          <p:nvPr/>
        </p:nvSpPr>
        <p:spPr>
          <a:xfrm>
            <a:off x="3476600" y="422952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438" name="Google Shape;438;p64"/>
          <p:cNvGraphicFramePr/>
          <p:nvPr/>
        </p:nvGraphicFramePr>
        <p:xfrm>
          <a:off x="3579050" y="29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731600"/>
              </a:tblGrid>
              <a:tr h="8325">
                <a:tc row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&lt;div 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class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="</a:t>
                      </a:r>
                      <a:r>
                        <a:rPr lang="en-GB" sz="16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redsocial redsocial--nueva</a:t>
                      </a: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"&gt;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¡Esta es una nueva red social!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l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&lt;/div&gt;</a:t>
                      </a:r>
                      <a:endParaRPr sz="16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1168600">
                <a:tc vMerge="1"/>
              </a:tr>
            </a:tbl>
          </a:graphicData>
        </a:graphic>
      </p:graphicFrame>
      <p:sp>
        <p:nvSpPr>
          <p:cNvPr id="439" name="Google Shape;439;p64"/>
          <p:cNvSpPr txBox="1"/>
          <p:nvPr/>
        </p:nvSpPr>
        <p:spPr>
          <a:xfrm>
            <a:off x="6387900" y="1036675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HTML</a:t>
            </a:r>
            <a:endParaRPr sz="1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65"/>
          <p:cNvSpPr txBox="1"/>
          <p:nvPr/>
        </p:nvSpPr>
        <p:spPr>
          <a:xfrm>
            <a:off x="643801" y="2449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EXTEND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46" name="Google Shape;446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010" y="1279250"/>
            <a:ext cx="5466378" cy="3793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6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52" name="Google Shape;4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67"/>
          <p:cNvSpPr txBox="1"/>
          <p:nvPr/>
        </p:nvSpPr>
        <p:spPr>
          <a:xfrm>
            <a:off x="925950" y="1724000"/>
            <a:ext cx="7292100" cy="20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permiten </a:t>
            </a:r>
            <a:r>
              <a:rPr lang="en-GB" sz="2000">
                <a:solidFill>
                  <a:schemeClr val="dk1"/>
                </a:solidFill>
                <a:highlight>
                  <a:srgbClr val="E0FF00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definir estilos que pueden ser reutilizados en tu proyecto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Una de las mayores diferencias con los 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Extend</a:t>
            </a:r>
            <a:r>
              <a:rPr lang="en-GB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, es que los Mixins pueden recibir argumentos, los cuales nos permitirán producir una gran variedad de estilos con unas simples líneas.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59" name="Google Shape;459;p67"/>
          <p:cNvSpPr txBox="1"/>
          <p:nvPr/>
        </p:nvSpPr>
        <p:spPr>
          <a:xfrm>
            <a:off x="1398000" y="37157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8"/>
          <p:cNvSpPr txBox="1"/>
          <p:nvPr/>
        </p:nvSpPr>
        <p:spPr>
          <a:xfrm>
            <a:off x="940075" y="1750500"/>
            <a:ext cx="7292100" cy="21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Ya tenemos un poco más claro cuales son las diferencias entre estas importantes características de SASS. Recuerden que utilizaremos: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Extends para compartir fragmentos de estilos idénticos entre componentes. 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Helvetica Neue Light"/>
              <a:buChar char="●"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Mixins para reutilizar fragmentos de estilos que puedan tener un resultado diferente en cada lugar donde los declaremos.</a:t>
            </a:r>
            <a:endParaRPr sz="18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466" name="Google Shape;466;p68"/>
          <p:cNvSpPr txBox="1"/>
          <p:nvPr/>
        </p:nvSpPr>
        <p:spPr>
          <a:xfrm>
            <a:off x="1398000" y="407125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600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" name="Google Shape;471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9"/>
          <p:cNvSpPr txBox="1"/>
          <p:nvPr/>
        </p:nvSpPr>
        <p:spPr>
          <a:xfrm>
            <a:off x="643801" y="253800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graphicFrame>
        <p:nvGraphicFramePr>
          <p:cNvPr id="473" name="Google Shape;473;p69"/>
          <p:cNvGraphicFramePr/>
          <p:nvPr/>
        </p:nvGraphicFramePr>
        <p:xfrm>
          <a:off x="1495163" y="171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3488975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@mixin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($width, $height)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height: $height;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width: $width;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</a:t>
                      </a: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@include sizes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(500px, 50px);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74" name="Google Shape;474;p69"/>
          <p:cNvSpPr txBox="1"/>
          <p:nvPr/>
        </p:nvSpPr>
        <p:spPr>
          <a:xfrm>
            <a:off x="3331900" y="40057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SCSS</a:t>
            </a:r>
            <a:endParaRPr sz="1800"/>
          </a:p>
        </p:txBody>
      </p:sp>
      <p:graphicFrame>
        <p:nvGraphicFramePr>
          <p:cNvPr id="475" name="Google Shape;475;p69"/>
          <p:cNvGraphicFramePr/>
          <p:nvPr/>
        </p:nvGraphicFramePr>
        <p:xfrm>
          <a:off x="5539675" y="196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{CB3BEDFA-ACBD-41C5-B51E-B72188E95048}</a:tableStyleId>
              </a:tblPr>
              <a:tblGrid>
                <a:gridCol w="1929300"/>
              </a:tblGrid>
              <a:tr h="1270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FF00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.box</a:t>
                      </a: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{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height: 50px;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    width: 500px;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rtl="0" algn="just">
                        <a:lnSpc>
                          <a:spcPct val="135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solidFill>
                            <a:srgbClr val="0000FF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}</a:t>
                      </a:r>
                      <a:endParaRPr sz="1800">
                        <a:solidFill>
                          <a:srgbClr val="0000FF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63500" marB="63500" marR="63500" marL="63500">
                    <a:solidFill>
                      <a:srgbClr val="FFF2CC"/>
                    </a:solidFill>
                  </a:tcPr>
                </a:tc>
              </a:tr>
              <a:tr h="330200">
                <a:tc vMerge="1"/>
              </a:tr>
            </a:tbl>
          </a:graphicData>
        </a:graphic>
      </p:graphicFrame>
      <p:sp>
        <p:nvSpPr>
          <p:cNvPr id="476" name="Google Shape;476;p69"/>
          <p:cNvSpPr txBox="1"/>
          <p:nvPr/>
        </p:nvSpPr>
        <p:spPr>
          <a:xfrm>
            <a:off x="6478900" y="3573200"/>
            <a:ext cx="8616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Didact Gothic"/>
                <a:ea typeface="Didact Gothic"/>
                <a:cs typeface="Didact Gothic"/>
                <a:sym typeface="Didact Gothic"/>
              </a:rPr>
              <a:t>CSS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70"/>
          <p:cNvSpPr txBox="1"/>
          <p:nvPr/>
        </p:nvSpPr>
        <p:spPr>
          <a:xfrm>
            <a:off x="643801" y="262675"/>
            <a:ext cx="78564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EJEMPLO DE </a:t>
            </a:r>
            <a:r>
              <a:rPr i="1" lang="en-GB" sz="38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MIXINS EN BOOTSTRAP</a:t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38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483" name="Google Shape;483;p70"/>
          <p:cNvPicPr preferRelativeResize="0"/>
          <p:nvPr/>
        </p:nvPicPr>
        <p:blipFill rotWithShape="1">
          <a:blip r:embed="rId4">
            <a:alphaModFix/>
          </a:blip>
          <a:srcRect b="0" l="0" r="5437" t="0"/>
          <a:stretch/>
        </p:blipFill>
        <p:spPr>
          <a:xfrm>
            <a:off x="1705050" y="1367125"/>
            <a:ext cx="5864525" cy="34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20275" y="228143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71"/>
          <p:cNvSpPr txBox="1"/>
          <p:nvPr/>
        </p:nvSpPr>
        <p:spPr>
          <a:xfrm>
            <a:off x="1828950" y="2077200"/>
            <a:ext cx="5486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i="1" lang="en-GB" sz="3600">
                <a:latin typeface="Anton"/>
                <a:ea typeface="Anton"/>
                <a:cs typeface="Anton"/>
                <a:sym typeface="Anton"/>
              </a:rPr>
              <a:t>¡VAMOS A PRACTICAR LO VISTO!</a:t>
            </a:r>
            <a:endParaRPr i="1" sz="36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2"/>
          <p:cNvSpPr txBox="1"/>
          <p:nvPr/>
        </p:nvSpPr>
        <p:spPr>
          <a:xfrm>
            <a:off x="1443000" y="2520825"/>
            <a:ext cx="625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APLICANDO SASS - OPERACIONES</a:t>
            </a:r>
            <a:endParaRPr i="1" sz="4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496" name="Google Shape;496;p72"/>
          <p:cNvSpPr txBox="1"/>
          <p:nvPr/>
        </p:nvSpPr>
        <p:spPr>
          <a:xfrm>
            <a:off x="938100" y="376507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Selecciona tres o más bloques HTML de alguna de tus páginas del desafío que aún no tengan styleadas en CSS, y genera el código necesario en SASS para darle estilo.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497" name="Google Shape;49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886224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3" name="Google Shape;503;p73"/>
          <p:cNvGraphicFramePr/>
          <p:nvPr/>
        </p:nvGraphicFramePr>
        <p:xfrm>
          <a:off x="153263" y="34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{1167B0D4-396C-40D3-9EA4-AE68C2DB13B3}</a:tableStyleId>
              </a:tblPr>
              <a:tblGrid>
                <a:gridCol w="2945825"/>
                <a:gridCol w="3822275"/>
                <a:gridCol w="2069375"/>
              </a:tblGrid>
              <a:tr h="734725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</a:t>
                      </a: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</a:t>
                      </a: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S - OPERACIONES</a:t>
                      </a:r>
                      <a:endParaRPr i="1" sz="240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CEFAB"/>
                    </a:solidFill>
                  </a:tcPr>
                </a:tc>
                <a:tc hMerge="1"/>
                <a:tc hMerge="1"/>
              </a:tr>
              <a:tr h="8253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archivo HTML y CSS. D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ebe tener el nombre 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“Idea+Apellido”</a:t>
                      </a:r>
                      <a:r>
                        <a:rPr lang="en-GB" sz="16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6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</a:t>
                      </a:r>
                      <a:r>
                        <a:rPr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GB" sz="16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en formato zip o rar, con el/los archivos HTML, CSS y SCSS.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4117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"/>
                        <a:buFont typeface="Arial"/>
                        <a:buNone/>
                      </a:pPr>
                      <a:br>
                        <a:rPr b="1" lang="en-GB" sz="200" u="none" cap="none" strike="noStrike">
                          <a:solidFill>
                            <a:srgbClr val="4D5156"/>
                          </a:solidFill>
                        </a:rPr>
                      </a:b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700" u="none" cap="none" strike="noStrike">
                          <a:solidFill>
                            <a:srgbClr val="4D5156"/>
                          </a:solidFill>
                        </a:rPr>
                        <a:t> </a:t>
                      </a:r>
                      <a:r>
                        <a:rPr b="1" lang="en-GB" sz="17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Consigna:</a:t>
                      </a:r>
                      <a:r>
                        <a:rPr lang="en-GB" sz="1700" u="none" cap="none" strike="noStrik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</a:t>
                      </a:r>
                      <a:r>
                        <a:rPr lang="en-GB" sz="17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 SASS a tu Proyecto Final.</a:t>
                      </a:r>
                      <a:endParaRPr sz="17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5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&gt;&gt;</a:t>
                      </a: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Aspectos a incluir en el entregable: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Selecciona tres o más bloques de alguna de tus páginas que aún no tengan estilos, y genera el código necesario en SCSS.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700" u="none" cap="none" strike="noStrike"/>
                        <a:t>&gt;&gt;Ejemplo:</a:t>
                      </a:r>
                      <a:endParaRPr b="1" sz="1700" u="none" cap="none" strike="noStrike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600" u="sng">
                          <a:solidFill>
                            <a:srgbClr val="1155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Carpeta comprimida con SASS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04" name="Google Shape;50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3537" y="1259000"/>
            <a:ext cx="1634174" cy="6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SASS: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 preprocesador de CSS que te permite escribir un código, el cual luego se transforma (compila) en un archivo de CSS puro. 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Esto genera un código más limpio y sencillo de mantener y editar, a través de una estructura ordenada, usando un lenguaje de estilos.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Sintaxis: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en Sass cuentas con dos diferentes tipos de sintaxis: SCSS y SASS. La primera y más popular, es conocida como SCSS (Sassy CSS). Es muy similar a la sintaxis nativa de CSS, tanto así que te permite importar hojas de estilos CSS (copiar y pegar) directamente en un archivo SCSS, y obtener un resultado válido.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0" name="Google Shape;1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9"/>
          <p:cNvSpPr txBox="1"/>
          <p:nvPr/>
        </p:nvSpPr>
        <p:spPr>
          <a:xfrm>
            <a:off x="4674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Nesting o anidación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con la anidación de SASS, puedes organizar tu hoja de estilo de una manera que se asemeja a la de HTML, lo que reduce la posibilidad de conflictos en el CSS.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te permite incluir la fuente de tus archivos individuales en una hoja de estilo maestra.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Vars (variables):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son una manera de guardar información que necesites reutilizar en tus hojas de estilos: colores, dimensiones, fuentes o cualquier otro valor. SASS utiliza el símbolo dólar ($) al principio de la palabra clave para crear una variable.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8E7E3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4"/>
          <p:cNvSpPr txBox="1"/>
          <p:nvPr/>
        </p:nvSpPr>
        <p:spPr>
          <a:xfrm>
            <a:off x="1871575" y="2461175"/>
            <a:ext cx="54009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APLICANDO SASS II</a:t>
            </a:r>
            <a:endParaRPr i="1" sz="40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11" name="Google Shape;511;p74"/>
          <p:cNvSpPr txBox="1"/>
          <p:nvPr/>
        </p:nvSpPr>
        <p:spPr>
          <a:xfrm>
            <a:off x="938113" y="3774925"/>
            <a:ext cx="7267800" cy="8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12" name="Google Shape;512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28700" y="985675"/>
            <a:ext cx="1286650" cy="1289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8" name="Google Shape;518;p75"/>
          <p:cNvGraphicFramePr/>
          <p:nvPr/>
        </p:nvGraphicFramePr>
        <p:xfrm>
          <a:off x="112975" y="31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{1167B0D4-396C-40D3-9EA4-AE68C2DB13B3}</a:tableStyleId>
              </a:tblPr>
              <a:tblGrid>
                <a:gridCol w="2908150"/>
                <a:gridCol w="3773425"/>
                <a:gridCol w="2042925"/>
              </a:tblGrid>
              <a:tr h="6461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i="1" lang="en-GB" sz="24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APLICANDO SASS II</a:t>
                      </a:r>
                      <a:endParaRPr sz="2400" u="none" cap="none" strike="noStrike"/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 hMerge="1"/>
              </a:tr>
              <a:tr h="5210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Archivo html y css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carpeta en formato zip o rar con el/los archivos html y css.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5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0481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br>
                        <a:rPr b="1" lang="en-GB" sz="1600" u="none" cap="none" strike="noStrike">
                          <a:solidFill>
                            <a:srgbClr val="4D5156"/>
                          </a:solidFill>
                          <a:highlight>
                            <a:srgbClr val="3CEFAB"/>
                          </a:highlight>
                        </a:rPr>
                      </a:br>
                      <a:endParaRPr b="1" sz="1600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600" u="none" cap="none" strike="noStrike">
                          <a:solidFill>
                            <a:schemeClr val="dk1"/>
                          </a:solidFill>
                          <a:highlight>
                            <a:srgbClr val="D9D9D9"/>
                          </a:highlight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&gt;&gt; Consigna: </a:t>
                      </a:r>
                      <a:endParaRPr b="1" sz="1600" u="none" cap="none" strike="noStrike">
                        <a:solidFill>
                          <a:schemeClr val="dk1"/>
                        </a:solidFill>
                        <a:highlight>
                          <a:srgbClr val="D9D9D9"/>
                        </a:highlight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 SCSS a 5 o 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más</a:t>
                      </a: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bloques tu proyecto. Aplica lo visto de SCSS como por ejemplo :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Variables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Mixings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30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 Light"/>
                        <a:buAutoNum type="arabicPeriod"/>
                      </a:pPr>
                      <a:r>
                        <a:rPr lang="en-GB" sz="16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Extends</a:t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19" name="Google Shape;51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4275" y="1120550"/>
            <a:ext cx="1634175" cy="6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6"/>
          <p:cNvSpPr txBox="1"/>
          <p:nvPr/>
        </p:nvSpPr>
        <p:spPr>
          <a:xfrm>
            <a:off x="218425" y="2077200"/>
            <a:ext cx="87072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i="1" lang="en-GB" sz="4000">
                <a:latin typeface="Anton"/>
                <a:ea typeface="Anton"/>
                <a:cs typeface="Anton"/>
                <a:sym typeface="Anton"/>
              </a:rPr>
              <a:t>TERCERA </a:t>
            </a:r>
            <a:r>
              <a:rPr b="0" i="1" lang="en-GB" sz="40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ENTREGA DEL PROYECTO FINAL </a:t>
            </a:r>
            <a:endParaRPr b="0" i="1" sz="40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27" name="Google Shape;527;p76"/>
          <p:cNvSpPr txBox="1"/>
          <p:nvPr/>
        </p:nvSpPr>
        <p:spPr>
          <a:xfrm>
            <a:off x="938125" y="3076800"/>
            <a:ext cx="72678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Deberás entregar </a:t>
            </a:r>
            <a:r>
              <a:rPr b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 estructura avanzada y el estilo avanzado de la web, con la adaptación al framework y las animaciones,  transformaciones y transiciones,</a:t>
            </a:r>
            <a:r>
              <a:rPr lang="en-GB" sz="18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correspondientes a la tercera entrega de tu proyecto final.</a:t>
            </a:r>
            <a:endParaRPr sz="18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28" name="Google Shape;528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2275" y="708249"/>
            <a:ext cx="1379450" cy="137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3" name="Google Shape;533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4" name="Google Shape;534;p77"/>
          <p:cNvGraphicFramePr/>
          <p:nvPr/>
        </p:nvGraphicFramePr>
        <p:xfrm>
          <a:off x="153250" y="3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{1167B0D4-396C-40D3-9EA4-AE68C2DB13B3}</a:tableStyleId>
              </a:tblPr>
              <a:tblGrid>
                <a:gridCol w="2945825"/>
                <a:gridCol w="3822275"/>
                <a:gridCol w="2069375"/>
              </a:tblGrid>
              <a:tr h="5726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 u="none" cap="none" strike="noStrike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i="1" sz="2400" u="none" cap="none" strike="noStrike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T="162000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86787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Formato: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carpeta comprimida con archivos del proyecto. Incluir apellido en el nombre del archivo (ej. 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highlight>
                            <a:srgbClr val="A6FFCA"/>
                          </a:highlight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“Nombre Proyecto - Apellido”)</a:t>
                      </a:r>
                      <a:r>
                        <a:rPr lang="en-GB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. </a:t>
                      </a:r>
                      <a:endParaRPr sz="130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Sugerencia: </a:t>
                      </a:r>
                      <a:r>
                        <a:rPr lang="en-GB" sz="1300" u="none" cap="none" strike="noStrik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activar comentarios en el archivo.</a:t>
                      </a:r>
                      <a:endParaRPr sz="1300" u="none" cap="none" strike="noStrik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496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Estructura avanzada de la web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/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g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enerales: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Realizar una estructura del HTML prolija, limpia, fácil de leer y que no tenga errores en sus atributos o en sus valores.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</a:t>
                      </a:r>
                      <a:r>
                        <a:rPr b="1" lang="en-GB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specíficos: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Agregar elementos HTML según la necesidad de armar contenedores o elementos web determinados, en base al framework elegido y la documentación del mismo. 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AutoNum type="arabicPeriod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Agregar transformaciones, animaciones y/o transiciones para otorgarle dinamismo a la web en elementos que tengan interacción con el usuario.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500" u="none" cap="none" strike="noStrike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u="none" cap="none" strike="noStrike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b="1" u="none" cap="none" strike="noStrike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Maquetado de la web: las estructuras maquetan a la web en base al framework elegido, haciendo usos de clases utilitarias para armar grillas, elementos web y estilos propios del framework, además del HTML de contenido.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175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Helvetica Neue Light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Páginas: todas las páginas tienen el contenido estructurado y el estilo linkeado. También tiene que tener agregadas las diferentes librerías de Javascript y CSS pertinentes al framework.</a:t>
                      </a:r>
                      <a:endParaRPr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pic>
        <p:nvPicPr>
          <p:cNvPr id="535" name="Google Shape;53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75" y="8670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6" name="Google Shape;536;p77"/>
          <p:cNvSpPr/>
          <p:nvPr/>
        </p:nvSpPr>
        <p:spPr>
          <a:xfrm>
            <a:off x="8511150" y="799400"/>
            <a:ext cx="243300" cy="243300"/>
          </a:xfrm>
          <a:prstGeom prst="ellipse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endParaRPr b="1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1" name="Google Shape;541;p78"/>
          <p:cNvGraphicFramePr/>
          <p:nvPr/>
        </p:nvGraphicFramePr>
        <p:xfrm>
          <a:off x="154125" y="7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{564CA091-F681-4AAC-9752-FE268C1E4D17}</a:tableStyleId>
              </a:tblPr>
              <a:tblGrid>
                <a:gridCol w="2945825"/>
                <a:gridCol w="3822275"/>
                <a:gridCol w="2069375"/>
              </a:tblGrid>
              <a:tr h="6532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TERCERA </a:t>
                      </a:r>
                      <a:r>
                        <a:rPr i="1" lang="en-GB" sz="220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ENTREGA DEL PROYECTO FINAL</a:t>
                      </a:r>
                      <a:endParaRPr sz="16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FEFE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414100">
                <a:tc grid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Estilo avanzado de la web</a:t>
                      </a:r>
                      <a:endParaRPr b="1" sz="16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Formato</a:t>
                      </a:r>
                      <a:r>
                        <a:rPr b="1" lang="en-GB" sz="1600">
                          <a:solidFill>
                            <a:srgbClr val="434343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:</a:t>
                      </a:r>
                      <a:r>
                        <a:rPr lang="en-GB" sz="1600">
                          <a:solidFill>
                            <a:srgbClr val="43434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archivo CSS</a:t>
                      </a:r>
                      <a:endParaRPr sz="1600">
                        <a:solidFill>
                          <a:srgbClr val="434343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generales: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AutoNum type="arabicPeriod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Crear archivos de CSS para darle estilo a la web.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Objetivos específicos: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AutoNum type="arabicPeriod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Agregar transformaciones, animaciones y/o transiciones para otorgarle dinamismo a la web en elementos que tengan interacción con el usuario.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AutoNum type="arabicPeriod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Hacer uso de selectores de CSS para poder darle estilo propio a los elementos que ya vienen con su propia identidad del framework.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500">
                          <a:solidFill>
                            <a:schemeClr val="dk1"/>
                          </a:solidFill>
                        </a:rPr>
                        <a:t>&gt;&gt;</a:t>
                      </a:r>
                      <a:r>
                        <a:rPr b="1" lang="en-GB" sz="15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Se debe entregar: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Estilo avanzado: se le mejorarán los elementos interactivos con variaciones en sus diferentes estados, ya sea de la mano de transformaciones, transiciones y/o animaciones.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Estilo del Framework: no todos los elementos del framework van a tener una estética que condice con el sitio en el que son implementados, por lo que se usará CSS para darles un estilo acorde.</a:t>
                      </a:r>
                      <a:endParaRPr sz="15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indent="-32385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500"/>
                        <a:buFont typeface="Helvetica Neue Light"/>
                        <a:buChar char="-"/>
                      </a:pPr>
                      <a:r>
                        <a:rPr lang="en-GB" sz="15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Estructura de la web: usa etiquetas no sólo para armar contenido, sino para armar los elementos que van a conformar el layout de la web, los contenedores, etc.</a:t>
                      </a:r>
                      <a:endParaRPr sz="17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</a:tbl>
          </a:graphicData>
        </a:graphic>
      </p:graphicFrame>
      <p:grpSp>
        <p:nvGrpSpPr>
          <p:cNvPr id="542" name="Google Shape;542;p78"/>
          <p:cNvGrpSpPr/>
          <p:nvPr/>
        </p:nvGrpSpPr>
        <p:grpSpPr>
          <a:xfrm>
            <a:off x="7238163" y="76212"/>
            <a:ext cx="1454415" cy="629697"/>
            <a:chOff x="7120275" y="764100"/>
            <a:chExt cx="1634174" cy="707525"/>
          </a:xfrm>
        </p:grpSpPr>
        <p:pic>
          <p:nvPicPr>
            <p:cNvPr id="543" name="Google Shape;543;p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20275" y="831775"/>
              <a:ext cx="1634174" cy="639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4" name="Google Shape;544;p78"/>
            <p:cNvSpPr/>
            <p:nvPr/>
          </p:nvSpPr>
          <p:spPr>
            <a:xfrm>
              <a:off x="8468550" y="764100"/>
              <a:ext cx="243300" cy="243300"/>
            </a:xfrm>
            <a:prstGeom prst="ellipse">
              <a:avLst/>
            </a:prstGeom>
            <a:solidFill>
              <a:srgbClr val="2222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GB" sz="800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b="1" sz="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0FF00"/>
            </a:gs>
            <a:gs pos="100000">
              <a:srgbClr val="3CEFAB"/>
            </a:gs>
          </a:gsLst>
          <a:lin ang="10800025" scaled="0"/>
        </a:gradFill>
      </p:bgPr>
    </p:bg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9"/>
          <p:cNvSpPr txBox="1"/>
          <p:nvPr/>
        </p:nvSpPr>
        <p:spPr>
          <a:xfrm>
            <a:off x="959875" y="2610600"/>
            <a:ext cx="72243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¿QUIERES SABER MÁS? TE DEJAMOS MATERIAL AMPLIADO DE LA CLASE</a:t>
            </a:r>
            <a:endParaRPr b="0" i="1" sz="3600" u="none" cap="none" strike="noStrike">
              <a:solidFill>
                <a:srgbClr val="0000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550" name="Google Shape;550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8713" y="1025775"/>
            <a:ext cx="1186525" cy="118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0"/>
          <p:cNvSpPr txBox="1"/>
          <p:nvPr/>
        </p:nvSpPr>
        <p:spPr>
          <a:xfrm>
            <a:off x="2854525" y="1734438"/>
            <a:ext cx="571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Más información sobre BEM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 101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CEFAB"/>
              </a:buClr>
              <a:buSzPts val="1800"/>
              <a:buFont typeface="Arial"/>
              <a:buChar char="●"/>
            </a:pPr>
            <a:r>
              <a:rPr lang="en-GB" sz="18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Más información sobre OOCSS</a:t>
            </a:r>
            <a:r>
              <a:rPr b="0" i="0" lang="en-GB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| </a:t>
            </a:r>
            <a:r>
              <a:rPr b="1" i="1" lang="en-GB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Smashing Magazine</a:t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557" name="Google Shape;557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8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11525" y="127700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80"/>
          <p:cNvSpPr/>
          <p:nvPr/>
        </p:nvSpPr>
        <p:spPr>
          <a:xfrm>
            <a:off x="1568825" y="1734450"/>
            <a:ext cx="1070700" cy="1070700"/>
          </a:xfrm>
          <a:prstGeom prst="ellipse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8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1534" y="1997140"/>
            <a:ext cx="545131" cy="5451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1"/>
          <p:cNvSpPr txBox="1"/>
          <p:nvPr/>
        </p:nvSpPr>
        <p:spPr>
          <a:xfrm>
            <a:off x="2776738" y="1880500"/>
            <a:ext cx="28047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1" lang="en-GB" sz="40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¿PREGUNTAS?</a:t>
            </a:r>
            <a:endParaRPr b="0" i="1" sz="40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Tiger Face on Apple iOS 12.2" id="566" name="Google Shape;56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55188" y="2089063"/>
            <a:ext cx="712075" cy="71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2"/>
          <p:cNvSpPr txBox="1"/>
          <p:nvPr/>
        </p:nvSpPr>
        <p:spPr>
          <a:xfrm>
            <a:off x="1956450" y="1634075"/>
            <a:ext cx="5231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1" lang="en-GB" sz="48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¡MUCHAS GRACIAS!</a:t>
            </a:r>
            <a:endParaRPr b="0" i="1" sz="48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72" name="Google Shape;572;p82"/>
          <p:cNvSpPr txBox="1"/>
          <p:nvPr/>
        </p:nvSpPr>
        <p:spPr>
          <a:xfrm>
            <a:off x="2180400" y="2623175"/>
            <a:ext cx="47832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Resumen de lo visto en clase hoy: 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683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FF00"/>
              </a:buClr>
              <a:buSzPts val="2200"/>
              <a:buFont typeface="Helvetica Neue Light"/>
              <a:buChar char="-"/>
            </a:pPr>
            <a:r>
              <a:rPr b="0" i="0" lang="en-GB" sz="2200" u="none" cap="none" strike="noStrike">
                <a:solidFill>
                  <a:srgbClr val="E0FF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Aplicación de operaciones y decisiones con SASS.</a:t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E0FF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3"/>
          <p:cNvSpPr txBox="1"/>
          <p:nvPr/>
        </p:nvSpPr>
        <p:spPr>
          <a:xfrm>
            <a:off x="2110051" y="2409500"/>
            <a:ext cx="4923900" cy="11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E0FF00"/>
                </a:solidFill>
                <a:latin typeface="Anton"/>
                <a:ea typeface="Anton"/>
                <a:cs typeface="Anton"/>
                <a:sym typeface="Anton"/>
              </a:rPr>
              <a:t>OPINA Y VALORA ESTA CLASE</a:t>
            </a:r>
            <a:endParaRPr b="0" i="1" sz="3600" u="none" cap="none" strike="noStrike">
              <a:solidFill>
                <a:srgbClr val="E0FF00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descr="Dizzy on Apple iOS 12.2" id="578" name="Google Shape;578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8425" y="1602350"/>
            <a:ext cx="807150" cy="80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/>
        </p:nvSpPr>
        <p:spPr>
          <a:xfrm>
            <a:off x="483500" y="1390175"/>
            <a:ext cx="392490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BEM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lang="en-GB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significa Modificador de Bloques de Elementos (Block Element Modifier) por sus siglas en inglés. Sugiere una manera estructurada de nombrar tus clases, basada en las propiedades del elemento en cuestión.</a:t>
            </a:r>
            <a:endParaRPr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Bloque</a:t>
            </a: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1" lang="en-GB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es un contenedor o contexto donde el elemento se encuentra presente.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Modificador: 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permite modificar el estilo de un elemento específico.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Helvetica Neue"/>
              <a:buChar char="●"/>
            </a:pPr>
            <a:r>
              <a:rPr b="1" lang="en-GB" sz="13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Elemento:</a:t>
            </a:r>
            <a:r>
              <a:rPr lang="en-GB" sz="1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es una de las piezas que compondrán la estructura de un bloque. El bloque es el todo, y los elementos son las piezas de este bloque.</a:t>
            </a:r>
            <a:endParaRPr sz="1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7" name="Google Shape;137;p30"/>
          <p:cNvSpPr txBox="1"/>
          <p:nvPr/>
        </p:nvSpPr>
        <p:spPr>
          <a:xfrm>
            <a:off x="196487" y="129075"/>
            <a:ext cx="84231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4500">
                <a:latin typeface="Anton"/>
                <a:ea typeface="Anton"/>
                <a:cs typeface="Anton"/>
                <a:sym typeface="Anton"/>
              </a:rPr>
              <a:t>GLOSARIO:</a:t>
            </a:r>
            <a:endParaRPr i="1" sz="4500">
              <a:latin typeface="Anton"/>
              <a:ea typeface="Anton"/>
              <a:cs typeface="Anton"/>
              <a:sym typeface="Anto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Clase 11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38" name="Google Shape;13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F89D2"/>
            </a:gs>
            <a:gs pos="100000">
              <a:srgbClr val="E0FF00"/>
            </a:gs>
          </a:gsLst>
          <a:lin ang="10800025" scaled="0"/>
        </a:gra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/>
        </p:nvSpPr>
        <p:spPr>
          <a:xfrm>
            <a:off x="1398000" y="207720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MAPA DE CONCEPTOS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44" name="Google Shape;14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type="ctrTitle"/>
          </p:nvPr>
        </p:nvSpPr>
        <p:spPr>
          <a:xfrm>
            <a:off x="176575" y="199288"/>
            <a:ext cx="75528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i="1" lang="en-GB" sz="2000">
                <a:latin typeface="Anton"/>
                <a:ea typeface="Anton"/>
                <a:cs typeface="Anton"/>
                <a:sym typeface="Anton"/>
              </a:rPr>
              <a:t>MAPA DE CONCEPTOS CLASE 12</a:t>
            </a:r>
            <a:endParaRPr i="1" sz="2000">
              <a:latin typeface="Anton"/>
              <a:ea typeface="Anton"/>
              <a:cs typeface="Anton"/>
              <a:sym typeface="Anton"/>
            </a:endParaRPr>
          </a:p>
        </p:txBody>
      </p:sp>
      <p:pic>
        <p:nvPicPr>
          <p:cNvPr id="150" name="Google Shape;15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23862" y="90575"/>
            <a:ext cx="1634174" cy="6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2"/>
          <p:cNvSpPr/>
          <p:nvPr/>
        </p:nvSpPr>
        <p:spPr>
          <a:xfrm>
            <a:off x="237500" y="2947475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endParaRPr b="0" i="0" sz="1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3" name="Google Shape;153;p32"/>
          <p:cNvSpPr/>
          <p:nvPr/>
        </p:nvSpPr>
        <p:spPr>
          <a:xfrm>
            <a:off x="237500" y="1152978"/>
            <a:ext cx="1452900" cy="602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Operadores, condicionales y bucles</a:t>
            </a:r>
            <a:endParaRPr sz="11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4" name="Google Shape;154;p32"/>
          <p:cNvCxnSpPr>
            <a:stCxn id="153" idx="2"/>
          </p:cNvCxnSpPr>
          <p:nvPr/>
        </p:nvCxnSpPr>
        <p:spPr>
          <a:xfrm>
            <a:off x="963950" y="1755378"/>
            <a:ext cx="0" cy="1185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55" name="Google Shape;155;p32"/>
          <p:cNvSpPr/>
          <p:nvPr/>
        </p:nvSpPr>
        <p:spPr>
          <a:xfrm>
            <a:off x="2648700" y="312918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son?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6" name="Google Shape;156;p32"/>
          <p:cNvCxnSpPr>
            <a:endCxn id="155" idx="1"/>
          </p:cNvCxnSpPr>
          <p:nvPr/>
        </p:nvCxnSpPr>
        <p:spPr>
          <a:xfrm>
            <a:off x="1690500" y="326958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1690388" y="3269625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58" name="Google Shape;158;p32"/>
          <p:cNvSpPr/>
          <p:nvPr/>
        </p:nvSpPr>
        <p:spPr>
          <a:xfrm>
            <a:off x="2642480" y="349624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Extend y Mixins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32"/>
          <p:cNvSpPr/>
          <p:nvPr/>
        </p:nvSpPr>
        <p:spPr>
          <a:xfrm>
            <a:off x="2648593" y="1311528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Operaciones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0" name="Google Shape;160;p32"/>
          <p:cNvCxnSpPr>
            <a:endCxn id="159" idx="1"/>
          </p:cNvCxnSpPr>
          <p:nvPr/>
        </p:nvCxnSpPr>
        <p:spPr>
          <a:xfrm>
            <a:off x="1690393" y="1451928"/>
            <a:ext cx="9582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1" name="Google Shape;161;p32"/>
          <p:cNvCxnSpPr>
            <a:endCxn id="162" idx="1"/>
          </p:cNvCxnSpPr>
          <p:nvPr/>
        </p:nvCxnSpPr>
        <p:spPr>
          <a:xfrm>
            <a:off x="1690400" y="1451950"/>
            <a:ext cx="958200" cy="36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2" name="Google Shape;162;p32"/>
          <p:cNvSpPr/>
          <p:nvPr/>
        </p:nvSpPr>
        <p:spPr>
          <a:xfrm>
            <a:off x="2648600" y="1671550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3" name="Google Shape;163;p32"/>
          <p:cNvCxnSpPr>
            <a:endCxn id="164" idx="1"/>
          </p:cNvCxnSpPr>
          <p:nvPr/>
        </p:nvCxnSpPr>
        <p:spPr>
          <a:xfrm>
            <a:off x="1690400" y="1451975"/>
            <a:ext cx="958200" cy="720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164" name="Google Shape;164;p32"/>
          <p:cNvSpPr/>
          <p:nvPr/>
        </p:nvSpPr>
        <p:spPr>
          <a:xfrm>
            <a:off x="2648600" y="20315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Bucles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5" name="Google Shape;165;p32"/>
          <p:cNvCxnSpPr/>
          <p:nvPr/>
        </p:nvCxnSpPr>
        <p:spPr>
          <a:xfrm>
            <a:off x="2164850" y="1451925"/>
            <a:ext cx="9300" cy="1065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32"/>
          <p:cNvCxnSpPr/>
          <p:nvPr/>
        </p:nvCxnSpPr>
        <p:spPr>
          <a:xfrm>
            <a:off x="2164850" y="2517825"/>
            <a:ext cx="492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7" name="Google Shape;167;p32"/>
          <p:cNvSpPr/>
          <p:nvPr/>
        </p:nvSpPr>
        <p:spPr>
          <a:xfrm>
            <a:off x="2648725" y="2400375"/>
            <a:ext cx="1452900" cy="280800"/>
          </a:xfrm>
          <a:prstGeom prst="rect">
            <a:avLst/>
          </a:prstGeom>
          <a:solidFill>
            <a:srgbClr val="3CEF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2222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</a:t>
            </a:r>
            <a:endParaRPr b="0" i="0" sz="1100" u="none" cap="none" strike="noStrike">
              <a:solidFill>
                <a:srgbClr val="2222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/>
          <p:nvPr/>
        </p:nvSpPr>
        <p:spPr>
          <a:xfrm>
            <a:off x="3609600" y="1202750"/>
            <a:ext cx="2157900" cy="3138600"/>
          </a:xfrm>
          <a:prstGeom prst="rect">
            <a:avLst/>
          </a:prstGeom>
          <a:noFill/>
          <a:ln cap="flat" cmpd="sng" w="38100">
            <a:solidFill>
              <a:srgbClr val="3CEFA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67925" y="4659625"/>
            <a:ext cx="1186526" cy="33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/>
          <p:nvPr/>
        </p:nvSpPr>
        <p:spPr>
          <a:xfrm>
            <a:off x="37786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p33"/>
          <p:cNvCxnSpPr/>
          <p:nvPr/>
        </p:nvCxnSpPr>
        <p:spPr>
          <a:xfrm>
            <a:off x="37611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33"/>
          <p:cNvCxnSpPr/>
          <p:nvPr/>
        </p:nvCxnSpPr>
        <p:spPr>
          <a:xfrm>
            <a:off x="37611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" name="Google Shape;177;p33"/>
          <p:cNvCxnSpPr/>
          <p:nvPr/>
        </p:nvCxnSpPr>
        <p:spPr>
          <a:xfrm>
            <a:off x="37611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" name="Google Shape;178;p33"/>
          <p:cNvCxnSpPr/>
          <p:nvPr/>
        </p:nvCxnSpPr>
        <p:spPr>
          <a:xfrm>
            <a:off x="37611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9" name="Google Shape;1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620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/>
          <p:nvPr/>
        </p:nvSpPr>
        <p:spPr>
          <a:xfrm>
            <a:off x="1208850" y="12398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3"/>
          <p:cNvSpPr/>
          <p:nvPr/>
        </p:nvSpPr>
        <p:spPr>
          <a:xfrm>
            <a:off x="1395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3"/>
          <p:cNvCxnSpPr/>
          <p:nvPr/>
        </p:nvCxnSpPr>
        <p:spPr>
          <a:xfrm>
            <a:off x="1377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" name="Google Shape;183;p33"/>
          <p:cNvCxnSpPr/>
          <p:nvPr/>
        </p:nvCxnSpPr>
        <p:spPr>
          <a:xfrm>
            <a:off x="1377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33"/>
          <p:cNvCxnSpPr/>
          <p:nvPr/>
        </p:nvCxnSpPr>
        <p:spPr>
          <a:xfrm>
            <a:off x="1377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" name="Google Shape;18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66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/>
          <p:nvPr/>
        </p:nvSpPr>
        <p:spPr>
          <a:xfrm>
            <a:off x="6010350" y="1163625"/>
            <a:ext cx="2157900" cy="3138600"/>
          </a:xfrm>
          <a:prstGeom prst="rect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/>
          <p:nvPr/>
        </p:nvSpPr>
        <p:spPr>
          <a:xfrm>
            <a:off x="6162175" y="1333050"/>
            <a:ext cx="1819800" cy="330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578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" name="Google Shape;189;p33"/>
          <p:cNvCxnSpPr/>
          <p:nvPr/>
        </p:nvCxnSpPr>
        <p:spPr>
          <a:xfrm>
            <a:off x="6144600" y="2446275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3"/>
          <p:cNvCxnSpPr/>
          <p:nvPr/>
        </p:nvCxnSpPr>
        <p:spPr>
          <a:xfrm>
            <a:off x="6144600" y="2928356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3"/>
          <p:cNvCxnSpPr/>
          <p:nvPr/>
        </p:nvCxnSpPr>
        <p:spPr>
          <a:xfrm>
            <a:off x="6144600" y="3843832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3"/>
          <p:cNvCxnSpPr/>
          <p:nvPr/>
        </p:nvCxnSpPr>
        <p:spPr>
          <a:xfrm>
            <a:off x="6144600" y="3380081"/>
            <a:ext cx="1854900" cy="0"/>
          </a:xfrm>
          <a:prstGeom prst="straightConnector1">
            <a:avLst/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3" name="Google Shape;193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33250" y="1391289"/>
            <a:ext cx="196500" cy="19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3"/>
          <p:cNvSpPr txBox="1"/>
          <p:nvPr/>
        </p:nvSpPr>
        <p:spPr>
          <a:xfrm>
            <a:off x="1398000" y="213650"/>
            <a:ext cx="6348000" cy="9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1" lang="en-GB" sz="3600" u="none" cap="none" strike="noStrike">
                <a:solidFill>
                  <a:srgbClr val="121212"/>
                </a:solidFill>
                <a:latin typeface="Anton"/>
                <a:ea typeface="Anton"/>
                <a:cs typeface="Anton"/>
                <a:sym typeface="Anton"/>
              </a:rPr>
              <a:t>CRONOGRAMA DEL CURSO</a:t>
            </a:r>
            <a:endParaRPr b="0" i="1" sz="3600" u="none" cap="none" strike="noStrike">
              <a:solidFill>
                <a:srgbClr val="121212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38644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6" name="Google Shape;196;p33"/>
          <p:cNvSpPr txBox="1"/>
          <p:nvPr/>
        </p:nvSpPr>
        <p:spPr>
          <a:xfrm>
            <a:off x="13734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 I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33"/>
          <p:cNvSpPr txBox="1"/>
          <p:nvPr/>
        </p:nvSpPr>
        <p:spPr>
          <a:xfrm>
            <a:off x="1861575" y="24308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5775" y="24503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1878038" y="29120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APLICANDO SASS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33"/>
          <p:cNvSpPr/>
          <p:nvPr/>
        </p:nvSpPr>
        <p:spPr>
          <a:xfrm>
            <a:off x="1570888" y="2909400"/>
            <a:ext cx="307150" cy="30715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3"/>
          <p:cNvSpPr txBox="1"/>
          <p:nvPr/>
        </p:nvSpPr>
        <p:spPr>
          <a:xfrm>
            <a:off x="37356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SASS II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3"/>
          <p:cNvSpPr txBox="1"/>
          <p:nvPr/>
        </p:nvSpPr>
        <p:spPr>
          <a:xfrm>
            <a:off x="4147575" y="24308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PRÁCTICAS DE LO VISTO EN CLASE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03" name="Google Shape;20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1775" y="2450300"/>
            <a:ext cx="365625" cy="3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/>
        </p:nvSpPr>
        <p:spPr>
          <a:xfrm>
            <a:off x="4164038" y="2912050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APLICANDO SASS - OPERACIONES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5" name="Google Shape;205;p33"/>
          <p:cNvSpPr/>
          <p:nvPr/>
        </p:nvSpPr>
        <p:spPr>
          <a:xfrm>
            <a:off x="3856888" y="2909400"/>
            <a:ext cx="307150" cy="30715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56900" y="3376399"/>
            <a:ext cx="306000" cy="3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3"/>
          <p:cNvSpPr txBox="1"/>
          <p:nvPr/>
        </p:nvSpPr>
        <p:spPr>
          <a:xfrm>
            <a:off x="4180575" y="3356975"/>
            <a:ext cx="1186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TERCERA ENTREGA DEL PROYECTO FINAL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33"/>
          <p:cNvSpPr txBox="1"/>
          <p:nvPr/>
        </p:nvSpPr>
        <p:spPr>
          <a:xfrm>
            <a:off x="6302858" y="1305800"/>
            <a:ext cx="1234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Clase </a:t>
            </a:r>
            <a:r>
              <a:rPr lang="en-GB">
                <a:latin typeface="Helvetica Neue"/>
                <a:ea typeface="Helvetica Neue"/>
                <a:cs typeface="Helvetica Neue"/>
                <a:sym typeface="Helvetica Neue"/>
              </a:rPr>
              <a:t>13</a:t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33"/>
          <p:cNvSpPr txBox="1"/>
          <p:nvPr/>
        </p:nvSpPr>
        <p:spPr>
          <a:xfrm>
            <a:off x="6174000" y="1760963"/>
            <a:ext cx="19059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Servidores, Seguridad y SEO para tu sitio</a:t>
            </a:r>
            <a:endParaRPr b="1" sz="11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33"/>
          <p:cNvSpPr txBox="1"/>
          <p:nvPr/>
        </p:nvSpPr>
        <p:spPr>
          <a:xfrm>
            <a:off x="6559963" y="2482188"/>
            <a:ext cx="1389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 sz="700">
                <a:latin typeface="Helvetica Neue"/>
                <a:ea typeface="Helvetica Neue"/>
                <a:cs typeface="Helvetica Neue"/>
                <a:sym typeface="Helvetica Neue"/>
              </a:rPr>
              <a:t>APLICAR SEO A NUESTRA PÁGINA</a:t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sz="7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33"/>
          <p:cNvSpPr/>
          <p:nvPr/>
        </p:nvSpPr>
        <p:spPr>
          <a:xfrm>
            <a:off x="6252813" y="2479538"/>
            <a:ext cx="307150" cy="3071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