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Anton"/>
      <p:regular r:id="rId52"/>
    </p:embeddedFont>
    <p:embeddedFont>
      <p:font typeface="Lato"/>
      <p:regular r:id="rId53"/>
      <p:bold r:id="rId54"/>
      <p:italic r:id="rId55"/>
      <p:boldItalic r:id="rId56"/>
    </p:embeddedFont>
    <p:embeddedFont>
      <p:font typeface="Didact Gothic"/>
      <p:regular r:id="rId57"/>
    </p:embeddedFont>
    <p:embeddedFont>
      <p:font typeface="Helvetica Neue"/>
      <p:regular r:id="rId58"/>
      <p:bold r:id="rId59"/>
      <p:italic r:id="rId60"/>
      <p:boldItalic r:id="rId61"/>
    </p:embeddedFont>
    <p:embeddedFont>
      <p:font typeface="Helvetica Neue Light"/>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8177A93-BA6B-43A9-8BB4-802730F2100F}">
  <a:tblStyle styleId="{68177A93-BA6B-43A9-8BB4-802730F2100F}"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ABD5E52-E789-4ED6-8A0E-73239F07A8C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HelveticaNeueLight-regular.fntdata"/><Relationship Id="rId61" Type="http://schemas.openxmlformats.org/officeDocument/2006/relationships/font" Target="fonts/HelveticaNeue-boldItalic.fntdata"/><Relationship Id="rId20" Type="http://schemas.openxmlformats.org/officeDocument/2006/relationships/slide" Target="slides/slide13.xml"/><Relationship Id="rId64" Type="http://schemas.openxmlformats.org/officeDocument/2006/relationships/font" Target="fonts/HelveticaNeueLight-italic.fntdata"/><Relationship Id="rId63" Type="http://schemas.openxmlformats.org/officeDocument/2006/relationships/font" Target="fonts/HelveticaNeueLight-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HelveticaNeueLight-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HelveticaNeue-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Lato-regular.fntdata"/><Relationship Id="rId52" Type="http://schemas.openxmlformats.org/officeDocument/2006/relationships/font" Target="fonts/Anton-regular.fntdata"/><Relationship Id="rId11" Type="http://schemas.openxmlformats.org/officeDocument/2006/relationships/slide" Target="slides/slide4.xml"/><Relationship Id="rId55" Type="http://schemas.openxmlformats.org/officeDocument/2006/relationships/font" Target="fonts/Lato-italic.fntdata"/><Relationship Id="rId10" Type="http://schemas.openxmlformats.org/officeDocument/2006/relationships/slide" Target="slides/slide3.xml"/><Relationship Id="rId54" Type="http://schemas.openxmlformats.org/officeDocument/2006/relationships/font" Target="fonts/Lato-bold.fntdata"/><Relationship Id="rId13" Type="http://schemas.openxmlformats.org/officeDocument/2006/relationships/slide" Target="slides/slide6.xml"/><Relationship Id="rId57" Type="http://schemas.openxmlformats.org/officeDocument/2006/relationships/font" Target="fonts/DidactGothic-regular.fntdata"/><Relationship Id="rId12" Type="http://schemas.openxmlformats.org/officeDocument/2006/relationships/slide" Target="slides/slide5.xml"/><Relationship Id="rId56" Type="http://schemas.openxmlformats.org/officeDocument/2006/relationships/font" Target="fonts/Lato-boldItalic.fntdata"/><Relationship Id="rId15" Type="http://schemas.openxmlformats.org/officeDocument/2006/relationships/slide" Target="slides/slide8.xml"/><Relationship Id="rId59" Type="http://schemas.openxmlformats.org/officeDocument/2006/relationships/font" Target="fonts/HelveticaNeue-bold.fntdata"/><Relationship Id="rId14" Type="http://schemas.openxmlformats.org/officeDocument/2006/relationships/slide" Target="slides/slide7.xml"/><Relationship Id="rId58" Type="http://schemas.openxmlformats.org/officeDocument/2006/relationships/font" Target="fonts/HelveticaNeue-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4b41c423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a4b41c4231_0_1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a7871af3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a7871af3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4b41c4231_0_2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a4b41c4231_0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Entrevistas Modalidad online</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Duración estimada: </a:t>
            </a:r>
            <a:r>
              <a:rPr lang="en-GB" sz="1400">
                <a:solidFill>
                  <a:schemeClr val="dk1"/>
                </a:solidFill>
                <a:latin typeface="Helvetica Neue"/>
                <a:ea typeface="Helvetica Neue"/>
                <a:cs typeface="Helvetica Neue"/>
                <a:sym typeface="Helvetica Neue"/>
              </a:rPr>
              <a:t>15 MINUTOS PARA CREAR EL CUESTIONARIO Y 1 HORA PARA REALIZAR LAS ENTREVISTAS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Espacio: </a:t>
            </a:r>
            <a:r>
              <a:rPr lang="en-GB" sz="1400">
                <a:solidFill>
                  <a:schemeClr val="dk1"/>
                </a:solidFill>
                <a:latin typeface="Helvetica Neue"/>
                <a:ea typeface="Helvetica Neue"/>
                <a:cs typeface="Helvetica Neue"/>
                <a:sym typeface="Helvetica Neue"/>
              </a:rPr>
              <a:t>Breakout Rooms</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Consigna: </a:t>
            </a:r>
            <a:r>
              <a:rPr lang="en-GB" sz="1400">
                <a:solidFill>
                  <a:schemeClr val="dk1"/>
                </a:solidFill>
                <a:latin typeface="Helvetica Neue"/>
                <a:ea typeface="Helvetica Neue"/>
                <a:cs typeface="Helvetica Neue"/>
                <a:sym typeface="Helvetica Neue"/>
              </a:rPr>
              <a:t>Cada estudiantes irá a la sala con su tutor y tendrán 5 minutos para realizar la entrevista. Respetar el tiempo para qué todos puedan participar. La idea es practicar la dinámica. Al final de la dinámica hacer un cierre de aciertos y problemas generales qué haya observado. Respetar los tiempos para que todos puedan participar.</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NOTA: </a:t>
            </a:r>
            <a:r>
              <a:rPr lang="en-GB" sz="1400">
                <a:solidFill>
                  <a:schemeClr val="dk1"/>
                </a:solidFill>
                <a:latin typeface="Helvetica Neue"/>
                <a:ea typeface="Helvetica Neue"/>
                <a:cs typeface="Helvetica Neue"/>
                <a:sym typeface="Helvetica Neue"/>
              </a:rPr>
              <a:t>El tutor guiará la actividad e intervendrá de ser necesario durante la entrevista. Pueden usar el “Documento Guía” que se encuentra en la carpeta de la clase para guiar la entrevista.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¿Cómo llevar adelante la actividad?</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1: </a:t>
            </a:r>
            <a:r>
              <a:rPr lang="en-GB" sz="1400">
                <a:solidFill>
                  <a:schemeClr val="dk1"/>
                </a:solidFill>
                <a:latin typeface="Helvetica Neue"/>
                <a:ea typeface="Helvetica Neue"/>
                <a:cs typeface="Helvetica Neue"/>
                <a:sym typeface="Helvetica Neue"/>
              </a:rPr>
              <a:t>Dar la consiga y pactar el tiempo que durará la actividad.</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2: </a:t>
            </a:r>
            <a:r>
              <a:rPr lang="en-GB" sz="1400">
                <a:solidFill>
                  <a:schemeClr val="dk1"/>
                </a:solidFill>
                <a:latin typeface="Helvetica Neue"/>
                <a:ea typeface="Helvetica Neue"/>
                <a:cs typeface="Helvetica Neue"/>
                <a:sym typeface="Helvetica Neue"/>
              </a:rPr>
              <a:t>Cada alumno tendrá un total de 15 minutos para pensar las preguntas a realizar. Tener presente generar preguntas que inviten a empatizar con los usuarios y así obtener respuesta de valor. Más preguntas abiertas y menos preguntas cerradas. En este punto se puede ayudar de la guía entregada.</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a:t>
            </a:r>
            <a:r>
              <a:rPr lang="en-GB" sz="1400">
                <a:solidFill>
                  <a:schemeClr val="dk1"/>
                </a:solidFill>
                <a:latin typeface="Helvetica Neue"/>
                <a:ea typeface="Helvetica Neue"/>
                <a:cs typeface="Helvetica Neue"/>
                <a:sym typeface="Helvetica Neue"/>
              </a:rPr>
              <a:t> Ir a los breakouts room. En este punto, para una mejor organización, solicitar a los alumnos que se coloquen en el nombre la inicial de su tutor (ej: si el nombre del tutor es Lucas deberá colocarse (L). En caso de repetirse nombres usar la siguiente letra también.</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3: </a:t>
            </a:r>
            <a:r>
              <a:rPr lang="en-GB" sz="1400">
                <a:solidFill>
                  <a:schemeClr val="dk1"/>
                </a:solidFill>
                <a:latin typeface="Helvetica Neue"/>
                <a:ea typeface="Helvetica Neue"/>
                <a:cs typeface="Helvetica Neue"/>
                <a:sym typeface="Helvetica Neue"/>
              </a:rPr>
              <a:t>Cada grupo, guiado por el tutor, comenzará la actividad. Cada estudiante tendrá entre 4 y 5 minutos para ser moderador o usuario. El moderador preguntará sin condicionar ni comprometer al usuario, obteniendo respuestas a las preguntas solicitadas. El docente/tutor será el encargado de corregir si el entrevistador/moderador está condicionando o no sirven (dentro del contexto) las preguntas realizadas. En ese tiempo los demás deben tomar nota de aquellos aspectos que se pueden mejorar del entrevistador o del cuestionario en función de las buenas prácticas vistas en clase.</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4: </a:t>
            </a:r>
            <a:r>
              <a:rPr lang="en-GB" sz="1400">
                <a:solidFill>
                  <a:schemeClr val="dk1"/>
                </a:solidFill>
                <a:latin typeface="Helvetica Neue"/>
                <a:ea typeface="Helvetica Neue"/>
                <a:cs typeface="Helvetica Neue"/>
                <a:sym typeface="Helvetica Neue"/>
              </a:rPr>
              <a:t>Al final de la dinámica hacer un cierre de aciertos y problemas generales qué haya observado. </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5: </a:t>
            </a:r>
            <a:r>
              <a:rPr lang="en-GB" sz="1400">
                <a:solidFill>
                  <a:schemeClr val="dk1"/>
                </a:solidFill>
                <a:latin typeface="Helvetica Neue"/>
                <a:ea typeface="Helvetica Neue"/>
                <a:cs typeface="Helvetica Neue"/>
                <a:sym typeface="Helvetica Neue"/>
              </a:rPr>
              <a:t>Finalizada esta primera parte se volverá al Zoom General.</a:t>
            </a:r>
            <a:endParaRPr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Clr>
                <a:schemeClr val="dk1"/>
              </a:buClr>
              <a:buSzPts val="1100"/>
              <a:buFont typeface="Arial"/>
              <a:buNone/>
            </a:pPr>
            <a:r>
              <a:rPr b="1" lang="en-GB" sz="1400">
                <a:solidFill>
                  <a:schemeClr val="dk1"/>
                </a:solidFill>
                <a:latin typeface="Helvetica Neue"/>
                <a:ea typeface="Helvetica Neue"/>
                <a:cs typeface="Helvetica Neue"/>
                <a:sym typeface="Helvetica Neue"/>
              </a:rPr>
              <a:t>Paso 6: </a:t>
            </a:r>
            <a:r>
              <a:rPr lang="en-GB" sz="1400">
                <a:solidFill>
                  <a:schemeClr val="dk1"/>
                </a:solidFill>
                <a:latin typeface="Helvetica Neue"/>
                <a:ea typeface="Helvetica Neue"/>
                <a:cs typeface="Helvetica Neue"/>
                <a:sym typeface="Helvetica Neue"/>
              </a:rPr>
              <a:t>El docente hará una cierre de la actividad. </a:t>
            </a:r>
            <a:endParaRPr b="1" sz="1400">
              <a:solidFill>
                <a:schemeClr val="dk1"/>
              </a:solidFill>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b="1" sz="14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a4b41c4231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a4b41c4231_0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476513863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7651386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 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85c420753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85c420753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Por ahora todo lo que venía ocurriendo en Git era de manera local, no necesitábamos nada de internet para guardar nuestros commits y nuestro repositorio. </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Ahora </a:t>
            </a:r>
            <a:r>
              <a:rPr b="1" lang="en-GB" sz="1200">
                <a:solidFill>
                  <a:schemeClr val="dk1"/>
                </a:solidFill>
                <a:latin typeface="Didact Gothic"/>
                <a:ea typeface="Didact Gothic"/>
                <a:cs typeface="Didact Gothic"/>
                <a:sym typeface="Didact Gothic"/>
              </a:rPr>
              <a:t>queremos compartir nuestro trabajo con otros</a:t>
            </a:r>
            <a:r>
              <a:rPr lang="en-GB" sz="1200">
                <a:solidFill>
                  <a:schemeClr val="dk1"/>
                </a:solidFill>
                <a:latin typeface="Didact Gothic"/>
                <a:ea typeface="Didact Gothic"/>
                <a:cs typeface="Didact Gothic"/>
                <a:sym typeface="Didact Gothic"/>
              </a:rPr>
              <a:t> (compañeros de proyecto, clientes, etc).</a:t>
            </a:r>
            <a:br>
              <a:rPr lang="en-GB" sz="1200">
                <a:solidFill>
                  <a:schemeClr val="dk1"/>
                </a:solidFill>
                <a:latin typeface="Didact Gothic"/>
                <a:ea typeface="Didact Gothic"/>
                <a:cs typeface="Didact Gothic"/>
                <a:sym typeface="Didact Gothic"/>
              </a:rPr>
            </a:br>
            <a:r>
              <a:rPr lang="en-GB" sz="1200">
                <a:solidFill>
                  <a:schemeClr val="dk1"/>
                </a:solidFill>
                <a:latin typeface="Didact Gothic"/>
                <a:ea typeface="Didact Gothic"/>
                <a:cs typeface="Didact Gothic"/>
                <a:sym typeface="Didact Gothic"/>
              </a:rPr>
              <a:t>Para eso utilizamos Github!</a:t>
            </a:r>
            <a:br>
              <a:rPr lang="en-GB" sz="1200">
                <a:solidFill>
                  <a:schemeClr val="dk1"/>
                </a:solidFill>
                <a:latin typeface="Didact Gothic"/>
                <a:ea typeface="Didact Gothic"/>
                <a:cs typeface="Didact Gothic"/>
                <a:sym typeface="Didact Gothic"/>
              </a:rPr>
            </a:b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lang="en-GB" sz="1200" u="sng">
                <a:solidFill>
                  <a:srgbClr val="1155CC"/>
                </a:solidFill>
                <a:latin typeface="Didact Gothic"/>
                <a:ea typeface="Didact Gothic"/>
                <a:cs typeface="Didact Gothic"/>
                <a:sym typeface="Didact Gothic"/>
                <a:hlinkClick r:id="rId2">
                  <a:extLst>
                    <a:ext uri="{A12FA001-AC4F-418D-AE19-62706E023703}">
                      <ahyp:hlinkClr val="tx"/>
                    </a:ext>
                  </a:extLst>
                </a:hlinkClick>
              </a:rPr>
              <a:t>https://github.com/</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i="1" lang="en-GB" sz="1200">
                <a:solidFill>
                  <a:schemeClr val="dk1"/>
                </a:solidFill>
                <a:latin typeface="Didact Gothic"/>
                <a:ea typeface="Didact Gothic"/>
                <a:cs typeface="Didact Gothic"/>
                <a:sym typeface="Didact Gothic"/>
              </a:rPr>
              <a:t>“GitHub is a development platform inspired by the way you work. From open source to business, you can host and review code, manage projects, and build software alongside millions of other developers.”</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i="1"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GitHub es una forja (plataforma de desarrollo colaborativo) para alojar proyectos utilizando el sistema de control de versiones Git</a:t>
            </a:r>
            <a:r>
              <a:rPr lang="en-GB" sz="1200">
                <a:solidFill>
                  <a:schemeClr val="dk1"/>
                </a:solidFill>
                <a:latin typeface="Didact Gothic"/>
                <a:ea typeface="Didact Gothic"/>
                <a:cs typeface="Didact Gothic"/>
                <a:sym typeface="Didact Gothic"/>
              </a:rPr>
              <a:t>. Utiliza el framework Ruby on Rails por GitHub, Inc. (anteriormente conocida como Logical Awesome). Desde enero de 2010, GitHub opera bajo el nombre de GitHub, Inc. El código de los proyectos alojados en GitHub se almacena típicamente de forma pública, aunque utilizando una cuenta de pago, también permite hospedar repositorios privados.</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5c4207537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5c4207537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5c420753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5c420753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47651386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7651386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47651386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7651386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85c4207537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85c4207537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34d89b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a34d89b5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476513863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76513863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969704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969704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96970437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96970437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a34d89b50b_2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a34d89b50b_2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5c4207537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5c4207537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5c4207537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5c4207537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85c4207537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5c4207537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34d89b50b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a34d89b50b_2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5c420753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5c420753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5c4207537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5c4207537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4b41c4231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a4b41c4231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5c420753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5c420753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34d89b50b_2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ga34d89b50b_2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47734e1ae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47734e1ae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4b41c4231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a4b41c4231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85c4207537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85c420753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85c420753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85c420753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a4b41c4231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a4b41c4231_1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a4b41c4231_1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a4b41c4231_1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e40f18f3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ae40f18f3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ae40f18f3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ae40f18f31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4b41c4231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a4b41c4231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a34d89b50b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a34d89b50b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Material Ampliado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a34d89b50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a34d89b50b_2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n-GB">
                <a:solidFill>
                  <a:schemeClr val="dk1"/>
                </a:solidFill>
              </a:rPr>
              <a:t>Enviar el contenido a integrar a </a:t>
            </a:r>
            <a:r>
              <a:rPr lang="en-GB" u="sng">
                <a:solidFill>
                  <a:schemeClr val="hlink"/>
                </a:solidFill>
                <a:hlinkClick r:id="rId2"/>
              </a:rPr>
              <a:t>contenidos@coderhouse.com</a:t>
            </a:r>
            <a:r>
              <a:rPr lang="en-GB">
                <a:solidFill>
                  <a:schemeClr val="dk1"/>
                </a:solidFill>
              </a:rPr>
              <a:t> para que lo podamos incluir en el Repositorio.</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a4b41c4231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a4b41c4231_1_2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a4b41c4231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a4b41c4231_1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4b41c4231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ga4b41c4231_1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4b41c4231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a4b41c4231_0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34d89b50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a34d89b50b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34d89b50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a34d89b50b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4b41c4231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a4b41c4231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34d89b50b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a34d89b50b_2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docs.google.com/document/d/1e0sVLDwvd6uY1xTuQbdl7D1LAOI2PqZKSy-DKv-mCPM/edit?usp=sharing" TargetMode="External"/><Relationship Id="rId4" Type="http://schemas.openxmlformats.org/officeDocument/2006/relationships/image" Target="../media/image8.png"/><Relationship Id="rId5"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jp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hyperlink" Target="https://github.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plataforma.coderhouse.com/video-tutoriales" TargetMode="External"/><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4.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hyperlink" Target="https://github.com/camilasperanza88/mi_repositorio" TargetMode="External"/><Relationship Id="rId4" Type="http://schemas.openxmlformats.org/officeDocument/2006/relationships/image" Target="../media/image3.png"/><Relationship Id="rId5"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0.xml"/><Relationship Id="rId3" Type="http://schemas.openxmlformats.org/officeDocument/2006/relationships/image" Target="../media/image43.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1.xml"/><Relationship Id="rId3" Type="http://schemas.openxmlformats.org/officeDocument/2006/relationships/hyperlink" Target="https://teloexplicocongatitos.com/poster?id=tlecg04" TargetMode="External"/><Relationship Id="rId4" Type="http://schemas.openxmlformats.org/officeDocument/2006/relationships/hyperlink" Target="https://pages.github.com" TargetMode="External"/><Relationship Id="rId5" Type="http://schemas.openxmlformats.org/officeDocument/2006/relationships/image" Target="../media/image24.png"/><Relationship Id="rId6" Type="http://schemas.openxmlformats.org/officeDocument/2006/relationships/image" Target="../media/image38.png"/><Relationship Id="rId7"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42.png"/><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4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42.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03" name="Shape 103"/>
        <p:cNvGrpSpPr/>
        <p:nvPr/>
      </p:nvGrpSpPr>
      <p:grpSpPr>
        <a:xfrm>
          <a:off x="0" y="0"/>
          <a:ext cx="0" cy="0"/>
          <a:chOff x="0" y="0"/>
          <a:chExt cx="0" cy="0"/>
        </a:xfrm>
      </p:grpSpPr>
      <p:sp>
        <p:nvSpPr>
          <p:cNvPr id="104" name="Google Shape;104;p27"/>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105" name="Google Shape;105;p27"/>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106" name="Google Shape;106;p27"/>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8" name="Shape 178"/>
        <p:cNvGrpSpPr/>
        <p:nvPr/>
      </p:nvGrpSpPr>
      <p:grpSpPr>
        <a:xfrm>
          <a:off x="0" y="0"/>
          <a:ext cx="0" cy="0"/>
          <a:chOff x="0" y="0"/>
          <a:chExt cx="0" cy="0"/>
        </a:xfrm>
      </p:grpSpPr>
      <p:sp>
        <p:nvSpPr>
          <p:cNvPr id="179" name="Google Shape;179;p36"/>
          <p:cNvSpPr/>
          <p:nvPr/>
        </p:nvSpPr>
        <p:spPr>
          <a:xfrm>
            <a:off x="3609600" y="1202750"/>
            <a:ext cx="2157900" cy="31386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0" name="Google Shape;180;p36"/>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81" name="Google Shape;181;p36"/>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2" name="Google Shape;182;p36"/>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83" name="Google Shape;183;p36"/>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84" name="Google Shape;184;p36"/>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85" name="Google Shape;185;p36"/>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86" name="Google Shape;186;p36"/>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87" name="Google Shape;187;p36"/>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6"/>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9" name="Google Shape;189;p36"/>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0" name="Google Shape;190;p36"/>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1" name="Google Shape;191;p36"/>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92" name="Google Shape;192;p36"/>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93" name="Google Shape;193;p36"/>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6"/>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6"/>
          <p:cNvSpPr txBox="1"/>
          <p:nvPr/>
        </p:nvSpPr>
        <p:spPr>
          <a:xfrm>
            <a:off x="1578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14</a:t>
            </a:r>
            <a:endParaRPr b="0" i="0" sz="1400" u="none" cap="none" strike="noStrike">
              <a:solidFill>
                <a:srgbClr val="000000"/>
              </a:solidFill>
              <a:latin typeface="Helvetica Neue"/>
              <a:ea typeface="Helvetica Neue"/>
              <a:cs typeface="Helvetica Neue"/>
              <a:sym typeface="Helvetica Neue"/>
            </a:endParaRPr>
          </a:p>
        </p:txBody>
      </p:sp>
      <p:cxnSp>
        <p:nvCxnSpPr>
          <p:cNvPr id="196" name="Google Shape;196;p36"/>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97" name="Google Shape;197;p36"/>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98" name="Google Shape;198;p36"/>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99" name="Google Shape;199;p36"/>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200" name="Google Shape;200;p36"/>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201" name="Google Shape;201;p36"/>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sp>
        <p:nvSpPr>
          <p:cNvPr id="202" name="Google Shape;202;p36"/>
          <p:cNvSpPr txBox="1"/>
          <p:nvPr/>
        </p:nvSpPr>
        <p:spPr>
          <a:xfrm>
            <a:off x="38644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15</a:t>
            </a:r>
            <a:endParaRPr b="0" i="0" sz="1400" u="none" cap="none" strike="noStrike">
              <a:solidFill>
                <a:srgbClr val="000000"/>
              </a:solidFill>
              <a:latin typeface="Helvetica Neue"/>
              <a:ea typeface="Helvetica Neue"/>
              <a:cs typeface="Helvetica Neue"/>
              <a:sym typeface="Helvetica Neue"/>
            </a:endParaRPr>
          </a:p>
        </p:txBody>
      </p:sp>
      <p:sp>
        <p:nvSpPr>
          <p:cNvPr id="203" name="Google Shape;203;p36"/>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16</a:t>
            </a:r>
            <a:endParaRPr b="0" i="0" sz="1400" u="none" cap="none" strike="noStrike">
              <a:solidFill>
                <a:srgbClr val="000000"/>
              </a:solidFill>
              <a:latin typeface="Helvetica Neue"/>
              <a:ea typeface="Helvetica Neue"/>
              <a:cs typeface="Helvetica Neue"/>
              <a:sym typeface="Helvetica Neue"/>
            </a:endParaRPr>
          </a:p>
        </p:txBody>
      </p:sp>
      <p:sp>
        <p:nvSpPr>
          <p:cNvPr id="204" name="Google Shape;204;p36"/>
          <p:cNvSpPr txBox="1"/>
          <p:nvPr/>
        </p:nvSpPr>
        <p:spPr>
          <a:xfrm>
            <a:off x="13734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05" name="Google Shape;205;p36"/>
          <p:cNvSpPr txBox="1"/>
          <p:nvPr/>
        </p:nvSpPr>
        <p:spPr>
          <a:xfrm>
            <a:off x="17853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06" name="Google Shape;206;p36"/>
          <p:cNvPicPr preferRelativeResize="0"/>
          <p:nvPr/>
        </p:nvPicPr>
        <p:blipFill rotWithShape="1">
          <a:blip r:embed="rId5">
            <a:alphaModFix/>
          </a:blip>
          <a:srcRect b="0" l="0" r="0" t="0"/>
          <a:stretch/>
        </p:blipFill>
        <p:spPr>
          <a:xfrm>
            <a:off x="1449575" y="2450300"/>
            <a:ext cx="365625" cy="365625"/>
          </a:xfrm>
          <a:prstGeom prst="rect">
            <a:avLst/>
          </a:prstGeom>
          <a:noFill/>
          <a:ln>
            <a:noFill/>
          </a:ln>
        </p:spPr>
      </p:pic>
      <p:sp>
        <p:nvSpPr>
          <p:cNvPr id="207" name="Google Shape;207;p36"/>
          <p:cNvSpPr txBox="1"/>
          <p:nvPr/>
        </p:nvSpPr>
        <p:spPr>
          <a:xfrm>
            <a:off x="1835563" y="301558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DE GIT</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08" name="Google Shape;208;p36"/>
          <p:cNvPicPr preferRelativeResize="0"/>
          <p:nvPr/>
        </p:nvPicPr>
        <p:blipFill rotWithShape="1">
          <a:blip r:embed="rId6">
            <a:alphaModFix/>
          </a:blip>
          <a:srcRect b="0" l="0" r="0" t="0"/>
          <a:stretch/>
        </p:blipFill>
        <p:spPr>
          <a:xfrm>
            <a:off x="1528413" y="3012938"/>
            <a:ext cx="307150" cy="307150"/>
          </a:xfrm>
          <a:prstGeom prst="rect">
            <a:avLst/>
          </a:prstGeom>
          <a:noFill/>
          <a:ln>
            <a:noFill/>
          </a:ln>
        </p:spPr>
      </p:pic>
      <p:sp>
        <p:nvSpPr>
          <p:cNvPr id="209" name="Google Shape;209;p36"/>
          <p:cNvSpPr txBox="1"/>
          <p:nvPr/>
        </p:nvSpPr>
        <p:spPr>
          <a:xfrm>
            <a:off x="37356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GitHub</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0" name="Google Shape;210;p36"/>
          <p:cNvSpPr txBox="1"/>
          <p:nvPr/>
        </p:nvSpPr>
        <p:spPr>
          <a:xfrm>
            <a:off x="4147575" y="24308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211" name="Google Shape;211;p36"/>
          <p:cNvPicPr preferRelativeResize="0"/>
          <p:nvPr/>
        </p:nvPicPr>
        <p:blipFill rotWithShape="1">
          <a:blip r:embed="rId5">
            <a:alphaModFix/>
          </a:blip>
          <a:srcRect b="0" l="0" r="0" t="0"/>
          <a:stretch/>
        </p:blipFill>
        <p:spPr>
          <a:xfrm>
            <a:off x="3811775" y="2450300"/>
            <a:ext cx="365625" cy="365625"/>
          </a:xfrm>
          <a:prstGeom prst="rect">
            <a:avLst/>
          </a:prstGeom>
          <a:noFill/>
          <a:ln>
            <a:noFill/>
          </a:ln>
        </p:spPr>
      </p:pic>
      <p:sp>
        <p:nvSpPr>
          <p:cNvPr id="212" name="Google Shape;212;p36"/>
          <p:cNvSpPr txBox="1"/>
          <p:nvPr/>
        </p:nvSpPr>
        <p:spPr>
          <a:xfrm>
            <a:off x="4156388" y="30265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CREAR REPOSITORIO EN GITHUB</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3" name="Google Shape;213;p36"/>
          <p:cNvPicPr preferRelativeResize="0"/>
          <p:nvPr/>
        </p:nvPicPr>
        <p:blipFill rotWithShape="1">
          <a:blip r:embed="rId6">
            <a:alphaModFix/>
          </a:blip>
          <a:srcRect b="0" l="0" r="0" t="0"/>
          <a:stretch/>
        </p:blipFill>
        <p:spPr>
          <a:xfrm>
            <a:off x="3849238" y="3023888"/>
            <a:ext cx="307150" cy="307150"/>
          </a:xfrm>
          <a:prstGeom prst="rect">
            <a:avLst/>
          </a:prstGeom>
          <a:noFill/>
          <a:ln>
            <a:noFill/>
          </a:ln>
        </p:spPr>
      </p:pic>
      <p:sp>
        <p:nvSpPr>
          <p:cNvPr id="214" name="Google Shape;214;p36"/>
          <p:cNvSpPr txBox="1"/>
          <p:nvPr/>
        </p:nvSpPr>
        <p:spPr>
          <a:xfrm>
            <a:off x="6174000" y="1760963"/>
            <a:ext cx="1905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100">
                <a:solidFill>
                  <a:schemeClr val="dk1"/>
                </a:solidFill>
                <a:latin typeface="Helvetica Neue"/>
                <a:ea typeface="Helvetica Neue"/>
                <a:cs typeface="Helvetica Neue"/>
                <a:sym typeface="Helvetica Neue"/>
              </a:rPr>
              <a:t>Subida al Servidor</a:t>
            </a:r>
            <a:endParaRPr b="1" sz="11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215" name="Google Shape;215;p36"/>
          <p:cNvSpPr txBox="1"/>
          <p:nvPr/>
        </p:nvSpPr>
        <p:spPr>
          <a:xfrm>
            <a:off x="6518588" y="2569338"/>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SUBIDA AL SERVIDOR</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216" name="Google Shape;216;p36"/>
          <p:cNvPicPr preferRelativeResize="0"/>
          <p:nvPr/>
        </p:nvPicPr>
        <p:blipFill rotWithShape="1">
          <a:blip r:embed="rId6">
            <a:alphaModFix/>
          </a:blip>
          <a:srcRect b="0" l="0" r="0" t="0"/>
          <a:stretch/>
        </p:blipFill>
        <p:spPr>
          <a:xfrm>
            <a:off x="6211438" y="2566688"/>
            <a:ext cx="307150" cy="307150"/>
          </a:xfrm>
          <a:prstGeom prst="rect">
            <a:avLst/>
          </a:prstGeom>
          <a:noFill/>
          <a:ln>
            <a:noFill/>
          </a:ln>
        </p:spPr>
      </p:pic>
      <p:pic>
        <p:nvPicPr>
          <p:cNvPr id="217" name="Google Shape;217;p36"/>
          <p:cNvPicPr preferRelativeResize="0"/>
          <p:nvPr/>
        </p:nvPicPr>
        <p:blipFill rotWithShape="1">
          <a:blip r:embed="rId7">
            <a:alphaModFix/>
          </a:blip>
          <a:srcRect b="0" l="0" r="0" t="0"/>
          <a:stretch/>
        </p:blipFill>
        <p:spPr>
          <a:xfrm>
            <a:off x="6219100" y="2995399"/>
            <a:ext cx="306000" cy="306000"/>
          </a:xfrm>
          <a:prstGeom prst="rect">
            <a:avLst/>
          </a:prstGeom>
          <a:noFill/>
          <a:ln>
            <a:noFill/>
          </a:ln>
        </p:spPr>
      </p:pic>
      <p:sp>
        <p:nvSpPr>
          <p:cNvPr id="218" name="Google Shape;218;p36"/>
          <p:cNvSpPr txBox="1"/>
          <p:nvPr/>
        </p:nvSpPr>
        <p:spPr>
          <a:xfrm>
            <a:off x="6542775" y="29759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CUARTA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222" name="Shape 222"/>
        <p:cNvGrpSpPr/>
        <p:nvPr/>
      </p:nvGrpSpPr>
      <p:grpSpPr>
        <a:xfrm>
          <a:off x="0" y="0"/>
          <a:ext cx="0" cy="0"/>
          <a:chOff x="0" y="0"/>
          <a:chExt cx="0" cy="0"/>
        </a:xfrm>
      </p:grpSpPr>
      <p:sp>
        <p:nvSpPr>
          <p:cNvPr id="223" name="Google Shape;223;p37"/>
          <p:cNvSpPr txBox="1"/>
          <p:nvPr/>
        </p:nvSpPr>
        <p:spPr>
          <a:xfrm>
            <a:off x="809550" y="2001575"/>
            <a:ext cx="7524900" cy="228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GUIÓN DE LA CLASE</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1800">
                <a:latin typeface="Helvetica Neue Light"/>
                <a:ea typeface="Helvetica Neue Light"/>
                <a:cs typeface="Helvetica Neue Light"/>
                <a:sym typeface="Helvetica Neue Light"/>
              </a:rPr>
              <a:t>Accede al material complementario </a:t>
            </a:r>
            <a:r>
              <a:rPr lang="en-GB" sz="1800" u="sng">
                <a:solidFill>
                  <a:schemeClr val="hlink"/>
                </a:solidFill>
                <a:latin typeface="Helvetica Neue Light"/>
                <a:ea typeface="Helvetica Neue Light"/>
                <a:cs typeface="Helvetica Neue Light"/>
                <a:sym typeface="Helvetica Neue Light"/>
                <a:hlinkClick r:id="rId3"/>
              </a:rPr>
              <a:t>aquí</a:t>
            </a:r>
            <a:r>
              <a:rPr lang="en-GB" sz="1800">
                <a:latin typeface="Helvetica Neue Light"/>
                <a:ea typeface="Helvetica Neue Light"/>
                <a:cs typeface="Helvetica Neue Light"/>
                <a:sym typeface="Helvetica Neue Light"/>
              </a:rPr>
              <a:t>. </a:t>
            </a:r>
            <a:endParaRPr b="0" i="0" sz="1800" u="none" cap="none" strike="noStrike">
              <a:solidFill>
                <a:srgbClr val="000000"/>
              </a:solidFill>
              <a:latin typeface="Helvetica Neue Light"/>
              <a:ea typeface="Helvetica Neue Light"/>
              <a:cs typeface="Helvetica Neue Light"/>
              <a:sym typeface="Helvetica Neue Light"/>
            </a:endParaRPr>
          </a:p>
        </p:txBody>
      </p:sp>
      <p:pic>
        <p:nvPicPr>
          <p:cNvPr id="224" name="Google Shape;224;p37"/>
          <p:cNvPicPr preferRelativeResize="0"/>
          <p:nvPr/>
        </p:nvPicPr>
        <p:blipFill rotWithShape="1">
          <a:blip r:embed="rId4">
            <a:alphaModFix/>
          </a:blip>
          <a:srcRect b="0" l="0" r="0" t="0"/>
          <a:stretch/>
        </p:blipFill>
        <p:spPr>
          <a:xfrm>
            <a:off x="7748400" y="4727300"/>
            <a:ext cx="1186526" cy="330675"/>
          </a:xfrm>
          <a:prstGeom prst="rect">
            <a:avLst/>
          </a:prstGeom>
          <a:noFill/>
          <a:ln>
            <a:noFill/>
          </a:ln>
        </p:spPr>
      </p:pic>
      <p:pic>
        <p:nvPicPr>
          <p:cNvPr id="225" name="Google Shape;225;p37"/>
          <p:cNvPicPr preferRelativeResize="0"/>
          <p:nvPr/>
        </p:nvPicPr>
        <p:blipFill rotWithShape="1">
          <a:blip r:embed="rId5">
            <a:alphaModFix/>
          </a:blip>
          <a:srcRect b="0" l="0" r="0" t="0"/>
          <a:stretch/>
        </p:blipFill>
        <p:spPr>
          <a:xfrm>
            <a:off x="3978738" y="815050"/>
            <a:ext cx="1186525" cy="118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p38"/>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GITHUB</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0" y="24683"/>
            <a:ext cx="9144001" cy="5118818"/>
          </a:xfrm>
          <a:prstGeom prst="rect">
            <a:avLst/>
          </a:prstGeom>
          <a:noFill/>
          <a:ln>
            <a:noFill/>
          </a:ln>
        </p:spPr>
      </p:pic>
      <p:pic>
        <p:nvPicPr>
          <p:cNvPr id="236" name="Google Shape;236;p39"/>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42" name="Google Shape;242;p40"/>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a:t>
            </a:r>
            <a:r>
              <a:rPr i="1" lang="en-GB" sz="3800">
                <a:solidFill>
                  <a:schemeClr val="dk1"/>
                </a:solidFill>
                <a:latin typeface="Anton"/>
                <a:ea typeface="Anton"/>
                <a:cs typeface="Anton"/>
                <a:sym typeface="Anton"/>
              </a:rPr>
              <a:t> ¿QUÉ 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243" name="Google Shape;243;p40"/>
          <p:cNvSpPr txBox="1"/>
          <p:nvPr/>
        </p:nvSpPr>
        <p:spPr>
          <a:xfrm>
            <a:off x="637750" y="1575350"/>
            <a:ext cx="7547400" cy="260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Por ahora todo lo que venía ocurriendo en Git era de manera local, no necesitábamos nada de internet para guardar nuestros commits y nuestro repositorio. </a:t>
            </a:r>
            <a:br>
              <a:rPr lang="en-GB" sz="1800">
                <a:latin typeface="Helvetica Neue Light"/>
                <a:ea typeface="Helvetica Neue Light"/>
                <a:cs typeface="Helvetica Neue Light"/>
                <a:sym typeface="Helvetica Neue Light"/>
              </a:rPr>
            </a:br>
            <a:r>
              <a:rPr lang="en-GB" sz="1800">
                <a:latin typeface="Helvetica Neue Light"/>
                <a:ea typeface="Helvetica Neue Light"/>
                <a:cs typeface="Helvetica Neue Light"/>
                <a:sym typeface="Helvetica Neue Light"/>
              </a:rPr>
              <a:t>Ahora </a:t>
            </a:r>
            <a:r>
              <a:rPr b="1" lang="en-GB" sz="1800">
                <a:latin typeface="Helvetica Neue"/>
                <a:ea typeface="Helvetica Neue"/>
                <a:cs typeface="Helvetica Neue"/>
                <a:sym typeface="Helvetica Neue"/>
              </a:rPr>
              <a:t>queremos compartir nuestro trabajo con otros</a:t>
            </a:r>
            <a:r>
              <a:rPr lang="en-GB" sz="1800">
                <a:latin typeface="Helvetica Neue Light"/>
                <a:ea typeface="Helvetica Neue Light"/>
                <a:cs typeface="Helvetica Neue Light"/>
                <a:sym typeface="Helvetica Neue Light"/>
              </a:rPr>
              <a:t> (compañeros de proyecto, clientes, etc), ¡para eso utilizamos Github!</a:t>
            </a:r>
            <a:endParaRPr sz="18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lang="en-GB" sz="1800">
                <a:latin typeface="Helvetica Neue Light"/>
                <a:ea typeface="Helvetica Neue Light"/>
                <a:cs typeface="Helvetica Neue Light"/>
                <a:sym typeface="Helvetica Neue Light"/>
              </a:rPr>
              <a:t>Github es una especie de </a:t>
            </a:r>
            <a:r>
              <a:rPr b="1" lang="en-GB" sz="1800">
                <a:latin typeface="Helvetica Neue"/>
                <a:ea typeface="Helvetica Neue"/>
                <a:cs typeface="Helvetica Neue"/>
                <a:sym typeface="Helvetica Neue"/>
              </a:rPr>
              <a:t>“</a:t>
            </a:r>
            <a:r>
              <a:rPr b="1" i="1" lang="en-GB" sz="1800">
                <a:latin typeface="Helvetica Neue"/>
                <a:ea typeface="Helvetica Neue"/>
                <a:cs typeface="Helvetica Neue"/>
                <a:sym typeface="Helvetica Neue"/>
              </a:rPr>
              <a:t>red social</a:t>
            </a:r>
            <a:r>
              <a:rPr b="1" lang="en-GB" sz="1800">
                <a:latin typeface="Helvetica Neue"/>
                <a:ea typeface="Helvetica Neue"/>
                <a:cs typeface="Helvetica Neue"/>
                <a:sym typeface="Helvetica Neue"/>
              </a:rPr>
              <a:t>” de programadores</a:t>
            </a:r>
            <a:r>
              <a:rPr lang="en-GB" sz="1800">
                <a:latin typeface="Helvetica Neue Light"/>
                <a:ea typeface="Helvetica Neue Light"/>
                <a:cs typeface="Helvetica Neue Light"/>
                <a:sym typeface="Helvetica Neue Light"/>
              </a:rPr>
              <a:t>. Con este sitio podemos subir nuestros proyectos y lograr que otras personas colaboren.</a:t>
            </a:r>
            <a:endParaRPr sz="1800">
              <a:latin typeface="Helvetica Neue Light"/>
              <a:ea typeface="Helvetica Neue Light"/>
              <a:cs typeface="Helvetica Neue Light"/>
              <a:sym typeface="Helvetica Neue Light"/>
            </a:endParaRPr>
          </a:p>
        </p:txBody>
      </p:sp>
      <p:sp>
        <p:nvSpPr>
          <p:cNvPr id="244" name="Google Shape;244;p40"/>
          <p:cNvSpPr txBox="1"/>
          <p:nvPr/>
        </p:nvSpPr>
        <p:spPr>
          <a:xfrm>
            <a:off x="3193950" y="4181750"/>
            <a:ext cx="2756100" cy="679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u="sng">
                <a:solidFill>
                  <a:srgbClr val="1155CC"/>
                </a:solidFill>
                <a:latin typeface="Helvetica Neue Light"/>
                <a:ea typeface="Helvetica Neue Light"/>
                <a:cs typeface="Helvetica Neue Light"/>
                <a:sym typeface="Helvetica Neue Light"/>
                <a:hlinkClick r:id="rId4">
                  <a:extLst>
                    <a:ext uri="{A12FA001-AC4F-418D-AE19-62706E023703}">
                      <ahyp:hlinkClr val="tx"/>
                    </a:ext>
                  </a:extLst>
                </a:hlinkClick>
              </a:rPr>
              <a:t>https://github.com/</a:t>
            </a:r>
            <a:endParaRPr sz="1800">
              <a:latin typeface="Helvetica Neue Light"/>
              <a:ea typeface="Helvetica Neue Light"/>
              <a:cs typeface="Helvetica Neue Light"/>
              <a:sym typeface="Helvetica Neue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0" name="Google Shape;250;p41"/>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pic>
        <p:nvPicPr>
          <p:cNvPr id="251" name="Google Shape;251;p41"/>
          <p:cNvPicPr preferRelativeResize="0"/>
          <p:nvPr/>
        </p:nvPicPr>
        <p:blipFill>
          <a:blip r:embed="rId4">
            <a:alphaModFix/>
          </a:blip>
          <a:stretch>
            <a:fillRect/>
          </a:stretch>
        </p:blipFill>
        <p:spPr>
          <a:xfrm>
            <a:off x="726050" y="1685415"/>
            <a:ext cx="5734050" cy="2933700"/>
          </a:xfrm>
          <a:prstGeom prst="rect">
            <a:avLst/>
          </a:prstGeom>
          <a:noFill/>
          <a:ln>
            <a:noFill/>
          </a:ln>
        </p:spPr>
      </p:pic>
      <p:sp>
        <p:nvSpPr>
          <p:cNvPr id="252" name="Google Shape;252;p41"/>
          <p:cNvSpPr txBox="1"/>
          <p:nvPr/>
        </p:nvSpPr>
        <p:spPr>
          <a:xfrm>
            <a:off x="6516025" y="2059325"/>
            <a:ext cx="2417700" cy="19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Light"/>
                <a:ea typeface="Helvetica Neue Light"/>
                <a:cs typeface="Helvetica Neue Light"/>
                <a:sym typeface="Helvetica Neue Light"/>
              </a:rPr>
              <a:t>Ve</a:t>
            </a:r>
            <a:r>
              <a:rPr lang="en-GB" sz="1800">
                <a:latin typeface="Helvetica Neue Light"/>
                <a:ea typeface="Helvetica Neue Light"/>
                <a:cs typeface="Helvetica Neue Light"/>
                <a:sym typeface="Helvetica Neue Light"/>
              </a:rPr>
              <a:t> a </a:t>
            </a:r>
            <a:r>
              <a:rPr lang="en-GB" sz="1800" u="sng">
                <a:solidFill>
                  <a:schemeClr val="hlink"/>
                </a:solidFill>
                <a:latin typeface="Helvetica Neue Light"/>
                <a:ea typeface="Helvetica Neue Light"/>
                <a:cs typeface="Helvetica Neue Light"/>
                <a:sym typeface="Helvetica Neue Light"/>
                <a:hlinkClick r:id="rId5"/>
              </a:rPr>
              <a:t>https://github.com/</a:t>
            </a:r>
            <a:r>
              <a:rPr lang="en-GB" sz="1800">
                <a:latin typeface="Helvetica Neue Light"/>
                <a:ea typeface="Helvetica Neue Light"/>
                <a:cs typeface="Helvetica Neue Light"/>
                <a:sym typeface="Helvetica Neue Light"/>
              </a:rPr>
              <a:t> (está en inglés).</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rPr lang="en-GB" sz="1800">
                <a:latin typeface="Helvetica Neue Light"/>
                <a:ea typeface="Helvetica Neue Light"/>
                <a:cs typeface="Helvetica Neue Light"/>
                <a:sym typeface="Helvetica Neue Light"/>
              </a:rPr>
              <a:t>Haz clic en </a:t>
            </a:r>
            <a:r>
              <a:rPr b="1" lang="en-GB" sz="1800">
                <a:latin typeface="Helvetica Neue"/>
                <a:ea typeface="Helvetica Neue"/>
                <a:cs typeface="Helvetica Neue"/>
                <a:sym typeface="Helvetica Neue"/>
              </a:rPr>
              <a:t>“sign up”</a:t>
            </a:r>
            <a:r>
              <a:rPr lang="en-GB" sz="1800">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a:p>
            <a:pPr indent="0" lvl="0" marL="0" rtl="0" algn="ctr">
              <a:spcBef>
                <a:spcPts val="0"/>
              </a:spcBef>
              <a:spcAft>
                <a:spcPts val="0"/>
              </a:spcAft>
              <a:buNone/>
            </a:pPr>
            <a:r>
              <a:t/>
            </a:r>
            <a:endParaRPr sz="1800">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8" name="Google Shape;258;p42"/>
          <p:cNvSpPr txBox="1"/>
          <p:nvPr/>
        </p:nvSpPr>
        <p:spPr>
          <a:xfrm>
            <a:off x="5565500" y="1525925"/>
            <a:ext cx="33681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Helvetica Neue Light"/>
                <a:ea typeface="Helvetica Neue Light"/>
                <a:cs typeface="Helvetica Neue Light"/>
                <a:sym typeface="Helvetica Neue Light"/>
              </a:rPr>
              <a:t>Llena el formulario:</a:t>
            </a:r>
            <a:br>
              <a:rPr lang="en-GB" sz="1600">
                <a:latin typeface="Helvetica Neue Light"/>
                <a:ea typeface="Helvetica Neue Light"/>
                <a:cs typeface="Helvetica Neue Light"/>
                <a:sym typeface="Helvetica Neue Light"/>
              </a:rPr>
            </a:b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Nombre de usuario.</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Dirección de e-mail (</a:t>
            </a:r>
            <a:r>
              <a:rPr lang="en-GB" sz="1600">
                <a:solidFill>
                  <a:schemeClr val="dk1"/>
                </a:solidFill>
                <a:latin typeface="Helvetica Neue Light"/>
                <a:ea typeface="Helvetica Neue Light"/>
                <a:cs typeface="Helvetica Neue Light"/>
                <a:sym typeface="Helvetica Neue Light"/>
              </a:rPr>
              <a:t>es r</a:t>
            </a:r>
            <a:r>
              <a:rPr lang="en-GB" sz="1600">
                <a:solidFill>
                  <a:schemeClr val="dk1"/>
                </a:solidFill>
                <a:latin typeface="Helvetica Neue Light"/>
                <a:ea typeface="Helvetica Neue Light"/>
                <a:cs typeface="Helvetica Neue Light"/>
                <a:sym typeface="Helvetica Neue Light"/>
              </a:rPr>
              <a:t>ecomendable usar el mismo email que usaste anteriormente en tu perfil de Git anteriormente).</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Clr>
                <a:srgbClr val="3CEFAB"/>
              </a:buClr>
              <a:buSzPts val="1600"/>
              <a:buFont typeface="Helvetica Neue Light"/>
              <a:buChar char="●"/>
            </a:pPr>
            <a:r>
              <a:rPr lang="en-GB" sz="1600">
                <a:latin typeface="Helvetica Neue Light"/>
                <a:ea typeface="Helvetica Neue Light"/>
                <a:cs typeface="Helvetica Neue Light"/>
                <a:sym typeface="Helvetica Neue Light"/>
              </a:rPr>
              <a:t>Contraseña.</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rPr lang="en-GB" sz="1600">
                <a:latin typeface="Helvetica Neue Light"/>
                <a:ea typeface="Helvetica Neue Light"/>
                <a:cs typeface="Helvetica Neue Light"/>
                <a:sym typeface="Helvetica Neue Light"/>
              </a:rPr>
              <a:t>Luego </a:t>
            </a:r>
            <a:r>
              <a:rPr b="1" lang="en-GB" sz="1600">
                <a:latin typeface="Helvetica Neue"/>
                <a:ea typeface="Helvetica Neue"/>
                <a:cs typeface="Helvetica Neue"/>
                <a:sym typeface="Helvetica Neue"/>
              </a:rPr>
              <a:t>“Next: select a plan”</a:t>
            </a:r>
            <a:r>
              <a:rPr lang="en-GB" sz="1600">
                <a:latin typeface="Helvetica Neue Light"/>
                <a:ea typeface="Helvetica Neue Light"/>
                <a:cs typeface="Helvetica Neue Light"/>
                <a:sym typeface="Helvetica Neue Light"/>
              </a:rPr>
              <a:t>, para seleccionar el plan que queremos tener.</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600">
              <a:latin typeface="Helvetica Neue Light"/>
              <a:ea typeface="Helvetica Neue Light"/>
              <a:cs typeface="Helvetica Neue Light"/>
              <a:sym typeface="Helvetica Neue Light"/>
            </a:endParaRPr>
          </a:p>
        </p:txBody>
      </p:sp>
      <p:pic>
        <p:nvPicPr>
          <p:cNvPr id="259" name="Google Shape;259;p42"/>
          <p:cNvPicPr preferRelativeResize="0"/>
          <p:nvPr/>
        </p:nvPicPr>
        <p:blipFill>
          <a:blip r:embed="rId4">
            <a:alphaModFix/>
          </a:blip>
          <a:stretch>
            <a:fillRect/>
          </a:stretch>
        </p:blipFill>
        <p:spPr>
          <a:xfrm>
            <a:off x="726050" y="1366315"/>
            <a:ext cx="4631165" cy="3471584"/>
          </a:xfrm>
          <a:prstGeom prst="rect">
            <a:avLst/>
          </a:prstGeom>
          <a:noFill/>
          <a:ln>
            <a:noFill/>
          </a:ln>
        </p:spPr>
      </p:pic>
      <p:sp>
        <p:nvSpPr>
          <p:cNvPr id="260" name="Google Shape;260;p42"/>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66" name="Google Shape;266;p43"/>
          <p:cNvPicPr preferRelativeResize="0"/>
          <p:nvPr/>
        </p:nvPicPr>
        <p:blipFill>
          <a:blip r:embed="rId4">
            <a:alphaModFix/>
          </a:blip>
          <a:stretch>
            <a:fillRect/>
          </a:stretch>
        </p:blipFill>
        <p:spPr>
          <a:xfrm>
            <a:off x="1700975" y="1547165"/>
            <a:ext cx="5352979" cy="2987709"/>
          </a:xfrm>
          <a:prstGeom prst="rect">
            <a:avLst/>
          </a:prstGeom>
          <a:noFill/>
          <a:ln>
            <a:noFill/>
          </a:ln>
        </p:spPr>
      </p:pic>
      <p:sp>
        <p:nvSpPr>
          <p:cNvPr id="267" name="Google Shape;267;p43"/>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4"/>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73" name="Google Shape;273;p44"/>
          <p:cNvPicPr preferRelativeResize="0"/>
          <p:nvPr/>
        </p:nvPicPr>
        <p:blipFill>
          <a:blip r:embed="rId4">
            <a:alphaModFix/>
          </a:blip>
          <a:stretch>
            <a:fillRect/>
          </a:stretch>
        </p:blipFill>
        <p:spPr>
          <a:xfrm>
            <a:off x="2126700" y="1367115"/>
            <a:ext cx="4890596" cy="2987709"/>
          </a:xfrm>
          <a:prstGeom prst="rect">
            <a:avLst/>
          </a:prstGeom>
          <a:noFill/>
          <a:ln>
            <a:noFill/>
          </a:ln>
        </p:spPr>
      </p:pic>
      <p:sp>
        <p:nvSpPr>
          <p:cNvPr id="274" name="Google Shape;274;p4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0" name="Google Shape;280;p45"/>
          <p:cNvSpPr txBox="1"/>
          <p:nvPr/>
        </p:nvSpPr>
        <p:spPr>
          <a:xfrm>
            <a:off x="911675" y="3981767"/>
            <a:ext cx="7351200" cy="982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600">
                <a:latin typeface="Helvetica Neue Light"/>
                <a:ea typeface="Helvetica Neue Light"/>
                <a:cs typeface="Helvetica Neue Light"/>
                <a:sym typeface="Helvetica Neue Light"/>
              </a:rPr>
              <a:t>Github </a:t>
            </a:r>
            <a:r>
              <a:rPr lang="en-GB" sz="1600">
                <a:solidFill>
                  <a:schemeClr val="dk1"/>
                </a:solidFill>
                <a:latin typeface="Helvetica Neue Light"/>
                <a:ea typeface="Helvetica Neue Light"/>
                <a:cs typeface="Helvetica Neue Light"/>
                <a:sym typeface="Helvetica Neue Light"/>
              </a:rPr>
              <a:t>pedirá </a:t>
            </a:r>
            <a:r>
              <a:rPr lang="en-GB" sz="1600">
                <a:latin typeface="Helvetica Neue Light"/>
                <a:ea typeface="Helvetica Neue Light"/>
                <a:cs typeface="Helvetica Neue Light"/>
                <a:sym typeface="Helvetica Neue Light"/>
              </a:rPr>
              <a:t>que verifiques tu email. Al abrir el mail, verás que dice</a:t>
            </a:r>
            <a:endParaRPr sz="1600">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rPr b="1" i="1" lang="en-GB" sz="1600">
                <a:solidFill>
                  <a:schemeClr val="dk1"/>
                </a:solidFill>
                <a:highlight>
                  <a:srgbClr val="FFFFFF"/>
                </a:highlight>
                <a:latin typeface="Helvetica Neue"/>
                <a:ea typeface="Helvetica Neue"/>
                <a:cs typeface="Helvetica Neue"/>
                <a:sym typeface="Helvetica Neue"/>
              </a:rPr>
              <a:t>Click the link below to verify your email address: </a:t>
            </a:r>
            <a:endParaRPr b="1" i="1" sz="1600">
              <a:solidFill>
                <a:schemeClr val="dk1"/>
              </a:solidFill>
              <a:highlight>
                <a:srgbClr val="FFFFFF"/>
              </a:highlight>
              <a:latin typeface="Helvetica Neue"/>
              <a:ea typeface="Helvetica Neue"/>
              <a:cs typeface="Helvetica Neue"/>
              <a:sym typeface="Helvetica Neue"/>
            </a:endParaRPr>
          </a:p>
          <a:p>
            <a:pPr indent="0" lvl="0" marL="0" rtl="0" algn="ctr">
              <a:lnSpc>
                <a:spcPct val="115000"/>
              </a:lnSpc>
              <a:spcBef>
                <a:spcPts val="0"/>
              </a:spcBef>
              <a:spcAft>
                <a:spcPts val="0"/>
              </a:spcAft>
              <a:buNone/>
            </a:pPr>
            <a:r>
              <a:rPr lang="en-GB" sz="1600">
                <a:solidFill>
                  <a:schemeClr val="dk1"/>
                </a:solidFill>
                <a:highlight>
                  <a:srgbClr val="FFFFFF"/>
                </a:highlight>
                <a:latin typeface="Helvetica Neue Light"/>
                <a:ea typeface="Helvetica Neue Light"/>
                <a:cs typeface="Helvetica Neue Light"/>
                <a:sym typeface="Helvetica Neue Light"/>
              </a:rPr>
              <a:t>Y una dirección de email, a la que harás clic.</a:t>
            </a:r>
            <a:endParaRPr sz="1600">
              <a:solidFill>
                <a:schemeClr val="dk1"/>
              </a:solidFill>
              <a:highlight>
                <a:srgbClr val="FFFFFF"/>
              </a:highlight>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solidFill>
                <a:schemeClr val="dk1"/>
              </a:solidFill>
              <a:highlight>
                <a:srgbClr val="FFFFFF"/>
              </a:highlight>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ctr">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281" name="Google Shape;281;p45"/>
          <p:cNvPicPr preferRelativeResize="0"/>
          <p:nvPr/>
        </p:nvPicPr>
        <p:blipFill>
          <a:blip r:embed="rId4">
            <a:alphaModFix/>
          </a:blip>
          <a:stretch>
            <a:fillRect/>
          </a:stretch>
        </p:blipFill>
        <p:spPr>
          <a:xfrm>
            <a:off x="1077400" y="1643450"/>
            <a:ext cx="7279726" cy="2210700"/>
          </a:xfrm>
          <a:prstGeom prst="rect">
            <a:avLst/>
          </a:prstGeom>
          <a:noFill/>
          <a:ln>
            <a:noFill/>
          </a:ln>
        </p:spPr>
      </p:pic>
      <p:sp>
        <p:nvSpPr>
          <p:cNvPr id="282" name="Google Shape;282;p45"/>
          <p:cNvSpPr/>
          <p:nvPr/>
        </p:nvSpPr>
        <p:spPr>
          <a:xfrm>
            <a:off x="5309875" y="2918300"/>
            <a:ext cx="2620200" cy="330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tuemail@email.com</a:t>
            </a:r>
            <a:endParaRPr/>
          </a:p>
        </p:txBody>
      </p:sp>
      <p:sp>
        <p:nvSpPr>
          <p:cNvPr id="283" name="Google Shape;283;p4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8"/>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112" name="Google Shape;112;p28"/>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113" name="Google Shape;113;p28"/>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46"/>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9" name="Google Shape;289;p46"/>
          <p:cNvPicPr preferRelativeResize="0"/>
          <p:nvPr/>
        </p:nvPicPr>
        <p:blipFill>
          <a:blip r:embed="rId4">
            <a:alphaModFix/>
          </a:blip>
          <a:stretch>
            <a:fillRect/>
          </a:stretch>
        </p:blipFill>
        <p:spPr>
          <a:xfrm>
            <a:off x="1535075" y="1505690"/>
            <a:ext cx="5734050" cy="2600325"/>
          </a:xfrm>
          <a:prstGeom prst="rect">
            <a:avLst/>
          </a:prstGeom>
          <a:noFill/>
          <a:ln>
            <a:noFill/>
          </a:ln>
        </p:spPr>
      </p:pic>
      <p:sp>
        <p:nvSpPr>
          <p:cNvPr id="290" name="Google Shape;290;p46"/>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CUENTA EN 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6" name="Google Shape;296;p47"/>
          <p:cNvSpPr txBox="1"/>
          <p:nvPr/>
        </p:nvSpPr>
        <p:spPr>
          <a:xfrm>
            <a:off x="643801" y="1209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PARA QUE ME SIRVE?</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pic>
        <p:nvPicPr>
          <p:cNvPr id="297" name="Google Shape;297;p47"/>
          <p:cNvPicPr preferRelativeResize="0"/>
          <p:nvPr/>
        </p:nvPicPr>
        <p:blipFill>
          <a:blip r:embed="rId4">
            <a:alphaModFix/>
          </a:blip>
          <a:stretch>
            <a:fillRect/>
          </a:stretch>
        </p:blipFill>
        <p:spPr>
          <a:xfrm>
            <a:off x="2013175" y="951700"/>
            <a:ext cx="4924425" cy="4038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3" name="Google Shape;303;p48"/>
          <p:cNvSpPr txBox="1"/>
          <p:nvPr/>
        </p:nvSpPr>
        <p:spPr>
          <a:xfrm>
            <a:off x="643801" y="12092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CÓMO LO CONECTAMOS?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04" name="Google Shape;304;p48"/>
          <p:cNvSpPr/>
          <p:nvPr/>
        </p:nvSpPr>
        <p:spPr>
          <a:xfrm>
            <a:off x="1991200" y="2247000"/>
            <a:ext cx="1509600" cy="1369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GIT</a:t>
            </a:r>
            <a:endParaRPr/>
          </a:p>
        </p:txBody>
      </p:sp>
      <p:sp>
        <p:nvSpPr>
          <p:cNvPr id="305" name="Google Shape;305;p48"/>
          <p:cNvSpPr/>
          <p:nvPr/>
        </p:nvSpPr>
        <p:spPr>
          <a:xfrm>
            <a:off x="4975875" y="2247000"/>
            <a:ext cx="1509600" cy="13692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	GITHUB</a:t>
            </a:r>
            <a:endParaRPr/>
          </a:p>
        </p:txBody>
      </p:sp>
      <p:sp>
        <p:nvSpPr>
          <p:cNvPr id="306" name="Google Shape;306;p48"/>
          <p:cNvSpPr/>
          <p:nvPr/>
        </p:nvSpPr>
        <p:spPr>
          <a:xfrm>
            <a:off x="3881125" y="3001850"/>
            <a:ext cx="667200" cy="3306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10" name="Shape 310"/>
        <p:cNvGrpSpPr/>
        <p:nvPr/>
      </p:nvGrpSpPr>
      <p:grpSpPr>
        <a:xfrm>
          <a:off x="0" y="0"/>
          <a:ext cx="0" cy="0"/>
          <a:chOff x="0" y="0"/>
          <a:chExt cx="0" cy="0"/>
        </a:xfrm>
      </p:grpSpPr>
      <p:pic>
        <p:nvPicPr>
          <p:cNvPr id="311" name="Google Shape;311;p4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12" name="Google Shape;312;p4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13" name="Google Shape;313;p49"/>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9" name="Google Shape;319;p50"/>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20" name="Google Shape;320;p50"/>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Luego de hacer clic en el enlace de verificación, aparecerá una pantalla así, que indica que tu e-mail ha sido verificado, y </a:t>
            </a:r>
            <a:r>
              <a:rPr b="1" lang="en-GB" sz="1600">
                <a:latin typeface="Helvetica Neue"/>
                <a:ea typeface="Helvetica Neue"/>
                <a:cs typeface="Helvetica Neue"/>
                <a:sym typeface="Helvetica Neue"/>
              </a:rPr>
              <a:t>permite que hagas tu primer repositorio.</a:t>
            </a:r>
            <a:endParaRPr b="1" sz="16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Por ejemplo, podría ser llamado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mi_repositorio</a:t>
            </a:r>
            <a:r>
              <a:rPr b="1" lang="en-GB" sz="1600">
                <a:latin typeface="Helvetica Neue"/>
                <a:ea typeface="Helvetica Neue"/>
                <a:cs typeface="Helvetica Neue"/>
                <a:sym typeface="Helvetica Neue"/>
              </a:rPr>
              <a:t>”</a:t>
            </a:r>
            <a:r>
              <a:rPr lang="en-GB" sz="1600">
                <a:latin typeface="Helvetica Neue Light"/>
                <a:ea typeface="Helvetica Neue Light"/>
                <a:cs typeface="Helvetica Neue Light"/>
                <a:sym typeface="Helvetica Neue Light"/>
              </a:rPr>
              <a:t>, para que pruebes con los archivos que trabajaste en el desafío de GIT.</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21" name="Google Shape;321;p50"/>
          <p:cNvPicPr preferRelativeResize="0"/>
          <p:nvPr/>
        </p:nvPicPr>
        <p:blipFill>
          <a:blip r:embed="rId4">
            <a:alphaModFix/>
          </a:blip>
          <a:stretch>
            <a:fillRect/>
          </a:stretch>
        </p:blipFill>
        <p:spPr>
          <a:xfrm>
            <a:off x="152400" y="1519515"/>
            <a:ext cx="5212475" cy="31952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27" name="Google Shape;327;p51"/>
          <p:cNvSpPr txBox="1"/>
          <p:nvPr/>
        </p:nvSpPr>
        <p:spPr>
          <a:xfrm>
            <a:off x="5517275" y="1573525"/>
            <a:ext cx="32373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Helvetica Neue Light"/>
                <a:ea typeface="Helvetica Neue Light"/>
                <a:cs typeface="Helvetica Neue Light"/>
                <a:sym typeface="Helvetica Neue Light"/>
              </a:rPr>
              <a:t>Elegimos </a:t>
            </a:r>
            <a:r>
              <a:rPr b="1" lang="en-GB" sz="1600">
                <a:latin typeface="Helvetica Neue"/>
                <a:ea typeface="Helvetica Neue"/>
                <a:cs typeface="Helvetica Neue"/>
                <a:sym typeface="Helvetica Neue"/>
              </a:rPr>
              <a:t>“público”</a:t>
            </a:r>
            <a:r>
              <a:rPr lang="en-GB" sz="1600">
                <a:latin typeface="Helvetica Neue Light"/>
                <a:ea typeface="Helvetica Neue Light"/>
                <a:cs typeface="Helvetica Neue Light"/>
                <a:sym typeface="Helvetica Neue Light"/>
              </a:rPr>
              <a:t> o </a:t>
            </a:r>
            <a:r>
              <a:rPr b="1" lang="en-GB" sz="1600">
                <a:latin typeface="Helvetica Neue"/>
                <a:ea typeface="Helvetica Neue"/>
                <a:cs typeface="Helvetica Neue"/>
                <a:sym typeface="Helvetica Neue"/>
              </a:rPr>
              <a:t>“privado”</a:t>
            </a:r>
            <a:r>
              <a:rPr lang="en-GB" sz="1600">
                <a:latin typeface="Helvetica Neue Light"/>
                <a:ea typeface="Helvetica Neue Light"/>
                <a:cs typeface="Helvetica Neue Light"/>
                <a:sym typeface="Helvetica Neue Light"/>
              </a:rPr>
              <a:t>. Si bien con privado limitamos el acceso a cualquier persona, no nos permitirá mostrar nuestro código como página web, por lo que elegimos </a:t>
            </a:r>
            <a:r>
              <a:rPr b="1" lang="en-GB" sz="1600">
                <a:latin typeface="Helvetica Neue"/>
                <a:ea typeface="Helvetica Neue"/>
                <a:cs typeface="Helvetica Neue"/>
                <a:sym typeface="Helvetica Neue"/>
              </a:rPr>
              <a:t>“</a:t>
            </a:r>
            <a:r>
              <a:rPr b="1" lang="en-GB" sz="1600">
                <a:latin typeface="Helvetica Neue"/>
                <a:ea typeface="Helvetica Neue"/>
                <a:cs typeface="Helvetica Neue"/>
                <a:sym typeface="Helvetica Neue"/>
              </a:rPr>
              <a:t>público</a:t>
            </a:r>
            <a:r>
              <a:rPr b="1" lang="en-GB" sz="1600">
                <a:latin typeface="Helvetica Neue"/>
                <a:ea typeface="Helvetica Neue"/>
                <a:cs typeface="Helvetica Neue"/>
                <a:sym typeface="Helvetica Neue"/>
              </a:rPr>
              <a:t>”</a:t>
            </a:r>
            <a:r>
              <a:rPr lang="en-GB" sz="1600">
                <a:latin typeface="Helvetica Neue Light"/>
                <a:ea typeface="Helvetica Neue Light"/>
                <a:cs typeface="Helvetica Neue Light"/>
                <a:sym typeface="Helvetica Neue Light"/>
              </a:rPr>
              <a:t>. Luego hacemos clic en </a:t>
            </a:r>
            <a:r>
              <a:rPr b="1" lang="en-GB" sz="1600">
                <a:latin typeface="Helvetica Neue"/>
                <a:ea typeface="Helvetica Neue"/>
                <a:cs typeface="Helvetica Neue"/>
                <a:sym typeface="Helvetica Neue"/>
              </a:rPr>
              <a:t>“create repository”</a:t>
            </a:r>
            <a:r>
              <a:rPr lang="en-GB"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solidFill>
                <a:schemeClr val="dk1"/>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600">
              <a:latin typeface="Didact Gothic"/>
              <a:ea typeface="Didact Gothic"/>
              <a:cs typeface="Didact Gothic"/>
              <a:sym typeface="Didact Gothic"/>
            </a:endParaRPr>
          </a:p>
        </p:txBody>
      </p:sp>
      <p:pic>
        <p:nvPicPr>
          <p:cNvPr id="328" name="Google Shape;328;p51"/>
          <p:cNvPicPr preferRelativeResize="0"/>
          <p:nvPr/>
        </p:nvPicPr>
        <p:blipFill>
          <a:blip r:embed="rId4">
            <a:alphaModFix/>
          </a:blip>
          <a:stretch>
            <a:fillRect/>
          </a:stretch>
        </p:blipFill>
        <p:spPr>
          <a:xfrm>
            <a:off x="791800" y="1518715"/>
            <a:ext cx="4725472" cy="3471584"/>
          </a:xfrm>
          <a:prstGeom prst="rect">
            <a:avLst/>
          </a:prstGeom>
          <a:noFill/>
          <a:ln>
            <a:noFill/>
          </a:ln>
        </p:spPr>
      </p:pic>
      <p:sp>
        <p:nvSpPr>
          <p:cNvPr id="329" name="Google Shape;329;p51"/>
          <p:cNvSpPr txBox="1"/>
          <p:nvPr/>
        </p:nvSpPr>
        <p:spPr>
          <a:xfrm>
            <a:off x="643801" y="2382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CREANDO UN REPOSITORIO</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b="1" sz="1600">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2"/>
          <p:cNvPicPr preferRelativeResize="0"/>
          <p:nvPr/>
        </p:nvPicPr>
        <p:blipFill>
          <a:blip r:embed="rId3">
            <a:alphaModFix/>
          </a:blip>
          <a:stretch>
            <a:fillRect/>
          </a:stretch>
        </p:blipFill>
        <p:spPr>
          <a:xfrm>
            <a:off x="765550" y="109150"/>
            <a:ext cx="7988911" cy="4837900"/>
          </a:xfrm>
          <a:prstGeom prst="rect">
            <a:avLst/>
          </a:prstGeom>
          <a:noFill/>
          <a:ln>
            <a:noFill/>
          </a:ln>
        </p:spPr>
      </p:pic>
      <p:pic>
        <p:nvPicPr>
          <p:cNvPr id="335" name="Google Shape;335;p52"/>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39" name="Shape 339"/>
        <p:cNvGrpSpPr/>
        <p:nvPr/>
      </p:nvGrpSpPr>
      <p:grpSpPr>
        <a:xfrm>
          <a:off x="0" y="0"/>
          <a:ext cx="0" cy="0"/>
          <a:chOff x="0" y="0"/>
          <a:chExt cx="0" cy="0"/>
        </a:xfrm>
      </p:grpSpPr>
      <p:pic>
        <p:nvPicPr>
          <p:cNvPr id="340" name="Google Shape;340;p5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41" name="Google Shape;341;p5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42" name="Google Shape;342;p53"/>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48" name="Google Shape;348;p54"/>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
        <p:nvSpPr>
          <p:cNvPr id="349" name="Google Shape;349;p54"/>
          <p:cNvSpPr txBox="1"/>
          <p:nvPr/>
        </p:nvSpPr>
        <p:spPr>
          <a:xfrm>
            <a:off x="860475" y="1483625"/>
            <a:ext cx="7342200" cy="98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latin typeface="Helvetica Neue Light"/>
                <a:ea typeface="Helvetica Neue Light"/>
                <a:cs typeface="Helvetica Neue Light"/>
                <a:sym typeface="Helvetica Neue Light"/>
              </a:rPr>
              <a:t>Vamos a nuestra terminal, y nos ubicamos en el proyecto creado en la clase pasada. Copiaremos las siguientes líneas para realizar el “push” de los archivos a nuestro servidor en GitHub.</a:t>
            </a:r>
            <a:endParaRPr sz="1800">
              <a:latin typeface="Helvetica Neue Light"/>
              <a:ea typeface="Helvetica Neue Light"/>
              <a:cs typeface="Helvetica Neue Light"/>
              <a:sym typeface="Helvetica Neue Light"/>
            </a:endParaRPr>
          </a:p>
        </p:txBody>
      </p:sp>
      <p:graphicFrame>
        <p:nvGraphicFramePr>
          <p:cNvPr id="350" name="Google Shape;350;p54"/>
          <p:cNvGraphicFramePr/>
          <p:nvPr/>
        </p:nvGraphicFramePr>
        <p:xfrm>
          <a:off x="686613" y="2772125"/>
          <a:ext cx="3000000" cy="3000000"/>
        </p:xfrm>
        <a:graphic>
          <a:graphicData uri="http://schemas.openxmlformats.org/drawingml/2006/table">
            <a:tbl>
              <a:tblPr>
                <a:noFill/>
                <a:tableStyleId>{68177A93-BA6B-43A9-8BB4-802730F2100F}</a:tableStyleId>
              </a:tblPr>
              <a:tblGrid>
                <a:gridCol w="7856400"/>
              </a:tblGrid>
              <a:tr h="1507100">
                <a:tc>
                  <a:txBody>
                    <a:bodyPr/>
                    <a:lstStyle/>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1: me ubico en mi repositorio */</a:t>
                      </a:r>
                      <a:endParaRPr sz="1600">
                        <a:solidFill>
                          <a:srgbClr val="666666"/>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 :~</a:t>
                      </a:r>
                      <a:r>
                        <a:rPr lang="en-GB" sz="1600">
                          <a:solidFill>
                            <a:srgbClr val="F3F3F3"/>
                          </a:solidFill>
                          <a:highlight>
                            <a:schemeClr val="dk1"/>
                          </a:highlight>
                          <a:latin typeface="Didact Gothic"/>
                          <a:ea typeface="Didact Gothic"/>
                          <a:cs typeface="Didact Gothic"/>
                          <a:sym typeface="Didact Gothic"/>
                        </a:rPr>
                        <a:t>$ cd Documents/Proyectos_Coder/mi_repositorio</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666666"/>
                          </a:solidFill>
                          <a:highlight>
                            <a:schemeClr val="dk1"/>
                          </a:highlight>
                          <a:latin typeface="Didact Gothic"/>
                          <a:ea typeface="Didact Gothic"/>
                          <a:cs typeface="Didact Gothic"/>
                          <a:sym typeface="Didact Gothic"/>
                        </a:rPr>
                        <a:t>/* Paso 2: indico cuál será mi nuevo repositorio remoto */</a:t>
                      </a:r>
                      <a:endParaRPr sz="1800">
                        <a:solidFill>
                          <a:srgbClr val="F3F3F3"/>
                        </a:solidFill>
                        <a:highlight>
                          <a:srgbClr val="000000"/>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00FF00"/>
                          </a:solidFill>
                          <a:highlight>
                            <a:schemeClr val="dk1"/>
                          </a:highlight>
                          <a:latin typeface="Didact Gothic"/>
                          <a:ea typeface="Didact Gothic"/>
                          <a:cs typeface="Didact Gothic"/>
                          <a:sym typeface="Didact Gothic"/>
                        </a:rPr>
                        <a:t>john@MyShopSolutions</a:t>
                      </a:r>
                      <a:r>
                        <a:rPr lang="en-GB" sz="1600">
                          <a:solidFill>
                            <a:srgbClr val="FF00FF"/>
                          </a:solidFill>
                          <a:highlight>
                            <a:schemeClr val="dk1"/>
                          </a:highlight>
                          <a:latin typeface="Didact Gothic"/>
                          <a:ea typeface="Didact Gothic"/>
                          <a:cs typeface="Didact Gothic"/>
                          <a:sym typeface="Didact Gothic"/>
                        </a:rPr>
                        <a:t>:~</a:t>
                      </a:r>
                      <a:r>
                        <a:rPr lang="en-GB" sz="1600">
                          <a:solidFill>
                            <a:srgbClr val="FFFF00"/>
                          </a:solidFill>
                          <a:highlight>
                            <a:schemeClr val="dk1"/>
                          </a:highlight>
                          <a:latin typeface="Didact Gothic"/>
                          <a:ea typeface="Didact Gothic"/>
                          <a:cs typeface="Didact Gothic"/>
                          <a:sym typeface="Didact Gothic"/>
                        </a:rPr>
                        <a:t>/Documents/Proyectos_Coder/mi_reposit</a:t>
                      </a:r>
                      <a:endParaRPr sz="18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600">
                          <a:solidFill>
                            <a:srgbClr val="FFFF00"/>
                          </a:solidFill>
                          <a:highlight>
                            <a:schemeClr val="dk1"/>
                          </a:highlight>
                          <a:latin typeface="Didact Gothic"/>
                          <a:ea typeface="Didact Gothic"/>
                          <a:cs typeface="Didact Gothic"/>
                          <a:sym typeface="Didact Gothic"/>
                        </a:rPr>
                        <a:t>orio</a:t>
                      </a:r>
                      <a:r>
                        <a:rPr lang="en-GB" sz="1800">
                          <a:solidFill>
                            <a:srgbClr val="F3F3F3"/>
                          </a:solidFill>
                          <a:highlight>
                            <a:schemeClr val="dk1"/>
                          </a:highlight>
                          <a:latin typeface="Didact Gothic"/>
                          <a:ea typeface="Didact Gothic"/>
                          <a:cs typeface="Didact Gothic"/>
                          <a:sym typeface="Didact Gothic"/>
                        </a:rPr>
                        <a:t>$ git remote add origin https://github.com/miuser/mi_repositorio.git</a:t>
                      </a:r>
                      <a:endParaRPr sz="18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aphicFrame>
        <p:nvGraphicFramePr>
          <p:cNvPr id="355" name="Google Shape;355;p55"/>
          <p:cNvGraphicFramePr/>
          <p:nvPr/>
        </p:nvGraphicFramePr>
        <p:xfrm>
          <a:off x="585700" y="1479850"/>
          <a:ext cx="3000000" cy="3000000"/>
        </p:xfrm>
        <a:graphic>
          <a:graphicData uri="http://schemas.openxmlformats.org/drawingml/2006/table">
            <a:tbl>
              <a:tblPr>
                <a:noFill/>
                <a:tableStyleId>{68177A93-BA6B-43A9-8BB4-802730F2100F}</a:tableStyleId>
              </a:tblPr>
              <a:tblGrid>
                <a:gridCol w="8016350"/>
              </a:tblGrid>
              <a:tr h="3101475">
                <a:tc>
                  <a:txBody>
                    <a:bodyPr/>
                    <a:lstStyle/>
                    <a:p>
                      <a:pPr indent="0" lvl="0" marL="0" rtl="0" algn="l">
                        <a:spcBef>
                          <a:spcPts val="0"/>
                        </a:spcBef>
                        <a:spcAft>
                          <a:spcPts val="0"/>
                        </a:spcAft>
                        <a:buClr>
                          <a:schemeClr val="dk1"/>
                        </a:buClr>
                        <a:buSzPts val="1100"/>
                        <a:buFont typeface="Arial"/>
                        <a:buNone/>
                      </a:pPr>
                      <a:r>
                        <a:rPr lang="en-GB" sz="1500">
                          <a:solidFill>
                            <a:srgbClr val="666666"/>
                          </a:solidFill>
                          <a:highlight>
                            <a:schemeClr val="dk1"/>
                          </a:highlight>
                          <a:latin typeface="Didact Gothic"/>
                          <a:ea typeface="Didact Gothic"/>
                          <a:cs typeface="Didact Gothic"/>
                          <a:sym typeface="Didact Gothic"/>
                        </a:rPr>
                        <a:t>/* Paso 3: Pusheamos todos nuestros archivos al repositorio de github*/</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00FF00"/>
                          </a:solidFill>
                          <a:highlight>
                            <a:schemeClr val="dk1"/>
                          </a:highlight>
                          <a:latin typeface="Didact Gothic"/>
                          <a:ea typeface="Didact Gothic"/>
                          <a:cs typeface="Didact Gothic"/>
                          <a:sym typeface="Didact Gothic"/>
                        </a:rPr>
                        <a:t>john@MyShopSolutions</a:t>
                      </a:r>
                      <a:r>
                        <a:rPr lang="en-GB" sz="1500">
                          <a:solidFill>
                            <a:srgbClr val="FF00FF"/>
                          </a:solidFill>
                          <a:highlight>
                            <a:schemeClr val="dk1"/>
                          </a:highlight>
                          <a:latin typeface="Didact Gothic"/>
                          <a:ea typeface="Didact Gothic"/>
                          <a:cs typeface="Didact Gothic"/>
                          <a:sym typeface="Didact Gothic"/>
                        </a:rPr>
                        <a:t>:~</a:t>
                      </a:r>
                      <a:r>
                        <a:rPr lang="en-GB" sz="1500">
                          <a:solidFill>
                            <a:srgbClr val="FFFF00"/>
                          </a:solidFill>
                          <a:highlight>
                            <a:schemeClr val="dk1"/>
                          </a:highlight>
                          <a:latin typeface="Didact Gothic"/>
                          <a:ea typeface="Didact Gothic"/>
                          <a:cs typeface="Didact Gothic"/>
                          <a:sym typeface="Didact Gothic"/>
                        </a:rPr>
                        <a:t>/Documents/Proyectos_Coder/mi_repositorio</a:t>
                      </a:r>
                      <a:r>
                        <a:rPr lang="en-GB" sz="1500">
                          <a:solidFill>
                            <a:srgbClr val="F3F3F3"/>
                          </a:solidFill>
                          <a:highlight>
                            <a:schemeClr val="dk1"/>
                          </a:highlight>
                          <a:latin typeface="Didact Gothic"/>
                          <a:ea typeface="Didact Gothic"/>
                          <a:cs typeface="Didact Gothic"/>
                          <a:sym typeface="Didact Gothic"/>
                        </a:rPr>
                        <a:t>$ git push -u origin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Username for 'https://github.com': miuser </a:t>
                      </a:r>
                      <a:r>
                        <a:rPr lang="en-GB" sz="1500">
                          <a:solidFill>
                            <a:srgbClr val="999999"/>
                          </a:solidFill>
                          <a:highlight>
                            <a:schemeClr val="dk1"/>
                          </a:highlight>
                          <a:latin typeface="Didact Gothic"/>
                          <a:ea typeface="Didact Gothic"/>
                          <a:cs typeface="Didact Gothic"/>
                          <a:sym typeface="Didact Gothic"/>
                        </a:rPr>
                        <a:t>/* Pedirá el usuario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Password for 'https://isaine@github.com': </a:t>
                      </a:r>
                      <a:r>
                        <a:rPr lang="en-GB" sz="1500">
                          <a:solidFill>
                            <a:srgbClr val="999999"/>
                          </a:solidFill>
                          <a:highlight>
                            <a:schemeClr val="dk1"/>
                          </a:highlight>
                          <a:latin typeface="Didact Gothic"/>
                          <a:ea typeface="Didact Gothic"/>
                          <a:cs typeface="Didact Gothic"/>
                          <a:sym typeface="Didact Gothic"/>
                        </a:rPr>
                        <a:t>/* Pedirá el la clave de github *//</a:t>
                      </a:r>
                      <a:endParaRPr sz="1500">
                        <a:solidFill>
                          <a:srgbClr val="999999"/>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Counting objects: 9,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Delta compression using up to 4 threads.</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Compressing objects: 100% (6/6),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Writing objects: 100% (9/9), 869 bytes | 217.00 KiB/s,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Total 9 (delta 2), reused 0 (delta 0)</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remote: Resolving deltas: 100% (2/2), done.</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To https://github.com/miuser/mi_repositorio.git</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None/>
                      </a:pPr>
                      <a:r>
                        <a:rPr lang="en-GB" sz="1500">
                          <a:solidFill>
                            <a:srgbClr val="F3F3F3"/>
                          </a:solidFill>
                          <a:highlight>
                            <a:schemeClr val="dk1"/>
                          </a:highlight>
                          <a:latin typeface="Didact Gothic"/>
                          <a:ea typeface="Didact Gothic"/>
                          <a:cs typeface="Didact Gothic"/>
                          <a:sym typeface="Didact Gothic"/>
                        </a:rPr>
                        <a:t> * [new branch]  	master -&gt; master</a:t>
                      </a:r>
                      <a:endParaRPr sz="1500">
                        <a:solidFill>
                          <a:srgbClr val="F3F3F3"/>
                        </a:solidFill>
                        <a:highlight>
                          <a:schemeClr val="dk1"/>
                        </a:highlight>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rPr lang="en-GB" sz="1500">
                          <a:solidFill>
                            <a:srgbClr val="F3F3F3"/>
                          </a:solidFill>
                          <a:highlight>
                            <a:schemeClr val="dk1"/>
                          </a:highlight>
                          <a:latin typeface="Didact Gothic"/>
                          <a:ea typeface="Didact Gothic"/>
                          <a:cs typeface="Didact Gothic"/>
                          <a:sym typeface="Didact Gothic"/>
                        </a:rPr>
                        <a:t>Branch 'master' set up to track remote branch 'master' from 'origin'.</a:t>
                      </a:r>
                      <a:endParaRPr sz="1500">
                        <a:solidFill>
                          <a:srgbClr val="F3F3F3"/>
                        </a:solidFill>
                        <a:highlight>
                          <a:schemeClr val="dk1"/>
                        </a:highlight>
                        <a:latin typeface="Didact Gothic"/>
                        <a:ea typeface="Didact Gothic"/>
                        <a:cs typeface="Didact Gothic"/>
                        <a:sym typeface="Didact Gothic"/>
                      </a:endParaRPr>
                    </a:p>
                  </a:txBody>
                  <a:tcPr marT="63500" marB="63500" marR="63500" marL="63500">
                    <a:solidFill>
                      <a:srgbClr val="000000"/>
                    </a:solidFill>
                  </a:tcPr>
                </a:tc>
              </a:tr>
            </a:tbl>
          </a:graphicData>
        </a:graphic>
      </p:graphicFrame>
      <p:pic>
        <p:nvPicPr>
          <p:cNvPr id="356" name="Google Shape;356;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7" name="Google Shape;357;p55"/>
          <p:cNvSpPr txBox="1"/>
          <p:nvPr/>
        </p:nvSpPr>
        <p:spPr>
          <a:xfrm>
            <a:off x="643801" y="262675"/>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VAMOS A SUBIR NUESTRO REPOSITORIO</a:t>
            </a:r>
            <a:endParaRPr i="1" sz="3800">
              <a:solidFill>
                <a:schemeClr val="dk1"/>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9"/>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GITHUB</a:t>
            </a:r>
            <a:endParaRPr b="0" i="1" sz="3600" u="none" cap="none" strike="noStrike">
              <a:solidFill>
                <a:srgbClr val="121212"/>
              </a:solidFill>
              <a:latin typeface="Anton"/>
              <a:ea typeface="Anton"/>
              <a:cs typeface="Anton"/>
              <a:sym typeface="Anton"/>
            </a:endParaRPr>
          </a:p>
        </p:txBody>
      </p:sp>
      <p:sp>
        <p:nvSpPr>
          <p:cNvPr id="119" name="Google Shape;119;p29"/>
          <p:cNvSpPr txBox="1"/>
          <p:nvPr/>
        </p:nvSpPr>
        <p:spPr>
          <a:xfrm>
            <a:off x="1839150" y="1682100"/>
            <a:ext cx="54657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a:t>
            </a:r>
            <a:r>
              <a:rPr b="1" lang="en-GB" sz="2000">
                <a:solidFill>
                  <a:srgbClr val="121212"/>
                </a:solidFill>
                <a:latin typeface="Helvetica Neue"/>
                <a:ea typeface="Helvetica Neue"/>
                <a:cs typeface="Helvetica Neue"/>
                <a:sym typeface="Helvetica Neue"/>
              </a:rPr>
              <a:t>15</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120" name="Google Shape;120;p29"/>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3" name="Google Shape;363;p56"/>
          <p:cNvSpPr txBox="1"/>
          <p:nvPr/>
        </p:nvSpPr>
        <p:spPr>
          <a:xfrm>
            <a:off x="643801" y="3116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Clr>
                <a:schemeClr val="dk1"/>
              </a:buClr>
              <a:buSzPts val="1100"/>
              <a:buFont typeface="Arial"/>
              <a:buNone/>
            </a:pPr>
            <a:r>
              <a:rPr i="1" lang="en-GB" sz="3800">
                <a:solidFill>
                  <a:schemeClr val="dk1"/>
                </a:solidFill>
                <a:latin typeface="Anton"/>
                <a:ea typeface="Anton"/>
                <a:cs typeface="Anton"/>
                <a:sym typeface="Anton"/>
              </a:rPr>
              <a:t>LOS ARCHIVOS YA EN GITHUB</a:t>
            </a:r>
            <a:endParaRPr i="1" sz="3800">
              <a:solidFill>
                <a:schemeClr val="dk1"/>
              </a:solidFill>
              <a:latin typeface="Anton"/>
              <a:ea typeface="Anton"/>
              <a:cs typeface="Anton"/>
              <a:sym typeface="Anton"/>
            </a:endParaRPr>
          </a:p>
        </p:txBody>
      </p:sp>
      <p:pic>
        <p:nvPicPr>
          <p:cNvPr id="364" name="Google Shape;364;p56"/>
          <p:cNvPicPr preferRelativeResize="0"/>
          <p:nvPr/>
        </p:nvPicPr>
        <p:blipFill>
          <a:blip r:embed="rId4">
            <a:alphaModFix/>
          </a:blip>
          <a:stretch>
            <a:fillRect/>
          </a:stretch>
        </p:blipFill>
        <p:spPr>
          <a:xfrm>
            <a:off x="871625" y="1519515"/>
            <a:ext cx="7400749" cy="2987710"/>
          </a:xfrm>
          <a:prstGeom prst="rect">
            <a:avLst/>
          </a:prstGeom>
          <a:noFill/>
          <a:ln>
            <a:noFill/>
          </a:ln>
        </p:spPr>
      </p:pic>
      <p:sp>
        <p:nvSpPr>
          <p:cNvPr id="365" name="Google Shape;365;p56"/>
          <p:cNvSpPr/>
          <p:nvPr/>
        </p:nvSpPr>
        <p:spPr>
          <a:xfrm>
            <a:off x="970475" y="3355050"/>
            <a:ext cx="7029000" cy="59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69" name="Shape 369"/>
        <p:cNvGrpSpPr/>
        <p:nvPr/>
      </p:nvGrpSpPr>
      <p:grpSpPr>
        <a:xfrm>
          <a:off x="0" y="0"/>
          <a:ext cx="0" cy="0"/>
          <a:chOff x="0" y="0"/>
          <a:chExt cx="0" cy="0"/>
        </a:xfrm>
      </p:grpSpPr>
      <p:pic>
        <p:nvPicPr>
          <p:cNvPr id="370" name="Google Shape;370;p57"/>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71" name="Google Shape;371;p57"/>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72" name="Google Shape;372;p57"/>
          <p:cNvSpPr txBox="1"/>
          <p:nvPr/>
        </p:nvSpPr>
        <p:spPr>
          <a:xfrm>
            <a:off x="1828950" y="2077200"/>
            <a:ext cx="5486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a:t>
            </a:r>
            <a:endParaRPr i="1" sz="3600">
              <a:latin typeface="Anton"/>
              <a:ea typeface="Anton"/>
              <a:cs typeface="Anton"/>
              <a:sym typeface="Anto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8" name="Google Shape;378;p58"/>
          <p:cNvSpPr txBox="1"/>
          <p:nvPr/>
        </p:nvSpPr>
        <p:spPr>
          <a:xfrm>
            <a:off x="643801" y="38830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i="1" lang="en-GB" sz="3800">
                <a:solidFill>
                  <a:schemeClr val="dk1"/>
                </a:solidFill>
                <a:latin typeface="Anton"/>
                <a:ea typeface="Anton"/>
                <a:cs typeface="Anton"/>
                <a:sym typeface="Anton"/>
              </a:rPr>
              <a:t>MÁS PROPIEDADES DE </a:t>
            </a:r>
            <a:r>
              <a:rPr i="1" lang="en-GB" sz="3800">
                <a:solidFill>
                  <a:schemeClr val="dk1"/>
                </a:solidFill>
                <a:latin typeface="Anton"/>
                <a:ea typeface="Anton"/>
                <a:cs typeface="Anton"/>
                <a:sym typeface="Anton"/>
              </a:rPr>
              <a:t>GITHUB</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379" name="Google Shape;379;p58"/>
          <p:cNvSpPr txBox="1"/>
          <p:nvPr/>
        </p:nvSpPr>
        <p:spPr>
          <a:xfrm>
            <a:off x="929250" y="1472625"/>
            <a:ext cx="72855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C</a:t>
            </a:r>
            <a:r>
              <a:rPr lang="en-GB" sz="1800">
                <a:solidFill>
                  <a:schemeClr val="dk1"/>
                </a:solidFill>
                <a:latin typeface="Helvetica Neue Light"/>
                <a:ea typeface="Helvetica Neue Light"/>
                <a:cs typeface="Helvetica Neue Light"/>
                <a:sym typeface="Helvetica Neue Light"/>
              </a:rPr>
              <a:t>omo plataforma colaborativa, GitHub </a:t>
            </a:r>
            <a:r>
              <a:rPr b="1" lang="en-GB" sz="1800">
                <a:solidFill>
                  <a:schemeClr val="dk1"/>
                </a:solidFill>
                <a:latin typeface="Helvetica Neue"/>
                <a:ea typeface="Helvetica Neue"/>
                <a:cs typeface="Helvetica Neue"/>
                <a:sym typeface="Helvetica Neue"/>
              </a:rPr>
              <a:t>ofrece a sus usuarios una gran cantidad de funcionalidades para la gestión de proyectos</a:t>
            </a:r>
            <a:r>
              <a:rPr lang="en-GB" sz="1800">
                <a:solidFill>
                  <a:schemeClr val="dk1"/>
                </a:solidFill>
                <a:latin typeface="Helvetica Neue Light"/>
                <a:ea typeface="Helvetica Neue Light"/>
                <a:cs typeface="Helvetica Neue Light"/>
                <a:sym typeface="Helvetica Neue Light"/>
              </a:rPr>
              <a:t>, todas apoyadas por la comunidad. Por esta razón, a lo mejor dentro de un año tenga agregadas nuevas características que le permitan a los usuarios un mejor desenvolvimiento en el desarrollo de código.</a:t>
            </a:r>
            <a:endParaRPr sz="1800">
              <a:solidFill>
                <a:schemeClr val="dk1"/>
              </a:solidFill>
              <a:latin typeface="Helvetica Neue Light"/>
              <a:ea typeface="Helvetica Neue Light"/>
              <a:cs typeface="Helvetica Neue Light"/>
              <a:sym typeface="Helvetica Neue Light"/>
            </a:endParaRPr>
          </a:p>
        </p:txBody>
      </p:sp>
      <p:pic>
        <p:nvPicPr>
          <p:cNvPr id="380" name="Google Shape;380;p58"/>
          <p:cNvPicPr preferRelativeResize="0"/>
          <p:nvPr/>
        </p:nvPicPr>
        <p:blipFill>
          <a:blip r:embed="rId4">
            <a:alphaModFix/>
          </a:blip>
          <a:stretch>
            <a:fillRect/>
          </a:stretch>
        </p:blipFill>
        <p:spPr>
          <a:xfrm>
            <a:off x="617575" y="3785775"/>
            <a:ext cx="7502451" cy="78514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6" name="Google Shape;386;p59"/>
          <p:cNvSpPr txBox="1"/>
          <p:nvPr/>
        </p:nvSpPr>
        <p:spPr>
          <a:xfrm>
            <a:off x="643801" y="2167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l">
              <a:lnSpc>
                <a:spcPct val="115000"/>
              </a:lnSpc>
              <a:spcBef>
                <a:spcPts val="2000"/>
              </a:spcBef>
              <a:spcAft>
                <a:spcPts val="1200"/>
              </a:spcAft>
              <a:buClr>
                <a:schemeClr val="dk1"/>
              </a:buClr>
              <a:buSzPts val="1100"/>
              <a:buFont typeface="Arial"/>
              <a:buNone/>
            </a:pPr>
            <a:r>
              <a:t/>
            </a:r>
            <a:endParaRPr i="1" sz="3600">
              <a:solidFill>
                <a:schemeClr val="dk1"/>
              </a:solidFill>
              <a:latin typeface="Anton"/>
              <a:ea typeface="Anton"/>
              <a:cs typeface="Anton"/>
              <a:sym typeface="Anton"/>
            </a:endParaRPr>
          </a:p>
        </p:txBody>
      </p:sp>
      <p:cxnSp>
        <p:nvCxnSpPr>
          <p:cNvPr id="387" name="Google Shape;387;p59"/>
          <p:cNvCxnSpPr>
            <a:endCxn id="388" idx="2"/>
          </p:cNvCxnSpPr>
          <p:nvPr/>
        </p:nvCxnSpPr>
        <p:spPr>
          <a:xfrm>
            <a:off x="1215382" y="2470020"/>
            <a:ext cx="7080300" cy="34800"/>
          </a:xfrm>
          <a:prstGeom prst="straightConnector1">
            <a:avLst/>
          </a:prstGeom>
          <a:noFill/>
          <a:ln cap="flat" cmpd="sng" w="9525">
            <a:solidFill>
              <a:srgbClr val="3CEFAB"/>
            </a:solidFill>
            <a:prstDash val="solid"/>
            <a:round/>
            <a:headEnd len="sm" w="sm" type="none"/>
            <a:tailEnd len="sm" w="sm" type="none"/>
          </a:ln>
        </p:spPr>
      </p:cxnSp>
      <p:sp>
        <p:nvSpPr>
          <p:cNvPr id="389" name="Google Shape;389;p59"/>
          <p:cNvSpPr/>
          <p:nvPr/>
        </p:nvSpPr>
        <p:spPr>
          <a:xfrm>
            <a:off x="3250905"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0" name="Google Shape;390;p59"/>
          <p:cNvSpPr/>
          <p:nvPr/>
        </p:nvSpPr>
        <p:spPr>
          <a:xfrm>
            <a:off x="5813659"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1" name="Google Shape;391;p59"/>
          <p:cNvSpPr txBox="1"/>
          <p:nvPr/>
        </p:nvSpPr>
        <p:spPr>
          <a:xfrm>
            <a:off x="24237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Light"/>
                <a:ea typeface="Helvetica Neue Light"/>
                <a:cs typeface="Helvetica Neue Light"/>
                <a:sym typeface="Helvetica Neue Light"/>
              </a:rPr>
              <a:t>Ve a los “Settings” de nuestro repositorio.</a:t>
            </a:r>
            <a:endParaRPr sz="1800">
              <a:highlight>
                <a:srgbClr val="FFFFFF"/>
              </a:highlight>
              <a:latin typeface="Helvetica Neue Light"/>
              <a:ea typeface="Helvetica Neue Light"/>
              <a:cs typeface="Helvetica Neue Light"/>
              <a:sym typeface="Helvetica Neue Light"/>
            </a:endParaRPr>
          </a:p>
        </p:txBody>
      </p:sp>
      <p:sp>
        <p:nvSpPr>
          <p:cNvPr id="392" name="Google Shape;392;p59"/>
          <p:cNvSpPr txBox="1"/>
          <p:nvPr/>
        </p:nvSpPr>
        <p:spPr>
          <a:xfrm>
            <a:off x="3389337" y="2165064"/>
            <a:ext cx="2703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2</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93" name="Google Shape;393;p59"/>
          <p:cNvSpPr txBox="1"/>
          <p:nvPr/>
        </p:nvSpPr>
        <p:spPr>
          <a:xfrm>
            <a:off x="5946407"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Helvetica Neue Light"/>
                <a:ea typeface="Helvetica Neue Light"/>
                <a:cs typeface="Helvetica Neue Light"/>
                <a:sym typeface="Helvetica Neue Light"/>
              </a:rPr>
              <a:t>3</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94" name="Google Shape;394;p59"/>
          <p:cNvSpPr/>
          <p:nvPr/>
        </p:nvSpPr>
        <p:spPr>
          <a:xfrm>
            <a:off x="738580"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95" name="Google Shape;395;p59"/>
          <p:cNvSpPr txBox="1"/>
          <p:nvPr/>
        </p:nvSpPr>
        <p:spPr>
          <a:xfrm>
            <a:off x="891050" y="2162648"/>
            <a:ext cx="270300" cy="3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lang="en-GB" sz="2400">
                <a:latin typeface="Helvetica Neue Light"/>
                <a:ea typeface="Helvetica Neue Light"/>
                <a:cs typeface="Helvetica Neue Light"/>
                <a:sym typeface="Helvetica Neue Light"/>
              </a:rPr>
              <a:t>1</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96" name="Google Shape;396;p59"/>
          <p:cNvSpPr/>
          <p:nvPr/>
        </p:nvSpPr>
        <p:spPr>
          <a:xfrm>
            <a:off x="8027784" y="2138125"/>
            <a:ext cx="614100" cy="6141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E0FF00"/>
              </a:solidFill>
              <a:latin typeface="Arial"/>
              <a:ea typeface="Arial"/>
              <a:cs typeface="Arial"/>
              <a:sym typeface="Arial"/>
            </a:endParaRPr>
          </a:p>
        </p:txBody>
      </p:sp>
      <p:sp>
        <p:nvSpPr>
          <p:cNvPr id="388" name="Google Shape;388;p59"/>
          <p:cNvSpPr txBox="1"/>
          <p:nvPr/>
        </p:nvSpPr>
        <p:spPr>
          <a:xfrm>
            <a:off x="8160532" y="2192820"/>
            <a:ext cx="270300" cy="31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lang="en-GB" sz="2400">
                <a:latin typeface="Helvetica Neue Light"/>
                <a:ea typeface="Helvetica Neue Light"/>
                <a:cs typeface="Helvetica Neue Light"/>
                <a:sym typeface="Helvetica Neue Light"/>
              </a:rPr>
              <a:t>4</a:t>
            </a:r>
            <a:endParaRPr b="0" i="0" sz="2400" u="none" cap="none" strike="noStrike">
              <a:solidFill>
                <a:srgbClr val="000000"/>
              </a:solidFill>
              <a:latin typeface="Helvetica Neue Light"/>
              <a:ea typeface="Helvetica Neue Light"/>
              <a:cs typeface="Helvetica Neue Light"/>
              <a:sym typeface="Helvetica Neue Light"/>
            </a:endParaRPr>
          </a:p>
        </p:txBody>
      </p:sp>
      <p:sp>
        <p:nvSpPr>
          <p:cNvPr id="397" name="Google Shape;397;p59"/>
          <p:cNvSpPr txBox="1"/>
          <p:nvPr/>
        </p:nvSpPr>
        <p:spPr>
          <a:xfrm>
            <a:off x="2754700"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800">
                <a:highlight>
                  <a:srgbClr val="FFFFFF"/>
                </a:highlight>
                <a:latin typeface="Helvetica Neue Light"/>
                <a:ea typeface="Helvetica Neue Light"/>
                <a:cs typeface="Helvetica Neue Light"/>
                <a:sym typeface="Helvetica Neue Light"/>
              </a:rPr>
              <a:t>Activa tu GitHub page.</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98" name="Google Shape;398;p59"/>
          <p:cNvSpPr txBox="1"/>
          <p:nvPr/>
        </p:nvSpPr>
        <p:spPr>
          <a:xfrm>
            <a:off x="5267025" y="3059775"/>
            <a:ext cx="1606500" cy="1065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1800">
                <a:solidFill>
                  <a:schemeClr val="dk1"/>
                </a:solidFill>
                <a:latin typeface="Didact Gothic"/>
                <a:ea typeface="Didact Gothic"/>
                <a:cs typeface="Didact Gothic"/>
                <a:sym typeface="Didact Gothic"/>
              </a:rPr>
              <a:t>Selecciona qué rama quieres usar.</a:t>
            </a:r>
            <a:endParaRPr b="0" i="0" sz="1800" u="none" cap="none" strike="noStrike">
              <a:solidFill>
                <a:srgbClr val="000000"/>
              </a:solidFill>
              <a:latin typeface="Helvetica Neue Light"/>
              <a:ea typeface="Helvetica Neue Light"/>
              <a:cs typeface="Helvetica Neue Light"/>
              <a:sym typeface="Helvetica Neue Light"/>
            </a:endParaRPr>
          </a:p>
        </p:txBody>
      </p:sp>
      <p:sp>
        <p:nvSpPr>
          <p:cNvPr id="399" name="Google Shape;399;p59"/>
          <p:cNvSpPr txBox="1"/>
          <p:nvPr/>
        </p:nvSpPr>
        <p:spPr>
          <a:xfrm>
            <a:off x="7357925" y="3059775"/>
            <a:ext cx="1606500" cy="1065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lang="en-GB" sz="1300">
                <a:highlight>
                  <a:srgbClr val="FFFFFF"/>
                </a:highlight>
                <a:latin typeface="Helvetica Neue Light"/>
                <a:ea typeface="Helvetica Neue Light"/>
                <a:cs typeface="Helvetica Neue Light"/>
                <a:sym typeface="Helvetica Neue Light"/>
              </a:rPr>
              <a:t>Guarda los cambios y GitHub cumplirá la función básica de cualquier otro Hosting.</a:t>
            </a:r>
            <a:endParaRPr b="0" i="0" sz="1300" u="none" cap="none" strike="noStrike">
              <a:solidFill>
                <a:srgbClr val="000000"/>
              </a:solidFill>
              <a:latin typeface="Helvetica Neue Light"/>
              <a:ea typeface="Helvetica Neue Light"/>
              <a:cs typeface="Helvetica Neue Light"/>
              <a:sym typeface="Helvetica Neue Light"/>
            </a:endParaRPr>
          </a:p>
        </p:txBody>
      </p:sp>
      <p:sp>
        <p:nvSpPr>
          <p:cNvPr id="400" name="Google Shape;400;p59"/>
          <p:cNvSpPr txBox="1"/>
          <p:nvPr/>
        </p:nvSpPr>
        <p:spPr>
          <a:xfrm>
            <a:off x="893100" y="4269250"/>
            <a:ext cx="7357800" cy="3000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GB" sz="1700">
                <a:solidFill>
                  <a:schemeClr val="dk1"/>
                </a:solidFill>
                <a:highlight>
                  <a:srgbClr val="E0FF00"/>
                </a:highlight>
                <a:latin typeface="Helvetica Neue"/>
                <a:ea typeface="Helvetica Neue"/>
                <a:cs typeface="Helvetica Neue"/>
                <a:sym typeface="Helvetica Neue"/>
              </a:rPr>
              <a:t>Importante: </a:t>
            </a:r>
            <a:r>
              <a:rPr lang="en-GB" sz="1700">
                <a:solidFill>
                  <a:schemeClr val="dk1"/>
                </a:solidFill>
                <a:highlight>
                  <a:srgbClr val="E0FF00"/>
                </a:highlight>
                <a:latin typeface="Helvetica Neue Light"/>
                <a:ea typeface="Helvetica Neue Light"/>
                <a:cs typeface="Helvetica Neue Light"/>
                <a:sym typeface="Helvetica Neue Light"/>
              </a:rPr>
              <a:t>e</a:t>
            </a:r>
            <a:r>
              <a:rPr lang="en-GB" sz="1700">
                <a:solidFill>
                  <a:schemeClr val="dk1"/>
                </a:solidFill>
                <a:highlight>
                  <a:srgbClr val="E0FF00"/>
                </a:highlight>
                <a:latin typeface="Helvetica Neue Light"/>
                <a:ea typeface="Helvetica Neue Light"/>
                <a:cs typeface="Helvetica Neue Light"/>
                <a:sym typeface="Helvetica Neue Light"/>
              </a:rPr>
              <a:t>l proyecto sólo debe ser de archivos estáticos</a:t>
            </a:r>
            <a:r>
              <a:rPr lang="en-GB" sz="1700">
                <a:solidFill>
                  <a:schemeClr val="dk1"/>
                </a:solidFill>
                <a:highlight>
                  <a:srgbClr val="E0FF00"/>
                </a:highlight>
                <a:latin typeface="Helvetica Neue Light"/>
                <a:ea typeface="Helvetica Neue Light"/>
                <a:cs typeface="Helvetica Neue Light"/>
                <a:sym typeface="Helvetica Neue Light"/>
              </a:rPr>
              <a:t>, ningún archivo que requiera de BackEnd especial.</a:t>
            </a:r>
            <a:endParaRPr sz="1300">
              <a:highlight>
                <a:srgbClr val="E0FF00"/>
              </a:highlight>
              <a:latin typeface="Helvetica Neue Light"/>
              <a:ea typeface="Helvetica Neue Light"/>
              <a:cs typeface="Helvetica Neue Light"/>
              <a:sym typeface="Helvetica Neue Light"/>
            </a:endParaRPr>
          </a:p>
        </p:txBody>
      </p:sp>
      <p:sp>
        <p:nvSpPr>
          <p:cNvPr id="401" name="Google Shape;401;p59"/>
          <p:cNvSpPr txBox="1"/>
          <p:nvPr/>
        </p:nvSpPr>
        <p:spPr>
          <a:xfrm>
            <a:off x="0" y="1411038"/>
            <a:ext cx="9144000" cy="562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GitHub te permite </a:t>
            </a:r>
            <a:r>
              <a:rPr b="1" lang="en-GB" sz="1800">
                <a:solidFill>
                  <a:schemeClr val="dk1"/>
                </a:solidFill>
                <a:latin typeface="Helvetica Neue"/>
                <a:ea typeface="Helvetica Neue"/>
                <a:cs typeface="Helvetica Neue"/>
                <a:sym typeface="Helvetica Neue"/>
              </a:rPr>
              <a:t>publicar tus proyectos online</a:t>
            </a:r>
            <a:r>
              <a:rPr lang="en-GB" sz="1800">
                <a:solidFill>
                  <a:schemeClr val="dk1"/>
                </a:solidFill>
                <a:latin typeface="Helvetica Neue Light"/>
                <a:ea typeface="Helvetica Neue Light"/>
                <a:cs typeface="Helvetica Neue Light"/>
                <a:sym typeface="Helvetica Neue Light"/>
              </a:rPr>
              <a:t>. Para generar una GitHub page debes: </a:t>
            </a:r>
            <a:endParaRPr>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60"/>
          <p:cNvPicPr preferRelativeResize="0"/>
          <p:nvPr/>
        </p:nvPicPr>
        <p:blipFill>
          <a:blip r:embed="rId3">
            <a:alphaModFix/>
          </a:blip>
          <a:stretch>
            <a:fillRect/>
          </a:stretch>
        </p:blipFill>
        <p:spPr>
          <a:xfrm>
            <a:off x="0" y="0"/>
            <a:ext cx="8428177" cy="5143499"/>
          </a:xfrm>
          <a:prstGeom prst="rect">
            <a:avLst/>
          </a:prstGeom>
          <a:noFill/>
          <a:ln>
            <a:noFill/>
          </a:ln>
        </p:spPr>
      </p:pic>
      <p:pic>
        <p:nvPicPr>
          <p:cNvPr id="407" name="Google Shape;407;p60"/>
          <p:cNvPicPr preferRelativeResize="0"/>
          <p:nvPr/>
        </p:nvPicPr>
        <p:blipFill>
          <a:blip r:embed="rId4">
            <a:alphaModFix/>
          </a:blip>
          <a:stretch>
            <a:fillRect/>
          </a:stretch>
        </p:blipFill>
        <p:spPr>
          <a:xfrm>
            <a:off x="7567925" y="4659625"/>
            <a:ext cx="1186526" cy="330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3" name="Google Shape;413;p61"/>
          <p:cNvSpPr txBox="1"/>
          <p:nvPr/>
        </p:nvSpPr>
        <p:spPr>
          <a:xfrm>
            <a:off x="643801" y="184150"/>
            <a:ext cx="78564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0"/>
              </a:spcAft>
              <a:buClr>
                <a:schemeClr val="dk1"/>
              </a:buClr>
              <a:buSzPts val="1100"/>
              <a:buFont typeface="Arial"/>
              <a:buNone/>
            </a:pPr>
            <a:r>
              <a:rPr i="1" lang="en-GB" sz="3800">
                <a:solidFill>
                  <a:schemeClr val="dk1"/>
                </a:solidFill>
                <a:latin typeface="Anton"/>
                <a:ea typeface="Anton"/>
                <a:cs typeface="Anton"/>
                <a:sym typeface="Anton"/>
              </a:rPr>
              <a:t>GITHUB PAGES</a:t>
            </a:r>
            <a:endParaRPr i="1" sz="3800">
              <a:solidFill>
                <a:schemeClr val="dk1"/>
              </a:solidFill>
              <a:latin typeface="Anton"/>
              <a:ea typeface="Anton"/>
              <a:cs typeface="Anton"/>
              <a:sym typeface="Anton"/>
            </a:endParaRPr>
          </a:p>
          <a:p>
            <a:pPr indent="0" lvl="0" marL="0" rtl="0" algn="ctr">
              <a:lnSpc>
                <a:spcPct val="115000"/>
              </a:lnSpc>
              <a:spcBef>
                <a:spcPts val="2000"/>
              </a:spcBef>
              <a:spcAft>
                <a:spcPts val="1200"/>
              </a:spcAft>
              <a:buClr>
                <a:schemeClr val="dk1"/>
              </a:buClr>
              <a:buSzPts val="1100"/>
              <a:buFont typeface="Arial"/>
              <a:buNone/>
            </a:pPr>
            <a:r>
              <a:t/>
            </a:r>
            <a:endParaRPr i="1" sz="3800">
              <a:solidFill>
                <a:schemeClr val="dk1"/>
              </a:solidFill>
              <a:latin typeface="Anton"/>
              <a:ea typeface="Anton"/>
              <a:cs typeface="Anton"/>
              <a:sym typeface="Anton"/>
            </a:endParaRPr>
          </a:p>
        </p:txBody>
      </p:sp>
      <p:sp>
        <p:nvSpPr>
          <p:cNvPr id="414" name="Google Shape;414;p61"/>
          <p:cNvSpPr txBox="1"/>
          <p:nvPr/>
        </p:nvSpPr>
        <p:spPr>
          <a:xfrm>
            <a:off x="6288900" y="881950"/>
            <a:ext cx="2563500" cy="366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latin typeface="Helvetica Neue Light"/>
                <a:ea typeface="Helvetica Neue Light"/>
                <a:cs typeface="Helvetica Neue Light"/>
                <a:sym typeface="Helvetica Neue Light"/>
              </a:rPr>
              <a:t>Se </a:t>
            </a:r>
            <a:r>
              <a:rPr lang="en-GB" sz="1800">
                <a:latin typeface="Helvetica Neue Light"/>
                <a:ea typeface="Helvetica Neue Light"/>
                <a:cs typeface="Helvetica Neue Light"/>
                <a:sym typeface="Helvetica Neue Light"/>
              </a:rPr>
              <a:t>auto recarga</a:t>
            </a:r>
            <a:r>
              <a:rPr lang="en-GB" sz="1800">
                <a:latin typeface="Helvetica Neue Light"/>
                <a:ea typeface="Helvetica Neue Light"/>
                <a:cs typeface="Helvetica Neue Light"/>
                <a:sym typeface="Helvetica Neue Light"/>
              </a:rPr>
              <a:t> la página, y a continuación haz scroll nuevamente hasta “GitHub Pages”.</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800">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sz="1800">
                <a:latin typeface="Helvetica Neue"/>
                <a:ea typeface="Helvetica Neue"/>
                <a:cs typeface="Helvetica Neue"/>
                <a:sym typeface="Helvetica Neue"/>
              </a:rPr>
              <a:t>¡Encontrarás la dirección web para poder acceder a tu sitio!</a:t>
            </a:r>
            <a:endParaRPr b="1" sz="1800">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latin typeface="Didact Gothic"/>
              <a:ea typeface="Didact Gothic"/>
              <a:cs typeface="Didact Gothic"/>
              <a:sym typeface="Didact Gothic"/>
            </a:endParaRPr>
          </a:p>
        </p:txBody>
      </p:sp>
      <p:pic>
        <p:nvPicPr>
          <p:cNvPr id="415" name="Google Shape;415;p61"/>
          <p:cNvPicPr preferRelativeResize="0"/>
          <p:nvPr/>
        </p:nvPicPr>
        <p:blipFill>
          <a:blip r:embed="rId4">
            <a:alphaModFix/>
          </a:blip>
          <a:stretch>
            <a:fillRect/>
          </a:stretch>
        </p:blipFill>
        <p:spPr>
          <a:xfrm>
            <a:off x="221725" y="1367115"/>
            <a:ext cx="5984100" cy="2968491"/>
          </a:xfrm>
          <a:prstGeom prst="rect">
            <a:avLst/>
          </a:prstGeom>
          <a:noFill/>
          <a:ln>
            <a:noFill/>
          </a:ln>
        </p:spPr>
      </p:pic>
      <p:sp>
        <p:nvSpPr>
          <p:cNvPr id="416" name="Google Shape;416;p61"/>
          <p:cNvSpPr/>
          <p:nvPr/>
        </p:nvSpPr>
        <p:spPr>
          <a:xfrm>
            <a:off x="2218225" y="2051850"/>
            <a:ext cx="2135100" cy="42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2"/>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CREAR REPOSITORIO EN </a:t>
            </a:r>
            <a:r>
              <a:rPr i="1" lang="en-GB" sz="4000">
                <a:latin typeface="Anton"/>
                <a:ea typeface="Anton"/>
                <a:cs typeface="Anton"/>
                <a:sym typeface="Anton"/>
              </a:rPr>
              <a:t>GITHUB</a:t>
            </a:r>
            <a:endParaRPr b="0" i="1" sz="4000" u="none" cap="none" strike="noStrike">
              <a:solidFill>
                <a:srgbClr val="000000"/>
              </a:solidFill>
              <a:latin typeface="Anton"/>
              <a:ea typeface="Anton"/>
              <a:cs typeface="Anton"/>
              <a:sym typeface="Anton"/>
            </a:endParaRPr>
          </a:p>
        </p:txBody>
      </p:sp>
      <p:sp>
        <p:nvSpPr>
          <p:cNvPr id="422" name="Google Shape;422;p62"/>
          <p:cNvSpPr txBox="1"/>
          <p:nvPr/>
        </p:nvSpPr>
        <p:spPr>
          <a:xfrm>
            <a:off x="938100" y="3509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lang="en-GB" sz="2000">
                <a:solidFill>
                  <a:schemeClr val="dk1"/>
                </a:solidFill>
                <a:highlight>
                  <a:schemeClr val="lt1"/>
                </a:highlight>
                <a:latin typeface="Helvetica Neue Light"/>
                <a:ea typeface="Helvetica Neue Light"/>
                <a:cs typeface="Helvetica Neue Light"/>
                <a:sym typeface="Helvetica Neue Light"/>
              </a:rPr>
              <a:t>Crea un repositorio en GitHub.</a:t>
            </a:r>
            <a:endParaRPr b="0" i="0" sz="14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23" name="Google Shape;423;p6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24" name="Google Shape;424;p62"/>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aphicFrame>
        <p:nvGraphicFramePr>
          <p:cNvPr id="429" name="Google Shape;429;p63"/>
          <p:cNvGraphicFramePr/>
          <p:nvPr/>
        </p:nvGraphicFramePr>
        <p:xfrm>
          <a:off x="153263" y="344100"/>
          <a:ext cx="3000000" cy="3000000"/>
        </p:xfrm>
        <a:graphic>
          <a:graphicData uri="http://schemas.openxmlformats.org/drawingml/2006/table">
            <a:tbl>
              <a:tblPr>
                <a:noFill/>
                <a:tableStyleId>{0ABD5E52-E789-4ED6-8A0E-73239F07A8C9}</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a:t>
                      </a:r>
                      <a:r>
                        <a:rPr b="1" lang="en-GB" sz="1600" u="none" cap="none" strike="noStrike">
                          <a:latin typeface="Helvetica Neue"/>
                          <a:ea typeface="Helvetica Neue"/>
                          <a:cs typeface="Helvetica Neue"/>
                          <a:sym typeface="Helvetica Neue"/>
                        </a:rPr>
                        <a:t>o:</a:t>
                      </a:r>
                      <a:r>
                        <a:rPr b="1" lang="en-GB" sz="1600" u="none" cap="none" strike="noStrike">
                          <a:latin typeface="Helvetica Neue"/>
                          <a:ea typeface="Helvetica Neue"/>
                          <a:cs typeface="Helvetica Neue"/>
                          <a:sym typeface="Helvetica Neue"/>
                        </a:rPr>
                        <a:t> </a:t>
                      </a:r>
                      <a:r>
                        <a:rPr lang="en-GB" sz="1600" u="none" cap="none" strike="noStrike">
                          <a:latin typeface="Helvetica Neue"/>
                          <a:ea typeface="Helvetica Neue"/>
                          <a:cs typeface="Helvetica Neue"/>
                          <a:sym typeface="Helvetica Neue"/>
                        </a:rPr>
                        <a:t>l</a:t>
                      </a:r>
                      <a:r>
                        <a:rPr lang="en-GB" sz="1600">
                          <a:solidFill>
                            <a:schemeClr val="dk1"/>
                          </a:solidFill>
                          <a:latin typeface="Helvetica Neue Light"/>
                          <a:ea typeface="Helvetica Neue Light"/>
                          <a:cs typeface="Helvetica Neue Light"/>
                          <a:sym typeface="Helvetica Neue Light"/>
                        </a:rPr>
                        <a:t>ink al repositorio de GitHub</a:t>
                      </a:r>
                      <a:r>
                        <a:rPr lang="en-GB" sz="1600" u="none" cap="none" strike="noStrike">
                          <a:solidFill>
                            <a:schemeClr val="dk1"/>
                          </a:solidFill>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Debe </a:t>
                      </a:r>
                      <a:r>
                        <a:rPr lang="en-GB" sz="1600" u="none" cap="none" strike="noStrike">
                          <a:solidFill>
                            <a:schemeClr val="dk1"/>
                          </a:solidFill>
                          <a:latin typeface="Helvetica Neue Light"/>
                          <a:ea typeface="Helvetica Neue Light"/>
                          <a:cs typeface="Helvetica Neue Light"/>
                          <a:sym typeface="Helvetica Neue Light"/>
                        </a:rPr>
                        <a:t>tener el nombre</a:t>
                      </a:r>
                      <a:r>
                        <a:rPr lang="en-GB" sz="1600">
                          <a:solidFill>
                            <a:schemeClr val="dk1"/>
                          </a:solidFill>
                          <a:latin typeface="Helvetica Neue Light"/>
                          <a:ea typeface="Helvetica Neue Light"/>
                          <a:cs typeface="Helvetica Neue Light"/>
                          <a:sym typeface="Helvetica Neue Light"/>
                        </a:rPr>
                        <a:t> </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n-GB"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u="none" cap="none" strike="noStrike">
                          <a:latin typeface="Helvetica Neue Light"/>
                          <a:ea typeface="Helvetica Neue Light"/>
                          <a:cs typeface="Helvetica Neue Light"/>
                          <a:sym typeface="Helvetica Neue Light"/>
                        </a:rPr>
                        <a:t>u</a:t>
                      </a:r>
                      <a:r>
                        <a:rPr lang="en-GB" sz="1600">
                          <a:latin typeface="Helvetica Neue Light"/>
                          <a:ea typeface="Helvetica Neue Light"/>
                          <a:cs typeface="Helvetica Neue Light"/>
                          <a:sym typeface="Helvetica Neue Light"/>
                        </a:rPr>
                        <a:t>tilizar la consola para subir tu repositorio.</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crea un repositorio en GitHub, enviar el link para cumplir el desafío. </a:t>
                      </a:r>
                      <a:endParaRPr sz="17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Char char="-"/>
                      </a:pPr>
                      <a:r>
                        <a:rPr lang="en-GB" sz="1600">
                          <a:solidFill>
                            <a:schemeClr val="dk1"/>
                          </a:solidFill>
                          <a:latin typeface="Helvetica Neue Light"/>
                          <a:ea typeface="Helvetica Neue Light"/>
                          <a:cs typeface="Helvetica Neue Light"/>
                          <a:sym typeface="Helvetica Neue Light"/>
                        </a:rPr>
                        <a:t>Sube los avances que tengas de tu proyecto hasta el momento en el repositorio.</a:t>
                      </a:r>
                      <a:endParaRPr sz="1600">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a:buChar char="-"/>
                      </a:pPr>
                      <a:r>
                        <a:rPr b="1" lang="en-GB" sz="1600">
                          <a:solidFill>
                            <a:schemeClr val="dk1"/>
                          </a:solidFill>
                          <a:latin typeface="Helvetica Neue"/>
                          <a:ea typeface="Helvetica Neue"/>
                          <a:cs typeface="Helvetica Neue"/>
                          <a:sym typeface="Helvetica Neue"/>
                        </a:rPr>
                        <a:t>De ahora en más, continuarás el trabajo en el repositorio del proyecto directamente en GitHub, y utilizarás el Public URL para la presentación del mismo.</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b="1" lang="en-GB" sz="1700" u="none" cap="none" strike="noStrike"/>
                        <a:t>&gt;&gt;Ejemplo:</a:t>
                      </a:r>
                      <a:endParaRPr b="1" sz="1700" u="none" cap="none" strike="noStrike"/>
                    </a:p>
                    <a:p>
                      <a:pPr indent="0" lvl="0" marL="0" rtl="0" algn="l">
                        <a:spcBef>
                          <a:spcPts val="0"/>
                        </a:spcBef>
                        <a:spcAft>
                          <a:spcPts val="0"/>
                        </a:spcAft>
                        <a:buClr>
                          <a:schemeClr val="dk1"/>
                        </a:buClr>
                        <a:buSzPts val="1100"/>
                        <a:buFont typeface="Arial"/>
                        <a:buNone/>
                      </a:pPr>
                      <a:r>
                        <a:rPr lang="en-GB" sz="1600" u="sng">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Link al repositorio</a:t>
                      </a:r>
                      <a:endParaRPr b="1" sz="16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30" name="Google Shape;430;p63"/>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431" name="Google Shape;431;p63"/>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435" name="Shape 435"/>
        <p:cNvGrpSpPr/>
        <p:nvPr/>
      </p:nvGrpSpPr>
      <p:grpSpPr>
        <a:xfrm>
          <a:off x="0" y="0"/>
          <a:ext cx="0" cy="0"/>
          <a:chOff x="0" y="0"/>
          <a:chExt cx="0" cy="0"/>
        </a:xfrm>
      </p:grpSpPr>
      <p:sp>
        <p:nvSpPr>
          <p:cNvPr id="436" name="Google Shape;436;p64"/>
          <p:cNvSpPr txBox="1"/>
          <p:nvPr/>
        </p:nvSpPr>
        <p:spPr>
          <a:xfrm>
            <a:off x="18715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CREAR REPOSITORIO EN GITHUB</a:t>
            </a:r>
            <a:endParaRPr i="1" sz="4000">
              <a:solidFill>
                <a:schemeClr val="dk1"/>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i="1" sz="4000">
              <a:solidFill>
                <a:schemeClr val="dk1"/>
              </a:solidFill>
              <a:latin typeface="Anton"/>
              <a:ea typeface="Anton"/>
              <a:cs typeface="Anton"/>
              <a:sym typeface="Anton"/>
            </a:endParaRPr>
          </a:p>
        </p:txBody>
      </p:sp>
      <p:sp>
        <p:nvSpPr>
          <p:cNvPr id="437" name="Google Shape;437;p64"/>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438" name="Google Shape;438;p6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39" name="Google Shape;439;p64"/>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aphicFrame>
        <p:nvGraphicFramePr>
          <p:cNvPr id="444" name="Google Shape;444;p65"/>
          <p:cNvGraphicFramePr/>
          <p:nvPr/>
        </p:nvGraphicFramePr>
        <p:xfrm>
          <a:off x="112975" y="317225"/>
          <a:ext cx="3000000" cy="3000000"/>
        </p:xfrm>
        <a:graphic>
          <a:graphicData uri="http://schemas.openxmlformats.org/drawingml/2006/table">
            <a:tbl>
              <a:tblPr>
                <a:noFill/>
                <a:tableStyleId>{0ABD5E52-E789-4ED6-8A0E-73239F07A8C9}</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CREAR REPOSITORIO EN GITHUB</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Formato:</a:t>
                      </a:r>
                      <a:r>
                        <a:rPr lang="en-GB" sz="1600">
                          <a:solidFill>
                            <a:srgbClr val="434343"/>
                          </a:solidFill>
                          <a:latin typeface="Helvetica Neue Light"/>
                          <a:ea typeface="Helvetica Neue Light"/>
                          <a:cs typeface="Helvetica Neue Light"/>
                          <a:sym typeface="Helvetica Neue Light"/>
                        </a:rPr>
                        <a:t> Link al repositorio de GitHub</a:t>
                      </a:r>
                      <a:endParaRPr sz="1600">
                        <a:solidFill>
                          <a:srgbClr val="434343"/>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GB" sz="1600">
                          <a:solidFill>
                            <a:srgbClr val="434343"/>
                          </a:solidFill>
                          <a:latin typeface="Helvetica Neue"/>
                          <a:ea typeface="Helvetica Neue"/>
                          <a:cs typeface="Helvetica Neue"/>
                          <a:sym typeface="Helvetica Neue"/>
                        </a:rPr>
                        <a:t>Sugerencia:</a:t>
                      </a:r>
                      <a:r>
                        <a:rPr lang="en-GB" sz="1600">
                          <a:solidFill>
                            <a:srgbClr val="434343"/>
                          </a:solidFill>
                          <a:latin typeface="Helvetica Neue Light"/>
                          <a:ea typeface="Helvetica Neue Light"/>
                          <a:cs typeface="Helvetica Neue Light"/>
                          <a:sym typeface="Helvetica Neue Light"/>
                        </a:rPr>
                        <a:t> Utilizar la consola para subir tu repositorio.</a:t>
                      </a:r>
                      <a:endParaRPr b="1" sz="1600">
                        <a:solidFill>
                          <a:schemeClr val="dk1"/>
                        </a:solidFill>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r>
                        <a:t/>
                      </a: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Crear un repositorio en GitHub y subir los avances del proyecto hasta ahora.</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lang="en-GB" sz="1600">
                          <a:solidFill>
                            <a:schemeClr val="dk1"/>
                          </a:solidFill>
                          <a:latin typeface="Helvetica Neue Light"/>
                          <a:ea typeface="Helvetica Neue Light"/>
                          <a:cs typeface="Helvetica Neue Light"/>
                          <a:sym typeface="Helvetica Neue Light"/>
                        </a:rPr>
                        <a:t>Una vez subido, </a:t>
                      </a:r>
                      <a:r>
                        <a:rPr i="1" lang="en-GB" sz="1600" u="sng">
                          <a:solidFill>
                            <a:schemeClr val="dk1"/>
                          </a:solidFill>
                          <a:latin typeface="Helvetica Neue Light"/>
                          <a:ea typeface="Helvetica Neue Light"/>
                          <a:cs typeface="Helvetica Neue Light"/>
                          <a:sym typeface="Helvetica Neue Light"/>
                        </a:rPr>
                        <a:t>hacer modificaciones del proyecto </a:t>
                      </a:r>
                      <a:r>
                        <a:rPr lang="en-GB" sz="1600">
                          <a:solidFill>
                            <a:schemeClr val="dk1"/>
                          </a:solidFill>
                          <a:latin typeface="Helvetica Neue Light"/>
                          <a:ea typeface="Helvetica Neue Light"/>
                          <a:cs typeface="Helvetica Neue Light"/>
                          <a:sym typeface="Helvetica Neue Light"/>
                        </a:rPr>
                        <a:t>desde el mismo repositorio remoto.</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15000"/>
                        </a:lnSpc>
                        <a:spcBef>
                          <a:spcPts val="0"/>
                        </a:spcBef>
                        <a:spcAft>
                          <a:spcPts val="0"/>
                        </a:spcAft>
                        <a:buClr>
                          <a:schemeClr val="dk1"/>
                        </a:buClr>
                        <a:buSzPts val="1600"/>
                        <a:buFont typeface="Helvetica Neue Light"/>
                        <a:buAutoNum type="arabicPeriod"/>
                      </a:pPr>
                      <a:r>
                        <a:rPr i="1" lang="en-GB" sz="1600" u="sng">
                          <a:solidFill>
                            <a:schemeClr val="dk1"/>
                          </a:solidFill>
                          <a:latin typeface="Helvetica Neue Light"/>
                          <a:ea typeface="Helvetica Neue Light"/>
                          <a:cs typeface="Helvetica Neue Light"/>
                          <a:sym typeface="Helvetica Neue Light"/>
                        </a:rPr>
                        <a:t>De ahora en adelante, continuaremos el trabajo en el proyecto directamente en GitHub</a:t>
                      </a:r>
                      <a:r>
                        <a:rPr lang="en-GB" sz="1600">
                          <a:solidFill>
                            <a:schemeClr val="dk1"/>
                          </a:solidFill>
                          <a:latin typeface="Helvetica Neue Light"/>
                          <a:ea typeface="Helvetica Neue Light"/>
                          <a:cs typeface="Helvetica Neue Light"/>
                          <a:sym typeface="Helvetica Neue Light"/>
                        </a:rPr>
                        <a:t> y utilizaremos el Public URL para la presentación del mismo.</a:t>
                      </a:r>
                      <a:endParaRPr sz="16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2743200" rtl="0" algn="l">
                        <a:lnSpc>
                          <a:spcPct val="115000"/>
                        </a:lnSpc>
                        <a:spcBef>
                          <a:spcPts val="0"/>
                        </a:spcBef>
                        <a:spcAft>
                          <a:spcPts val="0"/>
                        </a:spcAft>
                        <a:buNone/>
                      </a:pPr>
                      <a:r>
                        <a:t/>
                      </a:r>
                      <a:endParaRPr sz="1600">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445" name="Google Shape;445;p6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46" name="Google Shape;446;p65"/>
          <p:cNvPicPr preferRelativeResize="0"/>
          <p:nvPr/>
        </p:nvPicPr>
        <p:blipFill rotWithShape="1">
          <a:blip r:embed="rId4">
            <a:alphaModFix/>
          </a:blip>
          <a:srcRect b="0" l="0" r="0" t="0"/>
          <a:stretch/>
        </p:blipFill>
        <p:spPr>
          <a:xfrm>
            <a:off x="7044275" y="968150"/>
            <a:ext cx="1634175" cy="640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124" name="Shape 124"/>
        <p:cNvGrpSpPr/>
        <p:nvPr/>
      </p:nvGrpSpPr>
      <p:grpSpPr>
        <a:xfrm>
          <a:off x="0" y="0"/>
          <a:ext cx="0" cy="0"/>
          <a:chOff x="0" y="0"/>
          <a:chExt cx="0" cy="0"/>
        </a:xfrm>
      </p:grpSpPr>
      <p:sp>
        <p:nvSpPr>
          <p:cNvPr id="125" name="Google Shape;125;p30"/>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Aprender qué es un repositorio en Github.</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Crear un repositorio para nuestro proyecto.</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Subir el proyecto al repositorio usando los comandos de Git.</a:t>
            </a:r>
            <a:endParaRPr sz="1800">
              <a:latin typeface="Helvetica Neue Light"/>
              <a:ea typeface="Helvetica Neue Light"/>
              <a:cs typeface="Helvetica Neue Light"/>
              <a:sym typeface="Helvetica Neue Light"/>
            </a:endParaRPr>
          </a:p>
        </p:txBody>
      </p:sp>
      <p:pic>
        <p:nvPicPr>
          <p:cNvPr id="126" name="Google Shape;126;p3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27" name="Google Shape;127;p30"/>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128" name="Google Shape;128;p30"/>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50" name="Shape 450"/>
        <p:cNvGrpSpPr/>
        <p:nvPr/>
      </p:nvGrpSpPr>
      <p:grpSpPr>
        <a:xfrm>
          <a:off x="0" y="0"/>
          <a:ext cx="0" cy="0"/>
          <a:chOff x="0" y="0"/>
          <a:chExt cx="0" cy="0"/>
        </a:xfrm>
      </p:grpSpPr>
      <p:sp>
        <p:nvSpPr>
          <p:cNvPr id="451" name="Google Shape;451;p66"/>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452" name="Google Shape;452;p66"/>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453" name="Google Shape;453;p6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7"/>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u="sng">
                <a:solidFill>
                  <a:schemeClr val="accent1"/>
                </a:solidFill>
                <a:latin typeface="Helvetica Neue Light"/>
                <a:ea typeface="Helvetica Neue Light"/>
                <a:cs typeface="Helvetica Neue Light"/>
                <a:sym typeface="Helvetica Neue Light"/>
                <a:hlinkClick r:id="rId3">
                  <a:extLst>
                    <a:ext uri="{A12FA001-AC4F-418D-AE19-62706E023703}">
                      <ahyp:hlinkClr val="tx"/>
                    </a:ext>
                  </a:extLst>
                </a:hlinkClick>
              </a:rPr>
              <a:t>Git &amp; Github</a:t>
            </a:r>
            <a:r>
              <a:rPr b="0" i="0" lang="en-GB" sz="1800" u="none" cap="none" strike="noStrike">
                <a:solidFill>
                  <a:schemeClr val="dk1"/>
                </a:solidFill>
                <a:latin typeface="Helvetica Neue Light"/>
                <a:ea typeface="Helvetica Neue Light"/>
                <a:cs typeface="Helvetica Neue Light"/>
                <a:sym typeface="Helvetica Neue Light"/>
              </a:rPr>
              <a:t> | </a:t>
            </a:r>
            <a:r>
              <a:rPr b="1" i="1" lang="en-GB" sz="1800">
                <a:solidFill>
                  <a:schemeClr val="dk1"/>
                </a:solidFill>
                <a:latin typeface="Helvetica Neue"/>
                <a:ea typeface="Helvetica Neue"/>
                <a:cs typeface="Helvetica Neue"/>
                <a:sym typeface="Helvetica Neue"/>
              </a:rPr>
              <a:t>TE LO EXPLICO CON GATITOS</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n-GB" sz="1800" u="sng">
                <a:solidFill>
                  <a:schemeClr val="accent1"/>
                </a:solidFill>
                <a:latin typeface="Helvetica Neue Light"/>
                <a:ea typeface="Helvetica Neue Light"/>
                <a:cs typeface="Helvetica Neue Light"/>
                <a:sym typeface="Helvetica Neue Light"/>
                <a:hlinkClick r:id="rId4">
                  <a:extLst>
                    <a:ext uri="{A12FA001-AC4F-418D-AE19-62706E023703}">
                      <ahyp:hlinkClr val="tx"/>
                    </a:ext>
                  </a:extLst>
                </a:hlinkClick>
              </a:rPr>
              <a:t>Páginas de Github</a:t>
            </a:r>
            <a:r>
              <a:rPr lang="en-GB" sz="1800">
                <a:solidFill>
                  <a:schemeClr val="dk1"/>
                </a:solidFill>
                <a:latin typeface="Helvetica Neue Light"/>
                <a:ea typeface="Helvetica Neue Light"/>
                <a:cs typeface="Helvetica Neue Light"/>
                <a:sym typeface="Helvetica Neue Light"/>
              </a:rPr>
              <a:t> </a:t>
            </a:r>
            <a:r>
              <a:rPr b="0" i="0" lang="en-GB" sz="1800" u="none" cap="none" strike="noStrike">
                <a:solidFill>
                  <a:schemeClr val="dk1"/>
                </a:solidFill>
                <a:latin typeface="Helvetica Neue Light"/>
                <a:ea typeface="Helvetica Neue Light"/>
                <a:cs typeface="Helvetica Neue Light"/>
                <a:sym typeface="Helvetica Neue Light"/>
              </a:rPr>
              <a:t>| </a:t>
            </a:r>
            <a:r>
              <a:rPr b="1" i="1" lang="en-GB" sz="1800">
                <a:solidFill>
                  <a:schemeClr val="dk1"/>
                </a:solidFill>
                <a:latin typeface="Helvetica Neue"/>
                <a:ea typeface="Helvetica Neue"/>
                <a:cs typeface="Helvetica Neue"/>
                <a:sym typeface="Helvetica Neue"/>
              </a:rPr>
              <a:t>GitHub Pages</a:t>
            </a:r>
            <a:endParaRPr b="0" i="0" sz="18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459" name="Google Shape;459;p67"/>
          <p:cNvPicPr preferRelativeResize="0"/>
          <p:nvPr/>
        </p:nvPicPr>
        <p:blipFill rotWithShape="1">
          <a:blip r:embed="rId5">
            <a:alphaModFix/>
          </a:blip>
          <a:srcRect b="0" l="0" r="0" t="0"/>
          <a:stretch/>
        </p:blipFill>
        <p:spPr>
          <a:xfrm>
            <a:off x="7567925" y="4659625"/>
            <a:ext cx="1186526" cy="330675"/>
          </a:xfrm>
          <a:prstGeom prst="rect">
            <a:avLst/>
          </a:prstGeom>
          <a:noFill/>
          <a:ln>
            <a:noFill/>
          </a:ln>
        </p:spPr>
      </p:pic>
      <p:pic>
        <p:nvPicPr>
          <p:cNvPr id="460" name="Google Shape;460;p67"/>
          <p:cNvPicPr preferRelativeResize="0"/>
          <p:nvPr/>
        </p:nvPicPr>
        <p:blipFill rotWithShape="1">
          <a:blip r:embed="rId6">
            <a:alphaModFix/>
          </a:blip>
          <a:srcRect b="0" l="0" r="0" t="0"/>
          <a:stretch/>
        </p:blipFill>
        <p:spPr>
          <a:xfrm>
            <a:off x="7411525" y="127700"/>
            <a:ext cx="1634174" cy="639850"/>
          </a:xfrm>
          <a:prstGeom prst="rect">
            <a:avLst/>
          </a:prstGeom>
          <a:noFill/>
          <a:ln>
            <a:noFill/>
          </a:ln>
        </p:spPr>
      </p:pic>
      <p:sp>
        <p:nvSpPr>
          <p:cNvPr id="461" name="Google Shape;461;p67"/>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62" name="Google Shape;462;p67"/>
          <p:cNvPicPr preferRelativeResize="0"/>
          <p:nvPr/>
        </p:nvPicPr>
        <p:blipFill rotWithShape="1">
          <a:blip r:embed="rId7">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6" name="Shape 466"/>
        <p:cNvGrpSpPr/>
        <p:nvPr/>
      </p:nvGrpSpPr>
      <p:grpSpPr>
        <a:xfrm>
          <a:off x="0" y="0"/>
          <a:ext cx="0" cy="0"/>
          <a:chOff x="0" y="0"/>
          <a:chExt cx="0" cy="0"/>
        </a:xfrm>
      </p:grpSpPr>
      <p:sp>
        <p:nvSpPr>
          <p:cNvPr id="467" name="Google Shape;467;p68"/>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468" name="Google Shape;468;p68"/>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2" name="Shape 472"/>
        <p:cNvGrpSpPr/>
        <p:nvPr/>
      </p:nvGrpSpPr>
      <p:grpSpPr>
        <a:xfrm>
          <a:off x="0" y="0"/>
          <a:ext cx="0" cy="0"/>
          <a:chOff x="0" y="0"/>
          <a:chExt cx="0" cy="0"/>
        </a:xfrm>
      </p:grpSpPr>
      <p:sp>
        <p:nvSpPr>
          <p:cNvPr id="473" name="Google Shape;473;p69"/>
          <p:cNvSpPr txBox="1"/>
          <p:nvPr/>
        </p:nvSpPr>
        <p:spPr>
          <a:xfrm>
            <a:off x="1956450" y="97382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474" name="Google Shape;474;p69"/>
          <p:cNvSpPr txBox="1"/>
          <p:nvPr/>
        </p:nvSpPr>
        <p:spPr>
          <a:xfrm>
            <a:off x="1885350" y="1962925"/>
            <a:ext cx="53733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Repositorio en Github . </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Creación de un repositorio para el proyecto.</a:t>
            </a:r>
            <a:endParaRPr sz="2200">
              <a:solidFill>
                <a:srgbClr val="E0FF00"/>
              </a:solidFill>
              <a:latin typeface="Helvetica Neue Light"/>
              <a:ea typeface="Helvetica Neue Light"/>
              <a:cs typeface="Helvetica Neue Light"/>
              <a:sym typeface="Helvetica Neue Light"/>
            </a:endParaRPr>
          </a:p>
          <a:p>
            <a:pPr indent="-368300" lvl="0" marL="457200" marR="0" rtl="0" algn="ctr">
              <a:lnSpc>
                <a:spcPct val="115000"/>
              </a:lnSpc>
              <a:spcBef>
                <a:spcPts val="0"/>
              </a:spcBef>
              <a:spcAft>
                <a:spcPts val="0"/>
              </a:spcAft>
              <a:buClr>
                <a:srgbClr val="E0FF00"/>
              </a:buClr>
              <a:buSzPts val="2200"/>
              <a:buFont typeface="Helvetica Neue Light"/>
              <a:buChar char="-"/>
            </a:pPr>
            <a:r>
              <a:rPr lang="en-GB" sz="2200">
                <a:solidFill>
                  <a:srgbClr val="E0FF00"/>
                </a:solidFill>
                <a:latin typeface="Helvetica Neue Light"/>
                <a:ea typeface="Helvetica Neue Light"/>
                <a:cs typeface="Helvetica Neue Light"/>
                <a:sym typeface="Helvetica Neue Light"/>
              </a:rPr>
              <a:t>Cómo subir el proyecto al repositorio usando los comandos de Git.</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78" name="Shape 478"/>
        <p:cNvGrpSpPr/>
        <p:nvPr/>
      </p:nvGrpSpPr>
      <p:grpSpPr>
        <a:xfrm>
          <a:off x="0" y="0"/>
          <a:ext cx="0" cy="0"/>
          <a:chOff x="0" y="0"/>
          <a:chExt cx="0" cy="0"/>
        </a:xfrm>
      </p:grpSpPr>
      <p:sp>
        <p:nvSpPr>
          <p:cNvPr id="479" name="Google Shape;479;p70"/>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480" name="Google Shape;480;p70"/>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1"/>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a:t>
            </a:r>
            <a:r>
              <a:rPr lang="en-GB">
                <a:solidFill>
                  <a:schemeClr val="dk1"/>
                </a:solidFill>
                <a:latin typeface="Helvetica Neue Light"/>
                <a:ea typeface="Helvetica Neue Light"/>
                <a:cs typeface="Helvetica Neue Light"/>
                <a:sym typeface="Helvetica Neue Light"/>
              </a:rPr>
              <a:t> </a:t>
            </a:r>
            <a:r>
              <a:rPr lang="en-GB">
                <a:solidFill>
                  <a:schemeClr val="dk1"/>
                </a:solidFill>
                <a:latin typeface="Helvetica Neue Light"/>
                <a:ea typeface="Helvetica Neue Light"/>
                <a:cs typeface="Helvetica Neue Light"/>
                <a:sym typeface="Helvetica Neue Light"/>
              </a:rPr>
              <a:t>es un sistema de control de versiones gratuito y de código abierto, diseñado para manejar desde pequeños a grandes proyectos de manera rápida y eficaz. Se entiende como control de versiones a todas las herramientas que nos permiten hacer modificaciones en nuestro proyecto. Este sistema registra los cambios realizados sobre un archivo o conjunto de archivos a lo largo del tiempo.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GitHub:</a:t>
            </a:r>
            <a:r>
              <a:rPr lang="en-GB">
                <a:solidFill>
                  <a:schemeClr val="dk1"/>
                </a:solidFill>
                <a:latin typeface="Helvetica Neue Light"/>
                <a:ea typeface="Helvetica Neue Light"/>
                <a:cs typeface="Helvetica Neue Light"/>
                <a:sym typeface="Helvetica Neue Light"/>
              </a:rPr>
              <a:t> un excelente servicio de alojamiento de repositorios de software con este sistema.</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34" name="Google Shape;134;p31"/>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35" name="Google Shape;135;p3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6" name="Google Shape;136;p31"/>
          <p:cNvSpPr txBox="1"/>
          <p:nvPr/>
        </p:nvSpPr>
        <p:spPr>
          <a:xfrm>
            <a:off x="4674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r>
              <a:rPr b="1" lang="en-GB">
                <a:solidFill>
                  <a:schemeClr val="dk1"/>
                </a:solidFill>
                <a:latin typeface="Helvetica Neue"/>
                <a:ea typeface="Helvetica Neue"/>
                <a:cs typeface="Helvetica Neue"/>
                <a:sym typeface="Helvetica Neue"/>
              </a:rPr>
              <a:t>:</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a:t>
            </a:r>
            <a:r>
              <a:rPr lang="en-GB">
                <a:solidFill>
                  <a:schemeClr val="dk1"/>
                </a:solidFill>
                <a:latin typeface="Helvetica Neue Light"/>
                <a:ea typeface="Helvetica Neue Light"/>
                <a:cs typeface="Helvetica Neue Light"/>
                <a:sym typeface="Helvetica Neue Light"/>
              </a:rPr>
              <a:t> si quieres saber más de un comando, añade /? para ver la ayuda relacionada. Te será muy útil para ver las muchas opciones de cada comando.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HELP:</a:t>
            </a:r>
            <a:r>
              <a:rPr lang="en-GB">
                <a:solidFill>
                  <a:schemeClr val="dk1"/>
                </a:solidFill>
                <a:latin typeface="Helvetica Neue Light"/>
                <a:ea typeface="Helvetica Neue Light"/>
                <a:cs typeface="Helvetica Neue Light"/>
                <a:sym typeface="Helvetica Neue Light"/>
              </a:rPr>
              <a:t> te mostrará una lista de comandos disponibles.</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DIR:</a:t>
            </a:r>
            <a:r>
              <a:rPr lang="en-GB">
                <a:solidFill>
                  <a:schemeClr val="dk1"/>
                </a:solidFill>
                <a:latin typeface="Helvetica Neue Light"/>
                <a:ea typeface="Helvetica Neue Light"/>
                <a:cs typeface="Helvetica Neue Light"/>
                <a:sym typeface="Helvetica Neue Light"/>
              </a:rPr>
              <a:t> es el comando más conocido de DOS y sirve para ver el contenido de una carpeta (en MAC-OS usar LS).</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CD:</a:t>
            </a:r>
            <a:r>
              <a:rPr lang="en-GB">
                <a:solidFill>
                  <a:schemeClr val="dk1"/>
                </a:solidFill>
                <a:latin typeface="Helvetica Neue Light"/>
                <a:ea typeface="Helvetica Neue Light"/>
                <a:cs typeface="Helvetica Neue Light"/>
                <a:sym typeface="Helvetica Neue Light"/>
              </a:rPr>
              <a:t> sirve para entrar en una carpeta o salir de ella (CD…).</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CLEAR:</a:t>
            </a:r>
            <a:r>
              <a:rPr lang="en-GB">
                <a:solidFill>
                  <a:schemeClr val="dk1"/>
                </a:solidFill>
                <a:latin typeface="Helvetica Neue Light"/>
                <a:ea typeface="Helvetica Neue Light"/>
                <a:cs typeface="Helvetica Neue Light"/>
                <a:sym typeface="Helvetica Neue Light"/>
              </a:rPr>
              <a:t> limpia la consola.</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2"/>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42" name="Google Shape;142;p3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43" name="Google Shape;143;p32"/>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Comandos básicos de la terminal:</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44" name="Google Shape;144;p32"/>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3"/>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14</a:t>
            </a:r>
            <a:endParaRPr i="1" sz="2000">
              <a:latin typeface="Anton"/>
              <a:ea typeface="Anton"/>
              <a:cs typeface="Anton"/>
              <a:sym typeface="Anton"/>
            </a:endParaRPr>
          </a:p>
        </p:txBody>
      </p:sp>
      <p:pic>
        <p:nvPicPr>
          <p:cNvPr id="150" name="Google Shape;150;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51" name="Google Shape;151;p33"/>
          <p:cNvSpPr txBox="1"/>
          <p:nvPr/>
        </p:nvSpPr>
        <p:spPr>
          <a:xfrm>
            <a:off x="483500" y="1390175"/>
            <a:ext cx="3924900" cy="360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Repositorio: </a:t>
            </a:r>
            <a:r>
              <a:rPr lang="en-GB">
                <a:solidFill>
                  <a:schemeClr val="dk1"/>
                </a:solidFill>
                <a:latin typeface="Helvetica Neue Light"/>
                <a:ea typeface="Helvetica Neue Light"/>
                <a:cs typeface="Helvetica Neue Light"/>
                <a:sym typeface="Helvetica Neue Light"/>
              </a:rPr>
              <a:t>es un espacio centralizado donde se almacena, organiza, mantiene y difunde información. </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Init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este comando se usa para crear un nuevo repositorio en Git.</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Add: </a:t>
            </a:r>
            <a:r>
              <a:rPr lang="en-GB">
                <a:solidFill>
                  <a:schemeClr val="dk1"/>
                </a:solidFill>
                <a:latin typeface="Helvetica Neue Light"/>
                <a:ea typeface="Helvetica Neue Light"/>
                <a:cs typeface="Helvetica Neue Light"/>
                <a:sym typeface="Helvetica Neue Light"/>
              </a:rPr>
              <a:t>se utiliza para agregar el o los archivos al Staging Area.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Git Commit</a:t>
            </a:r>
            <a:r>
              <a:rPr b="1"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una vez que nuestros archivos están en el Staging Area debemos pasarlos a nuestro repositorio local y para eso debemos usar el git commit, que es el comando que nos va a permitir comprometer nuestros archivos.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152" name="Google Shape;152;p33"/>
          <p:cNvSpPr txBox="1"/>
          <p:nvPr/>
        </p:nvSpPr>
        <p:spPr>
          <a:xfrm>
            <a:off x="4598300" y="1390175"/>
            <a:ext cx="3924900" cy="3600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1"/>
              </a:buClr>
              <a:buSzPts val="1400"/>
              <a:buChar char="●"/>
            </a:pPr>
            <a:r>
              <a:rPr b="1" lang="en-GB">
                <a:solidFill>
                  <a:schemeClr val="dk1"/>
                </a:solidFill>
                <a:latin typeface="Helvetica Neue"/>
                <a:ea typeface="Helvetica Neue"/>
                <a:cs typeface="Helvetica Neue"/>
                <a:sym typeface="Helvetica Neue"/>
              </a:rPr>
              <a:t>MKDIR: </a:t>
            </a:r>
            <a:r>
              <a:rPr lang="en-GB">
                <a:solidFill>
                  <a:schemeClr val="dk1"/>
                </a:solidFill>
                <a:latin typeface="Helvetica Neue Light"/>
                <a:ea typeface="Helvetica Neue Light"/>
                <a:cs typeface="Helvetica Neue Light"/>
                <a:sym typeface="Helvetica Neue Light"/>
              </a:rPr>
              <a:t>con este comando crearás una carpeta nueva. Con RMDIR podrás eliminarla.</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MOVE y COPY: </a:t>
            </a:r>
            <a:r>
              <a:rPr lang="en-GB">
                <a:solidFill>
                  <a:schemeClr val="dk1"/>
                </a:solidFill>
                <a:latin typeface="Helvetica Neue Light"/>
                <a:ea typeface="Helvetica Neue Light"/>
                <a:cs typeface="Helvetica Neue Light"/>
                <a:sym typeface="Helvetica Neue Light"/>
              </a:rPr>
              <a:t>son los comandos para mover y copiar archivos respectivamente. Deberás indicar el nombre del archivo con su ruta (si está en otra carpeta en la que te encuentras) y la ruta de destino.</a:t>
            </a:r>
            <a:endParaRPr>
              <a:solidFill>
                <a:schemeClr val="dk1"/>
              </a:solidFill>
              <a:latin typeface="Helvetica Neue Light"/>
              <a:ea typeface="Helvetica Neue Light"/>
              <a:cs typeface="Helvetica Neue Light"/>
              <a:sym typeface="Helvetica Neue Light"/>
            </a:endParaRPr>
          </a:p>
          <a:p>
            <a:pPr indent="-317500" lvl="0" marL="457200" marR="0" rtl="0" algn="l">
              <a:lnSpc>
                <a:spcPct val="115000"/>
              </a:lnSpc>
              <a:spcBef>
                <a:spcPts val="0"/>
              </a:spcBef>
              <a:spcAft>
                <a:spcPts val="0"/>
              </a:spcAft>
              <a:buClr>
                <a:schemeClr val="dk1"/>
              </a:buClr>
              <a:buSzPts val="1400"/>
              <a:buFont typeface="Helvetica Neue Light"/>
              <a:buChar char="●"/>
            </a:pPr>
            <a:r>
              <a:rPr b="1" lang="en-GB">
                <a:solidFill>
                  <a:schemeClr val="dk1"/>
                </a:solidFill>
                <a:latin typeface="Helvetica Neue"/>
                <a:ea typeface="Helvetica Neue"/>
                <a:cs typeface="Helvetica Neue"/>
                <a:sym typeface="Helvetica Neue"/>
              </a:rPr>
              <a:t>RENAME: </a:t>
            </a:r>
            <a:r>
              <a:rPr lang="en-GB">
                <a:solidFill>
                  <a:schemeClr val="dk1"/>
                </a:solidFill>
                <a:latin typeface="Helvetica Neue Light"/>
                <a:ea typeface="Helvetica Neue Light"/>
                <a:cs typeface="Helvetica Neue Light"/>
                <a:sym typeface="Helvetica Neue Light"/>
              </a:rPr>
              <a:t>sirve para renombrar un archivo o carpeta. Hay que indicar el nombre original y el definitivo.</a:t>
            </a:r>
            <a:endParaRPr>
              <a:solidFill>
                <a:schemeClr val="dk1"/>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b="1">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156" name="Shape 156"/>
        <p:cNvGrpSpPr/>
        <p:nvPr/>
      </p:nvGrpSpPr>
      <p:grpSpPr>
        <a:xfrm>
          <a:off x="0" y="0"/>
          <a:ext cx="0" cy="0"/>
          <a:chOff x="0" y="0"/>
          <a:chExt cx="0" cy="0"/>
        </a:xfrm>
      </p:grpSpPr>
      <p:sp>
        <p:nvSpPr>
          <p:cNvPr id="157" name="Google Shape;157;p34"/>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158" name="Google Shape;158;p3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2" name="Shape 162"/>
        <p:cNvGrpSpPr/>
        <p:nvPr/>
      </p:nvGrpSpPr>
      <p:grpSpPr>
        <a:xfrm>
          <a:off x="0" y="0"/>
          <a:ext cx="0" cy="0"/>
          <a:chOff x="0" y="0"/>
          <a:chExt cx="0" cy="0"/>
        </a:xfrm>
      </p:grpSpPr>
      <p:sp>
        <p:nvSpPr>
          <p:cNvPr id="163" name="Google Shape;163;p35"/>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15</a:t>
            </a:r>
            <a:endParaRPr i="1" sz="2000">
              <a:latin typeface="Anton"/>
              <a:ea typeface="Anton"/>
              <a:cs typeface="Anton"/>
              <a:sym typeface="Anton"/>
            </a:endParaRPr>
          </a:p>
        </p:txBody>
      </p:sp>
      <p:pic>
        <p:nvPicPr>
          <p:cNvPr id="164" name="Google Shape;164;p35"/>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65" name="Google Shape;165;p35"/>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sp>
        <p:nvSpPr>
          <p:cNvPr id="166" name="Google Shape;166;p35"/>
          <p:cNvSpPr/>
          <p:nvPr/>
        </p:nvSpPr>
        <p:spPr>
          <a:xfrm>
            <a:off x="237500" y="2219778"/>
            <a:ext cx="1452900" cy="60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GitHub</a:t>
            </a:r>
            <a:endParaRPr sz="1100">
              <a:solidFill>
                <a:srgbClr val="FFFFFF"/>
              </a:solidFill>
              <a:latin typeface="Helvetica Neue"/>
              <a:ea typeface="Helvetica Neue"/>
              <a:cs typeface="Helvetica Neue"/>
              <a:sym typeface="Helvetica Neue"/>
            </a:endParaRPr>
          </a:p>
        </p:txBody>
      </p:sp>
      <p:sp>
        <p:nvSpPr>
          <p:cNvPr id="167" name="Google Shape;167;p35"/>
          <p:cNvSpPr/>
          <p:nvPr/>
        </p:nvSpPr>
        <p:spPr>
          <a:xfrm>
            <a:off x="2648593" y="2378328"/>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a:t>
            </a:r>
            <a:endParaRPr b="0" i="0" sz="1100" u="none" cap="none" strike="noStrike">
              <a:solidFill>
                <a:srgbClr val="222222"/>
              </a:solidFill>
              <a:latin typeface="Helvetica Neue"/>
              <a:ea typeface="Helvetica Neue"/>
              <a:cs typeface="Helvetica Neue"/>
              <a:sym typeface="Helvetica Neue"/>
            </a:endParaRPr>
          </a:p>
        </p:txBody>
      </p:sp>
      <p:cxnSp>
        <p:nvCxnSpPr>
          <p:cNvPr id="168" name="Google Shape;168;p35"/>
          <p:cNvCxnSpPr>
            <a:endCxn id="167" idx="1"/>
          </p:cNvCxnSpPr>
          <p:nvPr/>
        </p:nvCxnSpPr>
        <p:spPr>
          <a:xfrm>
            <a:off x="1690393" y="2518728"/>
            <a:ext cx="958200" cy="0"/>
          </a:xfrm>
          <a:prstGeom prst="straightConnector1">
            <a:avLst/>
          </a:prstGeom>
          <a:noFill/>
          <a:ln cap="flat" cmpd="sng" w="9525">
            <a:solidFill>
              <a:srgbClr val="CCCCCC"/>
            </a:solidFill>
            <a:prstDash val="solid"/>
            <a:round/>
            <a:headEnd len="med" w="med" type="oval"/>
            <a:tailEnd len="med" w="med" type="oval"/>
          </a:ln>
        </p:spPr>
      </p:cxnSp>
      <p:cxnSp>
        <p:nvCxnSpPr>
          <p:cNvPr id="169" name="Google Shape;169;p35"/>
          <p:cNvCxnSpPr>
            <a:endCxn id="170" idx="1"/>
          </p:cNvCxnSpPr>
          <p:nvPr/>
        </p:nvCxnSpPr>
        <p:spPr>
          <a:xfrm>
            <a:off x="1690400" y="2518750"/>
            <a:ext cx="958200" cy="3600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70" name="Google Shape;170;p35"/>
          <p:cNvSpPr/>
          <p:nvPr/>
        </p:nvSpPr>
        <p:spPr>
          <a:xfrm>
            <a:off x="2648600" y="2738350"/>
            <a:ext cx="1452900" cy="280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cuenta</a:t>
            </a:r>
            <a:endParaRPr b="0" i="0" sz="1100" u="none" cap="none" strike="noStrike">
              <a:solidFill>
                <a:srgbClr val="222222"/>
              </a:solidFill>
              <a:latin typeface="Helvetica Neue"/>
              <a:ea typeface="Helvetica Neue"/>
              <a:cs typeface="Helvetica Neue"/>
              <a:sym typeface="Helvetica Neue"/>
            </a:endParaRPr>
          </a:p>
        </p:txBody>
      </p:sp>
      <p:sp>
        <p:nvSpPr>
          <p:cNvPr id="171" name="Google Shape;171;p35"/>
          <p:cNvSpPr/>
          <p:nvPr/>
        </p:nvSpPr>
        <p:spPr>
          <a:xfrm>
            <a:off x="505970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Creación de un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2" name="Google Shape;172;p35"/>
          <p:cNvCxnSpPr>
            <a:endCxn id="171" idx="1"/>
          </p:cNvCxnSpPr>
          <p:nvPr/>
        </p:nvCxnSpPr>
        <p:spPr>
          <a:xfrm>
            <a:off x="4101500" y="2903625"/>
            <a:ext cx="958200" cy="0"/>
          </a:xfrm>
          <a:prstGeom prst="straightConnector1">
            <a:avLst/>
          </a:prstGeom>
          <a:noFill/>
          <a:ln cap="flat" cmpd="sng" w="9525">
            <a:solidFill>
              <a:srgbClr val="CCCCCC"/>
            </a:solidFill>
            <a:prstDash val="solid"/>
            <a:round/>
            <a:headEnd len="med" w="med" type="oval"/>
            <a:tailEnd len="med" w="med" type="oval"/>
          </a:ln>
        </p:spPr>
      </p:cxnSp>
      <p:sp>
        <p:nvSpPr>
          <p:cNvPr id="173" name="Google Shape;173;p35"/>
          <p:cNvSpPr/>
          <p:nvPr/>
        </p:nvSpPr>
        <p:spPr>
          <a:xfrm>
            <a:off x="7470750" y="2738325"/>
            <a:ext cx="1452900" cy="3306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Subida del repositorio</a:t>
            </a:r>
            <a:endParaRPr b="0" i="0" sz="1100" u="none" cap="none" strike="noStrike">
              <a:solidFill>
                <a:srgbClr val="222222"/>
              </a:solidFill>
              <a:latin typeface="Helvetica Neue"/>
              <a:ea typeface="Helvetica Neue"/>
              <a:cs typeface="Helvetica Neue"/>
              <a:sym typeface="Helvetica Neue"/>
            </a:endParaRPr>
          </a:p>
        </p:txBody>
      </p:sp>
      <p:cxnSp>
        <p:nvCxnSpPr>
          <p:cNvPr id="174" name="Google Shape;174;p35"/>
          <p:cNvCxnSpPr>
            <a:endCxn id="173" idx="1"/>
          </p:cNvCxnSpPr>
          <p:nvPr/>
        </p:nvCxnSpPr>
        <p:spPr>
          <a:xfrm>
            <a:off x="6512550" y="2903625"/>
            <a:ext cx="958200" cy="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