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Lst>
  <p:sldSz cy="5143500" cx="9144000"/>
  <p:notesSz cx="6858000" cy="9144000"/>
  <p:embeddedFontLst>
    <p:embeddedFont>
      <p:font typeface="Anton"/>
      <p:regular r:id="rId82"/>
    </p:embeddedFont>
    <p:embeddedFont>
      <p:font typeface="Lato"/>
      <p:regular r:id="rId83"/>
      <p:bold r:id="rId84"/>
      <p:italic r:id="rId85"/>
      <p:boldItalic r:id="rId86"/>
    </p:embeddedFont>
    <p:embeddedFont>
      <p:font typeface="Didact Gothic"/>
      <p:regular r:id="rId87"/>
    </p:embeddedFont>
    <p:embeddedFont>
      <p:font typeface="Helvetica Neue"/>
      <p:regular r:id="rId88"/>
      <p:bold r:id="rId89"/>
      <p:italic r:id="rId90"/>
      <p:boldItalic r:id="rId91"/>
    </p:embeddedFont>
    <p:embeddedFont>
      <p:font typeface="Helvetica Neue Light"/>
      <p:regular r:id="rId92"/>
      <p:bold r:id="rId93"/>
      <p:italic r:id="rId94"/>
      <p:boldItalic r:id="rId9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1746A70-E492-4B2E-A27A-B97A7C431631}">
  <a:tblStyle styleId="{F1746A70-E492-4B2E-A27A-B97A7C431631}" styleName="Table_0">
    <a:wholeTbl>
      <a:tcTxStyle>
        <a:font>
          <a:latin typeface="Arial"/>
          <a:ea typeface="Arial"/>
          <a:cs typeface="Arial"/>
        </a:font>
        <a:srgbClr val="000000"/>
      </a:tcTxStyle>
      <a:tcStyle>
        <a:tcBdr>
          <a:left>
            <a:ln cap="flat" cmpd="sng">
              <a:solidFill>
                <a:srgbClr val="FFFFFF"/>
              </a:solidFill>
              <a:prstDash val="solid"/>
              <a:round/>
              <a:headEnd len="sm" w="sm" type="none"/>
              <a:tailEnd len="sm" w="sm" type="none"/>
            </a:ln>
          </a:left>
          <a:right>
            <a:ln cap="flat" cmpd="sng">
              <a:solidFill>
                <a:srgbClr val="FFFFFF"/>
              </a:solidFill>
              <a:prstDash val="solid"/>
              <a:round/>
              <a:headEnd len="sm" w="sm" type="none"/>
              <a:tailEnd len="sm" w="sm" type="none"/>
            </a:ln>
          </a:right>
          <a:top>
            <a:ln cap="flat" cmpd="sng">
              <a:solidFill>
                <a:srgbClr val="FFFFFF"/>
              </a:solidFill>
              <a:prstDash val="solid"/>
              <a:round/>
              <a:headEnd len="sm" w="sm" type="none"/>
              <a:tailEnd len="sm" w="sm" type="none"/>
            </a:ln>
          </a:top>
          <a:bottom>
            <a:ln cap="flat" cmpd="sng">
              <a:solidFill>
                <a:srgbClr val="FFFFFF"/>
              </a:solidFill>
              <a:prstDash val="solid"/>
              <a:round/>
              <a:headEnd len="sm" w="sm" type="none"/>
              <a:tailEnd len="sm" w="sm" type="none"/>
            </a:ln>
          </a:bottom>
          <a:insideH>
            <a:ln cap="flat" cmpd="sng">
              <a:solidFill>
                <a:srgbClr val="FFFFFF"/>
              </a:solidFill>
              <a:prstDash val="solid"/>
              <a:round/>
              <a:headEnd len="sm" w="sm" type="none"/>
              <a:tailEnd len="sm" w="sm" type="none"/>
            </a:ln>
          </a:insideH>
          <a:insideV>
            <a:ln cap="flat" cmpd="sng">
              <a:solidFill>
                <a:srgbClr val="FFFFFF"/>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95453F4-9F10-4B55-98C7-FBDA1EF91061}"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0BE2E7C-950A-4935-951B-39084046BD93}" styleName="Table_2">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Lato-bold.fntdata"/><Relationship Id="rId83" Type="http://schemas.openxmlformats.org/officeDocument/2006/relationships/font" Target="fonts/Lato-regular.fntdata"/><Relationship Id="rId42" Type="http://schemas.openxmlformats.org/officeDocument/2006/relationships/slide" Target="slides/slide36.xml"/><Relationship Id="rId86" Type="http://schemas.openxmlformats.org/officeDocument/2006/relationships/font" Target="fonts/Lato-boldItalic.fntdata"/><Relationship Id="rId41" Type="http://schemas.openxmlformats.org/officeDocument/2006/relationships/slide" Target="slides/slide35.xml"/><Relationship Id="rId85" Type="http://schemas.openxmlformats.org/officeDocument/2006/relationships/font" Target="fonts/Lato-italic.fntdata"/><Relationship Id="rId44" Type="http://schemas.openxmlformats.org/officeDocument/2006/relationships/slide" Target="slides/slide38.xml"/><Relationship Id="rId88" Type="http://schemas.openxmlformats.org/officeDocument/2006/relationships/font" Target="fonts/HelveticaNeue-regular.fntdata"/><Relationship Id="rId43" Type="http://schemas.openxmlformats.org/officeDocument/2006/relationships/slide" Target="slides/slide37.xml"/><Relationship Id="rId87" Type="http://schemas.openxmlformats.org/officeDocument/2006/relationships/font" Target="fonts/DidactGothic-regular.fntdata"/><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font" Target="fonts/HelveticaNeue-bold.fntdata"/><Relationship Id="rId80" Type="http://schemas.openxmlformats.org/officeDocument/2006/relationships/slide" Target="slides/slide74.xml"/><Relationship Id="rId82" Type="http://schemas.openxmlformats.org/officeDocument/2006/relationships/font" Target="fonts/Anton-regular.fntdata"/><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95" Type="http://schemas.openxmlformats.org/officeDocument/2006/relationships/font" Target="fonts/HelveticaNeueLight-boldItalic.fntdata"/><Relationship Id="rId50" Type="http://schemas.openxmlformats.org/officeDocument/2006/relationships/slide" Target="slides/slide44.xml"/><Relationship Id="rId94" Type="http://schemas.openxmlformats.org/officeDocument/2006/relationships/font" Target="fonts/HelveticaNeueLight-italic.fntdata"/><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font" Target="fonts/HelveticaNeue-boldItalic.fntdata"/><Relationship Id="rId90" Type="http://schemas.openxmlformats.org/officeDocument/2006/relationships/font" Target="fonts/HelveticaNeue-italic.fntdata"/><Relationship Id="rId93" Type="http://schemas.openxmlformats.org/officeDocument/2006/relationships/font" Target="fonts/HelveticaNeueLight-bold.fntdata"/><Relationship Id="rId92" Type="http://schemas.openxmlformats.org/officeDocument/2006/relationships/font" Target="fonts/HelveticaNeueLight-regular.fnt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flukeout.github.io/" TargetMode="Externa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mailto:contenidos@coderhouse.com" TargetMode="Externa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af0dee4f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gaf0dee4f0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Colocar todas las clases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af0dee4f0a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af0dee4f0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f0dee4f0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af0dee4f0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f0dee4f0a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af0dee4f0a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Hacer el ejemplo en clase y se descarga el video de los archivos adjuntos.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af0dee4f0a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af0dee4f0a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af0dee4f0a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af0dee4f0a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af0dee4f0a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af0dee4f0a_0_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Este momento implica mostrar el código directo desde el programa.</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af0dee4f0a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af0dee4f0a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af0dee4f0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af0dee4f0a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af0dee4f0a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af0dee4f0a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af0dee4f0a_0_1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af0dee4f0a_0_1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challenges genéricos.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af0dee4f0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gaf0dee4f0a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af0dee4f0a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af0dee4f0a_0_1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las subsiguientes slides de challenges genéricos.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af0dee4f0a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af0dee4f0a_0_1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Usar para los módulos más importantes de la clase, donde se introducen conceptos que se ven en varios slides. No hay que usarla para todos los módulos.</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af0dee4f0a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af0dee4f0a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b="1" lang="en-GB" sz="1200">
                <a:solidFill>
                  <a:schemeClr val="dk1"/>
                </a:solidFill>
                <a:latin typeface="Didact Gothic"/>
                <a:ea typeface="Didact Gothic"/>
                <a:cs typeface="Didact Gothic"/>
                <a:sym typeface="Didact Gothic"/>
              </a:rPr>
              <a:t>CSS: lenguaje web para aplicar formato visual (color, tamaño, separación y ubicación) al HTML.</a:t>
            </a:r>
            <a:r>
              <a:rPr lang="en-GB" sz="1200">
                <a:solidFill>
                  <a:schemeClr val="dk1"/>
                </a:solidFill>
                <a:latin typeface="Didact Gothic"/>
                <a:ea typeface="Didact Gothic"/>
                <a:cs typeface="Didact Gothic"/>
                <a:sym typeface="Didact Gothic"/>
              </a:rPr>
              <a:t> CSS puede hacer un texto más grande, negrita o itálica, pero no reemplaza los strong, em y h1. Su objetivo es separar la semántica y estructura (el HTML) del formato con que se pretende mostrar. Sí, </a:t>
            </a:r>
            <a:r>
              <a:rPr b="1" lang="en-GB" sz="1200">
                <a:solidFill>
                  <a:schemeClr val="dk1"/>
                </a:solidFill>
                <a:latin typeface="Didact Gothic"/>
                <a:ea typeface="Didact Gothic"/>
                <a:cs typeface="Didact Gothic"/>
                <a:sym typeface="Didact Gothic"/>
              </a:rPr>
              <a:t>con CSS podés cambiar por completo el aspecto de cualquier etiqueta HTML</a:t>
            </a:r>
            <a:r>
              <a:rPr lang="en-GB" sz="1200">
                <a:solidFill>
                  <a:schemeClr val="dk1"/>
                </a:solidFill>
                <a:latin typeface="Didact Gothic"/>
                <a:ea typeface="Didact Gothic"/>
                <a:cs typeface="Didact Gothic"/>
                <a:sym typeface="Didact Gothic"/>
              </a:rPr>
              <a:t>. </a:t>
            </a:r>
            <a:endParaRPr sz="1200">
              <a:solidFill>
                <a:schemeClr val="dk1"/>
              </a:solidFill>
              <a:latin typeface="Didact Gothic"/>
              <a:ea typeface="Didact Gothic"/>
              <a:cs typeface="Didact Gothic"/>
              <a:sym typeface="Didact Gothic"/>
            </a:endParaRPr>
          </a:p>
          <a:p>
            <a:pPr indent="0" lvl="0" marL="0" rtl="0" algn="just">
              <a:lnSpc>
                <a:spcPct val="150000"/>
              </a:lnSpc>
              <a:spcBef>
                <a:spcPts val="1100"/>
              </a:spcBef>
              <a:spcAft>
                <a:spcPts val="0"/>
              </a:spcAft>
              <a:buClr>
                <a:schemeClr val="dk1"/>
              </a:buClr>
              <a:buSzPts val="1100"/>
              <a:buFont typeface="Arial"/>
              <a:buNone/>
            </a:pPr>
            <a:r>
              <a:t/>
            </a:r>
            <a:endParaRPr b="1" sz="1800">
              <a:solidFill>
                <a:schemeClr val="dk1"/>
              </a:solidFill>
              <a:latin typeface="Didact Gothic"/>
              <a:ea typeface="Didact Gothic"/>
              <a:cs typeface="Didact Gothic"/>
              <a:sym typeface="Didact Gothic"/>
            </a:endParaRPr>
          </a:p>
          <a:p>
            <a:pPr indent="0" lvl="0" marL="0" rtl="0" algn="l">
              <a:spcBef>
                <a:spcPts val="110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af0dee4f0a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af0dee4f0a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1100"/>
              </a:spcAft>
              <a:buClr>
                <a:schemeClr val="dk1"/>
              </a:buClr>
              <a:buSzPts val="1100"/>
              <a:buFont typeface="Arial"/>
              <a:buNone/>
            </a:pPr>
            <a:r>
              <a:rPr lang="en-GB"/>
              <a:t>HTML solo || HTML con CSS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af0dee4f0a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af0dee4f0a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af0dee4f0a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af0dee4f0a_0_2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af0dee4f0a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af0dee4f0a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af0dee4f0a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af0dee4f0a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GB" sz="1200">
                <a:solidFill>
                  <a:schemeClr val="dk1"/>
                </a:solidFill>
                <a:latin typeface="Didact Gothic"/>
                <a:ea typeface="Didact Gothic"/>
                <a:cs typeface="Didact Gothic"/>
                <a:sym typeface="Didact Gothic"/>
              </a:rPr>
              <a:t>1- </a:t>
            </a:r>
            <a:r>
              <a:rPr b="1" lang="en-GB" sz="1200">
                <a:solidFill>
                  <a:schemeClr val="dk1"/>
                </a:solidFill>
                <a:latin typeface="Didact Gothic"/>
                <a:ea typeface="Didact Gothic"/>
                <a:cs typeface="Didact Gothic"/>
                <a:sym typeface="Didact Gothic"/>
              </a:rPr>
              <a:t>Cada declaración CSS está formada por un juego de pares</a:t>
            </a:r>
            <a:r>
              <a:rPr lang="en-GB" sz="1200">
                <a:solidFill>
                  <a:schemeClr val="dk1"/>
                </a:solidFill>
                <a:latin typeface="Didact Gothic"/>
                <a:ea typeface="Didact Gothic"/>
                <a:cs typeface="Didact Gothic"/>
                <a:sym typeface="Didact Gothic"/>
              </a:rPr>
              <a:t> </a:t>
            </a:r>
            <a:r>
              <a:rPr b="1" lang="en-GB" sz="1200">
                <a:solidFill>
                  <a:schemeClr val="dk1"/>
                </a:solidFill>
                <a:latin typeface="Didact Gothic"/>
                <a:ea typeface="Didact Gothic"/>
                <a:cs typeface="Didact Gothic"/>
                <a:sym typeface="Didact Gothic"/>
              </a:rPr>
              <a:t>propiedad:valor;</a:t>
            </a:r>
            <a:r>
              <a:rPr lang="en-GB" sz="1200">
                <a:solidFill>
                  <a:schemeClr val="dk1"/>
                </a:solidFill>
                <a:latin typeface="Didact Gothic"/>
                <a:ea typeface="Didact Gothic"/>
                <a:cs typeface="Didact Gothic"/>
                <a:sym typeface="Didact Gothic"/>
              </a:rPr>
              <a:t> no es con igual (como pasa con los atributos HTML), sino con dos puntos. Si a un elemento se le aplica más de una propiedad se deben separar con punto y coma. La última propiedad puede tener punto y coma (pero en este caso, no es obligatorio).</a:t>
            </a:r>
            <a:endParaRPr sz="1200">
              <a:solidFill>
                <a:schemeClr val="dk1"/>
              </a:solidFill>
              <a:latin typeface="Didact Gothic"/>
              <a:ea typeface="Didact Gothic"/>
              <a:cs typeface="Didact Gothic"/>
              <a:sym typeface="Didact Gothic"/>
            </a:endParaRPr>
          </a:p>
          <a:p>
            <a:pPr indent="0" lvl="0" marL="0" rtl="0" algn="just">
              <a:lnSpc>
                <a:spcPct val="150000"/>
              </a:lnSpc>
              <a:spcBef>
                <a:spcPts val="1100"/>
              </a:spcBef>
              <a:spcAft>
                <a:spcPts val="0"/>
              </a:spcAft>
              <a:buClr>
                <a:schemeClr val="dk1"/>
              </a:buClr>
              <a:buSzPts val="1100"/>
              <a:buFont typeface="Arial"/>
              <a:buNone/>
            </a:pPr>
            <a:r>
              <a:rPr lang="en-GB" sz="1200">
                <a:solidFill>
                  <a:schemeClr val="dk1"/>
                </a:solidFill>
                <a:latin typeface="Didact Gothic"/>
                <a:ea typeface="Didact Gothic"/>
                <a:cs typeface="Didact Gothic"/>
                <a:sym typeface="Didact Gothic"/>
              </a:rPr>
              <a:t>2- Tampoco se ve afectado por el espacio en blanco.</a:t>
            </a:r>
            <a:r>
              <a:rPr b="1" lang="en-GB" sz="1200">
                <a:solidFill>
                  <a:schemeClr val="dk1"/>
                </a:solidFill>
                <a:latin typeface="Didact Gothic"/>
                <a:ea typeface="Didact Gothic"/>
                <a:cs typeface="Didact Gothic"/>
                <a:sym typeface="Didact Gothic"/>
              </a:rPr>
              <a:t> Las propiedades se pueden escribir de corrido o una debajo de la otra</a:t>
            </a:r>
            <a:r>
              <a:rPr lang="en-GB" sz="1200">
                <a:solidFill>
                  <a:schemeClr val="dk1"/>
                </a:solidFill>
                <a:latin typeface="Didact Gothic"/>
                <a:ea typeface="Didact Gothic"/>
                <a:cs typeface="Didact Gothic"/>
                <a:sym typeface="Didact Gothic"/>
              </a:rPr>
              <a:t>. Los comentarios se hacen como en Javascript. Lo que esté comentado, será ignorado por CSS.</a:t>
            </a:r>
            <a:endParaRPr sz="1200">
              <a:solidFill>
                <a:schemeClr val="dk1"/>
              </a:solidFill>
              <a:latin typeface="Didact Gothic"/>
              <a:ea typeface="Didact Gothic"/>
              <a:cs typeface="Didact Gothic"/>
              <a:sym typeface="Didact Gothic"/>
            </a:endParaRPr>
          </a:p>
          <a:p>
            <a:pPr indent="0" lvl="0" marL="0" rtl="0" algn="just">
              <a:lnSpc>
                <a:spcPct val="150000"/>
              </a:lnSpc>
              <a:spcBef>
                <a:spcPts val="1100"/>
              </a:spcBef>
              <a:spcAft>
                <a:spcPts val="1100"/>
              </a:spcAft>
              <a:buNone/>
            </a:pPr>
            <a:r>
              <a:rPr lang="en-GB" sz="1200">
                <a:solidFill>
                  <a:schemeClr val="dk1"/>
                </a:solidFill>
                <a:latin typeface="Didact Gothic"/>
                <a:ea typeface="Didact Gothic"/>
                <a:cs typeface="Didact Gothic"/>
                <a:sym typeface="Didact Gothic"/>
              </a:rPr>
              <a:t>3- Siempre que la propiedad represente un número, </a:t>
            </a:r>
            <a:r>
              <a:rPr b="1" lang="en-GB" sz="1200">
                <a:solidFill>
                  <a:schemeClr val="dk1"/>
                </a:solidFill>
                <a:latin typeface="Didact Gothic"/>
                <a:ea typeface="Didact Gothic"/>
                <a:cs typeface="Didact Gothic"/>
                <a:sym typeface="Didact Gothic"/>
              </a:rPr>
              <a:t>el valor debe indicar en qué unidad se expresa</a:t>
            </a:r>
            <a:r>
              <a:rPr lang="en-GB" sz="1200">
                <a:solidFill>
                  <a:schemeClr val="dk1"/>
                </a:solidFill>
                <a:latin typeface="Didact Gothic"/>
                <a:ea typeface="Didact Gothic"/>
                <a:cs typeface="Didact Gothic"/>
                <a:sym typeface="Didact Gothic"/>
              </a:rPr>
              <a:t>. Entre el número y la unidad no pueden existir espacios.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af0dee4f0a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gaf0dee4f0a_0_2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Usar para los módulos más importantes de la clase, donde se introducen conceptos que se ven en varios slides. No hay que usarla para todos los módulos.</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af0dee4f0a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af0dee4f0a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af0dee4f0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af0dee4f0a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Obligatoria siempre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af0dee4f0a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af0dee4f0a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af0dee4f0a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af0dee4f0a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af0dee4f0a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gaf0dee4f0a_0_2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af0dee4f0a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af0dee4f0a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af0dee4f0a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af0dee4f0a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af0dee4f0a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af0dee4f0a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200">
              <a:solidFill>
                <a:schemeClr val="dk1"/>
              </a:solidFill>
              <a:latin typeface="Didact Gothic"/>
              <a:ea typeface="Didact Gothic"/>
              <a:cs typeface="Didact Gothic"/>
              <a:sym typeface="Didact Gothic"/>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af0dee4f0a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gaf0dee4f0a_0_2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GB">
                <a:solidFill>
                  <a:schemeClr val="dk1"/>
                </a:solidFill>
              </a:rPr>
              <a:t>Este momento implica mostrar el código directo desde el programa.</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af0dee4f0a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gaf0dee4f0a_0_3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Usar para los módulos más importantes de la clase, donde se introducen conceptos que se ven en varios slides. No hay que usarla para todos los módulos.</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af0dee4f0a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af0dee4f0a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af0dee4f0a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af0dee4f0a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f0dee4f0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gaf0dee4f0a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Obligatoria siempre. Es lo que queremos alcanzar una vez finalizada la clase. Recordá que se enuncian en principio con el verbo delante (por ejemplo: “Comprender…”, “Analizar…”, “conocer…”, etc).</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af0dee4f0a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af0dee4f0a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af0dee4f0a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af0dee4f0a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af0dee4f0a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gaf0dee4f0a_0_3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af0dee4f0a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af0dee4f0a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t/>
            </a:r>
            <a:endParaRPr sz="1200">
              <a:solidFill>
                <a:schemeClr val="dk1"/>
              </a:solidFill>
              <a:latin typeface="Didact Gothic"/>
              <a:ea typeface="Didact Gothic"/>
              <a:cs typeface="Didact Gothic"/>
              <a:sym typeface="Didact Gothic"/>
            </a:endParaRPr>
          </a:p>
          <a:p>
            <a:pPr indent="0" lvl="0" marL="0" rtl="0" algn="l">
              <a:spcBef>
                <a:spcPts val="110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af0dee4f0a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af0dee4f0a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af0dee4f0a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af0dee4f0a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af0dee4f0a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2" name="Google Shape;462;gaf0dee4f0a_0_3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subtemas de un módulo.</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af0dee4f0a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af0dee4f0a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af0dee4f0a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af0dee4f0a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af0dee4f0a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8" name="Google Shape;488;gaf0dee4f0a_0_3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GB">
                <a:solidFill>
                  <a:schemeClr val="dk1"/>
                </a:solidFill>
              </a:rPr>
              <a:t>Este momento implica mostrar el código directo desde el programa.</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af0dee4f0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af0dee4f0a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af0dee4f0a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5" name="Google Shape;495;gaf0dee4f0a_0_3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Usar para los módulos más importantes de la clase, donde se introducen conceptos que se ven en varios slides. No hay que usarla para todos los módulos.</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af0dee4f0a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af0dee4f0a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af0dee4f0a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af0dee4f0a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af0dee4f0a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af0dee4f0a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af0dee4f0a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3" name="Google Shape;533;gaf0dee4f0a_0_4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Usar para los subtemas de un módulo.</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af0dee4f0a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af0dee4f0a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af0dee4f0a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af0dee4f0a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af0dee4f0a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af0dee4f0a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Un juego para compartir y poder practicar los selectores: </a:t>
            </a:r>
            <a:r>
              <a:rPr lang="en-GB" u="sng">
                <a:solidFill>
                  <a:schemeClr val="hlink"/>
                </a:solidFill>
                <a:hlinkClick r:id="rId2"/>
              </a:rPr>
              <a:t>http://flukeout.github.io/</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af0dee4f0a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af0dee4f0a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af0dee4f0a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6" name="Google Shape;576;gaf0dee4f0a_0_4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f0dee4f0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gaf0dee4f0a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7f776dc3df_2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7f776dc3df_2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7f776dc3df_2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7f776dc3df_2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7f776dc3df_2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7f776dc3df_2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7f776dc3df_2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7f776dc3df_2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a41b88e133_0_10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2" name="Google Shape;612;ga41b88e133_0_10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GB">
                <a:solidFill>
                  <a:schemeClr val="dk1"/>
                </a:solidFill>
              </a:rPr>
              <a:t>Este momento implica mostrar el código directo desde el programa.</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a41b88e133_0_10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9" name="Google Shape;619;ga41b88e133_0_10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challenges genéricos.</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a41b88e133_0_1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6" name="Google Shape;626;ga41b88e133_0_1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las subsiguientes slides de challenges genéricos.</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a41b88e133_0_1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4" name="Google Shape;634;ga41b88e133_0_1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desafíos entregables. Editar el número con el número de desafío correspondiente..</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a41b88e133_0_1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2" name="Google Shape;642;ga41b88e133_0_1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sz="1200">
                <a:solidFill>
                  <a:schemeClr val="dk1"/>
                </a:solidFill>
                <a:highlight>
                  <a:schemeClr val="lt1"/>
                </a:highlight>
                <a:latin typeface="Helvetica Neue Light"/>
                <a:ea typeface="Helvetica Neue Light"/>
                <a:cs typeface="Helvetica Neue Light"/>
                <a:sym typeface="Helvetica Neue Light"/>
              </a:rPr>
              <a:t>Desarrollo de un desafío entregable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79537e72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9" name="Google Shape;649;g79537e72c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sz="1000">
                <a:solidFill>
                  <a:schemeClr val="dk1"/>
                </a:solidFill>
                <a:highlight>
                  <a:schemeClr val="lt1"/>
                </a:highlight>
                <a:latin typeface="Helvetica Neue Light"/>
                <a:ea typeface="Helvetica Neue Light"/>
                <a:cs typeface="Helvetica Neue Light"/>
                <a:sym typeface="Helvetica Neue Light"/>
              </a:rPr>
              <a:t>Ejemplo modelo de cómo comunicar una Actividad recomendada (desafío extra). </a:t>
            </a:r>
            <a:endParaRPr sz="10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f0dee4f0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af0dee4f0a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Se puede usar para comenzar o finalizar la clase, según sea más conveniente. La información de este slide es de relleno.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b="1" lang="en-GB"/>
              <a:t>Recurso: Mapa de conceptos</a:t>
            </a:r>
            <a:endParaRPr b="1"/>
          </a:p>
          <a:p>
            <a:pPr indent="0" lvl="0" marL="0" rtl="0" algn="l">
              <a:lnSpc>
                <a:spcPct val="100000"/>
              </a:lnSpc>
              <a:spcBef>
                <a:spcPts val="0"/>
              </a:spcBef>
              <a:spcAft>
                <a:spcPts val="0"/>
              </a:spcAft>
              <a:buSzPts val="1100"/>
              <a:buNone/>
            </a:pPr>
            <a:r>
              <a:rPr lang="en-GB"/>
              <a:t>Muestra rápidamente los contenidos de la clase y cómo se relacionan. Ayuda a los estudiantes a evitar “perderse” durante la clase, al avanzar en un sentido lineal una diapositiva tras otra. El ejemplo pertenece a la primera clase del curso UX/UI.</a:t>
            </a:r>
            <a:endParaRPr/>
          </a:p>
          <a:p>
            <a:pPr indent="0" lvl="0" marL="0" rtl="0" algn="l">
              <a:lnSpc>
                <a:spcPct val="100000"/>
              </a:lnSpc>
              <a:spcBef>
                <a:spcPts val="0"/>
              </a:spcBef>
              <a:spcAft>
                <a:spcPts val="0"/>
              </a:spcAft>
              <a:buSzPts val="1100"/>
              <a:buNone/>
            </a:pPr>
            <a:r>
              <a:rPr b="1" lang="en-GB"/>
              <a:t>Sugerencia</a:t>
            </a:r>
            <a:r>
              <a:rPr lang="en-GB"/>
              <a:t>: </a:t>
            </a:r>
            <a:br>
              <a:rPr lang="en-GB"/>
            </a:br>
            <a:r>
              <a:rPr lang="en-GB"/>
              <a:t>-También se pueden mostrar con un menor énfasis o colores apagados, aquellos contenidos de clases anteriores y que se vinculen con la actual. </a:t>
            </a:r>
            <a:endParaRPr/>
          </a:p>
          <a:p>
            <a:pPr indent="0" lvl="0" marL="0" rtl="0" algn="l">
              <a:lnSpc>
                <a:spcPct val="100000"/>
              </a:lnSpc>
              <a:spcBef>
                <a:spcPts val="0"/>
              </a:spcBef>
              <a:spcAft>
                <a:spcPts val="0"/>
              </a:spcAft>
              <a:buSzPts val="1100"/>
              <a:buNone/>
            </a:pPr>
            <a:r>
              <a:rPr lang="en-GB"/>
              <a:t>-Resaltar con color los temas que se abordan en la clase.</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79537e72c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7" name="Google Shape;657;g79537e72c1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200">
                <a:solidFill>
                  <a:schemeClr val="dk1"/>
                </a:solidFill>
                <a:highlight>
                  <a:schemeClr val="lt1"/>
                </a:highlight>
                <a:latin typeface="Helvetica Neue Light"/>
                <a:ea typeface="Helvetica Neue Light"/>
                <a:cs typeface="Helvetica Neue Light"/>
                <a:sym typeface="Helvetica Neue Light"/>
              </a:rPr>
              <a:t>Desarrollo de una Actividad recomendada (desafío extra). Vincular ejemplo. Hacer hincapié en que es optativa pero suma puntos para el top 10. </a:t>
            </a:r>
            <a:endParaRPr sz="1200">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highlight>
                <a:schemeClr val="lt1"/>
              </a:highlight>
              <a:latin typeface="Helvetica Neue Light"/>
              <a:ea typeface="Helvetica Neue Light"/>
              <a:cs typeface="Helvetica Neue Light"/>
              <a:sym typeface="Helvetica Neue Light"/>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a41b88e133_0_1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4" name="Google Shape;664;ga41b88e133_0_14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Se sugiere ubicar al finalizar la explicación de algún tema, para abrir formalmente el espacio de preguntas y ordenar la interacción.</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a41b88e133_0_1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0" name="Google Shape;670;ga41b88e133_0_14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Portada de Material Ampliado</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a41b88e133_0_1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7" name="Google Shape;677;ga41b88e133_0_14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que los estudiantes puedan explorar en sus casas los recursos vistos en clase: libros, artículos, herramientas, websites, videos (ajenos a Coder)</a:t>
            </a:r>
            <a:endParaRPr>
              <a:solidFill>
                <a:schemeClr val="dk1"/>
              </a:solidFill>
            </a:endParaRPr>
          </a:p>
          <a:p>
            <a:pPr indent="0" lvl="0" marL="0" rtl="0" algn="l">
              <a:lnSpc>
                <a:spcPct val="100000"/>
              </a:lnSpc>
              <a:spcBef>
                <a:spcPts val="0"/>
              </a:spcBef>
              <a:spcAft>
                <a:spcPts val="0"/>
              </a:spcAft>
              <a:buSzPts val="1100"/>
              <a:buNone/>
            </a:pPr>
            <a:r>
              <a:rPr lang="en-GB">
                <a:solidFill>
                  <a:schemeClr val="dk1"/>
                </a:solidFill>
              </a:rPr>
              <a:t>Enviar el contenido a integrar a </a:t>
            </a:r>
            <a:r>
              <a:rPr lang="en-GB" u="sng">
                <a:solidFill>
                  <a:schemeClr val="hlink"/>
                </a:solidFill>
                <a:hlinkClick r:id="rId2"/>
              </a:rPr>
              <a:t>contenidos@coderhouse.com</a:t>
            </a:r>
            <a:r>
              <a:rPr lang="en-GB">
                <a:solidFill>
                  <a:schemeClr val="dk1"/>
                </a:solidFill>
              </a:rPr>
              <a:t> para que lo podamos incluir en el Repositorio.</a:t>
            </a:r>
            <a:endParaRPr>
              <a:solidFill>
                <a:schemeClr val="dk1"/>
              </a:solidFil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a41b88e133_0_1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6" name="Google Shape;686;ga41b88e133_0_14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 En caso de cerrar con el “mapa de conceptos” se puede dejar solo “muchas gracias”. Completar el resumen con palabras claves de lo visto.</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a41b88e133_0_1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2" name="Google Shape;692;ga41b88e133_0_14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Obligatoria siempre.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f0dee4f0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af0dee4f0a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GB"/>
              <a:t>Recurso: Cronograma del curso</a:t>
            </a:r>
            <a:br>
              <a:rPr lang="en-GB"/>
            </a:br>
            <a:r>
              <a:rPr lang="en-GB"/>
              <a:t>- Se muestra al</a:t>
            </a:r>
            <a:r>
              <a:rPr b="1" lang="en-GB"/>
              <a:t> inicio</a:t>
            </a:r>
            <a:r>
              <a:rPr lang="en-GB"/>
              <a:t> de cada clase </a:t>
            </a:r>
            <a:endParaRPr/>
          </a:p>
          <a:p>
            <a:pPr indent="0" lvl="0" marL="0" rtl="0" algn="l">
              <a:lnSpc>
                <a:spcPct val="100000"/>
              </a:lnSpc>
              <a:spcBef>
                <a:spcPts val="0"/>
              </a:spcBef>
              <a:spcAft>
                <a:spcPts val="0"/>
              </a:spcAft>
              <a:buSzPts val="1100"/>
              <a:buNone/>
            </a:pPr>
            <a:r>
              <a:rPr lang="en-GB"/>
              <a:t>- Tiene un aspecto similar a un </a:t>
            </a:r>
            <a:r>
              <a:rPr b="1" lang="en-GB"/>
              <a:t>calendario.</a:t>
            </a:r>
            <a:br>
              <a:rPr lang="en-GB"/>
            </a:br>
            <a:r>
              <a:rPr lang="en-GB"/>
              <a:t>- Resume rápidamente: título de la clase, número y contenidos que abarca</a:t>
            </a:r>
            <a:endParaRPr/>
          </a:p>
          <a:p>
            <a:pPr indent="0" lvl="0" marL="0" rtl="0" algn="l">
              <a:lnSpc>
                <a:spcPct val="100000"/>
              </a:lnSpc>
              <a:spcBef>
                <a:spcPts val="0"/>
              </a:spcBef>
              <a:spcAft>
                <a:spcPts val="0"/>
              </a:spcAft>
              <a:buSzPts val="1100"/>
              <a:buNone/>
            </a:pPr>
            <a:r>
              <a:rPr lang="en-GB"/>
              <a:t>- Guía rápida tanto para docentes, como para estudiantes.</a:t>
            </a:r>
            <a:br>
              <a:rPr lang="en-GB"/>
            </a:br>
            <a:r>
              <a:rPr lang="en-GB"/>
              <a:t>- Para mayor ubicación en el curso, también muestra en un tamaño más pequeño lo sucedido la clase anterior y la siguiente.</a:t>
            </a:r>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-Ubicar en el interior de cada clase aquellas cuestiones destacadas con las cuales se encontrará el alumno y con su respectivo nombre:</a:t>
            </a:r>
            <a:r>
              <a:rPr b="1" lang="en-GB">
                <a:solidFill>
                  <a:schemeClr val="dk1"/>
                </a:solidFill>
              </a:rPr>
              <a:t> desafíos, entregables de proyecto, actividades colaborativas o  ejemplos en vivo.</a:t>
            </a:r>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f0dee4f0a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af0dee4f0a_0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solidFill>
                  <a:schemeClr val="dk1"/>
                </a:solidFill>
              </a:rPr>
              <a:t>Usar para los módulos más importantes de la clase, donde se introducen conceptos que se ven en varios slides. No hay que usarla para todos los módulos.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1" name="Shape 51"/>
        <p:cNvGrpSpPr/>
        <p:nvPr/>
      </p:nvGrpSpPr>
      <p:grpSpPr>
        <a:xfrm>
          <a:off x="0" y="0"/>
          <a:ext cx="0" cy="0"/>
          <a:chOff x="0" y="0"/>
          <a:chExt cx="0" cy="0"/>
        </a:xfrm>
      </p:grpSpPr>
      <p:sp>
        <p:nvSpPr>
          <p:cNvPr id="52" name="Google Shape;52;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53" name="Google Shape;53;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54" name="Google Shape;54;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2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2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hyperlink" Target="https://plataforma.coderhouse.com/video-tutoriales" TargetMode="External"/><Relationship Id="rId5"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www.youtube.com/watch?v=1U4TxPSn9eM" TargetMode="External"/><Relationship Id="rId4" Type="http://schemas.openxmlformats.org/officeDocument/2006/relationships/image" Target="../media/image8.png"/><Relationship Id="rId5"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22.png"/><Relationship Id="rId5"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23.png"/><Relationship Id="rId5"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png"/><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png"/><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png"/><Relationship Id="rId4" Type="http://schemas.openxmlformats.org/officeDocument/2006/relationships/image" Target="../media/image4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8.png"/><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4.png"/><Relationship Id="rId4" Type="http://schemas.openxmlformats.org/officeDocument/2006/relationships/image" Target="../media/image44.png"/><Relationship Id="rId5" Type="http://schemas.openxmlformats.org/officeDocument/2006/relationships/image" Target="../media/image4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8.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4.png"/><Relationship Id="rId4" Type="http://schemas.openxmlformats.org/officeDocument/2006/relationships/hyperlink" Target="https://developer.mozilla.org/es/docs/Web/CSS/Referencia_CSS"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4.png"/><Relationship Id="rId4" Type="http://schemas.openxmlformats.org/officeDocument/2006/relationships/image" Target="../media/image44.png"/><Relationship Id="rId5" Type="http://schemas.openxmlformats.org/officeDocument/2006/relationships/image" Target="../media/image4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8.png"/><Relationship Id="rId4" Type="http://schemas.openxmlformats.org/officeDocument/2006/relationships/image" Target="../media/image1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4.png"/><Relationship Id="rId4" Type="http://schemas.openxmlformats.org/officeDocument/2006/relationships/hyperlink" Target="https://stuffandnonsense.co.uk/archives/images/css-specificity-wars.png" TargetMode="External"/><Relationship Id="rId5" Type="http://schemas.openxmlformats.org/officeDocument/2006/relationships/image" Target="../media/image3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4.png"/><Relationship Id="rId4" Type="http://schemas.openxmlformats.org/officeDocument/2006/relationships/image" Target="../media/image4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4.png"/><Relationship Id="rId4" Type="http://schemas.openxmlformats.org/officeDocument/2006/relationships/hyperlink" Target="https://www.google.com/search?q=color+picker&amp;oq=color+picker&amp;aqs=chrome..69i57.1396j0j7&amp;sourceid=chrome&amp;ie=UTF-8" TargetMode="External"/><Relationship Id="rId5" Type="http://schemas.openxmlformats.org/officeDocument/2006/relationships/hyperlink" Target="https://www.w3schools.com/colors/colors_picker.asp" TargetMode="External"/><Relationship Id="rId6" Type="http://schemas.openxmlformats.org/officeDocument/2006/relationships/image" Target="../media/image3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4.png"/><Relationship Id="rId4" Type="http://schemas.openxmlformats.org/officeDocument/2006/relationships/image" Target="../media/image5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4.png"/><Relationship Id="rId4" Type="http://schemas.openxmlformats.org/officeDocument/2006/relationships/hyperlink" Target="https://www.w3schools.com/colors/colors_names.asp"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8.png"/><Relationship Id="rId4" Type="http://schemas.openxmlformats.org/officeDocument/2006/relationships/image" Target="../media/image1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8.png"/><Relationship Id="rId4" Type="http://schemas.openxmlformats.org/officeDocument/2006/relationships/image" Target="../media/image2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8.png"/><Relationship Id="rId4" Type="http://schemas.openxmlformats.org/officeDocument/2006/relationships/image" Target="../media/image2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8.png"/><Relationship Id="rId4" Type="http://schemas.openxmlformats.org/officeDocument/2006/relationships/image" Target="../media/image3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hyperlink" Target="https://drive.google.com/file/d/1G2vAexW1lcRHc0f1UgyCd9qhM8vwX8l6/view?usp=sharing" TargetMode="External"/><Relationship Id="rId4" Type="http://schemas.openxmlformats.org/officeDocument/2006/relationships/image" Target="../media/image8.png"/><Relationship Id="rId5" Type="http://schemas.openxmlformats.org/officeDocument/2006/relationships/image" Target="../media/image3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8.png"/><Relationship Id="rId4" Type="http://schemas.openxmlformats.org/officeDocument/2006/relationships/image" Target="../media/image4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8.png"/><Relationship Id="rId4" Type="http://schemas.openxmlformats.org/officeDocument/2006/relationships/image" Target="../media/image4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7.png"/><Relationship Id="rId4" Type="http://schemas.openxmlformats.org/officeDocument/2006/relationships/image" Target="../media/image3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2.xml"/><Relationship Id="rId3" Type="http://schemas.openxmlformats.org/officeDocument/2006/relationships/image" Target="../media/image52.png"/><Relationship Id="rId4" Type="http://schemas.openxmlformats.org/officeDocument/2006/relationships/image" Target="../media/image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3.xml"/><Relationship Id="rId3" Type="http://schemas.openxmlformats.org/officeDocument/2006/relationships/hyperlink" Target="https://www.toptal.com/designers/subtlepatterns/" TargetMode="External"/><Relationship Id="rId4" Type="http://schemas.openxmlformats.org/officeDocument/2006/relationships/hyperlink" Target="https://archive.org/" TargetMode="External"/><Relationship Id="rId5" Type="http://schemas.openxmlformats.org/officeDocument/2006/relationships/hyperlink" Target="http://www.csszengarden.com/" TargetMode="External"/><Relationship Id="rId6" Type="http://schemas.openxmlformats.org/officeDocument/2006/relationships/image" Target="../media/image8.png"/><Relationship Id="rId7" Type="http://schemas.openxmlformats.org/officeDocument/2006/relationships/image" Target="../media/image47.png"/><Relationship Id="rId8" Type="http://schemas.openxmlformats.org/officeDocument/2006/relationships/image" Target="../media/image50.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7.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7.png"/><Relationship Id="rId4" Type="http://schemas.openxmlformats.org/officeDocument/2006/relationships/image" Target="../media/image4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7.png"/><Relationship Id="rId5" Type="http://schemas.openxmlformats.org/officeDocument/2006/relationships/image" Target="../media/image10.png"/><Relationship Id="rId6" Type="http://schemas.openxmlformats.org/officeDocument/2006/relationships/image" Target="../media/image12.png"/><Relationship Id="rId7" Type="http://schemas.openxmlformats.org/officeDocument/2006/relationships/image" Target="../media/image9.png"/><Relationship Id="rId8"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8" name="Shape 58"/>
        <p:cNvGrpSpPr/>
        <p:nvPr/>
      </p:nvGrpSpPr>
      <p:grpSpPr>
        <a:xfrm>
          <a:off x="0" y="0"/>
          <a:ext cx="0" cy="0"/>
          <a:chOff x="0" y="0"/>
          <a:chExt cx="0" cy="0"/>
        </a:xfrm>
      </p:grpSpPr>
      <p:sp>
        <p:nvSpPr>
          <p:cNvPr id="59" name="Google Shape;59;p15"/>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RECUERDA PONER A GRABAR LA CLASE</a:t>
            </a:r>
            <a:endParaRPr b="0" i="1" sz="3600" u="none" cap="none" strike="noStrike">
              <a:solidFill>
                <a:srgbClr val="121212"/>
              </a:solidFill>
              <a:latin typeface="Anton"/>
              <a:ea typeface="Anton"/>
              <a:cs typeface="Anton"/>
              <a:sym typeface="Anton"/>
            </a:endParaRPr>
          </a:p>
        </p:txBody>
      </p:sp>
      <p:pic>
        <p:nvPicPr>
          <p:cNvPr id="60" name="Google Shape;60;p15"/>
          <p:cNvPicPr preferRelativeResize="0"/>
          <p:nvPr/>
        </p:nvPicPr>
        <p:blipFill rotWithShape="1">
          <a:blip r:embed="rId3">
            <a:alphaModFix/>
          </a:blip>
          <a:srcRect b="0" l="0" r="0" t="0"/>
          <a:stretch/>
        </p:blipFill>
        <p:spPr>
          <a:xfrm>
            <a:off x="4125950" y="3210488"/>
            <a:ext cx="892100" cy="743425"/>
          </a:xfrm>
          <a:prstGeom prst="rect">
            <a:avLst/>
          </a:prstGeom>
          <a:noFill/>
          <a:ln>
            <a:noFill/>
          </a:ln>
        </p:spPr>
      </p:pic>
      <p:pic>
        <p:nvPicPr>
          <p:cNvPr id="61" name="Google Shape;61;p15"/>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2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193" name="Google Shape;193;p24"/>
          <p:cNvSpPr txBox="1"/>
          <p:nvPr/>
        </p:nvSpPr>
        <p:spPr>
          <a:xfrm>
            <a:off x="611250" y="1464175"/>
            <a:ext cx="7921500" cy="30000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3CEFAB"/>
              </a:buClr>
              <a:buSzPts val="1800"/>
              <a:buChar char="●"/>
            </a:pPr>
            <a:r>
              <a:rPr b="1" lang="en-GB" sz="1800">
                <a:solidFill>
                  <a:schemeClr val="dk1"/>
                </a:solidFill>
                <a:latin typeface="Helvetica Neue"/>
                <a:ea typeface="Helvetica Neue"/>
                <a:cs typeface="Helvetica Neue"/>
                <a:sym typeface="Helvetica Neue"/>
              </a:rPr>
              <a:t>Enriquecen el HTML:</a:t>
            </a:r>
            <a:r>
              <a:rPr lang="en-GB" sz="1800">
                <a:solidFill>
                  <a:schemeClr val="dk1"/>
                </a:solidFill>
                <a:latin typeface="Helvetica Neue Light"/>
                <a:ea typeface="Helvetica Neue Light"/>
                <a:cs typeface="Helvetica Neue Light"/>
                <a:sym typeface="Helvetica Neue Light"/>
              </a:rPr>
              <a:t> </a:t>
            </a:r>
            <a:r>
              <a:rPr lang="en-GB" sz="1800">
                <a:solidFill>
                  <a:srgbClr val="24292E"/>
                </a:solidFill>
                <a:highlight>
                  <a:srgbClr val="FFFFFF"/>
                </a:highlight>
                <a:latin typeface="Helvetica Neue Light"/>
                <a:ea typeface="Helvetica Neue Light"/>
                <a:cs typeface="Helvetica Neue Light"/>
                <a:sym typeface="Helvetica Neue Light"/>
              </a:rPr>
              <a:t>las imágenes son elementos que enriquecen la experiencia de los usuarios. </a:t>
            </a:r>
            <a:endParaRPr sz="1800">
              <a:solidFill>
                <a:srgbClr val="24292E"/>
              </a:solidFill>
              <a:highlight>
                <a:srgbClr val="FFFFFF"/>
              </a:highlight>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rgbClr val="3CEFAB"/>
              </a:buClr>
              <a:buSzPts val="1800"/>
              <a:buChar char="●"/>
            </a:pPr>
            <a:r>
              <a:rPr b="1" lang="en-GB" sz="1800">
                <a:solidFill>
                  <a:schemeClr val="dk1"/>
                </a:solidFill>
                <a:latin typeface="Helvetica Neue"/>
                <a:ea typeface="Helvetica Neue"/>
                <a:cs typeface="Helvetica Neue"/>
                <a:sym typeface="Helvetica Neue"/>
              </a:rPr>
              <a:t>Insertar imágenes:</a:t>
            </a:r>
            <a:r>
              <a:rPr lang="en-GB" sz="1800">
                <a:solidFill>
                  <a:schemeClr val="dk1"/>
                </a:solidFill>
                <a:latin typeface="Helvetica Neue Light"/>
                <a:ea typeface="Helvetica Neue Light"/>
                <a:cs typeface="Helvetica Neue Light"/>
                <a:sym typeface="Helvetica Neue Light"/>
              </a:rPr>
              <a:t> </a:t>
            </a:r>
            <a:r>
              <a:rPr lang="en-GB" sz="1800">
                <a:solidFill>
                  <a:srgbClr val="24292E"/>
                </a:solidFill>
                <a:highlight>
                  <a:srgbClr val="FFFFFF"/>
                </a:highlight>
                <a:latin typeface="Helvetica Neue Light"/>
                <a:ea typeface="Helvetica Neue Light"/>
                <a:cs typeface="Helvetica Neue Light"/>
                <a:sym typeface="Helvetica Neue Light"/>
              </a:rPr>
              <a:t>se insertan con la etiqueta </a:t>
            </a:r>
            <a:r>
              <a:rPr lang="en-GB" sz="1800">
                <a:solidFill>
                  <a:schemeClr val="dk1"/>
                </a:solidFill>
                <a:highlight>
                  <a:srgbClr val="E0FF00"/>
                </a:highlight>
                <a:latin typeface="Helvetica Neue Light"/>
                <a:ea typeface="Helvetica Neue Light"/>
                <a:cs typeface="Helvetica Neue Light"/>
                <a:sym typeface="Helvetica Neue Light"/>
              </a:rPr>
              <a:t>&lt;img /&gt;</a:t>
            </a:r>
            <a:r>
              <a:rPr lang="en-GB" sz="1800">
                <a:solidFill>
                  <a:schemeClr val="dk1"/>
                </a:solidFill>
                <a:latin typeface="Helvetica Neue Light"/>
                <a:ea typeface="Helvetica Neue Light"/>
                <a:cs typeface="Helvetica Neue Light"/>
                <a:sym typeface="Helvetica Neue Light"/>
              </a:rPr>
              <a:t>, que </a:t>
            </a:r>
            <a:r>
              <a:rPr lang="en-GB" sz="1800">
                <a:solidFill>
                  <a:srgbClr val="24292E"/>
                </a:solidFill>
                <a:highlight>
                  <a:srgbClr val="FFFFFF"/>
                </a:highlight>
                <a:latin typeface="Helvetica Neue Light"/>
                <a:ea typeface="Helvetica Neue Light"/>
                <a:cs typeface="Helvetica Neue Light"/>
                <a:sym typeface="Helvetica Neue Light"/>
              </a:rPr>
              <a:t>pertenece al grupo de las etiquetas que se cierran a sí mismas (con la barra al final). Para funcionar requiere, como mínimo, indicar en dónde está el archivo a mostrar. Eso se hace con el atributo </a:t>
            </a:r>
            <a:r>
              <a:rPr i="1" lang="en-GB" sz="1800">
                <a:solidFill>
                  <a:srgbClr val="24292E"/>
                </a:solidFill>
                <a:highlight>
                  <a:srgbClr val="FFFFFF"/>
                </a:highlight>
                <a:latin typeface="Helvetica Neue Light"/>
                <a:ea typeface="Helvetica Neue Light"/>
                <a:cs typeface="Helvetica Neue Light"/>
                <a:sym typeface="Helvetica Neue Light"/>
              </a:rPr>
              <a:t>“src” </a:t>
            </a:r>
            <a:r>
              <a:rPr lang="en-GB" sz="1800">
                <a:solidFill>
                  <a:srgbClr val="24292E"/>
                </a:solidFill>
                <a:highlight>
                  <a:srgbClr val="FFFFFF"/>
                </a:highlight>
                <a:latin typeface="Helvetica Neue Light"/>
                <a:ea typeface="Helvetica Neue Light"/>
                <a:cs typeface="Helvetica Neue Light"/>
                <a:sym typeface="Helvetica Neue Light"/>
              </a:rPr>
              <a:t>(el source o fuente), que respeta todas las reglas de ruteo vistas en los links. Se comportan como elementos de línea, es significa que se verán una al lado de la otra.</a:t>
            </a:r>
            <a:endParaRPr sz="1800">
              <a:solidFill>
                <a:srgbClr val="24292E"/>
              </a:solidFill>
              <a:highlight>
                <a:srgbClr val="FFFFFF"/>
              </a:highlight>
              <a:latin typeface="Helvetica Neue Light"/>
              <a:ea typeface="Helvetica Neue Light"/>
              <a:cs typeface="Helvetica Neue Light"/>
              <a:sym typeface="Helvetica Neue Light"/>
            </a:endParaRPr>
          </a:p>
          <a:p>
            <a:pPr indent="0" lvl="0" marL="0" rtl="0" algn="l">
              <a:lnSpc>
                <a:spcPct val="150000"/>
              </a:lnSpc>
              <a:spcBef>
                <a:spcPts val="1100"/>
              </a:spcBef>
              <a:spcAft>
                <a:spcPts val="1100"/>
              </a:spcAft>
              <a:buNone/>
            </a:pPr>
            <a:r>
              <a:t/>
            </a:r>
            <a:endParaRPr sz="1800">
              <a:solidFill>
                <a:schemeClr val="dk1"/>
              </a:solidFill>
              <a:latin typeface="Helvetica Neue Light"/>
              <a:ea typeface="Helvetica Neue Light"/>
              <a:cs typeface="Helvetica Neue Light"/>
              <a:sym typeface="Helvetica Neue Light"/>
            </a:endParaRPr>
          </a:p>
        </p:txBody>
      </p:sp>
      <p:sp>
        <p:nvSpPr>
          <p:cNvPr id="194" name="Google Shape;194;p24"/>
          <p:cNvSpPr txBox="1"/>
          <p:nvPr/>
        </p:nvSpPr>
        <p:spPr>
          <a:xfrm>
            <a:off x="720450" y="468025"/>
            <a:ext cx="7812300" cy="8007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1100"/>
              </a:spcAft>
              <a:buNone/>
            </a:pPr>
            <a:r>
              <a:rPr i="1" lang="en-GB" sz="4000">
                <a:solidFill>
                  <a:schemeClr val="dk1"/>
                </a:solidFill>
                <a:latin typeface="Anton"/>
                <a:ea typeface="Anton"/>
                <a:cs typeface="Anton"/>
                <a:sym typeface="Anton"/>
              </a:rPr>
              <a:t>IMÁGENES</a:t>
            </a:r>
            <a:endParaRPr i="1" sz="4000">
              <a:latin typeface="Anton"/>
              <a:ea typeface="Anton"/>
              <a:cs typeface="Anton"/>
              <a:sym typeface="Anto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25"/>
          <p:cNvPicPr preferRelativeResize="0"/>
          <p:nvPr/>
        </p:nvPicPr>
        <p:blipFill>
          <a:blip r:embed="rId3">
            <a:alphaModFix/>
          </a:blip>
          <a:stretch>
            <a:fillRect/>
          </a:stretch>
        </p:blipFill>
        <p:spPr>
          <a:xfrm>
            <a:off x="7567925" y="4659625"/>
            <a:ext cx="1186526" cy="330675"/>
          </a:xfrm>
          <a:prstGeom prst="rect">
            <a:avLst/>
          </a:prstGeom>
          <a:noFill/>
          <a:ln>
            <a:noFill/>
          </a:ln>
        </p:spPr>
      </p:pic>
      <p:graphicFrame>
        <p:nvGraphicFramePr>
          <p:cNvPr id="200" name="Google Shape;200;p25"/>
          <p:cNvGraphicFramePr/>
          <p:nvPr/>
        </p:nvGraphicFramePr>
        <p:xfrm>
          <a:off x="1669100" y="3100200"/>
          <a:ext cx="3000000" cy="3000000"/>
        </p:xfrm>
        <a:graphic>
          <a:graphicData uri="http://schemas.openxmlformats.org/drawingml/2006/table">
            <a:tbl>
              <a:tblPr>
                <a:noFill/>
                <a:tableStyleId>{F1746A70-E492-4B2E-A27A-B97A7C431631}</a:tableStyleId>
              </a:tblPr>
              <a:tblGrid>
                <a:gridCol w="5731200"/>
              </a:tblGrid>
              <a:tr h="330200">
                <a:tc>
                  <a:txBody>
                    <a:bodyPr/>
                    <a:lstStyle/>
                    <a:p>
                      <a:pPr indent="0" lvl="0" marL="0" rtl="0" algn="l">
                        <a:spcBef>
                          <a:spcPts val="0"/>
                        </a:spcBef>
                        <a:spcAft>
                          <a:spcPts val="0"/>
                        </a:spcAft>
                        <a:buNone/>
                      </a:pPr>
                      <a:r>
                        <a:rPr lang="en-GB">
                          <a:solidFill>
                            <a:srgbClr val="D9D9D9"/>
                          </a:solidFill>
                          <a:latin typeface="Consolas"/>
                          <a:ea typeface="Consolas"/>
                          <a:cs typeface="Consolas"/>
                          <a:sym typeface="Consolas"/>
                        </a:rPr>
                        <a:t>&lt;</a:t>
                      </a:r>
                      <a:r>
                        <a:rPr lang="en-GB">
                          <a:solidFill>
                            <a:srgbClr val="E06666"/>
                          </a:solidFill>
                          <a:latin typeface="Consolas"/>
                          <a:ea typeface="Consolas"/>
                          <a:cs typeface="Consolas"/>
                          <a:sym typeface="Consolas"/>
                        </a:rPr>
                        <a:t>img</a:t>
                      </a:r>
                      <a:r>
                        <a:rPr lang="en-GB">
                          <a:solidFill>
                            <a:srgbClr val="D9D9D9"/>
                          </a:solidFill>
                          <a:latin typeface="Consolas"/>
                          <a:ea typeface="Consolas"/>
                          <a:cs typeface="Consolas"/>
                          <a:sym typeface="Consolas"/>
                        </a:rPr>
                        <a:t> </a:t>
                      </a:r>
                      <a:r>
                        <a:rPr lang="en-GB">
                          <a:solidFill>
                            <a:srgbClr val="FF9900"/>
                          </a:solidFill>
                          <a:latin typeface="Consolas"/>
                          <a:ea typeface="Consolas"/>
                          <a:cs typeface="Consolas"/>
                          <a:sym typeface="Consolas"/>
                        </a:rPr>
                        <a:t>src</a:t>
                      </a:r>
                      <a:r>
                        <a:rPr lang="en-GB">
                          <a:solidFill>
                            <a:srgbClr val="D9D9D9"/>
                          </a:solidFill>
                          <a:latin typeface="Consolas"/>
                          <a:ea typeface="Consolas"/>
                          <a:cs typeface="Consolas"/>
                          <a:sym typeface="Consolas"/>
                        </a:rPr>
                        <a:t>=</a:t>
                      </a:r>
                      <a:r>
                        <a:rPr lang="en-GB">
                          <a:solidFill>
                            <a:srgbClr val="93C47D"/>
                          </a:solidFill>
                          <a:latin typeface="Consolas"/>
                          <a:ea typeface="Consolas"/>
                          <a:cs typeface="Consolas"/>
                          <a:sym typeface="Consolas"/>
                        </a:rPr>
                        <a:t>"smiley.gif"</a:t>
                      </a:r>
                      <a:r>
                        <a:rPr lang="en-GB">
                          <a:solidFill>
                            <a:srgbClr val="D9D9D9"/>
                          </a:solidFill>
                          <a:latin typeface="Consolas"/>
                          <a:ea typeface="Consolas"/>
                          <a:cs typeface="Consolas"/>
                          <a:sym typeface="Consolas"/>
                        </a:rPr>
                        <a:t> </a:t>
                      </a:r>
                      <a:r>
                        <a:rPr lang="en-GB">
                          <a:solidFill>
                            <a:srgbClr val="FF9900"/>
                          </a:solidFill>
                          <a:latin typeface="Consolas"/>
                          <a:ea typeface="Consolas"/>
                          <a:cs typeface="Consolas"/>
                          <a:sym typeface="Consolas"/>
                        </a:rPr>
                        <a:t>alt</a:t>
                      </a:r>
                      <a:r>
                        <a:rPr lang="en-GB">
                          <a:solidFill>
                            <a:srgbClr val="D9D9D9"/>
                          </a:solidFill>
                          <a:latin typeface="Consolas"/>
                          <a:ea typeface="Consolas"/>
                          <a:cs typeface="Consolas"/>
                          <a:sym typeface="Consolas"/>
                        </a:rPr>
                        <a:t>=</a:t>
                      </a:r>
                      <a:r>
                        <a:rPr lang="en-GB">
                          <a:solidFill>
                            <a:srgbClr val="93C47D"/>
                          </a:solidFill>
                          <a:latin typeface="Consolas"/>
                          <a:ea typeface="Consolas"/>
                          <a:cs typeface="Consolas"/>
                          <a:sym typeface="Consolas"/>
                        </a:rPr>
                        <a:t>"Smiley Cara"</a:t>
                      </a:r>
                      <a:r>
                        <a:rPr lang="en-GB">
                          <a:solidFill>
                            <a:srgbClr val="D9D9D9"/>
                          </a:solidFill>
                          <a:latin typeface="Consolas"/>
                          <a:ea typeface="Consolas"/>
                          <a:cs typeface="Consolas"/>
                          <a:sym typeface="Consolas"/>
                        </a:rPr>
                        <a:t> /&gt;</a:t>
                      </a:r>
                      <a:endParaRPr>
                        <a:solidFill>
                          <a:srgbClr val="666666"/>
                        </a:solidFill>
                        <a:latin typeface="Consolas"/>
                        <a:ea typeface="Consolas"/>
                        <a:cs typeface="Consolas"/>
                        <a:sym typeface="Consolas"/>
                      </a:endParaRPr>
                    </a:p>
                  </a:txBody>
                  <a:tcPr marT="63500" marB="63500" marR="63500" marL="63500">
                    <a:solidFill>
                      <a:srgbClr val="0C343D"/>
                    </a:solidFill>
                  </a:tcPr>
                </a:tc>
              </a:tr>
              <a:tr h="330200">
                <a:tc>
                  <a:txBody>
                    <a:bodyPr/>
                    <a:lstStyle/>
                    <a:p>
                      <a:pPr indent="0" lvl="0" marL="0" rtl="0" algn="l">
                        <a:spcBef>
                          <a:spcPts val="0"/>
                        </a:spcBef>
                        <a:spcAft>
                          <a:spcPts val="0"/>
                        </a:spcAft>
                        <a:buNone/>
                      </a:pPr>
                      <a:r>
                        <a:t/>
                      </a:r>
                      <a:endParaRPr>
                        <a:solidFill>
                          <a:srgbClr val="D9D9D9"/>
                        </a:solidFill>
                        <a:latin typeface="Consolas"/>
                        <a:ea typeface="Consolas"/>
                        <a:cs typeface="Consolas"/>
                        <a:sym typeface="Consolas"/>
                      </a:endParaRPr>
                    </a:p>
                  </a:txBody>
                  <a:tcPr marT="63500" marB="63500" marR="63500" marL="63500">
                    <a:solidFill>
                      <a:srgbClr val="0C343D"/>
                    </a:solidFill>
                  </a:tcPr>
                </a:tc>
              </a:tr>
            </a:tbl>
          </a:graphicData>
        </a:graphic>
      </p:graphicFrame>
      <p:sp>
        <p:nvSpPr>
          <p:cNvPr id="201" name="Google Shape;201;p25"/>
          <p:cNvSpPr txBox="1"/>
          <p:nvPr/>
        </p:nvSpPr>
        <p:spPr>
          <a:xfrm>
            <a:off x="533100" y="1395050"/>
            <a:ext cx="8077800" cy="18222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1100"/>
              </a:spcAft>
              <a:buNone/>
            </a:pPr>
            <a:r>
              <a:rPr lang="en-GB" sz="1800">
                <a:solidFill>
                  <a:srgbClr val="24292E"/>
                </a:solidFill>
                <a:highlight>
                  <a:srgbClr val="FFFFFF"/>
                </a:highlight>
                <a:latin typeface="Helvetica Neue Light"/>
                <a:ea typeface="Helvetica Neue Light"/>
                <a:cs typeface="Helvetica Neue Light"/>
                <a:sym typeface="Helvetica Neue Light"/>
              </a:rPr>
              <a:t>El </a:t>
            </a:r>
            <a:r>
              <a:rPr lang="en-GB" sz="1800">
                <a:solidFill>
                  <a:srgbClr val="24292E"/>
                </a:solidFill>
                <a:highlight>
                  <a:srgbClr val="E0FF00"/>
                </a:highlight>
                <a:latin typeface="Helvetica Neue Light"/>
                <a:ea typeface="Helvetica Neue Light"/>
                <a:cs typeface="Helvetica Neue Light"/>
                <a:sym typeface="Helvetica Neue Light"/>
              </a:rPr>
              <a:t>“alt”</a:t>
            </a:r>
            <a:r>
              <a:rPr lang="en-GB" sz="1800">
                <a:solidFill>
                  <a:srgbClr val="24292E"/>
                </a:solidFill>
                <a:highlight>
                  <a:srgbClr val="FFFFFF"/>
                </a:highlight>
                <a:latin typeface="Helvetica Neue Light"/>
                <a:ea typeface="Helvetica Neue Light"/>
                <a:cs typeface="Helvetica Neue Light"/>
                <a:sym typeface="Helvetica Neue Light"/>
              </a:rPr>
              <a:t> es un texto que debe representar la foto que se está visualizando. Tiene que ser conciso y breve, pero dejar en claro de qué se trata la imagen.</a:t>
            </a:r>
            <a:endParaRPr sz="1800">
              <a:latin typeface="Helvetica Neue Light"/>
              <a:ea typeface="Helvetica Neue Light"/>
              <a:cs typeface="Helvetica Neue Light"/>
              <a:sym typeface="Helvetica Neue Light"/>
            </a:endParaRPr>
          </a:p>
        </p:txBody>
      </p:sp>
      <p:sp>
        <p:nvSpPr>
          <p:cNvPr id="202" name="Google Shape;202;p25"/>
          <p:cNvSpPr txBox="1"/>
          <p:nvPr/>
        </p:nvSpPr>
        <p:spPr>
          <a:xfrm>
            <a:off x="665850" y="530050"/>
            <a:ext cx="7812300" cy="8007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1100"/>
              </a:spcAft>
              <a:buNone/>
            </a:pPr>
            <a:r>
              <a:rPr i="1" lang="en-GB" sz="4000">
                <a:solidFill>
                  <a:schemeClr val="dk1"/>
                </a:solidFill>
                <a:latin typeface="Anton"/>
                <a:ea typeface="Anton"/>
                <a:cs typeface="Anton"/>
                <a:sym typeface="Anton"/>
              </a:rPr>
              <a:t>ALT</a:t>
            </a:r>
            <a:endParaRPr i="1" sz="4000">
              <a:latin typeface="Anton"/>
              <a:ea typeface="Anton"/>
              <a:cs typeface="Anton"/>
              <a:sym typeface="Anto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26"/>
          <p:cNvPicPr preferRelativeResize="0"/>
          <p:nvPr/>
        </p:nvPicPr>
        <p:blipFill>
          <a:blip r:embed="rId3">
            <a:alphaModFix/>
          </a:blip>
          <a:stretch>
            <a:fillRect/>
          </a:stretch>
        </p:blipFill>
        <p:spPr>
          <a:xfrm>
            <a:off x="7567925" y="4659625"/>
            <a:ext cx="1186526" cy="330675"/>
          </a:xfrm>
          <a:prstGeom prst="rect">
            <a:avLst/>
          </a:prstGeom>
          <a:noFill/>
          <a:ln>
            <a:noFill/>
          </a:ln>
        </p:spPr>
      </p:pic>
      <p:graphicFrame>
        <p:nvGraphicFramePr>
          <p:cNvPr id="208" name="Google Shape;208;p26"/>
          <p:cNvGraphicFramePr/>
          <p:nvPr/>
        </p:nvGraphicFramePr>
        <p:xfrm>
          <a:off x="4832200" y="2089150"/>
          <a:ext cx="3000000" cy="3000000"/>
        </p:xfrm>
        <a:graphic>
          <a:graphicData uri="http://schemas.openxmlformats.org/drawingml/2006/table">
            <a:tbl>
              <a:tblPr>
                <a:noFill/>
                <a:tableStyleId>{F1746A70-E492-4B2E-A27A-B97A7C431631}</a:tableStyleId>
              </a:tblPr>
              <a:tblGrid>
                <a:gridCol w="3309525"/>
              </a:tblGrid>
              <a:tr h="330200">
                <a:tc>
                  <a:txBody>
                    <a:bodyPr/>
                    <a:lstStyle/>
                    <a:p>
                      <a:pPr indent="0" lvl="0" marL="0" rtl="0" algn="l">
                        <a:spcBef>
                          <a:spcPts val="0"/>
                        </a:spcBef>
                        <a:spcAft>
                          <a:spcPts val="0"/>
                        </a:spcAft>
                        <a:buNone/>
                      </a:pPr>
                      <a:r>
                        <a:rPr lang="en-GB" sz="1800">
                          <a:solidFill>
                            <a:srgbClr val="D9D9D9"/>
                          </a:solidFill>
                          <a:latin typeface="Didact Gothic"/>
                          <a:ea typeface="Didact Gothic"/>
                          <a:cs typeface="Didact Gothic"/>
                          <a:sym typeface="Didact Gothic"/>
                        </a:rPr>
                        <a:t>&lt;</a:t>
                      </a:r>
                      <a:r>
                        <a:rPr lang="en-GB" sz="1800">
                          <a:solidFill>
                            <a:srgbClr val="E06666"/>
                          </a:solidFill>
                          <a:latin typeface="Didact Gothic"/>
                          <a:ea typeface="Didact Gothic"/>
                          <a:cs typeface="Didact Gothic"/>
                          <a:sym typeface="Didact Gothic"/>
                        </a:rPr>
                        <a:t>video</a:t>
                      </a:r>
                      <a:r>
                        <a:rPr lang="en-GB" sz="1800">
                          <a:solidFill>
                            <a:srgbClr val="D9D9D9"/>
                          </a:solidFill>
                          <a:latin typeface="Didact Gothic"/>
                          <a:ea typeface="Didact Gothic"/>
                          <a:cs typeface="Didact Gothic"/>
                          <a:sym typeface="Didact Gothic"/>
                        </a:rPr>
                        <a:t> </a:t>
                      </a:r>
                      <a:r>
                        <a:rPr lang="en-GB" sz="1800">
                          <a:solidFill>
                            <a:srgbClr val="FF9900"/>
                          </a:solidFill>
                          <a:latin typeface="Didact Gothic"/>
                          <a:ea typeface="Didact Gothic"/>
                          <a:cs typeface="Didact Gothic"/>
                          <a:sym typeface="Didact Gothic"/>
                        </a:rPr>
                        <a:t>src</a:t>
                      </a:r>
                      <a:r>
                        <a:rPr lang="en-GB" sz="1800">
                          <a:solidFill>
                            <a:srgbClr val="D9D9D9"/>
                          </a:solidFill>
                          <a:latin typeface="Didact Gothic"/>
                          <a:ea typeface="Didact Gothic"/>
                          <a:cs typeface="Didact Gothic"/>
                          <a:sym typeface="Didact Gothic"/>
                        </a:rPr>
                        <a:t>=</a:t>
                      </a:r>
                      <a:r>
                        <a:rPr lang="en-GB" sz="1800">
                          <a:solidFill>
                            <a:srgbClr val="93C47D"/>
                          </a:solidFill>
                          <a:latin typeface="Didact Gothic"/>
                          <a:ea typeface="Didact Gothic"/>
                          <a:cs typeface="Didact Gothic"/>
                          <a:sym typeface="Didact Gothic"/>
                        </a:rPr>
                        <a:t>"mivideo.mp4"</a:t>
                      </a:r>
                      <a:r>
                        <a:rPr lang="en-GB" sz="1800">
                          <a:solidFill>
                            <a:srgbClr val="D9D9D9"/>
                          </a:solidFill>
                          <a:latin typeface="Didact Gothic"/>
                          <a:ea typeface="Didact Gothic"/>
                          <a:cs typeface="Didact Gothic"/>
                          <a:sym typeface="Didact Gothic"/>
                        </a:rPr>
                        <a:t> </a:t>
                      </a:r>
                      <a:r>
                        <a:rPr lang="en-GB" sz="1800">
                          <a:solidFill>
                            <a:srgbClr val="FF9900"/>
                          </a:solidFill>
                          <a:latin typeface="Didact Gothic"/>
                          <a:ea typeface="Didact Gothic"/>
                          <a:cs typeface="Didact Gothic"/>
                          <a:sym typeface="Didact Gothic"/>
                        </a:rPr>
                        <a:t>controls</a:t>
                      </a:r>
                      <a:r>
                        <a:rPr lang="en-GB" sz="1800">
                          <a:solidFill>
                            <a:srgbClr val="D9D9D9"/>
                          </a:solidFill>
                          <a:latin typeface="Didact Gothic"/>
                          <a:ea typeface="Didact Gothic"/>
                          <a:cs typeface="Didact Gothic"/>
                          <a:sym typeface="Didact Gothic"/>
                        </a:rPr>
                        <a:t>&gt;</a:t>
                      </a:r>
                      <a:endParaRPr sz="1800">
                        <a:solidFill>
                          <a:srgbClr val="D9D9D9"/>
                        </a:solidFill>
                        <a:latin typeface="Didact Gothic"/>
                        <a:ea typeface="Didact Gothic"/>
                        <a:cs typeface="Didact Gothic"/>
                        <a:sym typeface="Didact Gothic"/>
                      </a:endParaRPr>
                    </a:p>
                    <a:p>
                      <a:pPr indent="0" lvl="0" marL="0" rtl="0" algn="l">
                        <a:spcBef>
                          <a:spcPts val="0"/>
                        </a:spcBef>
                        <a:spcAft>
                          <a:spcPts val="0"/>
                        </a:spcAft>
                        <a:buNone/>
                      </a:pPr>
                      <a:r>
                        <a:rPr lang="en-GB" sz="1800">
                          <a:solidFill>
                            <a:srgbClr val="D9D9D9"/>
                          </a:solidFill>
                          <a:latin typeface="Didact Gothic"/>
                          <a:ea typeface="Didact Gothic"/>
                          <a:cs typeface="Didact Gothic"/>
                          <a:sym typeface="Didact Gothic"/>
                        </a:rPr>
                        <a:t>  Tu navegador no implementa el elemento  &lt;</a:t>
                      </a:r>
                      <a:r>
                        <a:rPr lang="en-GB" sz="1800">
                          <a:solidFill>
                            <a:srgbClr val="E06666"/>
                          </a:solidFill>
                          <a:latin typeface="Didact Gothic"/>
                          <a:ea typeface="Didact Gothic"/>
                          <a:cs typeface="Didact Gothic"/>
                          <a:sym typeface="Didact Gothic"/>
                        </a:rPr>
                        <a:t>code</a:t>
                      </a:r>
                      <a:r>
                        <a:rPr lang="en-GB" sz="1800">
                          <a:solidFill>
                            <a:srgbClr val="D9D9D9"/>
                          </a:solidFill>
                          <a:latin typeface="Didact Gothic"/>
                          <a:ea typeface="Didact Gothic"/>
                          <a:cs typeface="Didact Gothic"/>
                          <a:sym typeface="Didact Gothic"/>
                        </a:rPr>
                        <a:t>&gt;video&lt;/</a:t>
                      </a:r>
                      <a:r>
                        <a:rPr lang="en-GB" sz="1800">
                          <a:solidFill>
                            <a:srgbClr val="E06666"/>
                          </a:solidFill>
                          <a:latin typeface="Didact Gothic"/>
                          <a:ea typeface="Didact Gothic"/>
                          <a:cs typeface="Didact Gothic"/>
                          <a:sym typeface="Didact Gothic"/>
                        </a:rPr>
                        <a:t>code</a:t>
                      </a:r>
                      <a:r>
                        <a:rPr lang="en-GB" sz="1800">
                          <a:solidFill>
                            <a:srgbClr val="D9D9D9"/>
                          </a:solidFill>
                          <a:latin typeface="Didact Gothic"/>
                          <a:ea typeface="Didact Gothic"/>
                          <a:cs typeface="Didact Gothic"/>
                          <a:sym typeface="Didact Gothic"/>
                        </a:rPr>
                        <a:t>&gt;.</a:t>
                      </a:r>
                      <a:endParaRPr sz="1800">
                        <a:solidFill>
                          <a:srgbClr val="D9D9D9"/>
                        </a:solidFill>
                        <a:latin typeface="Didact Gothic"/>
                        <a:ea typeface="Didact Gothic"/>
                        <a:cs typeface="Didact Gothic"/>
                        <a:sym typeface="Didact Gothic"/>
                      </a:endParaRPr>
                    </a:p>
                    <a:p>
                      <a:pPr indent="0" lvl="0" marL="0" rtl="0" algn="l">
                        <a:spcBef>
                          <a:spcPts val="0"/>
                        </a:spcBef>
                        <a:spcAft>
                          <a:spcPts val="0"/>
                        </a:spcAft>
                        <a:buNone/>
                      </a:pPr>
                      <a:r>
                        <a:rPr lang="en-GB" sz="1800">
                          <a:solidFill>
                            <a:srgbClr val="D9D9D9"/>
                          </a:solidFill>
                          <a:latin typeface="Didact Gothic"/>
                          <a:ea typeface="Didact Gothic"/>
                          <a:cs typeface="Didact Gothic"/>
                          <a:sym typeface="Didact Gothic"/>
                        </a:rPr>
                        <a:t>&lt;/</a:t>
                      </a:r>
                      <a:r>
                        <a:rPr lang="en-GB" sz="1800">
                          <a:solidFill>
                            <a:srgbClr val="E06666"/>
                          </a:solidFill>
                          <a:latin typeface="Didact Gothic"/>
                          <a:ea typeface="Didact Gothic"/>
                          <a:cs typeface="Didact Gothic"/>
                          <a:sym typeface="Didact Gothic"/>
                        </a:rPr>
                        <a:t>video</a:t>
                      </a:r>
                      <a:r>
                        <a:rPr lang="en-GB" sz="1800">
                          <a:solidFill>
                            <a:srgbClr val="D9D9D9"/>
                          </a:solidFill>
                          <a:latin typeface="Didact Gothic"/>
                          <a:ea typeface="Didact Gothic"/>
                          <a:cs typeface="Didact Gothic"/>
                          <a:sym typeface="Didact Gothic"/>
                        </a:rPr>
                        <a:t>&gt;</a:t>
                      </a:r>
                      <a:endParaRPr sz="1800">
                        <a:solidFill>
                          <a:srgbClr val="666666"/>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209" name="Google Shape;209;p26"/>
          <p:cNvSpPr txBox="1"/>
          <p:nvPr/>
        </p:nvSpPr>
        <p:spPr>
          <a:xfrm>
            <a:off x="471750" y="431800"/>
            <a:ext cx="8200500" cy="6528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1100"/>
              </a:spcAft>
              <a:buNone/>
            </a:pPr>
            <a:r>
              <a:rPr i="1" lang="en-GB" sz="4000">
                <a:solidFill>
                  <a:schemeClr val="dk1"/>
                </a:solidFill>
                <a:latin typeface="Anton"/>
                <a:ea typeface="Anton"/>
                <a:cs typeface="Anton"/>
                <a:sym typeface="Anton"/>
              </a:rPr>
              <a:t>ETIQUETA VIDEO</a:t>
            </a:r>
            <a:endParaRPr sz="4000">
              <a:solidFill>
                <a:schemeClr val="dk1"/>
              </a:solidFill>
              <a:latin typeface="Anton"/>
              <a:ea typeface="Anton"/>
              <a:cs typeface="Anton"/>
              <a:sym typeface="Anton"/>
            </a:endParaRPr>
          </a:p>
        </p:txBody>
      </p:sp>
      <p:pic>
        <p:nvPicPr>
          <p:cNvPr id="210" name="Google Shape;210;p26"/>
          <p:cNvPicPr preferRelativeResize="0"/>
          <p:nvPr/>
        </p:nvPicPr>
        <p:blipFill rotWithShape="1">
          <a:blip r:embed="rId4">
            <a:alphaModFix/>
          </a:blip>
          <a:srcRect b="24670" l="0" r="21697" t="0"/>
          <a:stretch/>
        </p:blipFill>
        <p:spPr>
          <a:xfrm>
            <a:off x="766350" y="1746125"/>
            <a:ext cx="3544925" cy="25106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27"/>
          <p:cNvPicPr preferRelativeResize="0"/>
          <p:nvPr/>
        </p:nvPicPr>
        <p:blipFill>
          <a:blip r:embed="rId3">
            <a:alphaModFix/>
          </a:blip>
          <a:stretch>
            <a:fillRect/>
          </a:stretch>
        </p:blipFill>
        <p:spPr>
          <a:xfrm>
            <a:off x="7567925" y="4659625"/>
            <a:ext cx="1186526" cy="330675"/>
          </a:xfrm>
          <a:prstGeom prst="rect">
            <a:avLst/>
          </a:prstGeom>
          <a:noFill/>
          <a:ln>
            <a:noFill/>
          </a:ln>
        </p:spPr>
      </p:pic>
      <p:graphicFrame>
        <p:nvGraphicFramePr>
          <p:cNvPr id="216" name="Google Shape;216;p27"/>
          <p:cNvGraphicFramePr/>
          <p:nvPr/>
        </p:nvGraphicFramePr>
        <p:xfrm>
          <a:off x="4095475" y="2093913"/>
          <a:ext cx="3000000" cy="3000000"/>
        </p:xfrm>
        <a:graphic>
          <a:graphicData uri="http://schemas.openxmlformats.org/drawingml/2006/table">
            <a:tbl>
              <a:tblPr>
                <a:noFill/>
                <a:tableStyleId>{F1746A70-E492-4B2E-A27A-B97A7C431631}</a:tableStyleId>
              </a:tblPr>
              <a:tblGrid>
                <a:gridCol w="4326875"/>
              </a:tblGrid>
              <a:tr h="330200">
                <a:tc>
                  <a:txBody>
                    <a:bodyPr/>
                    <a:lstStyle/>
                    <a:p>
                      <a:pPr indent="0" lvl="0" marL="0" rtl="0" algn="l">
                        <a:spcBef>
                          <a:spcPts val="0"/>
                        </a:spcBef>
                        <a:spcAft>
                          <a:spcPts val="0"/>
                        </a:spcAft>
                        <a:buClr>
                          <a:schemeClr val="dk1"/>
                        </a:buClr>
                        <a:buSzPts val="1100"/>
                        <a:buFont typeface="Arial"/>
                        <a:buNone/>
                      </a:pPr>
                      <a:r>
                        <a:rPr lang="en-GB" sz="1800">
                          <a:solidFill>
                            <a:srgbClr val="D9D9D9"/>
                          </a:solidFill>
                          <a:latin typeface="Didact Gothic"/>
                          <a:ea typeface="Didact Gothic"/>
                          <a:cs typeface="Didact Gothic"/>
                          <a:sym typeface="Didact Gothic"/>
                        </a:rPr>
                        <a:t>&lt;</a:t>
                      </a:r>
                      <a:r>
                        <a:rPr lang="en-GB" sz="1800">
                          <a:solidFill>
                            <a:srgbClr val="E06666"/>
                          </a:solidFill>
                          <a:latin typeface="Didact Gothic"/>
                          <a:ea typeface="Didact Gothic"/>
                          <a:cs typeface="Didact Gothic"/>
                          <a:sym typeface="Didact Gothic"/>
                        </a:rPr>
                        <a:t>audio</a:t>
                      </a:r>
                      <a:r>
                        <a:rPr lang="en-GB" sz="1800">
                          <a:solidFill>
                            <a:srgbClr val="D9D9D9"/>
                          </a:solidFill>
                          <a:latin typeface="Didact Gothic"/>
                          <a:ea typeface="Didact Gothic"/>
                          <a:cs typeface="Didact Gothic"/>
                          <a:sym typeface="Didact Gothic"/>
                        </a:rPr>
                        <a:t> src="perfect.mp3" preload="auto" controls&gt;&lt;/</a:t>
                      </a:r>
                      <a:r>
                        <a:rPr lang="en-GB" sz="1800">
                          <a:solidFill>
                            <a:srgbClr val="E06666"/>
                          </a:solidFill>
                          <a:latin typeface="Didact Gothic"/>
                          <a:ea typeface="Didact Gothic"/>
                          <a:cs typeface="Didact Gothic"/>
                          <a:sym typeface="Didact Gothic"/>
                        </a:rPr>
                        <a:t>audio</a:t>
                      </a:r>
                      <a:r>
                        <a:rPr lang="en-GB" sz="1800">
                          <a:solidFill>
                            <a:srgbClr val="D9D9D9"/>
                          </a:solidFill>
                          <a:latin typeface="Didact Gothic"/>
                          <a:ea typeface="Didact Gothic"/>
                          <a:cs typeface="Didact Gothic"/>
                          <a:sym typeface="Didact Gothic"/>
                        </a:rPr>
                        <a:t>&gt;</a:t>
                      </a:r>
                      <a:endParaRPr sz="1800">
                        <a:solidFill>
                          <a:srgbClr val="D9D9D9"/>
                        </a:solidFill>
                        <a:latin typeface="Didact Gothic"/>
                        <a:ea typeface="Didact Gothic"/>
                        <a:cs typeface="Didact Gothic"/>
                        <a:sym typeface="Didact Gothic"/>
                      </a:endParaRPr>
                    </a:p>
                    <a:p>
                      <a:pPr indent="0" lvl="0" marL="0" rtl="0" algn="l">
                        <a:spcBef>
                          <a:spcPts val="0"/>
                        </a:spcBef>
                        <a:spcAft>
                          <a:spcPts val="0"/>
                        </a:spcAft>
                        <a:buNone/>
                      </a:pPr>
                      <a:r>
                        <a:t/>
                      </a:r>
                      <a:endParaRPr sz="1800">
                        <a:solidFill>
                          <a:srgbClr val="D9D9D9"/>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217" name="Google Shape;217;p27"/>
          <p:cNvSpPr txBox="1"/>
          <p:nvPr/>
        </p:nvSpPr>
        <p:spPr>
          <a:xfrm>
            <a:off x="471750" y="442600"/>
            <a:ext cx="8200500" cy="6528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1100"/>
              </a:spcAft>
              <a:buNone/>
            </a:pPr>
            <a:r>
              <a:rPr i="1" lang="en-GB" sz="4000">
                <a:solidFill>
                  <a:schemeClr val="dk1"/>
                </a:solidFill>
                <a:latin typeface="Anton"/>
                <a:ea typeface="Anton"/>
                <a:cs typeface="Anton"/>
                <a:sym typeface="Anton"/>
              </a:rPr>
              <a:t>ETIQUETA AUDIO</a:t>
            </a:r>
            <a:endParaRPr sz="4000">
              <a:solidFill>
                <a:schemeClr val="dk1"/>
              </a:solidFill>
              <a:latin typeface="Anton"/>
              <a:ea typeface="Anton"/>
              <a:cs typeface="Anton"/>
              <a:sym typeface="Anton"/>
            </a:endParaRPr>
          </a:p>
        </p:txBody>
      </p:sp>
      <p:pic>
        <p:nvPicPr>
          <p:cNvPr id="218" name="Google Shape;218;p27"/>
          <p:cNvPicPr preferRelativeResize="0"/>
          <p:nvPr/>
        </p:nvPicPr>
        <p:blipFill rotWithShape="1">
          <a:blip r:embed="rId4">
            <a:alphaModFix/>
          </a:blip>
          <a:srcRect b="0" l="14060" r="53645" t="0"/>
          <a:stretch/>
        </p:blipFill>
        <p:spPr>
          <a:xfrm>
            <a:off x="1263148" y="1499250"/>
            <a:ext cx="2537650" cy="3143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nvSpPr>
        <p:spPr>
          <a:xfrm>
            <a:off x="3799500" y="1265650"/>
            <a:ext cx="5136900" cy="34401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3CEFAB"/>
              </a:buClr>
              <a:buSzPts val="1600"/>
              <a:buFont typeface="Helvetica Neue Light"/>
              <a:buChar char="●"/>
            </a:pPr>
            <a:r>
              <a:rPr b="1" lang="en-GB" sz="1600">
                <a:latin typeface="Helvetica Neue"/>
                <a:ea typeface="Helvetica Neue"/>
                <a:cs typeface="Helvetica Neue"/>
                <a:sym typeface="Helvetica Neue"/>
              </a:rPr>
              <a:t>Controls:</a:t>
            </a:r>
            <a:r>
              <a:rPr lang="en-GB" sz="1600">
                <a:latin typeface="Helvetica Neue Light"/>
                <a:ea typeface="Helvetica Neue Light"/>
                <a:cs typeface="Helvetica Neue Light"/>
                <a:sym typeface="Helvetica Neue Light"/>
              </a:rPr>
              <a:t> </a:t>
            </a:r>
            <a:r>
              <a:rPr lang="en-GB" sz="1600">
                <a:solidFill>
                  <a:schemeClr val="dk1"/>
                </a:solidFill>
                <a:latin typeface="Helvetica Neue Light"/>
                <a:ea typeface="Helvetica Neue Light"/>
                <a:cs typeface="Helvetica Neue Light"/>
                <a:sym typeface="Helvetica Neue Light"/>
              </a:rPr>
              <a:t>controles para manejar el audio.</a:t>
            </a:r>
            <a:endParaRPr sz="1600">
              <a:latin typeface="Helvetica Neue Light"/>
              <a:ea typeface="Helvetica Neue Light"/>
              <a:cs typeface="Helvetica Neue Light"/>
              <a:sym typeface="Helvetica Neue Light"/>
            </a:endParaRPr>
          </a:p>
          <a:p>
            <a:pPr indent="-330200" lvl="0" marL="457200" rtl="0" algn="l">
              <a:lnSpc>
                <a:spcPct val="150000"/>
              </a:lnSpc>
              <a:spcBef>
                <a:spcPts val="0"/>
              </a:spcBef>
              <a:spcAft>
                <a:spcPts val="0"/>
              </a:spcAft>
              <a:buClr>
                <a:srgbClr val="3CEFAB"/>
              </a:buClr>
              <a:buSzPts val="1600"/>
              <a:buFont typeface="Helvetica Neue Light"/>
              <a:buChar char="●"/>
            </a:pPr>
            <a:r>
              <a:rPr b="1" lang="en-GB" sz="1600">
                <a:latin typeface="Helvetica Neue"/>
                <a:ea typeface="Helvetica Neue"/>
                <a:cs typeface="Helvetica Neue"/>
                <a:sym typeface="Helvetica Neue"/>
              </a:rPr>
              <a:t>Autoplay:</a:t>
            </a:r>
            <a:r>
              <a:rPr lang="en-GB" sz="1600">
                <a:latin typeface="Helvetica Neue Light"/>
                <a:ea typeface="Helvetica Neue Light"/>
                <a:cs typeface="Helvetica Neue Light"/>
                <a:sym typeface="Helvetica Neue Light"/>
              </a:rPr>
              <a:t> </a:t>
            </a:r>
            <a:r>
              <a:rPr lang="en-GB" sz="1600">
                <a:solidFill>
                  <a:schemeClr val="dk1"/>
                </a:solidFill>
                <a:latin typeface="Helvetica Neue Light"/>
                <a:ea typeface="Helvetica Neue Light"/>
                <a:cs typeface="Helvetica Neue Light"/>
                <a:sym typeface="Helvetica Neue Light"/>
              </a:rPr>
              <a:t>reproducción automática.</a:t>
            </a:r>
            <a:endParaRPr sz="1600">
              <a:latin typeface="Helvetica Neue Light"/>
              <a:ea typeface="Helvetica Neue Light"/>
              <a:cs typeface="Helvetica Neue Light"/>
              <a:sym typeface="Helvetica Neue Light"/>
            </a:endParaRPr>
          </a:p>
          <a:p>
            <a:pPr indent="-330200" lvl="0" marL="457200" rtl="0" algn="l">
              <a:lnSpc>
                <a:spcPct val="150000"/>
              </a:lnSpc>
              <a:spcBef>
                <a:spcPts val="0"/>
              </a:spcBef>
              <a:spcAft>
                <a:spcPts val="0"/>
              </a:spcAft>
              <a:buClr>
                <a:srgbClr val="3CEFAB"/>
              </a:buClr>
              <a:buSzPts val="1600"/>
              <a:buFont typeface="Helvetica Neue Light"/>
              <a:buChar char="●"/>
            </a:pPr>
            <a:r>
              <a:rPr b="1" lang="en-GB" sz="1600">
                <a:latin typeface="Helvetica Neue"/>
                <a:ea typeface="Helvetica Neue"/>
                <a:cs typeface="Helvetica Neue"/>
                <a:sym typeface="Helvetica Neue"/>
              </a:rPr>
              <a:t>Loop:</a:t>
            </a:r>
            <a:r>
              <a:rPr lang="en-GB" sz="1600">
                <a:latin typeface="Helvetica Neue Light"/>
                <a:ea typeface="Helvetica Neue Light"/>
                <a:cs typeface="Helvetica Neue Light"/>
                <a:sym typeface="Helvetica Neue Light"/>
              </a:rPr>
              <a:t> </a:t>
            </a:r>
            <a:r>
              <a:rPr lang="en-GB" sz="1600">
                <a:solidFill>
                  <a:schemeClr val="dk1"/>
                </a:solidFill>
                <a:latin typeface="Helvetica Neue Light"/>
                <a:ea typeface="Helvetica Neue Light"/>
                <a:cs typeface="Helvetica Neue Light"/>
                <a:sym typeface="Helvetica Neue Light"/>
              </a:rPr>
              <a:t>repetición automática.</a:t>
            </a:r>
            <a:endParaRPr sz="1600">
              <a:latin typeface="Helvetica Neue Light"/>
              <a:ea typeface="Helvetica Neue Light"/>
              <a:cs typeface="Helvetica Neue Light"/>
              <a:sym typeface="Helvetica Neue Light"/>
            </a:endParaRPr>
          </a:p>
          <a:p>
            <a:pPr indent="-330200" lvl="0" marL="457200" rtl="0" algn="l">
              <a:lnSpc>
                <a:spcPct val="150000"/>
              </a:lnSpc>
              <a:spcBef>
                <a:spcPts val="0"/>
              </a:spcBef>
              <a:spcAft>
                <a:spcPts val="0"/>
              </a:spcAft>
              <a:buClr>
                <a:srgbClr val="3CEFAB"/>
              </a:buClr>
              <a:buSzPts val="1600"/>
              <a:buFont typeface="Helvetica Neue Light"/>
              <a:buChar char="●"/>
            </a:pPr>
            <a:r>
              <a:rPr b="1" lang="en-GB" sz="1600">
                <a:latin typeface="Helvetica Neue"/>
                <a:ea typeface="Helvetica Neue"/>
                <a:cs typeface="Helvetica Neue"/>
                <a:sym typeface="Helvetica Neue"/>
              </a:rPr>
              <a:t>Preload:</a:t>
            </a:r>
            <a:r>
              <a:rPr lang="en-GB" sz="1600">
                <a:latin typeface="Helvetica Neue Light"/>
                <a:ea typeface="Helvetica Neue Light"/>
                <a:cs typeface="Helvetica Neue Light"/>
                <a:sym typeface="Helvetica Neue Light"/>
              </a:rPr>
              <a:t> almacenamiento temporal del audio.</a:t>
            </a:r>
            <a:endParaRPr sz="1600">
              <a:latin typeface="Helvetica Neue Light"/>
              <a:ea typeface="Helvetica Neue Light"/>
              <a:cs typeface="Helvetica Neue Light"/>
              <a:sym typeface="Helvetica Neue Light"/>
            </a:endParaRPr>
          </a:p>
          <a:p>
            <a:pPr indent="-330200" lvl="0" marL="457200" rtl="0" algn="l">
              <a:lnSpc>
                <a:spcPct val="150000"/>
              </a:lnSpc>
              <a:spcBef>
                <a:spcPts val="0"/>
              </a:spcBef>
              <a:spcAft>
                <a:spcPts val="0"/>
              </a:spcAft>
              <a:buSzPts val="1600"/>
              <a:buFont typeface="Helvetica Neue Light"/>
              <a:buChar char="-"/>
            </a:pPr>
            <a:r>
              <a:rPr i="1" lang="en-GB" sz="1600">
                <a:latin typeface="Helvetica Neue Light"/>
                <a:ea typeface="Helvetica Neue Light"/>
                <a:cs typeface="Helvetica Neue Light"/>
                <a:sym typeface="Helvetica Neue Light"/>
              </a:rPr>
              <a:t>"none"</a:t>
            </a:r>
            <a:r>
              <a:rPr lang="en-GB" sz="1600">
                <a:latin typeface="Helvetica Neue Light"/>
                <a:ea typeface="Helvetica Neue Light"/>
                <a:cs typeface="Helvetica Neue Light"/>
                <a:sym typeface="Helvetica Neue Light"/>
              </a:rPr>
              <a:t> : no almacena el archivo.</a:t>
            </a:r>
            <a:endParaRPr sz="1600">
              <a:latin typeface="Helvetica Neue Light"/>
              <a:ea typeface="Helvetica Neue Light"/>
              <a:cs typeface="Helvetica Neue Light"/>
              <a:sym typeface="Helvetica Neue Light"/>
            </a:endParaRPr>
          </a:p>
          <a:p>
            <a:pPr indent="-330200" lvl="0" marL="457200" rtl="0" algn="l">
              <a:lnSpc>
                <a:spcPct val="150000"/>
              </a:lnSpc>
              <a:spcBef>
                <a:spcPts val="0"/>
              </a:spcBef>
              <a:spcAft>
                <a:spcPts val="0"/>
              </a:spcAft>
              <a:buSzPts val="1600"/>
              <a:buFont typeface="Helvetica Neue Light"/>
              <a:buChar char="-"/>
            </a:pPr>
            <a:r>
              <a:rPr i="1" lang="en-GB" sz="1600">
                <a:latin typeface="Helvetica Neue Light"/>
                <a:ea typeface="Helvetica Neue Light"/>
                <a:cs typeface="Helvetica Neue Light"/>
                <a:sym typeface="Helvetica Neue Light"/>
              </a:rPr>
              <a:t>"auto"</a:t>
            </a:r>
            <a:r>
              <a:rPr lang="en-GB" sz="1600">
                <a:latin typeface="Helvetica Neue Light"/>
                <a:ea typeface="Helvetica Neue Light"/>
                <a:cs typeface="Helvetica Neue Light"/>
                <a:sym typeface="Helvetica Neue Light"/>
              </a:rPr>
              <a:t> : almacenamiento temporal del archivo.</a:t>
            </a:r>
            <a:endParaRPr sz="1600">
              <a:latin typeface="Helvetica Neue Light"/>
              <a:ea typeface="Helvetica Neue Light"/>
              <a:cs typeface="Helvetica Neue Light"/>
              <a:sym typeface="Helvetica Neue Light"/>
            </a:endParaRPr>
          </a:p>
          <a:p>
            <a:pPr indent="-330200" lvl="0" marL="457200" rtl="0" algn="l">
              <a:lnSpc>
                <a:spcPct val="150000"/>
              </a:lnSpc>
              <a:spcBef>
                <a:spcPts val="0"/>
              </a:spcBef>
              <a:spcAft>
                <a:spcPts val="0"/>
              </a:spcAft>
              <a:buSzPts val="1600"/>
              <a:buFont typeface="Helvetica Neue Light"/>
              <a:buChar char="-"/>
            </a:pPr>
            <a:r>
              <a:rPr i="1" lang="en-GB" sz="1600">
                <a:latin typeface="Helvetica Neue Light"/>
                <a:ea typeface="Helvetica Neue Light"/>
                <a:cs typeface="Helvetica Neue Light"/>
                <a:sym typeface="Helvetica Neue Light"/>
              </a:rPr>
              <a:t>"metadata"</a:t>
            </a:r>
            <a:r>
              <a:rPr lang="en-GB" sz="1600">
                <a:latin typeface="Helvetica Neue Light"/>
                <a:ea typeface="Helvetica Neue Light"/>
                <a:cs typeface="Helvetica Neue Light"/>
                <a:sym typeface="Helvetica Neue Light"/>
              </a:rPr>
              <a:t> : </a:t>
            </a:r>
            <a:r>
              <a:rPr lang="en-GB" sz="1600">
                <a:solidFill>
                  <a:schemeClr val="dk1"/>
                </a:solidFill>
                <a:latin typeface="Helvetica Neue Light"/>
                <a:ea typeface="Helvetica Neue Light"/>
                <a:cs typeface="Helvetica Neue Light"/>
                <a:sym typeface="Helvetica Neue Light"/>
              </a:rPr>
              <a:t>almacena temporalmente sólo los metadatos del archivo.</a:t>
            </a:r>
            <a:endParaRPr sz="1600">
              <a:latin typeface="Helvetica Neue Light"/>
              <a:ea typeface="Helvetica Neue Light"/>
              <a:cs typeface="Helvetica Neue Light"/>
              <a:sym typeface="Helvetica Neue Light"/>
            </a:endParaRPr>
          </a:p>
        </p:txBody>
      </p:sp>
      <p:pic>
        <p:nvPicPr>
          <p:cNvPr id="224" name="Google Shape;224;p2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25" name="Google Shape;225;p28"/>
          <p:cNvSpPr txBox="1"/>
          <p:nvPr/>
        </p:nvSpPr>
        <p:spPr>
          <a:xfrm>
            <a:off x="665850" y="234050"/>
            <a:ext cx="7812300" cy="8007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1100"/>
              </a:spcAft>
              <a:buNone/>
            </a:pPr>
            <a:r>
              <a:rPr i="1" lang="en-GB" sz="4000">
                <a:solidFill>
                  <a:schemeClr val="dk1"/>
                </a:solidFill>
                <a:latin typeface="Anton"/>
                <a:ea typeface="Anton"/>
                <a:cs typeface="Anton"/>
                <a:sym typeface="Anton"/>
              </a:rPr>
              <a:t>ATRIBUTOS DE LA ETIQUETA &lt;AUDIO&gt;</a:t>
            </a:r>
            <a:endParaRPr i="1" sz="4000">
              <a:latin typeface="Anton"/>
              <a:ea typeface="Anton"/>
              <a:cs typeface="Anton"/>
              <a:sym typeface="Anton"/>
            </a:endParaRPr>
          </a:p>
        </p:txBody>
      </p:sp>
      <p:pic>
        <p:nvPicPr>
          <p:cNvPr id="226" name="Google Shape;226;p28"/>
          <p:cNvPicPr preferRelativeResize="0"/>
          <p:nvPr/>
        </p:nvPicPr>
        <p:blipFill rotWithShape="1">
          <a:blip r:embed="rId4">
            <a:alphaModFix/>
          </a:blip>
          <a:srcRect b="0" l="50332" r="9632" t="0"/>
          <a:stretch/>
        </p:blipFill>
        <p:spPr>
          <a:xfrm>
            <a:off x="991300" y="1206600"/>
            <a:ext cx="2739453" cy="3575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230" name="Shape 230"/>
        <p:cNvGrpSpPr/>
        <p:nvPr/>
      </p:nvGrpSpPr>
      <p:grpSpPr>
        <a:xfrm>
          <a:off x="0" y="0"/>
          <a:ext cx="0" cy="0"/>
          <a:chOff x="0" y="0"/>
          <a:chExt cx="0" cy="0"/>
        </a:xfrm>
      </p:grpSpPr>
      <p:pic>
        <p:nvPicPr>
          <p:cNvPr id="231" name="Google Shape;231;p2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32" name="Google Shape;232;p29"/>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
        <p:nvSpPr>
          <p:cNvPr id="233" name="Google Shape;233;p29"/>
          <p:cNvSpPr txBox="1"/>
          <p:nvPr/>
        </p:nvSpPr>
        <p:spPr>
          <a:xfrm>
            <a:off x="1626300" y="2126100"/>
            <a:ext cx="58914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¡VAMOS A PRACTICAR LO VISTO! </a:t>
            </a:r>
            <a:endParaRPr b="0" i="1" sz="3600" u="none" cap="none" strike="noStrike">
              <a:solidFill>
                <a:srgbClr val="000000"/>
              </a:solidFill>
              <a:latin typeface="Anton"/>
              <a:ea typeface="Anton"/>
              <a:cs typeface="Anton"/>
              <a:sym typeface="Anto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30"/>
          <p:cNvPicPr preferRelativeResize="0"/>
          <p:nvPr/>
        </p:nvPicPr>
        <p:blipFill>
          <a:blip r:embed="rId3">
            <a:alphaModFix/>
          </a:blip>
          <a:stretch>
            <a:fillRect/>
          </a:stretch>
        </p:blipFill>
        <p:spPr>
          <a:xfrm>
            <a:off x="7567925" y="4659625"/>
            <a:ext cx="1186526" cy="330675"/>
          </a:xfrm>
          <a:prstGeom prst="rect">
            <a:avLst/>
          </a:prstGeom>
          <a:noFill/>
          <a:ln>
            <a:noFill/>
          </a:ln>
        </p:spPr>
      </p:pic>
      <p:graphicFrame>
        <p:nvGraphicFramePr>
          <p:cNvPr id="239" name="Google Shape;239;p30"/>
          <p:cNvGraphicFramePr/>
          <p:nvPr/>
        </p:nvGraphicFramePr>
        <p:xfrm>
          <a:off x="1706400" y="2356375"/>
          <a:ext cx="3000000" cy="3000000"/>
        </p:xfrm>
        <a:graphic>
          <a:graphicData uri="http://schemas.openxmlformats.org/drawingml/2006/table">
            <a:tbl>
              <a:tblPr>
                <a:noFill/>
                <a:tableStyleId>{F1746A70-E492-4B2E-A27A-B97A7C431631}</a:tableStyleId>
              </a:tblPr>
              <a:tblGrid>
                <a:gridCol w="5731200"/>
              </a:tblGrid>
              <a:tr h="330200">
                <a:tc>
                  <a:txBody>
                    <a:bodyPr/>
                    <a:lstStyle/>
                    <a:p>
                      <a:pPr indent="0" lvl="0" marL="0" rtl="0" algn="l">
                        <a:spcBef>
                          <a:spcPts val="0"/>
                        </a:spcBef>
                        <a:spcAft>
                          <a:spcPts val="0"/>
                        </a:spcAft>
                        <a:buNone/>
                      </a:pPr>
                      <a:r>
                        <a:rPr lang="en-GB">
                          <a:solidFill>
                            <a:srgbClr val="D9D9D9"/>
                          </a:solidFill>
                          <a:latin typeface="Consolas"/>
                          <a:ea typeface="Consolas"/>
                          <a:cs typeface="Consolas"/>
                          <a:sym typeface="Consolas"/>
                        </a:rPr>
                        <a:t>&lt;</a:t>
                      </a:r>
                      <a:r>
                        <a:rPr lang="en-GB">
                          <a:solidFill>
                            <a:srgbClr val="E06666"/>
                          </a:solidFill>
                          <a:latin typeface="Consolas"/>
                          <a:ea typeface="Consolas"/>
                          <a:cs typeface="Consolas"/>
                          <a:sym typeface="Consolas"/>
                        </a:rPr>
                        <a:t>video</a:t>
                      </a:r>
                      <a:r>
                        <a:rPr lang="en-GB">
                          <a:solidFill>
                            <a:srgbClr val="D9D9D9"/>
                          </a:solidFill>
                          <a:latin typeface="Consolas"/>
                          <a:ea typeface="Consolas"/>
                          <a:cs typeface="Consolas"/>
                          <a:sym typeface="Consolas"/>
                        </a:rPr>
                        <a:t> </a:t>
                      </a:r>
                      <a:r>
                        <a:rPr lang="en-GB">
                          <a:solidFill>
                            <a:srgbClr val="FF9900"/>
                          </a:solidFill>
                          <a:latin typeface="Consolas"/>
                          <a:ea typeface="Consolas"/>
                          <a:cs typeface="Consolas"/>
                          <a:sym typeface="Consolas"/>
                        </a:rPr>
                        <a:t>controls</a:t>
                      </a:r>
                      <a:r>
                        <a:rPr lang="en-GB">
                          <a:solidFill>
                            <a:srgbClr val="D9D9D9"/>
                          </a:solidFill>
                          <a:latin typeface="Consolas"/>
                          <a:ea typeface="Consolas"/>
                          <a:cs typeface="Consolas"/>
                          <a:sym typeface="Consolas"/>
                        </a:rPr>
                        <a:t>&gt;</a:t>
                      </a:r>
                      <a:endParaRPr>
                        <a:solidFill>
                          <a:srgbClr val="D9D9D9"/>
                        </a:solidFill>
                        <a:latin typeface="Consolas"/>
                        <a:ea typeface="Consolas"/>
                        <a:cs typeface="Consolas"/>
                        <a:sym typeface="Consolas"/>
                      </a:endParaRPr>
                    </a:p>
                    <a:p>
                      <a:pPr indent="0" lvl="0" marL="0" rtl="0" algn="l">
                        <a:spcBef>
                          <a:spcPts val="0"/>
                        </a:spcBef>
                        <a:spcAft>
                          <a:spcPts val="0"/>
                        </a:spcAft>
                        <a:buNone/>
                      </a:pPr>
                      <a:r>
                        <a:rPr lang="en-GB">
                          <a:solidFill>
                            <a:srgbClr val="D9D9D9"/>
                          </a:solidFill>
                          <a:latin typeface="Consolas"/>
                          <a:ea typeface="Consolas"/>
                          <a:cs typeface="Consolas"/>
                          <a:sym typeface="Consolas"/>
                        </a:rPr>
                        <a:t>  &lt;</a:t>
                      </a:r>
                      <a:r>
                        <a:rPr lang="en-GB">
                          <a:solidFill>
                            <a:srgbClr val="E06666"/>
                          </a:solidFill>
                          <a:latin typeface="Consolas"/>
                          <a:ea typeface="Consolas"/>
                          <a:cs typeface="Consolas"/>
                          <a:sym typeface="Consolas"/>
                        </a:rPr>
                        <a:t>source</a:t>
                      </a:r>
                      <a:r>
                        <a:rPr lang="en-GB">
                          <a:solidFill>
                            <a:srgbClr val="D9D9D9"/>
                          </a:solidFill>
                          <a:latin typeface="Consolas"/>
                          <a:ea typeface="Consolas"/>
                          <a:cs typeface="Consolas"/>
                          <a:sym typeface="Consolas"/>
                        </a:rPr>
                        <a:t> </a:t>
                      </a:r>
                      <a:r>
                        <a:rPr lang="en-GB">
                          <a:solidFill>
                            <a:srgbClr val="FF9900"/>
                          </a:solidFill>
                          <a:latin typeface="Consolas"/>
                          <a:ea typeface="Consolas"/>
                          <a:cs typeface="Consolas"/>
                          <a:sym typeface="Consolas"/>
                        </a:rPr>
                        <a:t>src</a:t>
                      </a:r>
                      <a:r>
                        <a:rPr lang="en-GB">
                          <a:solidFill>
                            <a:srgbClr val="D9D9D9"/>
                          </a:solidFill>
                          <a:latin typeface="Consolas"/>
                          <a:ea typeface="Consolas"/>
                          <a:cs typeface="Consolas"/>
                          <a:sym typeface="Consolas"/>
                        </a:rPr>
                        <a:t>=</a:t>
                      </a:r>
                      <a:r>
                        <a:rPr lang="en-GB">
                          <a:solidFill>
                            <a:srgbClr val="93C47D"/>
                          </a:solidFill>
                          <a:latin typeface="Consolas"/>
                          <a:ea typeface="Consolas"/>
                          <a:cs typeface="Consolas"/>
                          <a:sym typeface="Consolas"/>
                        </a:rPr>
                        <a:t>"foo.ogg"</a:t>
                      </a:r>
                      <a:r>
                        <a:rPr lang="en-GB">
                          <a:solidFill>
                            <a:srgbClr val="D9D9D9"/>
                          </a:solidFill>
                          <a:latin typeface="Consolas"/>
                          <a:ea typeface="Consolas"/>
                          <a:cs typeface="Consolas"/>
                          <a:sym typeface="Consolas"/>
                        </a:rPr>
                        <a:t> </a:t>
                      </a:r>
                      <a:r>
                        <a:rPr lang="en-GB">
                          <a:solidFill>
                            <a:srgbClr val="FF9900"/>
                          </a:solidFill>
                          <a:latin typeface="Consolas"/>
                          <a:ea typeface="Consolas"/>
                          <a:cs typeface="Consolas"/>
                          <a:sym typeface="Consolas"/>
                        </a:rPr>
                        <a:t>type</a:t>
                      </a:r>
                      <a:r>
                        <a:rPr lang="en-GB">
                          <a:solidFill>
                            <a:srgbClr val="D9D9D9"/>
                          </a:solidFill>
                          <a:latin typeface="Consolas"/>
                          <a:ea typeface="Consolas"/>
                          <a:cs typeface="Consolas"/>
                          <a:sym typeface="Consolas"/>
                        </a:rPr>
                        <a:t>=</a:t>
                      </a:r>
                      <a:r>
                        <a:rPr lang="en-GB">
                          <a:solidFill>
                            <a:srgbClr val="93C47D"/>
                          </a:solidFill>
                          <a:latin typeface="Consolas"/>
                          <a:ea typeface="Consolas"/>
                          <a:cs typeface="Consolas"/>
                          <a:sym typeface="Consolas"/>
                        </a:rPr>
                        <a:t>"video/ogg"</a:t>
                      </a:r>
                      <a:r>
                        <a:rPr lang="en-GB">
                          <a:solidFill>
                            <a:srgbClr val="D9D9D9"/>
                          </a:solidFill>
                          <a:latin typeface="Consolas"/>
                          <a:ea typeface="Consolas"/>
                          <a:cs typeface="Consolas"/>
                          <a:sym typeface="Consolas"/>
                        </a:rPr>
                        <a:t>&gt;</a:t>
                      </a:r>
                      <a:endParaRPr>
                        <a:solidFill>
                          <a:srgbClr val="D9D9D9"/>
                        </a:solidFill>
                        <a:latin typeface="Consolas"/>
                        <a:ea typeface="Consolas"/>
                        <a:cs typeface="Consolas"/>
                        <a:sym typeface="Consolas"/>
                      </a:endParaRPr>
                    </a:p>
                    <a:p>
                      <a:pPr indent="0" lvl="0" marL="0" rtl="0" algn="l">
                        <a:spcBef>
                          <a:spcPts val="0"/>
                        </a:spcBef>
                        <a:spcAft>
                          <a:spcPts val="0"/>
                        </a:spcAft>
                        <a:buNone/>
                      </a:pPr>
                      <a:r>
                        <a:rPr lang="en-GB">
                          <a:solidFill>
                            <a:srgbClr val="D9D9D9"/>
                          </a:solidFill>
                          <a:latin typeface="Consolas"/>
                          <a:ea typeface="Consolas"/>
                          <a:cs typeface="Consolas"/>
                          <a:sym typeface="Consolas"/>
                        </a:rPr>
                        <a:t>  &lt;</a:t>
                      </a:r>
                      <a:r>
                        <a:rPr lang="en-GB">
                          <a:solidFill>
                            <a:srgbClr val="E06666"/>
                          </a:solidFill>
                          <a:latin typeface="Consolas"/>
                          <a:ea typeface="Consolas"/>
                          <a:cs typeface="Consolas"/>
                          <a:sym typeface="Consolas"/>
                        </a:rPr>
                        <a:t>source</a:t>
                      </a:r>
                      <a:r>
                        <a:rPr lang="en-GB">
                          <a:solidFill>
                            <a:srgbClr val="D9D9D9"/>
                          </a:solidFill>
                          <a:latin typeface="Consolas"/>
                          <a:ea typeface="Consolas"/>
                          <a:cs typeface="Consolas"/>
                          <a:sym typeface="Consolas"/>
                        </a:rPr>
                        <a:t> </a:t>
                      </a:r>
                      <a:r>
                        <a:rPr lang="en-GB">
                          <a:solidFill>
                            <a:srgbClr val="FF9900"/>
                          </a:solidFill>
                          <a:latin typeface="Consolas"/>
                          <a:ea typeface="Consolas"/>
                          <a:cs typeface="Consolas"/>
                          <a:sym typeface="Consolas"/>
                        </a:rPr>
                        <a:t>src</a:t>
                      </a:r>
                      <a:r>
                        <a:rPr lang="en-GB">
                          <a:solidFill>
                            <a:srgbClr val="D9D9D9"/>
                          </a:solidFill>
                          <a:latin typeface="Consolas"/>
                          <a:ea typeface="Consolas"/>
                          <a:cs typeface="Consolas"/>
                          <a:sym typeface="Consolas"/>
                        </a:rPr>
                        <a:t>=</a:t>
                      </a:r>
                      <a:r>
                        <a:rPr lang="en-GB">
                          <a:solidFill>
                            <a:srgbClr val="93C47D"/>
                          </a:solidFill>
                          <a:latin typeface="Consolas"/>
                          <a:ea typeface="Consolas"/>
                          <a:cs typeface="Consolas"/>
                          <a:sym typeface="Consolas"/>
                        </a:rPr>
                        <a:t>"foo.mp4</a:t>
                      </a:r>
                      <a:r>
                        <a:rPr lang="en-GB">
                          <a:solidFill>
                            <a:srgbClr val="D9D9D9"/>
                          </a:solidFill>
                          <a:latin typeface="Consolas"/>
                          <a:ea typeface="Consolas"/>
                          <a:cs typeface="Consolas"/>
                          <a:sym typeface="Consolas"/>
                        </a:rPr>
                        <a:t>" </a:t>
                      </a:r>
                      <a:r>
                        <a:rPr lang="en-GB">
                          <a:solidFill>
                            <a:srgbClr val="FF9900"/>
                          </a:solidFill>
                          <a:latin typeface="Consolas"/>
                          <a:ea typeface="Consolas"/>
                          <a:cs typeface="Consolas"/>
                          <a:sym typeface="Consolas"/>
                        </a:rPr>
                        <a:t>type</a:t>
                      </a:r>
                      <a:r>
                        <a:rPr lang="en-GB">
                          <a:solidFill>
                            <a:srgbClr val="D9D9D9"/>
                          </a:solidFill>
                          <a:latin typeface="Consolas"/>
                          <a:ea typeface="Consolas"/>
                          <a:cs typeface="Consolas"/>
                          <a:sym typeface="Consolas"/>
                        </a:rPr>
                        <a:t>=</a:t>
                      </a:r>
                      <a:r>
                        <a:rPr lang="en-GB">
                          <a:solidFill>
                            <a:srgbClr val="93C47D"/>
                          </a:solidFill>
                          <a:latin typeface="Consolas"/>
                          <a:ea typeface="Consolas"/>
                          <a:cs typeface="Consolas"/>
                          <a:sym typeface="Consolas"/>
                        </a:rPr>
                        <a:t>"video/mp4"</a:t>
                      </a:r>
                      <a:r>
                        <a:rPr lang="en-GB">
                          <a:solidFill>
                            <a:srgbClr val="D9D9D9"/>
                          </a:solidFill>
                          <a:latin typeface="Consolas"/>
                          <a:ea typeface="Consolas"/>
                          <a:cs typeface="Consolas"/>
                          <a:sym typeface="Consolas"/>
                        </a:rPr>
                        <a:t>&gt;</a:t>
                      </a:r>
                      <a:endParaRPr>
                        <a:solidFill>
                          <a:srgbClr val="D9D9D9"/>
                        </a:solidFill>
                        <a:latin typeface="Consolas"/>
                        <a:ea typeface="Consolas"/>
                        <a:cs typeface="Consolas"/>
                        <a:sym typeface="Consolas"/>
                      </a:endParaRPr>
                    </a:p>
                    <a:p>
                      <a:pPr indent="0" lvl="0" marL="0" rtl="0" algn="l">
                        <a:spcBef>
                          <a:spcPts val="0"/>
                        </a:spcBef>
                        <a:spcAft>
                          <a:spcPts val="0"/>
                        </a:spcAft>
                        <a:buNone/>
                      </a:pPr>
                      <a:r>
                        <a:rPr lang="en-GB">
                          <a:solidFill>
                            <a:srgbClr val="D9D9D9"/>
                          </a:solidFill>
                          <a:latin typeface="Consolas"/>
                          <a:ea typeface="Consolas"/>
                          <a:cs typeface="Consolas"/>
                          <a:sym typeface="Consolas"/>
                        </a:rPr>
                        <a:t>  Tu navegador no implementa el elemento &lt;</a:t>
                      </a:r>
                      <a:r>
                        <a:rPr lang="en-GB">
                          <a:solidFill>
                            <a:srgbClr val="E06666"/>
                          </a:solidFill>
                          <a:latin typeface="Consolas"/>
                          <a:ea typeface="Consolas"/>
                          <a:cs typeface="Consolas"/>
                          <a:sym typeface="Consolas"/>
                        </a:rPr>
                        <a:t>code</a:t>
                      </a:r>
                      <a:r>
                        <a:rPr lang="en-GB">
                          <a:solidFill>
                            <a:srgbClr val="D9D9D9"/>
                          </a:solidFill>
                          <a:latin typeface="Consolas"/>
                          <a:ea typeface="Consolas"/>
                          <a:cs typeface="Consolas"/>
                          <a:sym typeface="Consolas"/>
                        </a:rPr>
                        <a:t>&gt;video&lt;/</a:t>
                      </a:r>
                      <a:r>
                        <a:rPr lang="en-GB">
                          <a:solidFill>
                            <a:srgbClr val="E06666"/>
                          </a:solidFill>
                          <a:latin typeface="Consolas"/>
                          <a:ea typeface="Consolas"/>
                          <a:cs typeface="Consolas"/>
                          <a:sym typeface="Consolas"/>
                        </a:rPr>
                        <a:t>code</a:t>
                      </a:r>
                      <a:r>
                        <a:rPr lang="en-GB">
                          <a:solidFill>
                            <a:srgbClr val="D9D9D9"/>
                          </a:solidFill>
                          <a:latin typeface="Consolas"/>
                          <a:ea typeface="Consolas"/>
                          <a:cs typeface="Consolas"/>
                          <a:sym typeface="Consolas"/>
                        </a:rPr>
                        <a:t>&gt;.</a:t>
                      </a:r>
                      <a:endParaRPr>
                        <a:solidFill>
                          <a:srgbClr val="D9D9D9"/>
                        </a:solidFill>
                        <a:latin typeface="Consolas"/>
                        <a:ea typeface="Consolas"/>
                        <a:cs typeface="Consolas"/>
                        <a:sym typeface="Consolas"/>
                      </a:endParaRPr>
                    </a:p>
                    <a:p>
                      <a:pPr indent="0" lvl="0" marL="0" rtl="0" algn="l">
                        <a:spcBef>
                          <a:spcPts val="0"/>
                        </a:spcBef>
                        <a:spcAft>
                          <a:spcPts val="0"/>
                        </a:spcAft>
                        <a:buNone/>
                      </a:pPr>
                      <a:r>
                        <a:rPr lang="en-GB">
                          <a:solidFill>
                            <a:srgbClr val="D9D9D9"/>
                          </a:solidFill>
                          <a:latin typeface="Consolas"/>
                          <a:ea typeface="Consolas"/>
                          <a:cs typeface="Consolas"/>
                          <a:sym typeface="Consolas"/>
                        </a:rPr>
                        <a:t>&lt;/</a:t>
                      </a:r>
                      <a:r>
                        <a:rPr lang="en-GB">
                          <a:solidFill>
                            <a:srgbClr val="E06666"/>
                          </a:solidFill>
                          <a:latin typeface="Consolas"/>
                          <a:ea typeface="Consolas"/>
                          <a:cs typeface="Consolas"/>
                          <a:sym typeface="Consolas"/>
                        </a:rPr>
                        <a:t>video</a:t>
                      </a:r>
                      <a:r>
                        <a:rPr lang="en-GB">
                          <a:solidFill>
                            <a:srgbClr val="D9D9D9"/>
                          </a:solidFill>
                          <a:latin typeface="Consolas"/>
                          <a:ea typeface="Consolas"/>
                          <a:cs typeface="Consolas"/>
                          <a:sym typeface="Consolas"/>
                        </a:rPr>
                        <a:t>&gt;</a:t>
                      </a:r>
                      <a:endParaRPr>
                        <a:solidFill>
                          <a:srgbClr val="D9D9D9"/>
                        </a:solidFill>
                        <a:latin typeface="Consolas"/>
                        <a:ea typeface="Consolas"/>
                        <a:cs typeface="Consolas"/>
                        <a:sym typeface="Consolas"/>
                      </a:endParaRPr>
                    </a:p>
                    <a:p>
                      <a:pPr indent="0" lvl="0" marL="0" rtl="0" algn="l">
                        <a:spcBef>
                          <a:spcPts val="0"/>
                        </a:spcBef>
                        <a:spcAft>
                          <a:spcPts val="0"/>
                        </a:spcAft>
                        <a:buNone/>
                      </a:pPr>
                      <a:r>
                        <a:t/>
                      </a:r>
                      <a:endParaRPr>
                        <a:solidFill>
                          <a:srgbClr val="666666"/>
                        </a:solidFill>
                        <a:latin typeface="Consolas"/>
                        <a:ea typeface="Consolas"/>
                        <a:cs typeface="Consolas"/>
                        <a:sym typeface="Consolas"/>
                      </a:endParaRPr>
                    </a:p>
                  </a:txBody>
                  <a:tcPr marT="63500" marB="63500" marR="63500" marL="63500">
                    <a:solidFill>
                      <a:srgbClr val="0C343D"/>
                    </a:solidFill>
                  </a:tcPr>
                </a:tc>
              </a:tr>
            </a:tbl>
          </a:graphicData>
        </a:graphic>
      </p:graphicFrame>
      <p:sp>
        <p:nvSpPr>
          <p:cNvPr id="240" name="Google Shape;240;p30"/>
          <p:cNvSpPr txBox="1"/>
          <p:nvPr/>
        </p:nvSpPr>
        <p:spPr>
          <a:xfrm>
            <a:off x="808350" y="463750"/>
            <a:ext cx="7527300" cy="16665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1100"/>
              </a:spcAft>
              <a:buNone/>
            </a:pPr>
            <a:r>
              <a:rPr lang="en-GB" sz="1900">
                <a:latin typeface="Helvetica Neue Light"/>
                <a:ea typeface="Helvetica Neue Light"/>
                <a:cs typeface="Helvetica Neue Light"/>
                <a:sym typeface="Helvetica Neue Light"/>
              </a:rPr>
              <a:t>Se pueden especificar múltiples fuentes de archivos usando el elemento </a:t>
            </a:r>
            <a:r>
              <a:rPr b="1" lang="en-GB" sz="1900">
                <a:latin typeface="Helvetica Neue"/>
                <a:ea typeface="Helvetica Neue"/>
                <a:cs typeface="Helvetica Neue"/>
                <a:sym typeface="Helvetica Neue"/>
              </a:rPr>
              <a:t>&lt;source&gt;</a:t>
            </a:r>
            <a:r>
              <a:rPr lang="en-GB" sz="1900">
                <a:latin typeface="Helvetica Neue"/>
                <a:ea typeface="Helvetica Neue"/>
                <a:cs typeface="Helvetica Neue"/>
                <a:sym typeface="Helvetica Neue"/>
              </a:rPr>
              <a:t>,</a:t>
            </a:r>
            <a:r>
              <a:rPr b="1" lang="en-GB" sz="1900">
                <a:latin typeface="Helvetica Neue"/>
                <a:ea typeface="Helvetica Neue"/>
                <a:cs typeface="Helvetica Neue"/>
                <a:sym typeface="Helvetica Neue"/>
              </a:rPr>
              <a:t> </a:t>
            </a:r>
            <a:r>
              <a:rPr lang="en-GB" sz="1900">
                <a:latin typeface="Helvetica Neue Light"/>
                <a:ea typeface="Helvetica Neue Light"/>
                <a:cs typeface="Helvetica Neue Light"/>
                <a:sym typeface="Helvetica Neue Light"/>
              </a:rPr>
              <a:t>con el fin de proporcionar vídeo o audio codificados en formatos diferentes, para diversos navegadores.</a:t>
            </a:r>
            <a:endParaRPr sz="1900">
              <a:latin typeface="Helvetica Neue Light"/>
              <a:ea typeface="Helvetica Neue Light"/>
              <a:cs typeface="Helvetica Neue Light"/>
              <a:sym typeface="Helvetica Neue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31"/>
          <p:cNvPicPr preferRelativeResize="0"/>
          <p:nvPr/>
        </p:nvPicPr>
        <p:blipFill>
          <a:blip r:embed="rId3">
            <a:alphaModFix/>
          </a:blip>
          <a:stretch>
            <a:fillRect/>
          </a:stretch>
        </p:blipFill>
        <p:spPr>
          <a:xfrm>
            <a:off x="7567925" y="4659625"/>
            <a:ext cx="1186526" cy="330675"/>
          </a:xfrm>
          <a:prstGeom prst="rect">
            <a:avLst/>
          </a:prstGeom>
          <a:noFill/>
          <a:ln>
            <a:noFill/>
          </a:ln>
        </p:spPr>
      </p:pic>
      <p:graphicFrame>
        <p:nvGraphicFramePr>
          <p:cNvPr id="246" name="Google Shape;246;p31"/>
          <p:cNvGraphicFramePr/>
          <p:nvPr/>
        </p:nvGraphicFramePr>
        <p:xfrm>
          <a:off x="1767525" y="2688263"/>
          <a:ext cx="3000000" cy="3000000"/>
        </p:xfrm>
        <a:graphic>
          <a:graphicData uri="http://schemas.openxmlformats.org/drawingml/2006/table">
            <a:tbl>
              <a:tblPr>
                <a:noFill/>
                <a:tableStyleId>{F1746A70-E492-4B2E-A27A-B97A7C431631}</a:tableStyleId>
              </a:tblPr>
              <a:tblGrid>
                <a:gridCol w="5174600"/>
              </a:tblGrid>
              <a:tr h="330200">
                <a:tc>
                  <a:txBody>
                    <a:bodyPr/>
                    <a:lstStyle/>
                    <a:p>
                      <a:pPr indent="0" lvl="0" marL="0" rtl="0" algn="l">
                        <a:spcBef>
                          <a:spcPts val="0"/>
                        </a:spcBef>
                        <a:spcAft>
                          <a:spcPts val="0"/>
                        </a:spcAft>
                        <a:buClr>
                          <a:schemeClr val="dk1"/>
                        </a:buClr>
                        <a:buSzPts val="1100"/>
                        <a:buFont typeface="Arial"/>
                        <a:buNone/>
                      </a:pPr>
                      <a:r>
                        <a:rPr lang="en-GB" sz="1800">
                          <a:solidFill>
                            <a:srgbClr val="D9D9D9"/>
                          </a:solidFill>
                          <a:latin typeface="Didact Gothic"/>
                          <a:ea typeface="Didact Gothic"/>
                          <a:cs typeface="Didact Gothic"/>
                          <a:sym typeface="Didact Gothic"/>
                        </a:rPr>
                        <a:t>&lt;</a:t>
                      </a:r>
                      <a:r>
                        <a:rPr lang="en-GB" sz="1800">
                          <a:solidFill>
                            <a:srgbClr val="E06666"/>
                          </a:solidFill>
                          <a:latin typeface="Didact Gothic"/>
                          <a:ea typeface="Didact Gothic"/>
                          <a:cs typeface="Didact Gothic"/>
                          <a:sym typeface="Didact Gothic"/>
                        </a:rPr>
                        <a:t>iframe</a:t>
                      </a:r>
                      <a:r>
                        <a:rPr lang="en-GB" sz="1800">
                          <a:solidFill>
                            <a:srgbClr val="D9D9D9"/>
                          </a:solidFill>
                          <a:latin typeface="Didact Gothic"/>
                          <a:ea typeface="Didact Gothic"/>
                          <a:cs typeface="Didact Gothic"/>
                          <a:sym typeface="Didact Gothic"/>
                        </a:rPr>
                        <a:t> src="pagina_fuente.html" width=290 height=250&gt;Texto para cuando el navegador no conoce la etiqueta iframe&lt;/</a:t>
                      </a:r>
                      <a:r>
                        <a:rPr lang="en-GB" sz="1800">
                          <a:solidFill>
                            <a:srgbClr val="E06666"/>
                          </a:solidFill>
                          <a:latin typeface="Didact Gothic"/>
                          <a:ea typeface="Didact Gothic"/>
                          <a:cs typeface="Didact Gothic"/>
                          <a:sym typeface="Didact Gothic"/>
                        </a:rPr>
                        <a:t>iframe</a:t>
                      </a:r>
                      <a:r>
                        <a:rPr lang="en-GB" sz="1800">
                          <a:solidFill>
                            <a:srgbClr val="D9D9D9"/>
                          </a:solidFill>
                          <a:latin typeface="Didact Gothic"/>
                          <a:ea typeface="Didact Gothic"/>
                          <a:cs typeface="Didact Gothic"/>
                          <a:sym typeface="Didact Gothic"/>
                        </a:rPr>
                        <a:t>&gt;</a:t>
                      </a:r>
                      <a:endParaRPr sz="1800">
                        <a:solidFill>
                          <a:srgbClr val="D9D9D9"/>
                        </a:solidFill>
                        <a:latin typeface="Didact Gothic"/>
                        <a:ea typeface="Didact Gothic"/>
                        <a:cs typeface="Didact Gothic"/>
                        <a:sym typeface="Didact Gothic"/>
                      </a:endParaRPr>
                    </a:p>
                    <a:p>
                      <a:pPr indent="0" lvl="0" marL="0" rtl="0" algn="l">
                        <a:spcBef>
                          <a:spcPts val="0"/>
                        </a:spcBef>
                        <a:spcAft>
                          <a:spcPts val="0"/>
                        </a:spcAft>
                        <a:buClr>
                          <a:schemeClr val="dk1"/>
                        </a:buClr>
                        <a:buSzPts val="1100"/>
                        <a:buFont typeface="Arial"/>
                        <a:buNone/>
                      </a:pPr>
                      <a:r>
                        <a:t/>
                      </a:r>
                      <a:endParaRPr sz="1800">
                        <a:solidFill>
                          <a:srgbClr val="D9D9D9"/>
                        </a:solidFill>
                        <a:latin typeface="Didact Gothic"/>
                        <a:ea typeface="Didact Gothic"/>
                        <a:cs typeface="Didact Gothic"/>
                        <a:sym typeface="Didact Gothic"/>
                      </a:endParaRPr>
                    </a:p>
                    <a:p>
                      <a:pPr indent="0" lvl="0" marL="0" rtl="0" algn="l">
                        <a:spcBef>
                          <a:spcPts val="0"/>
                        </a:spcBef>
                        <a:spcAft>
                          <a:spcPts val="0"/>
                        </a:spcAft>
                        <a:buNone/>
                      </a:pPr>
                      <a:r>
                        <a:t/>
                      </a:r>
                      <a:endParaRPr sz="1800">
                        <a:solidFill>
                          <a:srgbClr val="D9D9D9"/>
                        </a:solidFill>
                        <a:latin typeface="Didact Gothic"/>
                        <a:ea typeface="Didact Gothic"/>
                        <a:cs typeface="Didact Gothic"/>
                        <a:sym typeface="Didact Gothic"/>
                      </a:endParaRPr>
                    </a:p>
                  </a:txBody>
                  <a:tcPr marT="63500" marB="63500" marR="63500" marL="63500">
                    <a:solidFill>
                      <a:srgbClr val="0C343D"/>
                    </a:solidFill>
                  </a:tcPr>
                </a:tc>
              </a:tr>
            </a:tbl>
          </a:graphicData>
        </a:graphic>
      </p:graphicFrame>
      <p:sp>
        <p:nvSpPr>
          <p:cNvPr id="247" name="Google Shape;247;p31"/>
          <p:cNvSpPr txBox="1"/>
          <p:nvPr/>
        </p:nvSpPr>
        <p:spPr>
          <a:xfrm>
            <a:off x="471750" y="431800"/>
            <a:ext cx="8200500" cy="6528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1100"/>
              </a:spcAft>
              <a:buNone/>
            </a:pPr>
            <a:r>
              <a:rPr i="1" lang="en-GB" sz="4000">
                <a:solidFill>
                  <a:schemeClr val="dk1"/>
                </a:solidFill>
                <a:latin typeface="Anton"/>
                <a:ea typeface="Anton"/>
                <a:cs typeface="Anton"/>
                <a:sym typeface="Anton"/>
              </a:rPr>
              <a:t>ETIQUETA IFRAME</a:t>
            </a:r>
            <a:endParaRPr sz="4000">
              <a:solidFill>
                <a:schemeClr val="dk1"/>
              </a:solidFill>
              <a:latin typeface="Anton"/>
              <a:ea typeface="Anton"/>
              <a:cs typeface="Anton"/>
              <a:sym typeface="Anton"/>
            </a:endParaRPr>
          </a:p>
        </p:txBody>
      </p:sp>
      <p:sp>
        <p:nvSpPr>
          <p:cNvPr id="248" name="Google Shape;248;p31"/>
          <p:cNvSpPr txBox="1"/>
          <p:nvPr/>
        </p:nvSpPr>
        <p:spPr>
          <a:xfrm>
            <a:off x="1171500" y="1641175"/>
            <a:ext cx="6801000" cy="118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900">
                <a:latin typeface="Helvetica Neue Light"/>
                <a:ea typeface="Helvetica Neue Light"/>
                <a:cs typeface="Helvetica Neue Light"/>
                <a:sym typeface="Helvetica Neue Light"/>
              </a:rPr>
              <a:t>Es un elemento HTML que permite insertar o incrustar un documento HTML dentro de un documento HTML principal.</a:t>
            </a:r>
            <a:endParaRPr sz="1900">
              <a:latin typeface="Helvetica Neue Light"/>
              <a:ea typeface="Helvetica Neue Light"/>
              <a:cs typeface="Helvetica Neue Light"/>
              <a:sym typeface="Helvetica Neue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3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54" name="Google Shape;254;p32"/>
          <p:cNvSpPr txBox="1"/>
          <p:nvPr/>
        </p:nvSpPr>
        <p:spPr>
          <a:xfrm>
            <a:off x="471750" y="431800"/>
            <a:ext cx="8200500" cy="6528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1100"/>
              </a:spcAft>
              <a:buNone/>
            </a:pPr>
            <a:r>
              <a:rPr i="1" lang="en-GB" sz="4000">
                <a:solidFill>
                  <a:schemeClr val="dk1"/>
                </a:solidFill>
                <a:latin typeface="Anton"/>
                <a:ea typeface="Anton"/>
                <a:cs typeface="Anton"/>
                <a:sym typeface="Anton"/>
              </a:rPr>
              <a:t>ETIQUETA IFRAME</a:t>
            </a:r>
            <a:endParaRPr sz="4000">
              <a:solidFill>
                <a:schemeClr val="dk1"/>
              </a:solidFill>
              <a:latin typeface="Anton"/>
              <a:ea typeface="Anton"/>
              <a:cs typeface="Anton"/>
              <a:sym typeface="Anton"/>
            </a:endParaRPr>
          </a:p>
        </p:txBody>
      </p:sp>
      <p:pic>
        <p:nvPicPr>
          <p:cNvPr id="255" name="Google Shape;255;p32"/>
          <p:cNvPicPr preferRelativeResize="0"/>
          <p:nvPr/>
        </p:nvPicPr>
        <p:blipFill>
          <a:blip r:embed="rId4">
            <a:alphaModFix/>
          </a:blip>
          <a:stretch>
            <a:fillRect/>
          </a:stretch>
        </p:blipFill>
        <p:spPr>
          <a:xfrm>
            <a:off x="488125" y="1564050"/>
            <a:ext cx="8266322" cy="2809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3"/>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HTML</a:t>
            </a:r>
            <a:endParaRPr b="0" i="1" sz="40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b="0" i="1" sz="4000" u="none" cap="none" strike="noStrike">
              <a:solidFill>
                <a:srgbClr val="000000"/>
              </a:solidFill>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lang="en-GB" sz="2000">
                <a:latin typeface="Helvetica Neue Light"/>
                <a:ea typeface="Helvetica Neue Light"/>
                <a:cs typeface="Helvetica Neue Light"/>
                <a:sym typeface="Helvetica Neue Light"/>
              </a:rPr>
              <a:t>Crea un archivo HTML. </a:t>
            </a:r>
            <a:endParaRPr b="0" i="1" sz="1600" u="none" cap="none" strike="noStrike">
              <a:solidFill>
                <a:srgbClr val="000000"/>
              </a:solidFill>
              <a:latin typeface="Helvetica Neue Light"/>
              <a:ea typeface="Helvetica Neue Light"/>
              <a:cs typeface="Helvetica Neue Light"/>
              <a:sym typeface="Helvetica Neue Light"/>
            </a:endParaRPr>
          </a:p>
        </p:txBody>
      </p:sp>
      <p:pic>
        <p:nvPicPr>
          <p:cNvPr id="261" name="Google Shape;261;p3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262" name="Google Shape;262;p33"/>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p16"/>
          <p:cNvSpPr txBox="1"/>
          <p:nvPr/>
        </p:nvSpPr>
        <p:spPr>
          <a:xfrm>
            <a:off x="1453850" y="1843275"/>
            <a:ext cx="59022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b="0" i="1" lang="en-GB" sz="4000" u="none" cap="none" strike="noStrike">
                <a:solidFill>
                  <a:srgbClr val="E0FF00"/>
                </a:solidFill>
                <a:latin typeface="Anton"/>
                <a:ea typeface="Anton"/>
                <a:cs typeface="Anton"/>
                <a:sym typeface="Anton"/>
              </a:rPr>
              <a:t>¿DUDAS DEL ON-BOARDING?</a:t>
            </a:r>
            <a:endParaRPr b="0" i="1" sz="4000" u="none" cap="none" strike="noStrike">
              <a:solidFill>
                <a:srgbClr val="E0FF00"/>
              </a:solidFill>
              <a:latin typeface="Anton"/>
              <a:ea typeface="Anton"/>
              <a:cs typeface="Anton"/>
              <a:sym typeface="Anton"/>
            </a:endParaRPr>
          </a:p>
        </p:txBody>
      </p:sp>
      <p:sp>
        <p:nvSpPr>
          <p:cNvPr id="67" name="Google Shape;67;p16"/>
          <p:cNvSpPr/>
          <p:nvPr/>
        </p:nvSpPr>
        <p:spPr>
          <a:xfrm>
            <a:off x="3436038" y="2829200"/>
            <a:ext cx="2271900" cy="567900"/>
          </a:xfrm>
          <a:prstGeom prst="roundRect">
            <a:avLst>
              <a:gd fmla="val 16667" name="adj"/>
            </a:avLst>
          </a:prstGeom>
          <a:noFill/>
          <a:ln cap="flat" cmpd="sng" w="28575">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sng" cap="none" strike="noStrike">
                <a:solidFill>
                  <a:schemeClr val="hlink"/>
                </a:solidFill>
                <a:latin typeface="Anton"/>
                <a:ea typeface="Anton"/>
                <a:cs typeface="Anton"/>
                <a:sym typeface="Anton"/>
                <a:hlinkClick r:id="rId4"/>
              </a:rPr>
              <a:t>MIRALO AQUI</a:t>
            </a:r>
            <a:endParaRPr b="0" i="0" sz="1800" u="none" cap="none" strike="noStrike">
              <a:solidFill>
                <a:srgbClr val="FFFFFF"/>
              </a:solidFill>
              <a:latin typeface="Anton"/>
              <a:ea typeface="Anton"/>
              <a:cs typeface="Anton"/>
              <a:sym typeface="Anton"/>
            </a:endParaRPr>
          </a:p>
        </p:txBody>
      </p:sp>
      <p:pic>
        <p:nvPicPr>
          <p:cNvPr descr="Tiger Face on Apple iOS 12.2" id="68" name="Google Shape;68;p16"/>
          <p:cNvPicPr preferRelativeResize="0"/>
          <p:nvPr/>
        </p:nvPicPr>
        <p:blipFill rotWithShape="1">
          <a:blip r:embed="rId5">
            <a:alphaModFix/>
          </a:blip>
          <a:srcRect b="0" l="0" r="0" t="0"/>
          <a:stretch/>
        </p:blipFill>
        <p:spPr>
          <a:xfrm>
            <a:off x="4215950" y="1281238"/>
            <a:ext cx="712075" cy="712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4"/>
          <p:cNvSpPr txBox="1"/>
          <p:nvPr/>
        </p:nvSpPr>
        <p:spPr>
          <a:xfrm>
            <a:off x="2183550" y="433800"/>
            <a:ext cx="4776900" cy="988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n-GB" sz="2600">
                <a:latin typeface="Anton"/>
                <a:ea typeface="Anton"/>
                <a:cs typeface="Anton"/>
                <a:sym typeface="Anton"/>
              </a:rPr>
              <a:t>¡A PRACTICAR!</a:t>
            </a:r>
            <a:endParaRPr b="0" i="1" sz="2600" u="none" cap="none" strike="noStrike">
              <a:solidFill>
                <a:srgbClr val="000000"/>
              </a:solidFill>
              <a:latin typeface="Anton"/>
              <a:ea typeface="Anton"/>
              <a:cs typeface="Anton"/>
              <a:sym typeface="Anton"/>
            </a:endParaRPr>
          </a:p>
        </p:txBody>
      </p:sp>
      <p:sp>
        <p:nvSpPr>
          <p:cNvPr id="268" name="Google Shape;268;p34"/>
          <p:cNvSpPr txBox="1"/>
          <p:nvPr/>
        </p:nvSpPr>
        <p:spPr>
          <a:xfrm>
            <a:off x="938100" y="2375225"/>
            <a:ext cx="7267800" cy="8847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800"/>
              <a:buFont typeface="Arial"/>
              <a:buNone/>
            </a:pPr>
            <a:r>
              <a:rPr lang="en-GB" sz="1900">
                <a:solidFill>
                  <a:schemeClr val="dk1"/>
                </a:solidFill>
                <a:latin typeface="Helvetica Neue Light"/>
                <a:ea typeface="Helvetica Neue Light"/>
                <a:cs typeface="Helvetica Neue Light"/>
                <a:sym typeface="Helvetica Neue Light"/>
              </a:rPr>
              <a:t>Crea un archivo HTML que contenga: un video, un audio (puedes descargar ambos de Drive), y un iframe que muestre el video de </a:t>
            </a:r>
            <a:r>
              <a:rPr lang="en-GB" sz="1900" u="sng">
                <a:solidFill>
                  <a:schemeClr val="hlink"/>
                </a:solidFill>
                <a:latin typeface="Helvetica Neue Light"/>
                <a:ea typeface="Helvetica Neue Light"/>
                <a:cs typeface="Helvetica Neue Light"/>
                <a:sym typeface="Helvetica Neue Light"/>
                <a:hlinkClick r:id="rId3"/>
              </a:rPr>
              <a:t>Coderhouse</a:t>
            </a:r>
            <a:r>
              <a:rPr lang="en-GB" sz="1900">
                <a:solidFill>
                  <a:schemeClr val="dk1"/>
                </a:solidFill>
                <a:latin typeface="Helvetica Neue Light"/>
                <a:ea typeface="Helvetica Neue Light"/>
                <a:cs typeface="Helvetica Neue Light"/>
                <a:sym typeface="Helvetica Neue Light"/>
              </a:rPr>
              <a:t>. Tienes 15 minutos para realizar la actividad. </a:t>
            </a:r>
            <a:endParaRPr sz="1900">
              <a:solidFill>
                <a:schemeClr val="dk1"/>
              </a:solidFill>
              <a:latin typeface="Helvetica Neue Light"/>
              <a:ea typeface="Helvetica Neue Light"/>
              <a:cs typeface="Helvetica Neue Light"/>
              <a:sym typeface="Helvetica Neue Light"/>
            </a:endParaRPr>
          </a:p>
          <a:p>
            <a:pPr indent="0" lvl="0" marL="0" marR="0" rtl="0" algn="ctr">
              <a:lnSpc>
                <a:spcPct val="150000"/>
              </a:lnSpc>
              <a:spcBef>
                <a:spcPts val="0"/>
              </a:spcBef>
              <a:spcAft>
                <a:spcPts val="0"/>
              </a:spcAft>
              <a:buClr>
                <a:srgbClr val="000000"/>
              </a:buClr>
              <a:buSzPts val="2000"/>
              <a:buFont typeface="Arial"/>
              <a:buNone/>
            </a:pPr>
            <a:r>
              <a:t/>
            </a:r>
            <a:endParaRPr sz="2000">
              <a:solidFill>
                <a:schemeClr val="dk1"/>
              </a:solidFill>
              <a:highlight>
                <a:schemeClr val="lt1"/>
              </a:highlight>
              <a:latin typeface="Helvetica Neue Light"/>
              <a:ea typeface="Helvetica Neue Light"/>
              <a:cs typeface="Helvetica Neue Light"/>
              <a:sym typeface="Helvetica Neue Light"/>
            </a:endParaRPr>
          </a:p>
        </p:txBody>
      </p:sp>
      <p:pic>
        <p:nvPicPr>
          <p:cNvPr id="269" name="Google Shape;269;p34"/>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pic>
        <p:nvPicPr>
          <p:cNvPr id="270" name="Google Shape;270;p34"/>
          <p:cNvPicPr preferRelativeResize="0"/>
          <p:nvPr/>
        </p:nvPicPr>
        <p:blipFill rotWithShape="1">
          <a:blip r:embed="rId5">
            <a:alphaModFix/>
          </a:blip>
          <a:srcRect b="0" l="0" r="0" t="0"/>
          <a:stretch/>
        </p:blipFill>
        <p:spPr>
          <a:xfrm>
            <a:off x="7509825" y="0"/>
            <a:ext cx="1634174" cy="639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4" name="Shape 274"/>
        <p:cNvGrpSpPr/>
        <p:nvPr/>
      </p:nvGrpSpPr>
      <p:grpSpPr>
        <a:xfrm>
          <a:off x="0" y="0"/>
          <a:ext cx="0" cy="0"/>
          <a:chOff x="0" y="0"/>
          <a:chExt cx="0" cy="0"/>
        </a:xfrm>
      </p:grpSpPr>
      <p:sp>
        <p:nvSpPr>
          <p:cNvPr id="275" name="Google Shape;275;p35"/>
          <p:cNvSpPr txBox="1"/>
          <p:nvPr/>
        </p:nvSpPr>
        <p:spPr>
          <a:xfrm>
            <a:off x="1398000" y="16561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BASES DE CSS</a:t>
            </a:r>
            <a:endParaRPr b="0" i="1" sz="3600" u="none" cap="none" strike="noStrike">
              <a:solidFill>
                <a:srgbClr val="E0FF00"/>
              </a:solidFill>
              <a:latin typeface="Anton"/>
              <a:ea typeface="Anton"/>
              <a:cs typeface="Anton"/>
              <a:sym typeface="Anto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FFBC"/>
        </a:solidFill>
      </p:bgPr>
    </p:bg>
    <p:spTree>
      <p:nvGrpSpPr>
        <p:cNvPr id="279" name="Shape 279"/>
        <p:cNvGrpSpPr/>
        <p:nvPr/>
      </p:nvGrpSpPr>
      <p:grpSpPr>
        <a:xfrm>
          <a:off x="0" y="0"/>
          <a:ext cx="0" cy="0"/>
          <a:chOff x="0" y="0"/>
          <a:chExt cx="0" cy="0"/>
        </a:xfrm>
      </p:grpSpPr>
      <p:sp>
        <p:nvSpPr>
          <p:cNvPr id="280" name="Google Shape;280;p36"/>
          <p:cNvSpPr txBox="1"/>
          <p:nvPr/>
        </p:nvSpPr>
        <p:spPr>
          <a:xfrm>
            <a:off x="1228675" y="2075400"/>
            <a:ext cx="7239000" cy="17280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1100"/>
              </a:spcAft>
              <a:buClr>
                <a:schemeClr val="dk1"/>
              </a:buClr>
              <a:buSzPts val="1100"/>
              <a:buFont typeface="Arial"/>
              <a:buNone/>
            </a:pPr>
            <a:r>
              <a:rPr lang="en-GB" sz="2000">
                <a:solidFill>
                  <a:schemeClr val="dk1"/>
                </a:solidFill>
                <a:latin typeface="Helvetica Neue Light"/>
                <a:ea typeface="Helvetica Neue Light"/>
                <a:cs typeface="Helvetica Neue Light"/>
                <a:sym typeface="Helvetica Neue Light"/>
              </a:rPr>
              <a:t>CSS (Cascading Style Sheets) es un lenguaje web para aplicar formato visual (color, tamaño, separación y ubicación) al HTML. Con él puedes cambiar por completo el aspecto de cualquier etiqueta HTML. </a:t>
            </a:r>
            <a:endParaRPr sz="2000">
              <a:solidFill>
                <a:schemeClr val="dk1"/>
              </a:solidFill>
              <a:latin typeface="Helvetica Neue Light"/>
              <a:ea typeface="Helvetica Neue Light"/>
              <a:cs typeface="Helvetica Neue Light"/>
              <a:sym typeface="Helvetica Neue Light"/>
            </a:endParaRPr>
          </a:p>
        </p:txBody>
      </p:sp>
      <p:pic>
        <p:nvPicPr>
          <p:cNvPr id="281" name="Google Shape;281;p3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82" name="Google Shape;282;p36"/>
          <p:cNvSpPr txBox="1"/>
          <p:nvPr/>
        </p:nvSpPr>
        <p:spPr>
          <a:xfrm>
            <a:off x="1451800" y="1008600"/>
            <a:ext cx="6520800" cy="98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3600">
                <a:solidFill>
                  <a:schemeClr val="dk1"/>
                </a:solidFill>
                <a:latin typeface="Anton"/>
                <a:ea typeface="Anton"/>
                <a:cs typeface="Anton"/>
                <a:sym typeface="Anton"/>
              </a:rPr>
              <a:t>PREMISAS</a:t>
            </a:r>
            <a:endParaRPr i="1" sz="3600">
              <a:latin typeface="Anton"/>
              <a:ea typeface="Anton"/>
              <a:cs typeface="Anton"/>
              <a:sym typeface="Anto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86" name="Shape 286"/>
        <p:cNvGrpSpPr/>
        <p:nvPr/>
      </p:nvGrpSpPr>
      <p:grpSpPr>
        <a:xfrm>
          <a:off x="0" y="0"/>
          <a:ext cx="0" cy="0"/>
          <a:chOff x="0" y="0"/>
          <a:chExt cx="0" cy="0"/>
        </a:xfrm>
      </p:grpSpPr>
      <p:pic>
        <p:nvPicPr>
          <p:cNvPr id="287" name="Google Shape;287;p37"/>
          <p:cNvPicPr preferRelativeResize="0"/>
          <p:nvPr/>
        </p:nvPicPr>
        <p:blipFill>
          <a:blip r:embed="rId3">
            <a:alphaModFix/>
          </a:blip>
          <a:stretch>
            <a:fillRect/>
          </a:stretch>
        </p:blipFill>
        <p:spPr>
          <a:xfrm>
            <a:off x="7567925" y="4659625"/>
            <a:ext cx="1186526" cy="330675"/>
          </a:xfrm>
          <a:prstGeom prst="rect">
            <a:avLst/>
          </a:prstGeom>
          <a:noFill/>
          <a:ln>
            <a:noFill/>
          </a:ln>
        </p:spPr>
      </p:pic>
      <p:pic>
        <p:nvPicPr>
          <p:cNvPr id="288" name="Google Shape;288;p37"/>
          <p:cNvPicPr preferRelativeResize="0"/>
          <p:nvPr/>
        </p:nvPicPr>
        <p:blipFill rotWithShape="1">
          <a:blip r:embed="rId4">
            <a:alphaModFix/>
          </a:blip>
          <a:srcRect b="22203" l="0" r="0" t="0"/>
          <a:stretch/>
        </p:blipFill>
        <p:spPr>
          <a:xfrm>
            <a:off x="4401113" y="38100"/>
            <a:ext cx="4649044" cy="5067300"/>
          </a:xfrm>
          <a:prstGeom prst="rect">
            <a:avLst/>
          </a:prstGeom>
          <a:noFill/>
          <a:ln>
            <a:noFill/>
          </a:ln>
        </p:spPr>
      </p:pic>
      <p:pic>
        <p:nvPicPr>
          <p:cNvPr id="289" name="Google Shape;289;p37"/>
          <p:cNvPicPr preferRelativeResize="0"/>
          <p:nvPr/>
        </p:nvPicPr>
        <p:blipFill>
          <a:blip r:embed="rId5">
            <a:alphaModFix/>
          </a:blip>
          <a:stretch>
            <a:fillRect/>
          </a:stretch>
        </p:blipFill>
        <p:spPr>
          <a:xfrm>
            <a:off x="93838" y="38100"/>
            <a:ext cx="4361849" cy="49148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p3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295" name="Google Shape;295;p38"/>
          <p:cNvSpPr txBox="1"/>
          <p:nvPr/>
        </p:nvSpPr>
        <p:spPr>
          <a:xfrm>
            <a:off x="0" y="166275"/>
            <a:ext cx="9144000" cy="118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900">
                <a:latin typeface="Helvetica Neue Light"/>
                <a:ea typeface="Helvetica Neue Light"/>
                <a:cs typeface="Helvetica Neue Light"/>
                <a:sym typeface="Helvetica Neue Light"/>
              </a:rPr>
              <a:t>CSS bien implementado permite cambiar </a:t>
            </a:r>
            <a:r>
              <a:rPr b="1" lang="en-GB" sz="1900">
                <a:latin typeface="Helvetica Neue"/>
                <a:ea typeface="Helvetica Neue"/>
                <a:cs typeface="Helvetica Neue"/>
                <a:sym typeface="Helvetica Neue"/>
              </a:rPr>
              <a:t>todo el diseño</a:t>
            </a:r>
            <a:r>
              <a:rPr lang="en-GB" sz="1900">
                <a:latin typeface="Helvetica Neue Light"/>
                <a:ea typeface="Helvetica Neue Light"/>
                <a:cs typeface="Helvetica Neue Light"/>
                <a:sym typeface="Helvetica Neue Light"/>
              </a:rPr>
              <a:t> de un sitio web, sin modificar el HTML. Las siguientes dos imágenes corresponden al mismo código HTML pero distinto CSS:</a:t>
            </a:r>
            <a:endParaRPr sz="1900">
              <a:latin typeface="Helvetica Neue Light"/>
              <a:ea typeface="Helvetica Neue Light"/>
              <a:cs typeface="Helvetica Neue Light"/>
              <a:sym typeface="Helvetica Neue Light"/>
            </a:endParaRPr>
          </a:p>
        </p:txBody>
      </p:sp>
      <p:pic>
        <p:nvPicPr>
          <p:cNvPr id="296" name="Google Shape;296;p38"/>
          <p:cNvPicPr preferRelativeResize="0"/>
          <p:nvPr/>
        </p:nvPicPr>
        <p:blipFill>
          <a:blip r:embed="rId4">
            <a:alphaModFix/>
          </a:blip>
          <a:stretch>
            <a:fillRect/>
          </a:stretch>
        </p:blipFill>
        <p:spPr>
          <a:xfrm>
            <a:off x="5349675" y="1327625"/>
            <a:ext cx="2919975" cy="3331999"/>
          </a:xfrm>
          <a:prstGeom prst="rect">
            <a:avLst/>
          </a:prstGeom>
          <a:noFill/>
          <a:ln>
            <a:noFill/>
          </a:ln>
        </p:spPr>
      </p:pic>
      <p:pic>
        <p:nvPicPr>
          <p:cNvPr id="297" name="Google Shape;297;p38"/>
          <p:cNvPicPr preferRelativeResize="0"/>
          <p:nvPr/>
        </p:nvPicPr>
        <p:blipFill>
          <a:blip r:embed="rId5">
            <a:alphaModFix/>
          </a:blip>
          <a:stretch>
            <a:fillRect/>
          </a:stretch>
        </p:blipFill>
        <p:spPr>
          <a:xfrm>
            <a:off x="691225" y="1327625"/>
            <a:ext cx="3288275" cy="3332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1" name="Shape 301"/>
        <p:cNvGrpSpPr/>
        <p:nvPr/>
      </p:nvGrpSpPr>
      <p:grpSpPr>
        <a:xfrm>
          <a:off x="0" y="0"/>
          <a:ext cx="0" cy="0"/>
          <a:chOff x="0" y="0"/>
          <a:chExt cx="0" cy="0"/>
        </a:xfrm>
      </p:grpSpPr>
      <p:sp>
        <p:nvSpPr>
          <p:cNvPr id="302" name="Google Shape;302;p39"/>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SINTAXIS CSS</a:t>
            </a:r>
            <a:endParaRPr i="1" sz="3600">
              <a:solidFill>
                <a:srgbClr val="E0FF00"/>
              </a:solidFill>
              <a:latin typeface="Anton"/>
              <a:ea typeface="Anton"/>
              <a:cs typeface="Anton"/>
              <a:sym typeface="Anto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4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08" name="Google Shape;308;p40"/>
          <p:cNvSpPr txBox="1"/>
          <p:nvPr/>
        </p:nvSpPr>
        <p:spPr>
          <a:xfrm>
            <a:off x="1453047" y="648965"/>
            <a:ext cx="62379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i="1" lang="en-GB" sz="4000">
                <a:latin typeface="Anton"/>
                <a:ea typeface="Anton"/>
                <a:cs typeface="Anton"/>
                <a:sym typeface="Anton"/>
              </a:rPr>
              <a:t>SINTAXIS </a:t>
            </a:r>
            <a:endParaRPr i="1" sz="4000">
              <a:latin typeface="Anton"/>
              <a:ea typeface="Anton"/>
              <a:cs typeface="Anton"/>
              <a:sym typeface="Anton"/>
            </a:endParaRPr>
          </a:p>
        </p:txBody>
      </p:sp>
      <p:sp>
        <p:nvSpPr>
          <p:cNvPr id="309" name="Google Shape;309;p40"/>
          <p:cNvSpPr txBox="1"/>
          <p:nvPr/>
        </p:nvSpPr>
        <p:spPr>
          <a:xfrm>
            <a:off x="291150" y="1770900"/>
            <a:ext cx="4039500" cy="2379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GB" sz="2400">
                <a:solidFill>
                  <a:srgbClr val="0000FF"/>
                </a:solidFill>
                <a:highlight>
                  <a:srgbClr val="FFFFFF"/>
                </a:highlight>
                <a:latin typeface="Consolas"/>
                <a:ea typeface="Consolas"/>
                <a:cs typeface="Consolas"/>
                <a:sym typeface="Consolas"/>
              </a:rPr>
              <a:t>selector</a:t>
            </a:r>
            <a:r>
              <a:rPr b="1" lang="en-GB" sz="2400">
                <a:solidFill>
                  <a:schemeClr val="dk1"/>
                </a:solidFill>
                <a:highlight>
                  <a:srgbClr val="FFFFFF"/>
                </a:highlight>
                <a:latin typeface="Consolas"/>
                <a:ea typeface="Consolas"/>
                <a:cs typeface="Consolas"/>
                <a:sym typeface="Consolas"/>
              </a:rPr>
              <a:t> {</a:t>
            </a:r>
            <a:endParaRPr b="1" sz="2400">
              <a:solidFill>
                <a:schemeClr val="dk1"/>
              </a:solidFill>
              <a:highlight>
                <a:srgbClr val="FFFFFF"/>
              </a:highlight>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b="1" lang="en-GB" sz="2400">
                <a:solidFill>
                  <a:schemeClr val="dk1"/>
                </a:solidFill>
                <a:highlight>
                  <a:srgbClr val="FFFFFF"/>
                </a:highlight>
                <a:latin typeface="Consolas"/>
                <a:ea typeface="Consolas"/>
                <a:cs typeface="Consolas"/>
                <a:sym typeface="Consolas"/>
              </a:rPr>
              <a:t>   </a:t>
            </a:r>
            <a:r>
              <a:rPr b="1" lang="en-GB" sz="2400">
                <a:solidFill>
                  <a:srgbClr val="CC0000"/>
                </a:solidFill>
                <a:highlight>
                  <a:srgbClr val="FFFFFF"/>
                </a:highlight>
                <a:latin typeface="Consolas"/>
                <a:ea typeface="Consolas"/>
                <a:cs typeface="Consolas"/>
                <a:sym typeface="Consolas"/>
              </a:rPr>
              <a:t>propiedad1</a:t>
            </a:r>
            <a:r>
              <a:rPr b="1" lang="en-GB" sz="2400">
                <a:solidFill>
                  <a:schemeClr val="dk1"/>
                </a:solidFill>
                <a:highlight>
                  <a:srgbClr val="FFFFFF"/>
                </a:highlight>
                <a:latin typeface="Consolas"/>
                <a:ea typeface="Consolas"/>
                <a:cs typeface="Consolas"/>
                <a:sym typeface="Consolas"/>
              </a:rPr>
              <a:t>: valor;</a:t>
            </a:r>
            <a:endParaRPr b="1" sz="2400">
              <a:solidFill>
                <a:schemeClr val="dk1"/>
              </a:solidFill>
              <a:highlight>
                <a:srgbClr val="FFFFFF"/>
              </a:highlight>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b="1" lang="en-GB" sz="2400">
                <a:solidFill>
                  <a:schemeClr val="dk1"/>
                </a:solidFill>
                <a:highlight>
                  <a:srgbClr val="FFFFFF"/>
                </a:highlight>
                <a:latin typeface="Consolas"/>
                <a:ea typeface="Consolas"/>
                <a:cs typeface="Consolas"/>
                <a:sym typeface="Consolas"/>
              </a:rPr>
              <a:t>   </a:t>
            </a:r>
            <a:r>
              <a:rPr b="1" lang="en-GB" sz="2400">
                <a:solidFill>
                  <a:srgbClr val="CC0000"/>
                </a:solidFill>
                <a:highlight>
                  <a:srgbClr val="FFFFFF"/>
                </a:highlight>
                <a:latin typeface="Consolas"/>
                <a:ea typeface="Consolas"/>
                <a:cs typeface="Consolas"/>
                <a:sym typeface="Consolas"/>
              </a:rPr>
              <a:t>propiedad2</a:t>
            </a:r>
            <a:r>
              <a:rPr b="1" lang="en-GB" sz="2400">
                <a:solidFill>
                  <a:schemeClr val="dk1"/>
                </a:solidFill>
                <a:highlight>
                  <a:srgbClr val="FFFFFF"/>
                </a:highlight>
                <a:latin typeface="Consolas"/>
                <a:ea typeface="Consolas"/>
                <a:cs typeface="Consolas"/>
                <a:sym typeface="Consolas"/>
              </a:rPr>
              <a:t>: valor;</a:t>
            </a:r>
            <a:endParaRPr b="1" sz="2400">
              <a:solidFill>
                <a:schemeClr val="dk1"/>
              </a:solidFill>
              <a:highlight>
                <a:srgbClr val="FFFFFF"/>
              </a:highlight>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b="1" lang="en-GB" sz="2400">
                <a:solidFill>
                  <a:schemeClr val="dk1"/>
                </a:solidFill>
                <a:highlight>
                  <a:srgbClr val="FFFFFF"/>
                </a:highlight>
                <a:latin typeface="Consolas"/>
                <a:ea typeface="Consolas"/>
                <a:cs typeface="Consolas"/>
                <a:sym typeface="Consolas"/>
              </a:rPr>
              <a:t>}</a:t>
            </a:r>
            <a:endParaRPr b="1" sz="2400">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a:p>
        </p:txBody>
      </p:sp>
      <p:sp>
        <p:nvSpPr>
          <p:cNvPr id="310" name="Google Shape;310;p40"/>
          <p:cNvSpPr txBox="1"/>
          <p:nvPr/>
        </p:nvSpPr>
        <p:spPr>
          <a:xfrm>
            <a:off x="5940450" y="1770900"/>
            <a:ext cx="2966400" cy="2026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GB" sz="2400">
                <a:solidFill>
                  <a:srgbClr val="0000FF"/>
                </a:solidFill>
                <a:highlight>
                  <a:srgbClr val="FFFFFF"/>
                </a:highlight>
                <a:latin typeface="Consolas"/>
                <a:ea typeface="Consolas"/>
                <a:cs typeface="Consolas"/>
                <a:sym typeface="Consolas"/>
              </a:rPr>
              <a:t>h1 </a:t>
            </a:r>
            <a:r>
              <a:rPr b="1" lang="en-GB" sz="2400">
                <a:solidFill>
                  <a:schemeClr val="dk1"/>
                </a:solidFill>
                <a:highlight>
                  <a:srgbClr val="FFFFFF"/>
                </a:highlight>
                <a:latin typeface="Consolas"/>
                <a:ea typeface="Consolas"/>
                <a:cs typeface="Consolas"/>
                <a:sym typeface="Consolas"/>
              </a:rPr>
              <a:t>{</a:t>
            </a:r>
            <a:endParaRPr b="1" sz="2400">
              <a:solidFill>
                <a:schemeClr val="dk1"/>
              </a:solidFill>
              <a:highlight>
                <a:srgbClr val="FFFFFF"/>
              </a:highlight>
              <a:latin typeface="Consolas"/>
              <a:ea typeface="Consolas"/>
              <a:cs typeface="Consolas"/>
              <a:sym typeface="Consolas"/>
            </a:endParaRPr>
          </a:p>
          <a:p>
            <a:pPr indent="0" lvl="0" marL="0" rtl="0" algn="l">
              <a:lnSpc>
                <a:spcPct val="150000"/>
              </a:lnSpc>
              <a:spcBef>
                <a:spcPts val="0"/>
              </a:spcBef>
              <a:spcAft>
                <a:spcPts val="0"/>
              </a:spcAft>
              <a:buNone/>
            </a:pPr>
            <a:r>
              <a:rPr b="1" lang="en-GB" sz="2400">
                <a:solidFill>
                  <a:schemeClr val="dk1"/>
                </a:solidFill>
                <a:highlight>
                  <a:srgbClr val="FFFFFF"/>
                </a:highlight>
                <a:latin typeface="Consolas"/>
                <a:ea typeface="Consolas"/>
                <a:cs typeface="Consolas"/>
                <a:sym typeface="Consolas"/>
              </a:rPr>
              <a:t>   </a:t>
            </a:r>
            <a:r>
              <a:rPr b="1" lang="en-GB" sz="2400">
                <a:solidFill>
                  <a:srgbClr val="CC0000"/>
                </a:solidFill>
                <a:highlight>
                  <a:srgbClr val="FFFFFF"/>
                </a:highlight>
                <a:latin typeface="Consolas"/>
                <a:ea typeface="Consolas"/>
                <a:cs typeface="Consolas"/>
                <a:sym typeface="Consolas"/>
              </a:rPr>
              <a:t>color</a:t>
            </a:r>
            <a:r>
              <a:rPr b="1" lang="en-GB" sz="2400">
                <a:solidFill>
                  <a:schemeClr val="dk1"/>
                </a:solidFill>
                <a:highlight>
                  <a:srgbClr val="FFFFFF"/>
                </a:highlight>
                <a:latin typeface="Consolas"/>
                <a:ea typeface="Consolas"/>
                <a:cs typeface="Consolas"/>
                <a:sym typeface="Consolas"/>
              </a:rPr>
              <a:t>: red;</a:t>
            </a:r>
            <a:endParaRPr b="1" sz="2400">
              <a:solidFill>
                <a:schemeClr val="dk1"/>
              </a:solidFill>
              <a:highlight>
                <a:srgbClr val="FFFFFF"/>
              </a:highlight>
              <a:latin typeface="Consolas"/>
              <a:ea typeface="Consolas"/>
              <a:cs typeface="Consolas"/>
              <a:sym typeface="Consolas"/>
            </a:endParaRPr>
          </a:p>
          <a:p>
            <a:pPr indent="0" lvl="0" marL="0" rtl="0" algn="l">
              <a:lnSpc>
                <a:spcPct val="150000"/>
              </a:lnSpc>
              <a:spcBef>
                <a:spcPts val="0"/>
              </a:spcBef>
              <a:spcAft>
                <a:spcPts val="0"/>
              </a:spcAft>
              <a:buNone/>
            </a:pPr>
            <a:r>
              <a:rPr b="1" lang="en-GB" sz="2400">
                <a:solidFill>
                  <a:schemeClr val="dk1"/>
                </a:solidFill>
                <a:highlight>
                  <a:srgbClr val="FFFFFF"/>
                </a:highlight>
                <a:latin typeface="Consolas"/>
                <a:ea typeface="Consolas"/>
                <a:cs typeface="Consolas"/>
                <a:sym typeface="Consolas"/>
              </a:rPr>
              <a:t>}</a:t>
            </a:r>
            <a:endParaRPr b="1" sz="2400">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a:p>
        </p:txBody>
      </p:sp>
      <p:sp>
        <p:nvSpPr>
          <p:cNvPr id="311" name="Google Shape;311;p40"/>
          <p:cNvSpPr/>
          <p:nvPr/>
        </p:nvSpPr>
        <p:spPr>
          <a:xfrm>
            <a:off x="4384875" y="2607000"/>
            <a:ext cx="1186500" cy="555300"/>
          </a:xfrm>
          <a:prstGeom prst="rightArrow">
            <a:avLst>
              <a:gd fmla="val 50000" name="adj1"/>
              <a:gd fmla="val 50000" name="adj2"/>
            </a:avLst>
          </a:prstGeom>
          <a:solidFill>
            <a:srgbClr val="3DFFB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rgbClr val="3DFFBC"/>
              </a:highlight>
            </a:endParaRPr>
          </a:p>
        </p:txBody>
      </p:sp>
      <p:sp>
        <p:nvSpPr>
          <p:cNvPr id="312" name="Google Shape;312;p40"/>
          <p:cNvSpPr txBox="1"/>
          <p:nvPr/>
        </p:nvSpPr>
        <p:spPr>
          <a:xfrm>
            <a:off x="4212975" y="2628650"/>
            <a:ext cx="1358400" cy="42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a:latin typeface="Didact Gothic"/>
                <a:ea typeface="Didact Gothic"/>
                <a:cs typeface="Didact Gothic"/>
                <a:sym typeface="Didact Gothic"/>
              </a:rPr>
              <a:t>Ejemplo</a:t>
            </a:r>
            <a:endParaRPr b="1" sz="2000">
              <a:latin typeface="Didact Gothic"/>
              <a:ea typeface="Didact Gothic"/>
              <a:cs typeface="Didact Gothic"/>
              <a:sym typeface="Didact Gothic"/>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1"/>
          <p:cNvSpPr txBox="1"/>
          <p:nvPr/>
        </p:nvSpPr>
        <p:spPr>
          <a:xfrm>
            <a:off x="496050" y="1669625"/>
            <a:ext cx="8151900" cy="2821200"/>
          </a:xfrm>
          <a:prstGeom prst="rect">
            <a:avLst/>
          </a:prstGeom>
          <a:noFill/>
          <a:ln>
            <a:noFill/>
          </a:ln>
        </p:spPr>
        <p:txBody>
          <a:bodyPr anchorCtr="0" anchor="t" bIns="91425" lIns="91425" spcFirstLastPara="1" rIns="91425" wrap="square" tIns="91425">
            <a:noAutofit/>
          </a:bodyPr>
          <a:lstStyle/>
          <a:p>
            <a:pPr indent="-355600" lvl="0" marL="457200" rtl="0" algn="just">
              <a:lnSpc>
                <a:spcPct val="150000"/>
              </a:lnSpc>
              <a:spcBef>
                <a:spcPts val="0"/>
              </a:spcBef>
              <a:spcAft>
                <a:spcPts val="0"/>
              </a:spcAft>
              <a:buClr>
                <a:srgbClr val="3CEFAB"/>
              </a:buClr>
              <a:buSzPts val="2000"/>
              <a:buFont typeface="Didact Gothic"/>
              <a:buChar char="●"/>
            </a:pPr>
            <a:r>
              <a:rPr lang="en-GB" sz="2000">
                <a:solidFill>
                  <a:schemeClr val="dk1"/>
                </a:solidFill>
                <a:latin typeface="Helvetica Neue Light"/>
                <a:ea typeface="Helvetica Neue Light"/>
                <a:cs typeface="Helvetica Neue Light"/>
                <a:sym typeface="Helvetica Neue Light"/>
              </a:rPr>
              <a:t>Cada declaración CSS está formada por un juego de pares </a:t>
            </a:r>
            <a:r>
              <a:rPr b="1" lang="en-GB" sz="2000">
                <a:solidFill>
                  <a:srgbClr val="CC0000"/>
                </a:solidFill>
                <a:latin typeface="Helvetica Neue"/>
                <a:ea typeface="Helvetica Neue"/>
                <a:cs typeface="Helvetica Neue"/>
                <a:sym typeface="Helvetica Neue"/>
              </a:rPr>
              <a:t>propiedad</a:t>
            </a:r>
            <a:r>
              <a:rPr b="1" lang="en-GB" sz="2000">
                <a:solidFill>
                  <a:schemeClr val="dk1"/>
                </a:solidFill>
                <a:latin typeface="Helvetica Neue"/>
                <a:ea typeface="Helvetica Neue"/>
                <a:cs typeface="Helvetica Neue"/>
                <a:sym typeface="Helvetica Neue"/>
              </a:rPr>
              <a:t>: </a:t>
            </a:r>
            <a:r>
              <a:rPr b="1" lang="en-GB" sz="2000">
                <a:latin typeface="Helvetica Neue"/>
                <a:ea typeface="Helvetica Neue"/>
                <a:cs typeface="Helvetica Neue"/>
                <a:sym typeface="Helvetica Neue"/>
              </a:rPr>
              <a:t>valor</a:t>
            </a:r>
            <a:r>
              <a:rPr b="1" lang="en-GB" sz="2000">
                <a:solidFill>
                  <a:schemeClr val="dk1"/>
                </a:solidFill>
                <a:latin typeface="Helvetica Neue"/>
                <a:ea typeface="Helvetica Neue"/>
                <a:cs typeface="Helvetica Neue"/>
                <a:sym typeface="Helvetica Neue"/>
              </a:rPr>
              <a:t>;</a:t>
            </a:r>
            <a:r>
              <a:rPr lang="en-GB" sz="2000">
                <a:solidFill>
                  <a:schemeClr val="dk1"/>
                </a:solidFill>
                <a:latin typeface="Helvetica Neue Light"/>
                <a:ea typeface="Helvetica Neue Light"/>
                <a:cs typeface="Helvetica Neue Light"/>
                <a:sym typeface="Helvetica Neue Light"/>
              </a:rPr>
              <a:t> </a:t>
            </a:r>
            <a:endParaRPr sz="2000">
              <a:solidFill>
                <a:schemeClr val="dk1"/>
              </a:solidFill>
              <a:latin typeface="Helvetica Neue Light"/>
              <a:ea typeface="Helvetica Neue Light"/>
              <a:cs typeface="Helvetica Neue Light"/>
              <a:sym typeface="Helvetica Neue Light"/>
            </a:endParaRPr>
          </a:p>
          <a:p>
            <a:pPr indent="-355600" lvl="0" marL="457200" rtl="0" algn="just">
              <a:lnSpc>
                <a:spcPct val="150000"/>
              </a:lnSpc>
              <a:spcBef>
                <a:spcPts val="0"/>
              </a:spcBef>
              <a:spcAft>
                <a:spcPts val="0"/>
              </a:spcAft>
              <a:buClr>
                <a:srgbClr val="3CEFAB"/>
              </a:buClr>
              <a:buSzPts val="2000"/>
              <a:buFont typeface="Didact Gothic"/>
              <a:buChar char="●"/>
            </a:pPr>
            <a:r>
              <a:rPr lang="en-GB" sz="2000">
                <a:solidFill>
                  <a:schemeClr val="dk1"/>
                </a:solidFill>
                <a:latin typeface="Helvetica Neue Light"/>
                <a:ea typeface="Helvetica Neue Light"/>
                <a:cs typeface="Helvetica Neue Light"/>
                <a:sym typeface="Helvetica Neue Light"/>
              </a:rPr>
              <a:t>No se ve afectado por el espacio en blanco. Las propiedades se pueden escribir de corrido o una debajo de la otra.</a:t>
            </a:r>
            <a:endParaRPr sz="2000">
              <a:solidFill>
                <a:schemeClr val="dk1"/>
              </a:solidFill>
              <a:latin typeface="Helvetica Neue Light"/>
              <a:ea typeface="Helvetica Neue Light"/>
              <a:cs typeface="Helvetica Neue Light"/>
              <a:sym typeface="Helvetica Neue Light"/>
            </a:endParaRPr>
          </a:p>
          <a:p>
            <a:pPr indent="-355600" lvl="0" marL="457200" rtl="0" algn="just">
              <a:lnSpc>
                <a:spcPct val="150000"/>
              </a:lnSpc>
              <a:spcBef>
                <a:spcPts val="0"/>
              </a:spcBef>
              <a:spcAft>
                <a:spcPts val="0"/>
              </a:spcAft>
              <a:buClr>
                <a:srgbClr val="3CEFAB"/>
              </a:buClr>
              <a:buSzPts val="2000"/>
              <a:buFont typeface="Didact Gothic"/>
              <a:buChar char="●"/>
            </a:pPr>
            <a:r>
              <a:rPr lang="en-GB" sz="2000">
                <a:solidFill>
                  <a:schemeClr val="dk1"/>
                </a:solidFill>
                <a:latin typeface="Helvetica Neue Light"/>
                <a:ea typeface="Helvetica Neue Light"/>
                <a:cs typeface="Helvetica Neue Light"/>
                <a:sym typeface="Helvetica Neue Light"/>
              </a:rPr>
              <a:t>Siempre que la propiedad represente un número, el valor debe indicar en qué unidad se expresa. </a:t>
            </a:r>
            <a:endParaRPr sz="2000">
              <a:solidFill>
                <a:schemeClr val="dk1"/>
              </a:solidFill>
              <a:latin typeface="Helvetica Neue Light"/>
              <a:ea typeface="Helvetica Neue Light"/>
              <a:cs typeface="Helvetica Neue Light"/>
              <a:sym typeface="Helvetica Neue Light"/>
            </a:endParaRPr>
          </a:p>
        </p:txBody>
      </p:sp>
      <p:pic>
        <p:nvPicPr>
          <p:cNvPr id="318" name="Google Shape;318;p4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19" name="Google Shape;319;p41"/>
          <p:cNvSpPr txBox="1"/>
          <p:nvPr/>
        </p:nvSpPr>
        <p:spPr>
          <a:xfrm>
            <a:off x="1453047" y="186465"/>
            <a:ext cx="6237900" cy="6978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2000"/>
              </a:spcBef>
              <a:spcAft>
                <a:spcPts val="600"/>
              </a:spcAft>
              <a:buNone/>
            </a:pPr>
            <a:r>
              <a:rPr i="1" lang="en-GB" sz="4000">
                <a:solidFill>
                  <a:schemeClr val="dk1"/>
                </a:solidFill>
                <a:latin typeface="Anton"/>
                <a:ea typeface="Anton"/>
                <a:cs typeface="Anton"/>
                <a:sym typeface="Anton"/>
              </a:rPr>
              <a:t>REGLAS SINTÁCTICAS</a:t>
            </a:r>
            <a:endParaRPr i="1" sz="4000">
              <a:latin typeface="Anton"/>
              <a:ea typeface="Anton"/>
              <a:cs typeface="Anton"/>
              <a:sym typeface="Anto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3" name="Shape 323"/>
        <p:cNvGrpSpPr/>
        <p:nvPr/>
      </p:nvGrpSpPr>
      <p:grpSpPr>
        <a:xfrm>
          <a:off x="0" y="0"/>
          <a:ext cx="0" cy="0"/>
          <a:chOff x="0" y="0"/>
          <a:chExt cx="0" cy="0"/>
        </a:xfrm>
      </p:grpSpPr>
      <p:sp>
        <p:nvSpPr>
          <p:cNvPr id="324" name="Google Shape;324;p42"/>
          <p:cNvSpPr txBox="1"/>
          <p:nvPr/>
        </p:nvSpPr>
        <p:spPr>
          <a:xfrm>
            <a:off x="1398000" y="16561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PADRE E HIJOS</a:t>
            </a:r>
            <a:endParaRPr i="1" sz="3600">
              <a:solidFill>
                <a:srgbClr val="E0FF00"/>
              </a:solidFill>
              <a:latin typeface="Anton"/>
              <a:ea typeface="Anton"/>
              <a:cs typeface="Anton"/>
              <a:sym typeface="Anto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p4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30" name="Google Shape;330;p43"/>
          <p:cNvSpPr txBox="1"/>
          <p:nvPr/>
        </p:nvSpPr>
        <p:spPr>
          <a:xfrm>
            <a:off x="1453047" y="496565"/>
            <a:ext cx="62379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i="1" lang="en-GB" sz="4000">
                <a:latin typeface="Anton"/>
                <a:ea typeface="Anton"/>
                <a:cs typeface="Anton"/>
                <a:sym typeface="Anton"/>
              </a:rPr>
              <a:t>PADRE E HIJOS </a:t>
            </a:r>
            <a:endParaRPr i="1" sz="4000">
              <a:latin typeface="Anton"/>
              <a:ea typeface="Anton"/>
              <a:cs typeface="Anton"/>
              <a:sym typeface="Anton"/>
            </a:endParaRPr>
          </a:p>
        </p:txBody>
      </p:sp>
      <p:sp>
        <p:nvSpPr>
          <p:cNvPr id="331" name="Google Shape;331;p43"/>
          <p:cNvSpPr txBox="1"/>
          <p:nvPr/>
        </p:nvSpPr>
        <p:spPr>
          <a:xfrm>
            <a:off x="692475" y="1540425"/>
            <a:ext cx="7911600" cy="91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900">
                <a:solidFill>
                  <a:schemeClr val="dk1"/>
                </a:solidFill>
                <a:latin typeface="Helvetica Neue Light"/>
                <a:ea typeface="Helvetica Neue Light"/>
                <a:cs typeface="Helvetica Neue Light"/>
                <a:sym typeface="Helvetica Neue Light"/>
              </a:rPr>
              <a:t>Cuando tienes una etiqueta “dentro” de otra, lo que haces</a:t>
            </a:r>
            <a:br>
              <a:rPr lang="en-GB" sz="1900">
                <a:solidFill>
                  <a:schemeClr val="dk1"/>
                </a:solidFill>
                <a:latin typeface="Helvetica Neue Light"/>
                <a:ea typeface="Helvetica Neue Light"/>
                <a:cs typeface="Helvetica Neue Light"/>
                <a:sym typeface="Helvetica Neue Light"/>
              </a:rPr>
            </a:br>
            <a:r>
              <a:rPr lang="en-GB" sz="1900">
                <a:solidFill>
                  <a:schemeClr val="dk1"/>
                </a:solidFill>
                <a:latin typeface="Helvetica Neue Light"/>
                <a:ea typeface="Helvetica Neue Light"/>
                <a:cs typeface="Helvetica Neue Light"/>
                <a:sym typeface="Helvetica Neue Light"/>
              </a:rPr>
              <a:t>es aplicar el concepto de padres e hijos. </a:t>
            </a:r>
            <a:endParaRPr sz="1900">
              <a:latin typeface="Helvetica Neue Light"/>
              <a:ea typeface="Helvetica Neue Light"/>
              <a:cs typeface="Helvetica Neue Light"/>
              <a:sym typeface="Helvetica Neue Light"/>
            </a:endParaRPr>
          </a:p>
        </p:txBody>
      </p:sp>
      <p:sp>
        <p:nvSpPr>
          <p:cNvPr id="332" name="Google Shape;332;p43"/>
          <p:cNvSpPr txBox="1"/>
          <p:nvPr/>
        </p:nvSpPr>
        <p:spPr>
          <a:xfrm>
            <a:off x="1554300" y="3091375"/>
            <a:ext cx="3089700" cy="1457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sz="1800">
                <a:solidFill>
                  <a:schemeClr val="dk1"/>
                </a:solidFill>
                <a:latin typeface="Helvetica Neue Light"/>
                <a:ea typeface="Helvetica Neue Light"/>
                <a:cs typeface="Helvetica Neue Light"/>
                <a:sym typeface="Helvetica Neue Light"/>
              </a:rPr>
              <a:t>En este caso,  </a:t>
            </a:r>
            <a:r>
              <a:rPr b="1" lang="en-GB" sz="1800">
                <a:solidFill>
                  <a:schemeClr val="dk1"/>
                </a:solidFill>
                <a:latin typeface="Helvetica Neue"/>
                <a:ea typeface="Helvetica Neue"/>
                <a:cs typeface="Helvetica Neue"/>
                <a:sym typeface="Helvetica Neue"/>
              </a:rPr>
              <a:t>section </a:t>
            </a:r>
            <a:r>
              <a:rPr lang="en-GB" sz="1800">
                <a:solidFill>
                  <a:schemeClr val="dk1"/>
                </a:solidFill>
                <a:latin typeface="Helvetica Neue Light"/>
                <a:ea typeface="Helvetica Neue Light"/>
                <a:cs typeface="Helvetica Neue Light"/>
                <a:sym typeface="Helvetica Neue Light"/>
              </a:rPr>
              <a:t>es padre de </a:t>
            </a:r>
            <a:r>
              <a:rPr b="1" lang="en-GB" sz="1800">
                <a:solidFill>
                  <a:schemeClr val="dk1"/>
                </a:solidFill>
                <a:latin typeface="Helvetica Neue"/>
                <a:ea typeface="Helvetica Neue"/>
                <a:cs typeface="Helvetica Neue"/>
                <a:sym typeface="Helvetica Neue"/>
              </a:rPr>
              <a:t>article </a:t>
            </a:r>
            <a:r>
              <a:rPr lang="en-GB" sz="1800">
                <a:solidFill>
                  <a:schemeClr val="dk1"/>
                </a:solidFill>
                <a:latin typeface="Helvetica Neue Light"/>
                <a:ea typeface="Helvetica Neue Light"/>
                <a:cs typeface="Helvetica Neue Light"/>
                <a:sym typeface="Helvetica Neue Light"/>
              </a:rPr>
              <a:t>y, a su vez, </a:t>
            </a:r>
            <a:r>
              <a:rPr b="1" lang="en-GB" sz="1800">
                <a:solidFill>
                  <a:schemeClr val="dk1"/>
                </a:solidFill>
                <a:latin typeface="Helvetica Neue"/>
                <a:ea typeface="Helvetica Neue"/>
                <a:cs typeface="Helvetica Neue"/>
                <a:sym typeface="Helvetica Neue"/>
              </a:rPr>
              <a:t>article </a:t>
            </a:r>
            <a:r>
              <a:rPr lang="en-GB" sz="1800">
                <a:solidFill>
                  <a:schemeClr val="dk1"/>
                </a:solidFill>
                <a:latin typeface="Helvetica Neue Light"/>
                <a:ea typeface="Helvetica Neue Light"/>
                <a:cs typeface="Helvetica Neue Light"/>
                <a:sym typeface="Helvetica Neue Light"/>
              </a:rPr>
              <a:t>es padre del </a:t>
            </a:r>
            <a:r>
              <a:rPr b="1" lang="en-GB" sz="1800">
                <a:solidFill>
                  <a:schemeClr val="dk1"/>
                </a:solidFill>
                <a:latin typeface="Helvetica Neue"/>
                <a:ea typeface="Helvetica Neue"/>
                <a:cs typeface="Helvetica Neue"/>
                <a:sym typeface="Helvetica Neue"/>
              </a:rPr>
              <a:t>h2</a:t>
            </a:r>
            <a:r>
              <a:rPr lang="en-GB" sz="1800">
                <a:solidFill>
                  <a:schemeClr val="dk1"/>
                </a:solidFill>
                <a:latin typeface="Helvetica Neue Light"/>
                <a:ea typeface="Helvetica Neue Light"/>
                <a:cs typeface="Helvetica Neue Light"/>
                <a:sym typeface="Helvetica Neue Light"/>
              </a:rPr>
              <a:t> y del </a:t>
            </a:r>
            <a:r>
              <a:rPr b="1" lang="en-GB" sz="1800">
                <a:solidFill>
                  <a:schemeClr val="dk1"/>
                </a:solidFill>
                <a:latin typeface="Helvetica Neue"/>
                <a:ea typeface="Helvetica Neue"/>
                <a:cs typeface="Helvetica Neue"/>
                <a:sym typeface="Helvetica Neue"/>
              </a:rPr>
              <a:t>p</a:t>
            </a:r>
            <a:r>
              <a:rPr lang="en-GB" sz="1800">
                <a:solidFill>
                  <a:schemeClr val="dk1"/>
                </a:solidFill>
                <a:latin typeface="Helvetica Neue Light"/>
                <a:ea typeface="Helvetica Neue Light"/>
                <a:cs typeface="Helvetica Neue Light"/>
                <a:sym typeface="Helvetica Neue Light"/>
              </a:rPr>
              <a:t>.</a:t>
            </a:r>
            <a:endParaRPr sz="1800">
              <a:latin typeface="Helvetica Neue Light"/>
              <a:ea typeface="Helvetica Neue Light"/>
              <a:cs typeface="Helvetica Neue Light"/>
              <a:sym typeface="Helvetica Neue Light"/>
            </a:endParaRPr>
          </a:p>
        </p:txBody>
      </p:sp>
      <p:pic>
        <p:nvPicPr>
          <p:cNvPr id="333" name="Google Shape;333;p43"/>
          <p:cNvPicPr preferRelativeResize="0"/>
          <p:nvPr/>
        </p:nvPicPr>
        <p:blipFill rotWithShape="1">
          <a:blip r:embed="rId4">
            <a:alphaModFix/>
          </a:blip>
          <a:srcRect b="0" l="0" r="61140" t="0"/>
          <a:stretch/>
        </p:blipFill>
        <p:spPr>
          <a:xfrm>
            <a:off x="4872225" y="2721750"/>
            <a:ext cx="2260199" cy="2032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2" name="Shape 72"/>
        <p:cNvGrpSpPr/>
        <p:nvPr/>
      </p:nvGrpSpPr>
      <p:grpSpPr>
        <a:xfrm>
          <a:off x="0" y="0"/>
          <a:ext cx="0" cy="0"/>
          <a:chOff x="0" y="0"/>
          <a:chExt cx="0" cy="0"/>
        </a:xfrm>
      </p:grpSpPr>
      <p:sp>
        <p:nvSpPr>
          <p:cNvPr id="73" name="Google Shape;73;p17"/>
          <p:cNvSpPr txBox="1"/>
          <p:nvPr/>
        </p:nvSpPr>
        <p:spPr>
          <a:xfrm>
            <a:off x="2022750" y="2009038"/>
            <a:ext cx="5035500" cy="633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121212"/>
                </a:solidFill>
                <a:latin typeface="Anton"/>
                <a:ea typeface="Anton"/>
                <a:cs typeface="Anton"/>
                <a:sym typeface="Anton"/>
              </a:rPr>
              <a:t>INCLUYENDO CSS A NUESTRO PROYECTO</a:t>
            </a:r>
            <a:endParaRPr b="0" i="1" sz="3600" u="none" cap="none" strike="noStrike">
              <a:solidFill>
                <a:srgbClr val="121212"/>
              </a:solidFill>
              <a:latin typeface="Anton"/>
              <a:ea typeface="Anton"/>
              <a:cs typeface="Anton"/>
              <a:sym typeface="Anton"/>
            </a:endParaRPr>
          </a:p>
        </p:txBody>
      </p:sp>
      <p:sp>
        <p:nvSpPr>
          <p:cNvPr id="74" name="Google Shape;74;p17"/>
          <p:cNvSpPr txBox="1"/>
          <p:nvPr/>
        </p:nvSpPr>
        <p:spPr>
          <a:xfrm>
            <a:off x="2054250" y="1616850"/>
            <a:ext cx="50355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2000"/>
              <a:buFont typeface="Arial"/>
              <a:buNone/>
            </a:pPr>
            <a:r>
              <a:rPr b="1" i="0" lang="en-GB" sz="2000" u="none" cap="none" strike="noStrike">
                <a:solidFill>
                  <a:srgbClr val="121212"/>
                </a:solidFill>
                <a:latin typeface="Helvetica Neue"/>
                <a:ea typeface="Helvetica Neue"/>
                <a:cs typeface="Helvetica Neue"/>
                <a:sym typeface="Helvetica Neue"/>
              </a:rPr>
              <a:t>     Clase 0</a:t>
            </a:r>
            <a:r>
              <a:rPr b="1" lang="en-GB" sz="2000">
                <a:solidFill>
                  <a:srgbClr val="121212"/>
                </a:solidFill>
                <a:latin typeface="Helvetica Neue"/>
                <a:ea typeface="Helvetica Neue"/>
                <a:cs typeface="Helvetica Neue"/>
                <a:sym typeface="Helvetica Neue"/>
              </a:rPr>
              <a:t>3</a:t>
            </a:r>
            <a:r>
              <a:rPr b="1" i="0" lang="en-GB" sz="2000" u="none" cap="none" strike="noStrike">
                <a:solidFill>
                  <a:srgbClr val="121212"/>
                </a:solidFill>
                <a:latin typeface="Helvetica Neue"/>
                <a:ea typeface="Helvetica Neue"/>
                <a:cs typeface="Helvetica Neue"/>
                <a:sym typeface="Helvetica Neue"/>
              </a:rPr>
              <a:t>. </a:t>
            </a:r>
            <a:r>
              <a:rPr b="0" i="0" lang="en-GB" sz="2000" u="none" cap="none" strike="noStrike">
                <a:solidFill>
                  <a:srgbClr val="121212"/>
                </a:solidFill>
                <a:latin typeface="Helvetica Neue Light"/>
                <a:ea typeface="Helvetica Neue Light"/>
                <a:cs typeface="Helvetica Neue Light"/>
                <a:sym typeface="Helvetica Neue Light"/>
              </a:rPr>
              <a:t> </a:t>
            </a:r>
            <a:r>
              <a:rPr lang="en-GB" sz="2000">
                <a:solidFill>
                  <a:srgbClr val="121212"/>
                </a:solidFill>
                <a:latin typeface="Helvetica Neue Light"/>
                <a:ea typeface="Helvetica Neue Light"/>
                <a:cs typeface="Helvetica Neue Light"/>
                <a:sym typeface="Helvetica Neue Light"/>
              </a:rPr>
              <a:t>DESARROLLO WEB</a:t>
            </a:r>
            <a:endParaRPr b="0" i="0" sz="1400" u="none" cap="none" strike="noStrike">
              <a:solidFill>
                <a:srgbClr val="121212"/>
              </a:solidFill>
              <a:latin typeface="Helvetica Neue Light"/>
              <a:ea typeface="Helvetica Neue Light"/>
              <a:cs typeface="Helvetica Neue Light"/>
              <a:sym typeface="Helvetica Neue Light"/>
            </a:endParaRPr>
          </a:p>
        </p:txBody>
      </p:sp>
      <p:sp>
        <p:nvSpPr>
          <p:cNvPr id="75" name="Google Shape;75;p17"/>
          <p:cNvSpPr txBox="1"/>
          <p:nvPr/>
        </p:nvSpPr>
        <p:spPr>
          <a:xfrm>
            <a:off x="707225" y="4382850"/>
            <a:ext cx="1731000" cy="47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800"/>
              <a:buFont typeface="Arial"/>
              <a:buNone/>
            </a:pPr>
            <a:r>
              <a:t/>
            </a:r>
            <a:endParaRPr b="1" i="0" sz="1800" u="none" cap="none" strike="noStrike">
              <a:solidFill>
                <a:srgbClr val="000000"/>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4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39" name="Google Shape;339;p44"/>
          <p:cNvSpPr txBox="1"/>
          <p:nvPr/>
        </p:nvSpPr>
        <p:spPr>
          <a:xfrm>
            <a:off x="1453047" y="508940"/>
            <a:ext cx="62379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i="1" lang="en-GB" sz="4000">
                <a:latin typeface="Anton"/>
                <a:ea typeface="Anton"/>
                <a:cs typeface="Anton"/>
                <a:sym typeface="Anton"/>
              </a:rPr>
              <a:t>PADRE E HIJOS </a:t>
            </a:r>
            <a:endParaRPr i="1" sz="4000">
              <a:latin typeface="Anton"/>
              <a:ea typeface="Anton"/>
              <a:cs typeface="Anton"/>
              <a:sym typeface="Anton"/>
            </a:endParaRPr>
          </a:p>
        </p:txBody>
      </p:sp>
      <p:sp>
        <p:nvSpPr>
          <p:cNvPr id="340" name="Google Shape;340;p44"/>
          <p:cNvSpPr txBox="1"/>
          <p:nvPr/>
        </p:nvSpPr>
        <p:spPr>
          <a:xfrm>
            <a:off x="692475" y="1540425"/>
            <a:ext cx="7911600" cy="91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900">
                <a:solidFill>
                  <a:schemeClr val="dk1"/>
                </a:solidFill>
                <a:latin typeface="Helvetica Neue Light"/>
                <a:ea typeface="Helvetica Neue Light"/>
                <a:cs typeface="Helvetica Neue Light"/>
                <a:sym typeface="Helvetica Neue Light"/>
              </a:rPr>
              <a:t>Esto te habilita a agregar atributos específicos a “hijos”, sin alterar los del “padre”. Un padre puede tener muchos hijos, y todos ellos heredan sus características, pudiendo tener también características particulares.</a:t>
            </a:r>
            <a:endParaRPr sz="1900">
              <a:solidFill>
                <a:schemeClr val="dk1"/>
              </a:solidFill>
              <a:latin typeface="Helvetica Neue Light"/>
              <a:ea typeface="Helvetica Neue Light"/>
              <a:cs typeface="Helvetica Neue Light"/>
              <a:sym typeface="Helvetica Neue Light"/>
            </a:endParaRPr>
          </a:p>
        </p:txBody>
      </p:sp>
      <p:cxnSp>
        <p:nvCxnSpPr>
          <p:cNvPr id="341" name="Google Shape;341;p44"/>
          <p:cNvCxnSpPr/>
          <p:nvPr/>
        </p:nvCxnSpPr>
        <p:spPr>
          <a:xfrm flipH="1" rot="10800000">
            <a:off x="2963825" y="3687475"/>
            <a:ext cx="776400" cy="13200"/>
          </a:xfrm>
          <a:prstGeom prst="straightConnector1">
            <a:avLst/>
          </a:prstGeom>
          <a:noFill/>
          <a:ln cap="flat" cmpd="sng" w="28575">
            <a:solidFill>
              <a:srgbClr val="FF0000"/>
            </a:solidFill>
            <a:prstDash val="solid"/>
            <a:round/>
            <a:headEnd len="med" w="med" type="none"/>
            <a:tailEnd len="med" w="med" type="triangle"/>
          </a:ln>
        </p:spPr>
      </p:cxnSp>
      <p:sp>
        <p:nvSpPr>
          <p:cNvPr id="342" name="Google Shape;342;p44"/>
          <p:cNvSpPr txBox="1"/>
          <p:nvPr/>
        </p:nvSpPr>
        <p:spPr>
          <a:xfrm>
            <a:off x="3739225" y="3449475"/>
            <a:ext cx="4509300" cy="3201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700">
                <a:solidFill>
                  <a:schemeClr val="dk1"/>
                </a:solidFill>
                <a:highlight>
                  <a:srgbClr val="FFFFFF"/>
                </a:highlight>
                <a:latin typeface="Consolas"/>
                <a:ea typeface="Consolas"/>
                <a:cs typeface="Consolas"/>
                <a:sym typeface="Consolas"/>
              </a:rPr>
              <a:t>section article {</a:t>
            </a:r>
            <a:endParaRPr b="1" sz="1700">
              <a:solidFill>
                <a:schemeClr val="dk1"/>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b="1" lang="en-GB" sz="1700">
                <a:solidFill>
                  <a:schemeClr val="dk1"/>
                </a:solidFill>
                <a:highlight>
                  <a:srgbClr val="FFFFFF"/>
                </a:highlight>
                <a:latin typeface="Consolas"/>
                <a:ea typeface="Consolas"/>
                <a:cs typeface="Consolas"/>
                <a:sym typeface="Consolas"/>
              </a:rPr>
              <a:t>   background-color: #cccccc;</a:t>
            </a:r>
            <a:endParaRPr b="1" sz="1700">
              <a:solidFill>
                <a:schemeClr val="dk1"/>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b="1" lang="en-GB" sz="1700">
                <a:solidFill>
                  <a:schemeClr val="dk1"/>
                </a:solidFill>
                <a:highlight>
                  <a:srgbClr val="FFFFFF"/>
                </a:highlight>
                <a:latin typeface="Consolas"/>
                <a:ea typeface="Consolas"/>
                <a:cs typeface="Consolas"/>
                <a:sym typeface="Consolas"/>
              </a:rPr>
              <a:t>	width: 500px;</a:t>
            </a:r>
            <a:endParaRPr b="1" sz="1700">
              <a:solidFill>
                <a:schemeClr val="dk1"/>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b="1" lang="en-GB" sz="1700">
                <a:solidFill>
                  <a:schemeClr val="dk1"/>
                </a:solidFill>
                <a:highlight>
                  <a:srgbClr val="FFFFFF"/>
                </a:highlight>
                <a:latin typeface="Consolas"/>
                <a:ea typeface="Consolas"/>
                <a:cs typeface="Consolas"/>
                <a:sym typeface="Consolas"/>
              </a:rPr>
              <a:t>	height: 500px;</a:t>
            </a:r>
            <a:endParaRPr b="1" sz="1700">
              <a:solidFill>
                <a:schemeClr val="dk1"/>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rPr b="1" lang="en-GB" sz="1700">
                <a:solidFill>
                  <a:schemeClr val="dk1"/>
                </a:solidFill>
                <a:highlight>
                  <a:srgbClr val="FFFFFF"/>
                </a:highlight>
                <a:latin typeface="Consolas"/>
                <a:ea typeface="Consolas"/>
                <a:cs typeface="Consolas"/>
                <a:sym typeface="Consolas"/>
              </a:rPr>
              <a:t>}</a:t>
            </a:r>
            <a:endParaRPr b="1" sz="1700">
              <a:solidFill>
                <a:schemeClr val="dk1"/>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700"/>
          </a:p>
        </p:txBody>
      </p:sp>
      <p:cxnSp>
        <p:nvCxnSpPr>
          <p:cNvPr id="343" name="Google Shape;343;p44"/>
          <p:cNvCxnSpPr/>
          <p:nvPr/>
        </p:nvCxnSpPr>
        <p:spPr>
          <a:xfrm>
            <a:off x="5177275" y="3073950"/>
            <a:ext cx="11400" cy="418200"/>
          </a:xfrm>
          <a:prstGeom prst="straightConnector1">
            <a:avLst/>
          </a:prstGeom>
          <a:noFill/>
          <a:ln cap="flat" cmpd="sng" w="28575">
            <a:solidFill>
              <a:srgbClr val="FF0000"/>
            </a:solidFill>
            <a:prstDash val="solid"/>
            <a:round/>
            <a:headEnd len="med" w="med" type="none"/>
            <a:tailEnd len="med" w="med" type="triangle"/>
          </a:ln>
        </p:spPr>
      </p:cxnSp>
      <p:sp>
        <p:nvSpPr>
          <p:cNvPr id="344" name="Google Shape;344;p44"/>
          <p:cNvSpPr txBox="1"/>
          <p:nvPr/>
        </p:nvSpPr>
        <p:spPr>
          <a:xfrm>
            <a:off x="1048025" y="3437368"/>
            <a:ext cx="19596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Helvetica Neue Light"/>
                <a:ea typeface="Helvetica Neue Light"/>
                <a:cs typeface="Helvetica Neue Light"/>
                <a:sym typeface="Helvetica Neue Light"/>
              </a:rPr>
              <a:t>Selector </a:t>
            </a:r>
            <a:r>
              <a:rPr b="1" lang="en-GB" sz="1800">
                <a:latin typeface="Helvetica Neue"/>
                <a:ea typeface="Helvetica Neue"/>
                <a:cs typeface="Helvetica Neue"/>
                <a:sym typeface="Helvetica Neue"/>
              </a:rPr>
              <a:t>PADRE</a:t>
            </a:r>
            <a:endParaRPr b="1" sz="1800">
              <a:latin typeface="Helvetica Neue"/>
              <a:ea typeface="Helvetica Neue"/>
              <a:cs typeface="Helvetica Neue"/>
              <a:sym typeface="Helvetica Neue"/>
            </a:endParaRPr>
          </a:p>
        </p:txBody>
      </p:sp>
      <p:sp>
        <p:nvSpPr>
          <p:cNvPr id="345" name="Google Shape;345;p44"/>
          <p:cNvSpPr txBox="1"/>
          <p:nvPr/>
        </p:nvSpPr>
        <p:spPr>
          <a:xfrm>
            <a:off x="4431775" y="2555218"/>
            <a:ext cx="19596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Helvetica Neue Light"/>
                <a:ea typeface="Helvetica Neue Light"/>
                <a:cs typeface="Helvetica Neue Light"/>
                <a:sym typeface="Helvetica Neue Light"/>
              </a:rPr>
              <a:t>Selector </a:t>
            </a:r>
            <a:r>
              <a:rPr b="1" lang="en-GB" sz="1800">
                <a:latin typeface="Helvetica Neue"/>
                <a:ea typeface="Helvetica Neue"/>
                <a:cs typeface="Helvetica Neue"/>
                <a:sym typeface="Helvetica Neue"/>
              </a:rPr>
              <a:t>HIJO</a:t>
            </a:r>
            <a:endParaRPr b="1" sz="1800">
              <a:latin typeface="Helvetica Neue"/>
              <a:ea typeface="Helvetica Neue"/>
              <a:cs typeface="Helvetica Neue"/>
              <a:sym typeface="Helvetica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5"/>
          <p:cNvSpPr txBox="1"/>
          <p:nvPr/>
        </p:nvSpPr>
        <p:spPr>
          <a:xfrm>
            <a:off x="692475" y="1540425"/>
            <a:ext cx="7911600" cy="91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chemeClr val="dk1"/>
                </a:solidFill>
                <a:latin typeface="Helvetica Neue Light"/>
                <a:ea typeface="Helvetica Neue Light"/>
                <a:cs typeface="Helvetica Neue Light"/>
                <a:sym typeface="Helvetica Neue Light"/>
              </a:rPr>
              <a:t>En este caso, se observa la forma correcta de declarar cada estilo. Cuando quieres seleccionar una etiqueta, debes incluir las etiquetas padre/s para que sean más específicas a la hora de aplicar estilos.</a:t>
            </a:r>
            <a:endParaRPr sz="1800">
              <a:solidFill>
                <a:schemeClr val="dk1"/>
              </a:solidFill>
              <a:latin typeface="Helvetica Neue Light"/>
              <a:ea typeface="Helvetica Neue Light"/>
              <a:cs typeface="Helvetica Neue Light"/>
              <a:sym typeface="Helvetica Neue Light"/>
            </a:endParaRPr>
          </a:p>
        </p:txBody>
      </p:sp>
      <p:pic>
        <p:nvPicPr>
          <p:cNvPr id="351" name="Google Shape;351;p4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52" name="Google Shape;352;p45"/>
          <p:cNvSpPr txBox="1"/>
          <p:nvPr/>
        </p:nvSpPr>
        <p:spPr>
          <a:xfrm>
            <a:off x="1453047" y="484165"/>
            <a:ext cx="62379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i="1" lang="en-GB" sz="4000">
                <a:latin typeface="Anton"/>
                <a:ea typeface="Anton"/>
                <a:cs typeface="Anton"/>
                <a:sym typeface="Anton"/>
              </a:rPr>
              <a:t>PADRE E HIJOS </a:t>
            </a:r>
            <a:endParaRPr i="1" sz="4000">
              <a:latin typeface="Anton"/>
              <a:ea typeface="Anton"/>
              <a:cs typeface="Anton"/>
              <a:sym typeface="Anton"/>
            </a:endParaRPr>
          </a:p>
        </p:txBody>
      </p:sp>
      <p:pic>
        <p:nvPicPr>
          <p:cNvPr id="353" name="Google Shape;353;p45"/>
          <p:cNvPicPr preferRelativeResize="0"/>
          <p:nvPr/>
        </p:nvPicPr>
        <p:blipFill rotWithShape="1">
          <a:blip r:embed="rId4">
            <a:alphaModFix/>
          </a:blip>
          <a:srcRect b="6301" l="1638" r="56675" t="6301"/>
          <a:stretch/>
        </p:blipFill>
        <p:spPr>
          <a:xfrm>
            <a:off x="1299825" y="2695213"/>
            <a:ext cx="3464301" cy="2160825"/>
          </a:xfrm>
          <a:prstGeom prst="rect">
            <a:avLst/>
          </a:prstGeom>
          <a:noFill/>
          <a:ln>
            <a:noFill/>
          </a:ln>
        </p:spPr>
      </p:pic>
      <p:pic>
        <p:nvPicPr>
          <p:cNvPr id="354" name="Google Shape;354;p45"/>
          <p:cNvPicPr preferRelativeResize="0"/>
          <p:nvPr/>
        </p:nvPicPr>
        <p:blipFill rotWithShape="1">
          <a:blip r:embed="rId4">
            <a:alphaModFix/>
          </a:blip>
          <a:srcRect b="0" l="63174" r="750" t="0"/>
          <a:stretch/>
        </p:blipFill>
        <p:spPr>
          <a:xfrm>
            <a:off x="4871500" y="2695213"/>
            <a:ext cx="2620224" cy="2160825"/>
          </a:xfrm>
          <a:prstGeom prst="rect">
            <a:avLst/>
          </a:prstGeom>
          <a:noFill/>
          <a:ln>
            <a:noFill/>
          </a:ln>
        </p:spPr>
      </p:pic>
      <p:sp>
        <p:nvSpPr>
          <p:cNvPr id="355" name="Google Shape;355;p45"/>
          <p:cNvSpPr txBox="1"/>
          <p:nvPr/>
        </p:nvSpPr>
        <p:spPr>
          <a:xfrm>
            <a:off x="452400" y="3513568"/>
            <a:ext cx="19596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latin typeface="Didact Gothic"/>
                <a:ea typeface="Didact Gothic"/>
                <a:cs typeface="Didact Gothic"/>
                <a:sym typeface="Didact Gothic"/>
              </a:rPr>
              <a:t>HTML</a:t>
            </a:r>
            <a:endParaRPr b="1" sz="1800">
              <a:latin typeface="Didact Gothic"/>
              <a:ea typeface="Didact Gothic"/>
              <a:cs typeface="Didact Gothic"/>
              <a:sym typeface="Didact Gothic"/>
            </a:endParaRPr>
          </a:p>
        </p:txBody>
      </p:sp>
      <p:sp>
        <p:nvSpPr>
          <p:cNvPr id="356" name="Google Shape;356;p45"/>
          <p:cNvSpPr txBox="1"/>
          <p:nvPr/>
        </p:nvSpPr>
        <p:spPr>
          <a:xfrm>
            <a:off x="7522900" y="3513568"/>
            <a:ext cx="19596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latin typeface="Didact Gothic"/>
                <a:ea typeface="Didact Gothic"/>
                <a:cs typeface="Didact Gothic"/>
                <a:sym typeface="Didact Gothic"/>
              </a:rPr>
              <a:t>CSS</a:t>
            </a:r>
            <a:endParaRPr b="1" sz="1800">
              <a:latin typeface="Didact Gothic"/>
              <a:ea typeface="Didact Gothic"/>
              <a:cs typeface="Didact Gothic"/>
              <a:sym typeface="Didact Gothic"/>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0" name="Shape 360"/>
        <p:cNvGrpSpPr/>
        <p:nvPr/>
      </p:nvGrpSpPr>
      <p:grpSpPr>
        <a:xfrm>
          <a:off x="0" y="0"/>
          <a:ext cx="0" cy="0"/>
          <a:chOff x="0" y="0"/>
          <a:chExt cx="0" cy="0"/>
        </a:xfrm>
      </p:grpSpPr>
      <p:sp>
        <p:nvSpPr>
          <p:cNvPr id="361" name="Google Shape;361;p46"/>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INSERTAR CSS</a:t>
            </a:r>
            <a:endParaRPr i="1" sz="3600">
              <a:solidFill>
                <a:srgbClr val="E0FF00"/>
              </a:solidFill>
              <a:latin typeface="Anton"/>
              <a:ea typeface="Anton"/>
              <a:cs typeface="Anton"/>
              <a:sym typeface="Anto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pic>
        <p:nvPicPr>
          <p:cNvPr id="366" name="Google Shape;366;p4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67" name="Google Shape;367;p47"/>
          <p:cNvSpPr txBox="1"/>
          <p:nvPr/>
        </p:nvSpPr>
        <p:spPr>
          <a:xfrm>
            <a:off x="1453047" y="661365"/>
            <a:ext cx="62379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i="1" lang="en-GB" sz="4000">
                <a:latin typeface="Anton"/>
                <a:ea typeface="Anton"/>
                <a:cs typeface="Anton"/>
                <a:sym typeface="Anton"/>
              </a:rPr>
              <a:t>INSERTAR CSS EN EL HTML</a:t>
            </a:r>
            <a:endParaRPr i="1" sz="4000">
              <a:latin typeface="Anton"/>
              <a:ea typeface="Anton"/>
              <a:cs typeface="Anton"/>
              <a:sym typeface="Anton"/>
            </a:endParaRPr>
          </a:p>
        </p:txBody>
      </p:sp>
      <p:graphicFrame>
        <p:nvGraphicFramePr>
          <p:cNvPr id="368" name="Google Shape;368;p47"/>
          <p:cNvGraphicFramePr/>
          <p:nvPr/>
        </p:nvGraphicFramePr>
        <p:xfrm>
          <a:off x="1591163" y="3045563"/>
          <a:ext cx="3000000" cy="3000000"/>
        </p:xfrm>
        <a:graphic>
          <a:graphicData uri="http://schemas.openxmlformats.org/drawingml/2006/table">
            <a:tbl>
              <a:tblPr>
                <a:noFill/>
                <a:tableStyleId>{F1746A70-E492-4B2E-A27A-B97A7C431631}</a:tableStyleId>
              </a:tblPr>
              <a:tblGrid>
                <a:gridCol w="5961675"/>
              </a:tblGrid>
              <a:tr h="585250">
                <a:tc>
                  <a:txBody>
                    <a:bodyPr/>
                    <a:lstStyle/>
                    <a:p>
                      <a:pPr indent="0" lvl="0" marL="0" rtl="0" algn="l">
                        <a:spcBef>
                          <a:spcPts val="0"/>
                        </a:spcBef>
                        <a:spcAft>
                          <a:spcPts val="0"/>
                        </a:spcAft>
                        <a:buNone/>
                      </a:pPr>
                      <a:r>
                        <a:rPr lang="en-GB" sz="1600">
                          <a:solidFill>
                            <a:srgbClr val="D9D9D9"/>
                          </a:solidFill>
                          <a:latin typeface="Consolas"/>
                          <a:ea typeface="Consolas"/>
                          <a:cs typeface="Consolas"/>
                          <a:sym typeface="Consolas"/>
                        </a:rPr>
                        <a:t>&lt;</a:t>
                      </a:r>
                      <a:r>
                        <a:rPr lang="en-GB" sz="1600">
                          <a:solidFill>
                            <a:srgbClr val="E06666"/>
                          </a:solidFill>
                          <a:latin typeface="Consolas"/>
                          <a:ea typeface="Consolas"/>
                          <a:cs typeface="Consolas"/>
                          <a:sym typeface="Consolas"/>
                        </a:rPr>
                        <a:t>link</a:t>
                      </a:r>
                      <a:r>
                        <a:rPr lang="en-GB" sz="1600">
                          <a:solidFill>
                            <a:srgbClr val="D9D9D9"/>
                          </a:solidFill>
                          <a:latin typeface="Consolas"/>
                          <a:ea typeface="Consolas"/>
                          <a:cs typeface="Consolas"/>
                          <a:sym typeface="Consolas"/>
                        </a:rPr>
                        <a:t> </a:t>
                      </a:r>
                      <a:r>
                        <a:rPr lang="en-GB" sz="1600">
                          <a:solidFill>
                            <a:srgbClr val="FF9900"/>
                          </a:solidFill>
                          <a:latin typeface="Consolas"/>
                          <a:ea typeface="Consolas"/>
                          <a:cs typeface="Consolas"/>
                          <a:sym typeface="Consolas"/>
                        </a:rPr>
                        <a:t>rel</a:t>
                      </a:r>
                      <a:r>
                        <a:rPr lang="en-GB" sz="1600">
                          <a:solidFill>
                            <a:srgbClr val="D9D9D9"/>
                          </a:solidFill>
                          <a:latin typeface="Consolas"/>
                          <a:ea typeface="Consolas"/>
                          <a:cs typeface="Consolas"/>
                          <a:sym typeface="Consolas"/>
                        </a:rPr>
                        <a:t>=</a:t>
                      </a:r>
                      <a:r>
                        <a:rPr lang="en-GB" sz="1600">
                          <a:solidFill>
                            <a:srgbClr val="93C47D"/>
                          </a:solidFill>
                          <a:latin typeface="Consolas"/>
                          <a:ea typeface="Consolas"/>
                          <a:cs typeface="Consolas"/>
                          <a:sym typeface="Consolas"/>
                        </a:rPr>
                        <a:t>"stylesheet"</a:t>
                      </a:r>
                      <a:r>
                        <a:rPr lang="en-GB" sz="1600">
                          <a:solidFill>
                            <a:srgbClr val="D9D9D9"/>
                          </a:solidFill>
                          <a:latin typeface="Consolas"/>
                          <a:ea typeface="Consolas"/>
                          <a:cs typeface="Consolas"/>
                          <a:sym typeface="Consolas"/>
                        </a:rPr>
                        <a:t> </a:t>
                      </a:r>
                      <a:r>
                        <a:rPr lang="en-GB" sz="1600">
                          <a:solidFill>
                            <a:srgbClr val="FF9900"/>
                          </a:solidFill>
                          <a:latin typeface="Consolas"/>
                          <a:ea typeface="Consolas"/>
                          <a:cs typeface="Consolas"/>
                          <a:sym typeface="Consolas"/>
                        </a:rPr>
                        <a:t>href</a:t>
                      </a:r>
                      <a:r>
                        <a:rPr lang="en-GB" sz="1600">
                          <a:solidFill>
                            <a:srgbClr val="D9D9D9"/>
                          </a:solidFill>
                          <a:latin typeface="Consolas"/>
                          <a:ea typeface="Consolas"/>
                          <a:cs typeface="Consolas"/>
                          <a:sym typeface="Consolas"/>
                        </a:rPr>
                        <a:t>=</a:t>
                      </a:r>
                      <a:r>
                        <a:rPr lang="en-GB" sz="1600">
                          <a:solidFill>
                            <a:srgbClr val="93C47D"/>
                          </a:solidFill>
                          <a:latin typeface="Consolas"/>
                          <a:ea typeface="Consolas"/>
                          <a:cs typeface="Consolas"/>
                          <a:sym typeface="Consolas"/>
                        </a:rPr>
                        <a:t>"archivo.css"</a:t>
                      </a:r>
                      <a:r>
                        <a:rPr lang="en-GB" sz="1600">
                          <a:solidFill>
                            <a:srgbClr val="D9D9D9"/>
                          </a:solidFill>
                          <a:latin typeface="Consolas"/>
                          <a:ea typeface="Consolas"/>
                          <a:cs typeface="Consolas"/>
                          <a:sym typeface="Consolas"/>
                        </a:rPr>
                        <a:t> /&gt;</a:t>
                      </a:r>
                      <a:endParaRPr sz="1600">
                        <a:solidFill>
                          <a:srgbClr val="D9D9D9"/>
                        </a:solidFill>
                        <a:latin typeface="Consolas"/>
                        <a:ea typeface="Consolas"/>
                        <a:cs typeface="Consolas"/>
                        <a:sym typeface="Consolas"/>
                      </a:endParaRPr>
                    </a:p>
                  </a:txBody>
                  <a:tcPr marT="63500" marB="63500" marR="63500" marL="63500">
                    <a:solidFill>
                      <a:srgbClr val="0C343D"/>
                    </a:solidFill>
                  </a:tcPr>
                </a:tc>
              </a:tr>
            </a:tbl>
          </a:graphicData>
        </a:graphic>
      </p:graphicFrame>
      <p:pic>
        <p:nvPicPr>
          <p:cNvPr id="369" name="Google Shape;369;p47"/>
          <p:cNvPicPr preferRelativeResize="0"/>
          <p:nvPr/>
        </p:nvPicPr>
        <p:blipFill>
          <a:blip r:embed="rId4">
            <a:alphaModFix/>
          </a:blip>
          <a:stretch>
            <a:fillRect/>
          </a:stretch>
        </p:blipFill>
        <p:spPr>
          <a:xfrm rot="405542">
            <a:off x="6187755" y="3516207"/>
            <a:ext cx="1466417" cy="1060809"/>
          </a:xfrm>
          <a:prstGeom prst="rect">
            <a:avLst/>
          </a:prstGeom>
          <a:noFill/>
          <a:ln>
            <a:noFill/>
          </a:ln>
        </p:spPr>
      </p:pic>
      <p:sp>
        <p:nvSpPr>
          <p:cNvPr id="370" name="Google Shape;370;p47"/>
          <p:cNvSpPr txBox="1"/>
          <p:nvPr/>
        </p:nvSpPr>
        <p:spPr>
          <a:xfrm>
            <a:off x="1316400" y="1723225"/>
            <a:ext cx="6511200" cy="759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latin typeface="Helvetica Neue Light"/>
                <a:ea typeface="Helvetica Neue Light"/>
                <a:cs typeface="Helvetica Neue Light"/>
                <a:sym typeface="Helvetica Neue Light"/>
              </a:rPr>
              <a:t>Forma </a:t>
            </a:r>
            <a:r>
              <a:rPr b="1" lang="en-GB" sz="2000">
                <a:latin typeface="Helvetica Neue"/>
                <a:ea typeface="Helvetica Neue"/>
                <a:cs typeface="Helvetica Neue"/>
                <a:sym typeface="Helvetica Neue"/>
              </a:rPr>
              <a:t>EXTERNA</a:t>
            </a:r>
            <a:r>
              <a:rPr lang="en-GB" sz="2000">
                <a:latin typeface="Helvetica Neue Light"/>
                <a:ea typeface="Helvetica Neue Light"/>
                <a:cs typeface="Helvetica Neue Light"/>
                <a:sym typeface="Helvetica Neue Light"/>
              </a:rPr>
              <a:t>: dentro de la etiqueta </a:t>
            </a:r>
            <a:r>
              <a:rPr b="1" lang="en-GB" sz="2000">
                <a:latin typeface="Helvetica Neue"/>
                <a:ea typeface="Helvetica Neue"/>
                <a:cs typeface="Helvetica Neue"/>
                <a:sym typeface="Helvetica Neue"/>
              </a:rPr>
              <a:t>&lt;head&gt;</a:t>
            </a:r>
            <a:r>
              <a:rPr lang="en-GB" sz="2000">
                <a:latin typeface="Helvetica Neue Light"/>
                <a:ea typeface="Helvetica Neue Light"/>
                <a:cs typeface="Helvetica Neue Light"/>
                <a:sym typeface="Helvetica Neue Light"/>
              </a:rPr>
              <a:t>, llamas al archivo CSS que necesites (recuerda el uso de rutas relativas y absolutas).</a:t>
            </a:r>
            <a:endParaRPr sz="2000">
              <a:latin typeface="Helvetica Neue Light"/>
              <a:ea typeface="Helvetica Neue Light"/>
              <a:cs typeface="Helvetica Neue Light"/>
              <a:sym typeface="Helvetica Neue 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pic>
        <p:nvPicPr>
          <p:cNvPr id="375" name="Google Shape;375;p4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76" name="Google Shape;376;p48"/>
          <p:cNvSpPr txBox="1"/>
          <p:nvPr/>
        </p:nvSpPr>
        <p:spPr>
          <a:xfrm>
            <a:off x="1453047" y="641415"/>
            <a:ext cx="62379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i="1" lang="en-GB" sz="4000">
                <a:latin typeface="Anton"/>
                <a:ea typeface="Anton"/>
                <a:cs typeface="Anton"/>
                <a:sym typeface="Anton"/>
              </a:rPr>
              <a:t>INSERTAR CSS EN EL HTML</a:t>
            </a:r>
            <a:endParaRPr i="1" sz="4000">
              <a:latin typeface="Anton"/>
              <a:ea typeface="Anton"/>
              <a:cs typeface="Anton"/>
              <a:sym typeface="Anton"/>
            </a:endParaRPr>
          </a:p>
        </p:txBody>
      </p:sp>
      <p:graphicFrame>
        <p:nvGraphicFramePr>
          <p:cNvPr id="377" name="Google Shape;377;p48"/>
          <p:cNvGraphicFramePr/>
          <p:nvPr/>
        </p:nvGraphicFramePr>
        <p:xfrm>
          <a:off x="1434150" y="2819725"/>
          <a:ext cx="3000000" cy="3000000"/>
        </p:xfrm>
        <a:graphic>
          <a:graphicData uri="http://schemas.openxmlformats.org/drawingml/2006/table">
            <a:tbl>
              <a:tblPr>
                <a:noFill/>
                <a:tableStyleId>{F1746A70-E492-4B2E-A27A-B97A7C431631}</a:tableStyleId>
              </a:tblPr>
              <a:tblGrid>
                <a:gridCol w="6036700"/>
              </a:tblGrid>
              <a:tr h="469225">
                <a:tc rowSpan="2">
                  <a:txBody>
                    <a:bodyPr/>
                    <a:lstStyle/>
                    <a:p>
                      <a:pPr indent="0" lvl="0" marL="0" rtl="0" algn="l">
                        <a:spcBef>
                          <a:spcPts val="0"/>
                        </a:spcBef>
                        <a:spcAft>
                          <a:spcPts val="0"/>
                        </a:spcAft>
                        <a:buNone/>
                      </a:pPr>
                      <a:r>
                        <a:rPr lang="en-GB">
                          <a:solidFill>
                            <a:srgbClr val="D9D9D9"/>
                          </a:solidFill>
                          <a:latin typeface="Consolas"/>
                          <a:ea typeface="Consolas"/>
                          <a:cs typeface="Consolas"/>
                          <a:sym typeface="Consolas"/>
                        </a:rPr>
                        <a:t>&lt;</a:t>
                      </a:r>
                      <a:r>
                        <a:rPr lang="en-GB">
                          <a:solidFill>
                            <a:srgbClr val="E06666"/>
                          </a:solidFill>
                          <a:latin typeface="Consolas"/>
                          <a:ea typeface="Consolas"/>
                          <a:cs typeface="Consolas"/>
                          <a:sym typeface="Consolas"/>
                        </a:rPr>
                        <a:t>style</a:t>
                      </a:r>
                      <a:r>
                        <a:rPr lang="en-GB">
                          <a:solidFill>
                            <a:srgbClr val="D9D9D9"/>
                          </a:solidFill>
                          <a:latin typeface="Consolas"/>
                          <a:ea typeface="Consolas"/>
                          <a:cs typeface="Consolas"/>
                          <a:sym typeface="Consolas"/>
                        </a:rPr>
                        <a:t>&gt;</a:t>
                      </a:r>
                      <a:br>
                        <a:rPr lang="en-GB">
                          <a:solidFill>
                            <a:srgbClr val="D9D9D9"/>
                          </a:solidFill>
                          <a:latin typeface="Consolas"/>
                          <a:ea typeface="Consolas"/>
                          <a:cs typeface="Consolas"/>
                          <a:sym typeface="Consolas"/>
                        </a:rPr>
                      </a:br>
                      <a:r>
                        <a:rPr lang="en-GB">
                          <a:solidFill>
                            <a:srgbClr val="D9D9D9"/>
                          </a:solidFill>
                          <a:latin typeface="Consolas"/>
                          <a:ea typeface="Consolas"/>
                          <a:cs typeface="Consolas"/>
                          <a:sym typeface="Consolas"/>
                        </a:rPr>
                        <a:t>      /* comentario de CSS, dentro de esta etiqueta, va el codigo CSS, */</a:t>
                      </a:r>
                      <a:endParaRPr>
                        <a:solidFill>
                          <a:srgbClr val="D9D9D9"/>
                        </a:solidFill>
                        <a:latin typeface="Consolas"/>
                        <a:ea typeface="Consolas"/>
                        <a:cs typeface="Consolas"/>
                        <a:sym typeface="Consolas"/>
                      </a:endParaRPr>
                    </a:p>
                    <a:p>
                      <a:pPr indent="0" lvl="0" marL="0" rtl="0" algn="l">
                        <a:spcBef>
                          <a:spcPts val="0"/>
                        </a:spcBef>
                        <a:spcAft>
                          <a:spcPts val="0"/>
                        </a:spcAft>
                        <a:buNone/>
                      </a:pPr>
                      <a:r>
                        <a:rPr lang="en-GB">
                          <a:solidFill>
                            <a:srgbClr val="D9D9D9"/>
                          </a:solidFill>
                          <a:latin typeface="Consolas"/>
                          <a:ea typeface="Consolas"/>
                          <a:cs typeface="Consolas"/>
                          <a:sym typeface="Consolas"/>
                        </a:rPr>
                        <a:t>&lt;/</a:t>
                      </a:r>
                      <a:r>
                        <a:rPr lang="en-GB">
                          <a:solidFill>
                            <a:srgbClr val="E06666"/>
                          </a:solidFill>
                          <a:latin typeface="Consolas"/>
                          <a:ea typeface="Consolas"/>
                          <a:cs typeface="Consolas"/>
                          <a:sym typeface="Consolas"/>
                        </a:rPr>
                        <a:t>style</a:t>
                      </a:r>
                      <a:r>
                        <a:rPr lang="en-GB">
                          <a:solidFill>
                            <a:srgbClr val="D9D9D9"/>
                          </a:solidFill>
                          <a:latin typeface="Consolas"/>
                          <a:ea typeface="Consolas"/>
                          <a:cs typeface="Consolas"/>
                          <a:sym typeface="Consolas"/>
                        </a:rPr>
                        <a:t>&gt;</a:t>
                      </a:r>
                      <a:endParaRPr>
                        <a:solidFill>
                          <a:srgbClr val="666666"/>
                        </a:solidFill>
                        <a:latin typeface="Consolas"/>
                        <a:ea typeface="Consolas"/>
                        <a:cs typeface="Consolas"/>
                        <a:sym typeface="Consolas"/>
                      </a:endParaRPr>
                    </a:p>
                  </a:txBody>
                  <a:tcPr marT="63500" marB="63500" marR="63500" marL="63500">
                    <a:solidFill>
                      <a:srgbClr val="0C343D"/>
                    </a:solidFill>
                  </a:tcPr>
                </a:tc>
              </a:tr>
              <a:tr h="902350">
                <a:tc vMerge="1"/>
              </a:tr>
            </a:tbl>
          </a:graphicData>
        </a:graphic>
      </p:graphicFrame>
      <p:pic>
        <p:nvPicPr>
          <p:cNvPr id="378" name="Google Shape;378;p48"/>
          <p:cNvPicPr preferRelativeResize="0"/>
          <p:nvPr/>
        </p:nvPicPr>
        <p:blipFill>
          <a:blip r:embed="rId4">
            <a:alphaModFix/>
          </a:blip>
          <a:stretch>
            <a:fillRect/>
          </a:stretch>
        </p:blipFill>
        <p:spPr>
          <a:xfrm rot="834181">
            <a:off x="6123075" y="3790453"/>
            <a:ext cx="1358650" cy="883122"/>
          </a:xfrm>
          <a:prstGeom prst="rect">
            <a:avLst/>
          </a:prstGeom>
          <a:noFill/>
          <a:ln>
            <a:noFill/>
          </a:ln>
        </p:spPr>
      </p:pic>
      <p:sp>
        <p:nvSpPr>
          <p:cNvPr id="379" name="Google Shape;379;p48"/>
          <p:cNvSpPr txBox="1"/>
          <p:nvPr/>
        </p:nvSpPr>
        <p:spPr>
          <a:xfrm>
            <a:off x="1205550" y="1544125"/>
            <a:ext cx="6237900" cy="1070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latin typeface="Helvetica Neue Light"/>
                <a:ea typeface="Helvetica Neue Light"/>
                <a:cs typeface="Helvetica Neue Light"/>
                <a:sym typeface="Helvetica Neue Light"/>
              </a:rPr>
              <a:t>Forma </a:t>
            </a:r>
            <a:r>
              <a:rPr b="1" lang="en-GB" sz="2000">
                <a:solidFill>
                  <a:schemeClr val="dk1"/>
                </a:solidFill>
                <a:latin typeface="Helvetica Neue"/>
                <a:ea typeface="Helvetica Neue"/>
                <a:cs typeface="Helvetica Neue"/>
                <a:sym typeface="Helvetica Neue"/>
              </a:rPr>
              <a:t>INTERNA</a:t>
            </a:r>
            <a:r>
              <a:rPr lang="en-GB" sz="2000">
                <a:solidFill>
                  <a:schemeClr val="dk1"/>
                </a:solidFill>
                <a:latin typeface="Helvetica Neue Light"/>
                <a:ea typeface="Helvetica Neue Light"/>
                <a:cs typeface="Helvetica Neue Light"/>
                <a:sym typeface="Helvetica Neue Light"/>
              </a:rPr>
              <a:t>: es recomendable que esté dentro de la etiqueta </a:t>
            </a:r>
            <a:r>
              <a:rPr b="1" lang="en-GB" sz="2000">
                <a:solidFill>
                  <a:schemeClr val="dk1"/>
                </a:solidFill>
                <a:latin typeface="Helvetica Neue"/>
                <a:ea typeface="Helvetica Neue"/>
                <a:cs typeface="Helvetica Neue"/>
                <a:sym typeface="Helvetica Neue"/>
              </a:rPr>
              <a:t>&lt;head&gt;</a:t>
            </a:r>
            <a:r>
              <a:rPr lang="en-GB" sz="2000">
                <a:solidFill>
                  <a:schemeClr val="dk1"/>
                </a:solidFill>
                <a:latin typeface="Helvetica Neue Light"/>
                <a:ea typeface="Helvetica Neue Light"/>
                <a:cs typeface="Helvetica Neue Light"/>
                <a:sym typeface="Helvetica Neue Light"/>
              </a:rPr>
              <a:t>. Puede estar en </a:t>
            </a:r>
            <a:r>
              <a:rPr b="1" lang="en-GB" sz="2000">
                <a:solidFill>
                  <a:schemeClr val="dk1"/>
                </a:solidFill>
                <a:latin typeface="Helvetica Neue"/>
                <a:ea typeface="Helvetica Neue"/>
                <a:cs typeface="Helvetica Neue"/>
                <a:sym typeface="Helvetica Neue"/>
              </a:rPr>
              <a:t>&lt;body&gt;</a:t>
            </a:r>
            <a:r>
              <a:rPr lang="en-GB" sz="2000">
                <a:solidFill>
                  <a:schemeClr val="dk1"/>
                </a:solidFill>
                <a:latin typeface="Helvetica Neue Light"/>
                <a:ea typeface="Helvetica Neue Light"/>
                <a:cs typeface="Helvetica Neue Light"/>
                <a:sym typeface="Helvetica Neue Light"/>
              </a:rPr>
              <a:t>, pero sería más desprolijo.</a:t>
            </a:r>
            <a:endParaRPr>
              <a:latin typeface="Helvetica Neue Light"/>
              <a:ea typeface="Helvetica Neue Light"/>
              <a:cs typeface="Helvetica Neue Light"/>
              <a:sym typeface="Helvetica Neue 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pic>
        <p:nvPicPr>
          <p:cNvPr id="384" name="Google Shape;384;p4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385" name="Google Shape;385;p49"/>
          <p:cNvSpPr txBox="1"/>
          <p:nvPr/>
        </p:nvSpPr>
        <p:spPr>
          <a:xfrm>
            <a:off x="1453047" y="559065"/>
            <a:ext cx="62379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i="1" lang="en-GB" sz="4000">
                <a:latin typeface="Anton"/>
                <a:ea typeface="Anton"/>
                <a:cs typeface="Anton"/>
                <a:sym typeface="Anton"/>
              </a:rPr>
              <a:t>INSERTAR CSS EN EL HTML</a:t>
            </a:r>
            <a:endParaRPr i="1" sz="4000">
              <a:latin typeface="Anton"/>
              <a:ea typeface="Anton"/>
              <a:cs typeface="Anton"/>
              <a:sym typeface="Anton"/>
            </a:endParaRPr>
          </a:p>
        </p:txBody>
      </p:sp>
      <p:graphicFrame>
        <p:nvGraphicFramePr>
          <p:cNvPr id="386" name="Google Shape;386;p49"/>
          <p:cNvGraphicFramePr/>
          <p:nvPr/>
        </p:nvGraphicFramePr>
        <p:xfrm>
          <a:off x="1365850" y="2754875"/>
          <a:ext cx="3000000" cy="3000000"/>
        </p:xfrm>
        <a:graphic>
          <a:graphicData uri="http://schemas.openxmlformats.org/drawingml/2006/table">
            <a:tbl>
              <a:tblPr>
                <a:noFill/>
                <a:tableStyleId>{F1746A70-E492-4B2E-A27A-B97A7C431631}</a:tableStyleId>
              </a:tblPr>
              <a:tblGrid>
                <a:gridCol w="5731200"/>
              </a:tblGrid>
              <a:tr h="330200">
                <a:tc>
                  <a:txBody>
                    <a:bodyPr/>
                    <a:lstStyle/>
                    <a:p>
                      <a:pPr indent="0" lvl="0" marL="0" rtl="0" algn="l">
                        <a:spcBef>
                          <a:spcPts val="0"/>
                        </a:spcBef>
                        <a:spcAft>
                          <a:spcPts val="0"/>
                        </a:spcAft>
                        <a:buNone/>
                      </a:pPr>
                      <a:r>
                        <a:rPr lang="en-GB">
                          <a:solidFill>
                            <a:srgbClr val="D9D9D9"/>
                          </a:solidFill>
                          <a:latin typeface="Consolas"/>
                          <a:ea typeface="Consolas"/>
                          <a:cs typeface="Consolas"/>
                          <a:sym typeface="Consolas"/>
                        </a:rPr>
                        <a:t>&lt;</a:t>
                      </a:r>
                      <a:r>
                        <a:rPr lang="en-GB">
                          <a:solidFill>
                            <a:srgbClr val="E06666"/>
                          </a:solidFill>
                          <a:latin typeface="Consolas"/>
                          <a:ea typeface="Consolas"/>
                          <a:cs typeface="Consolas"/>
                          <a:sym typeface="Consolas"/>
                        </a:rPr>
                        <a:t>h1</a:t>
                      </a:r>
                      <a:r>
                        <a:rPr lang="en-GB">
                          <a:solidFill>
                            <a:srgbClr val="D9D9D9"/>
                          </a:solidFill>
                          <a:latin typeface="Consolas"/>
                          <a:ea typeface="Consolas"/>
                          <a:cs typeface="Consolas"/>
                          <a:sym typeface="Consolas"/>
                        </a:rPr>
                        <a:t>&gt;Un encabezado sin formato&lt;/</a:t>
                      </a:r>
                      <a:r>
                        <a:rPr lang="en-GB">
                          <a:solidFill>
                            <a:srgbClr val="E06666"/>
                          </a:solidFill>
                          <a:latin typeface="Consolas"/>
                          <a:ea typeface="Consolas"/>
                          <a:cs typeface="Consolas"/>
                          <a:sym typeface="Consolas"/>
                        </a:rPr>
                        <a:t>h1</a:t>
                      </a:r>
                      <a:r>
                        <a:rPr lang="en-GB">
                          <a:solidFill>
                            <a:srgbClr val="D9D9D9"/>
                          </a:solidFill>
                          <a:latin typeface="Consolas"/>
                          <a:ea typeface="Consolas"/>
                          <a:cs typeface="Consolas"/>
                          <a:sym typeface="Consolas"/>
                        </a:rPr>
                        <a:t>&gt;</a:t>
                      </a:r>
                      <a:endParaRPr>
                        <a:solidFill>
                          <a:srgbClr val="D9D9D9"/>
                        </a:solidFill>
                        <a:latin typeface="Consolas"/>
                        <a:ea typeface="Consolas"/>
                        <a:cs typeface="Consolas"/>
                        <a:sym typeface="Consolas"/>
                      </a:endParaRPr>
                    </a:p>
                    <a:p>
                      <a:pPr indent="0" lvl="0" marL="0" rtl="0" algn="l">
                        <a:spcBef>
                          <a:spcPts val="0"/>
                        </a:spcBef>
                        <a:spcAft>
                          <a:spcPts val="0"/>
                        </a:spcAft>
                        <a:buNone/>
                      </a:pPr>
                      <a:r>
                        <a:rPr lang="en-GB">
                          <a:solidFill>
                            <a:srgbClr val="D9D9D9"/>
                          </a:solidFill>
                          <a:latin typeface="Consolas"/>
                          <a:ea typeface="Consolas"/>
                          <a:cs typeface="Consolas"/>
                          <a:sym typeface="Consolas"/>
                        </a:rPr>
                        <a:t>&lt;</a:t>
                      </a:r>
                      <a:r>
                        <a:rPr lang="en-GB">
                          <a:solidFill>
                            <a:srgbClr val="E06666"/>
                          </a:solidFill>
                          <a:latin typeface="Consolas"/>
                          <a:ea typeface="Consolas"/>
                          <a:cs typeface="Consolas"/>
                          <a:sym typeface="Consolas"/>
                        </a:rPr>
                        <a:t>h2</a:t>
                      </a:r>
                      <a:r>
                        <a:rPr lang="en-GB">
                          <a:solidFill>
                            <a:srgbClr val="D9D9D9"/>
                          </a:solidFill>
                          <a:latin typeface="Consolas"/>
                          <a:ea typeface="Consolas"/>
                          <a:cs typeface="Consolas"/>
                          <a:sym typeface="Consolas"/>
                        </a:rPr>
                        <a:t> </a:t>
                      </a:r>
                      <a:r>
                        <a:rPr lang="en-GB">
                          <a:solidFill>
                            <a:srgbClr val="FF9900"/>
                          </a:solidFill>
                          <a:latin typeface="Consolas"/>
                          <a:ea typeface="Consolas"/>
                          <a:cs typeface="Consolas"/>
                          <a:sym typeface="Consolas"/>
                        </a:rPr>
                        <a:t>style</a:t>
                      </a:r>
                      <a:r>
                        <a:rPr lang="en-GB">
                          <a:solidFill>
                            <a:srgbClr val="D9D9D9"/>
                          </a:solidFill>
                          <a:latin typeface="Consolas"/>
                          <a:ea typeface="Consolas"/>
                          <a:cs typeface="Consolas"/>
                          <a:sym typeface="Consolas"/>
                        </a:rPr>
                        <a:t>=</a:t>
                      </a:r>
                      <a:r>
                        <a:rPr lang="en-GB">
                          <a:solidFill>
                            <a:srgbClr val="93C47D"/>
                          </a:solidFill>
                          <a:latin typeface="Consolas"/>
                          <a:ea typeface="Consolas"/>
                          <a:cs typeface="Consolas"/>
                          <a:sym typeface="Consolas"/>
                        </a:rPr>
                        <a:t>"CODIGO CSS"</a:t>
                      </a:r>
                      <a:r>
                        <a:rPr lang="en-GB">
                          <a:solidFill>
                            <a:srgbClr val="D9D9D9"/>
                          </a:solidFill>
                          <a:latin typeface="Consolas"/>
                          <a:ea typeface="Consolas"/>
                          <a:cs typeface="Consolas"/>
                          <a:sym typeface="Consolas"/>
                        </a:rPr>
                        <a:t>&gt;H2 con formato CSS&lt;/</a:t>
                      </a:r>
                      <a:r>
                        <a:rPr lang="en-GB">
                          <a:solidFill>
                            <a:srgbClr val="E06666"/>
                          </a:solidFill>
                          <a:latin typeface="Consolas"/>
                          <a:ea typeface="Consolas"/>
                          <a:cs typeface="Consolas"/>
                          <a:sym typeface="Consolas"/>
                        </a:rPr>
                        <a:t>h2</a:t>
                      </a:r>
                      <a:r>
                        <a:rPr lang="en-GB">
                          <a:solidFill>
                            <a:srgbClr val="D9D9D9"/>
                          </a:solidFill>
                          <a:latin typeface="Consolas"/>
                          <a:ea typeface="Consolas"/>
                          <a:cs typeface="Consolas"/>
                          <a:sym typeface="Consolas"/>
                        </a:rPr>
                        <a:t>&gt;</a:t>
                      </a:r>
                      <a:br>
                        <a:rPr lang="en-GB">
                          <a:solidFill>
                            <a:srgbClr val="D9D9D9"/>
                          </a:solidFill>
                          <a:latin typeface="Consolas"/>
                          <a:ea typeface="Consolas"/>
                          <a:cs typeface="Consolas"/>
                          <a:sym typeface="Consolas"/>
                        </a:rPr>
                      </a:br>
                      <a:endParaRPr>
                        <a:solidFill>
                          <a:srgbClr val="D9D9D9"/>
                        </a:solidFill>
                        <a:latin typeface="Consolas"/>
                        <a:ea typeface="Consolas"/>
                        <a:cs typeface="Consolas"/>
                        <a:sym typeface="Consolas"/>
                      </a:endParaRPr>
                    </a:p>
                    <a:p>
                      <a:pPr indent="0" lvl="0" marL="0" rtl="0" algn="l">
                        <a:spcBef>
                          <a:spcPts val="0"/>
                        </a:spcBef>
                        <a:spcAft>
                          <a:spcPts val="0"/>
                        </a:spcAft>
                        <a:buNone/>
                      </a:pPr>
                      <a:r>
                        <a:rPr lang="en-GB">
                          <a:solidFill>
                            <a:srgbClr val="D9D9D9"/>
                          </a:solidFill>
                          <a:latin typeface="Consolas"/>
                          <a:ea typeface="Consolas"/>
                          <a:cs typeface="Consolas"/>
                          <a:sym typeface="Consolas"/>
                        </a:rPr>
                        <a:t>&lt;</a:t>
                      </a:r>
                      <a:r>
                        <a:rPr lang="en-GB">
                          <a:solidFill>
                            <a:srgbClr val="E06666"/>
                          </a:solidFill>
                          <a:latin typeface="Consolas"/>
                          <a:ea typeface="Consolas"/>
                          <a:cs typeface="Consolas"/>
                          <a:sym typeface="Consolas"/>
                        </a:rPr>
                        <a:t>p</a:t>
                      </a:r>
                      <a:r>
                        <a:rPr lang="en-GB">
                          <a:solidFill>
                            <a:srgbClr val="D9D9D9"/>
                          </a:solidFill>
                          <a:latin typeface="Consolas"/>
                          <a:ea typeface="Consolas"/>
                          <a:cs typeface="Consolas"/>
                          <a:sym typeface="Consolas"/>
                        </a:rPr>
                        <a:t>&gt;Párrafo sin formatear&lt;/</a:t>
                      </a:r>
                      <a:r>
                        <a:rPr lang="en-GB">
                          <a:solidFill>
                            <a:srgbClr val="E06666"/>
                          </a:solidFill>
                          <a:latin typeface="Consolas"/>
                          <a:ea typeface="Consolas"/>
                          <a:cs typeface="Consolas"/>
                          <a:sym typeface="Consolas"/>
                        </a:rPr>
                        <a:t>p</a:t>
                      </a:r>
                      <a:r>
                        <a:rPr lang="en-GB">
                          <a:solidFill>
                            <a:srgbClr val="D9D9D9"/>
                          </a:solidFill>
                          <a:latin typeface="Consolas"/>
                          <a:ea typeface="Consolas"/>
                          <a:cs typeface="Consolas"/>
                          <a:sym typeface="Consolas"/>
                        </a:rPr>
                        <a:t>&gt;</a:t>
                      </a:r>
                      <a:endParaRPr>
                        <a:solidFill>
                          <a:srgbClr val="D9D9D9"/>
                        </a:solidFill>
                        <a:latin typeface="Consolas"/>
                        <a:ea typeface="Consolas"/>
                        <a:cs typeface="Consolas"/>
                        <a:sym typeface="Consolas"/>
                      </a:endParaRPr>
                    </a:p>
                    <a:p>
                      <a:pPr indent="0" lvl="0" marL="0" rtl="0" algn="l">
                        <a:spcBef>
                          <a:spcPts val="0"/>
                        </a:spcBef>
                        <a:spcAft>
                          <a:spcPts val="0"/>
                        </a:spcAft>
                        <a:buNone/>
                      </a:pPr>
                      <a:r>
                        <a:rPr lang="en-GB">
                          <a:solidFill>
                            <a:srgbClr val="D9D9D9"/>
                          </a:solidFill>
                          <a:latin typeface="Consolas"/>
                          <a:ea typeface="Consolas"/>
                          <a:cs typeface="Consolas"/>
                          <a:sym typeface="Consolas"/>
                        </a:rPr>
                        <a:t>&lt;</a:t>
                      </a:r>
                      <a:r>
                        <a:rPr lang="en-GB">
                          <a:solidFill>
                            <a:srgbClr val="E06666"/>
                          </a:solidFill>
                          <a:latin typeface="Consolas"/>
                          <a:ea typeface="Consolas"/>
                          <a:cs typeface="Consolas"/>
                          <a:sym typeface="Consolas"/>
                        </a:rPr>
                        <a:t>p</a:t>
                      </a:r>
                      <a:r>
                        <a:rPr lang="en-GB">
                          <a:solidFill>
                            <a:srgbClr val="D9D9D9"/>
                          </a:solidFill>
                          <a:latin typeface="Consolas"/>
                          <a:ea typeface="Consolas"/>
                          <a:cs typeface="Consolas"/>
                          <a:sym typeface="Consolas"/>
                        </a:rPr>
                        <a:t> </a:t>
                      </a:r>
                      <a:r>
                        <a:rPr lang="en-GB">
                          <a:solidFill>
                            <a:srgbClr val="FF9900"/>
                          </a:solidFill>
                          <a:latin typeface="Consolas"/>
                          <a:ea typeface="Consolas"/>
                          <a:cs typeface="Consolas"/>
                          <a:sym typeface="Consolas"/>
                        </a:rPr>
                        <a:t>style</a:t>
                      </a:r>
                      <a:r>
                        <a:rPr lang="en-GB">
                          <a:solidFill>
                            <a:srgbClr val="D9D9D9"/>
                          </a:solidFill>
                          <a:latin typeface="Consolas"/>
                          <a:ea typeface="Consolas"/>
                          <a:cs typeface="Consolas"/>
                          <a:sym typeface="Consolas"/>
                        </a:rPr>
                        <a:t>=</a:t>
                      </a:r>
                      <a:r>
                        <a:rPr lang="en-GB">
                          <a:solidFill>
                            <a:srgbClr val="93C47D"/>
                          </a:solidFill>
                          <a:latin typeface="Consolas"/>
                          <a:ea typeface="Consolas"/>
                          <a:cs typeface="Consolas"/>
                          <a:sym typeface="Consolas"/>
                        </a:rPr>
                        <a:t>"CODIGO CSS"</a:t>
                      </a:r>
                      <a:r>
                        <a:rPr lang="en-GB">
                          <a:solidFill>
                            <a:srgbClr val="D9D9D9"/>
                          </a:solidFill>
                          <a:latin typeface="Consolas"/>
                          <a:ea typeface="Consolas"/>
                          <a:cs typeface="Consolas"/>
                          <a:sym typeface="Consolas"/>
                        </a:rPr>
                        <a:t>&gt;Párrafo formateado&lt;/</a:t>
                      </a:r>
                      <a:r>
                        <a:rPr lang="en-GB">
                          <a:solidFill>
                            <a:srgbClr val="E06666"/>
                          </a:solidFill>
                          <a:latin typeface="Consolas"/>
                          <a:ea typeface="Consolas"/>
                          <a:cs typeface="Consolas"/>
                          <a:sym typeface="Consolas"/>
                        </a:rPr>
                        <a:t>p</a:t>
                      </a:r>
                      <a:r>
                        <a:rPr lang="en-GB">
                          <a:solidFill>
                            <a:srgbClr val="D9D9D9"/>
                          </a:solidFill>
                          <a:latin typeface="Consolas"/>
                          <a:ea typeface="Consolas"/>
                          <a:cs typeface="Consolas"/>
                          <a:sym typeface="Consolas"/>
                        </a:rPr>
                        <a:t>&gt;</a:t>
                      </a:r>
                      <a:endParaRPr>
                        <a:solidFill>
                          <a:srgbClr val="D9D9D9"/>
                        </a:solidFill>
                        <a:latin typeface="Consolas"/>
                        <a:ea typeface="Consolas"/>
                        <a:cs typeface="Consolas"/>
                        <a:sym typeface="Consolas"/>
                      </a:endParaRPr>
                    </a:p>
                    <a:p>
                      <a:pPr indent="0" lvl="0" marL="0" rtl="0" algn="l">
                        <a:spcBef>
                          <a:spcPts val="0"/>
                        </a:spcBef>
                        <a:spcAft>
                          <a:spcPts val="0"/>
                        </a:spcAft>
                        <a:buNone/>
                      </a:pPr>
                      <a:r>
                        <a:rPr lang="en-GB">
                          <a:solidFill>
                            <a:srgbClr val="D9D9D9"/>
                          </a:solidFill>
                          <a:latin typeface="Consolas"/>
                          <a:ea typeface="Consolas"/>
                          <a:cs typeface="Consolas"/>
                          <a:sym typeface="Consolas"/>
                        </a:rPr>
                        <a:t>&lt;</a:t>
                      </a:r>
                      <a:r>
                        <a:rPr lang="en-GB">
                          <a:solidFill>
                            <a:srgbClr val="E06666"/>
                          </a:solidFill>
                          <a:latin typeface="Consolas"/>
                          <a:ea typeface="Consolas"/>
                          <a:cs typeface="Consolas"/>
                          <a:sym typeface="Consolas"/>
                        </a:rPr>
                        <a:t>p</a:t>
                      </a:r>
                      <a:r>
                        <a:rPr lang="en-GB">
                          <a:solidFill>
                            <a:srgbClr val="D9D9D9"/>
                          </a:solidFill>
                          <a:latin typeface="Consolas"/>
                          <a:ea typeface="Consolas"/>
                          <a:cs typeface="Consolas"/>
                          <a:sym typeface="Consolas"/>
                        </a:rPr>
                        <a:t>&gt;Otro párrafo sin formatear&lt;/</a:t>
                      </a:r>
                      <a:r>
                        <a:rPr lang="en-GB">
                          <a:solidFill>
                            <a:srgbClr val="E06666"/>
                          </a:solidFill>
                          <a:latin typeface="Consolas"/>
                          <a:ea typeface="Consolas"/>
                          <a:cs typeface="Consolas"/>
                          <a:sym typeface="Consolas"/>
                        </a:rPr>
                        <a:t>p</a:t>
                      </a:r>
                      <a:r>
                        <a:rPr lang="en-GB">
                          <a:solidFill>
                            <a:srgbClr val="D9D9D9"/>
                          </a:solidFill>
                          <a:latin typeface="Consolas"/>
                          <a:ea typeface="Consolas"/>
                          <a:cs typeface="Consolas"/>
                          <a:sym typeface="Consolas"/>
                        </a:rPr>
                        <a:t>&gt;</a:t>
                      </a:r>
                      <a:endParaRPr>
                        <a:solidFill>
                          <a:srgbClr val="666666"/>
                        </a:solidFill>
                        <a:latin typeface="Consolas"/>
                        <a:ea typeface="Consolas"/>
                        <a:cs typeface="Consolas"/>
                        <a:sym typeface="Consolas"/>
                      </a:endParaRPr>
                    </a:p>
                  </a:txBody>
                  <a:tcPr marT="63500" marB="63500" marR="63500" marL="63500">
                    <a:solidFill>
                      <a:srgbClr val="0C343D"/>
                    </a:solidFill>
                  </a:tcPr>
                </a:tc>
              </a:tr>
            </a:tbl>
          </a:graphicData>
        </a:graphic>
      </p:graphicFrame>
      <p:pic>
        <p:nvPicPr>
          <p:cNvPr id="387" name="Google Shape;387;p49"/>
          <p:cNvPicPr preferRelativeResize="0"/>
          <p:nvPr/>
        </p:nvPicPr>
        <p:blipFill>
          <a:blip r:embed="rId4">
            <a:alphaModFix/>
          </a:blip>
          <a:stretch>
            <a:fillRect/>
          </a:stretch>
        </p:blipFill>
        <p:spPr>
          <a:xfrm rot="1116296">
            <a:off x="6233775" y="3786875"/>
            <a:ext cx="1453093" cy="1070700"/>
          </a:xfrm>
          <a:prstGeom prst="rect">
            <a:avLst/>
          </a:prstGeom>
          <a:noFill/>
          <a:ln>
            <a:noFill/>
          </a:ln>
        </p:spPr>
      </p:pic>
      <p:sp>
        <p:nvSpPr>
          <p:cNvPr id="388" name="Google Shape;388;p49"/>
          <p:cNvSpPr txBox="1"/>
          <p:nvPr/>
        </p:nvSpPr>
        <p:spPr>
          <a:xfrm>
            <a:off x="1205550" y="1544125"/>
            <a:ext cx="6237900" cy="1070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latin typeface="Helvetica Neue Light"/>
                <a:ea typeface="Helvetica Neue Light"/>
                <a:cs typeface="Helvetica Neue Light"/>
                <a:sym typeface="Helvetica Neue Light"/>
              </a:rPr>
              <a:t>Otra forma </a:t>
            </a:r>
            <a:r>
              <a:rPr b="1" lang="en-GB" sz="2000">
                <a:solidFill>
                  <a:schemeClr val="dk1"/>
                </a:solidFill>
                <a:latin typeface="Helvetica Neue"/>
                <a:ea typeface="Helvetica Neue"/>
                <a:cs typeface="Helvetica Neue"/>
                <a:sym typeface="Helvetica Neue"/>
              </a:rPr>
              <a:t>INTERNA</a:t>
            </a:r>
            <a:r>
              <a:rPr lang="en-GB" sz="2000">
                <a:solidFill>
                  <a:schemeClr val="dk1"/>
                </a:solidFill>
                <a:latin typeface="Helvetica Neue Light"/>
                <a:ea typeface="Helvetica Neue Light"/>
                <a:cs typeface="Helvetica Neue Light"/>
                <a:sym typeface="Helvetica Neue Light"/>
              </a:rPr>
              <a:t>, muy poco recomendable, consiste en usar para “parches” específicos, o pruebas. Se hace difícil mantenerlo.</a:t>
            </a:r>
            <a:endParaRPr>
              <a:latin typeface="Helvetica Neue Light"/>
              <a:ea typeface="Helvetica Neue Light"/>
              <a:cs typeface="Helvetica Neue Light"/>
              <a:sym typeface="Helvetica Neue 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392" name="Shape 392"/>
        <p:cNvGrpSpPr/>
        <p:nvPr/>
      </p:nvGrpSpPr>
      <p:grpSpPr>
        <a:xfrm>
          <a:off x="0" y="0"/>
          <a:ext cx="0" cy="0"/>
          <a:chOff x="0" y="0"/>
          <a:chExt cx="0" cy="0"/>
        </a:xfrm>
      </p:grpSpPr>
      <p:pic>
        <p:nvPicPr>
          <p:cNvPr id="393" name="Google Shape;393;p5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394" name="Google Shape;394;p50"/>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
        <p:nvSpPr>
          <p:cNvPr id="395" name="Google Shape;395;p50"/>
          <p:cNvSpPr txBox="1"/>
          <p:nvPr/>
        </p:nvSpPr>
        <p:spPr>
          <a:xfrm>
            <a:off x="1626300" y="2126100"/>
            <a:ext cx="58914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¡VAMOS A PRACTICAR LO VISTO! </a:t>
            </a:r>
            <a:endParaRPr b="0" i="1" sz="3600" u="none" cap="none" strike="noStrike">
              <a:solidFill>
                <a:srgbClr val="000000"/>
              </a:solidFill>
              <a:latin typeface="Anton"/>
              <a:ea typeface="Anton"/>
              <a:cs typeface="Anton"/>
              <a:sym typeface="Anto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9" name="Shape 399"/>
        <p:cNvGrpSpPr/>
        <p:nvPr/>
      </p:nvGrpSpPr>
      <p:grpSpPr>
        <a:xfrm>
          <a:off x="0" y="0"/>
          <a:ext cx="0" cy="0"/>
          <a:chOff x="0" y="0"/>
          <a:chExt cx="0" cy="0"/>
        </a:xfrm>
      </p:grpSpPr>
      <p:sp>
        <p:nvSpPr>
          <p:cNvPr id="400" name="Google Shape;400;p51"/>
          <p:cNvSpPr txBox="1"/>
          <p:nvPr/>
        </p:nvSpPr>
        <p:spPr>
          <a:xfrm>
            <a:off x="1398000" y="16561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CLASS   </a:t>
            </a:r>
            <a:endParaRPr i="1" sz="3600">
              <a:solidFill>
                <a:srgbClr val="E0FF00"/>
              </a:solidFill>
              <a:latin typeface="Anton"/>
              <a:ea typeface="Anton"/>
              <a:cs typeface="Anton"/>
              <a:sym typeface="Anto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pic>
        <p:nvPicPr>
          <p:cNvPr id="405" name="Google Shape;405;p5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06" name="Google Shape;406;p52"/>
          <p:cNvSpPr txBox="1"/>
          <p:nvPr/>
        </p:nvSpPr>
        <p:spPr>
          <a:xfrm>
            <a:off x="1453047" y="211265"/>
            <a:ext cx="62379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600"/>
              </a:spcAft>
              <a:buNone/>
            </a:pPr>
            <a:r>
              <a:rPr i="1" lang="en-GB" sz="4000">
                <a:solidFill>
                  <a:schemeClr val="dk1"/>
                </a:solidFill>
                <a:latin typeface="Anton"/>
                <a:ea typeface="Anton"/>
                <a:cs typeface="Anton"/>
                <a:sym typeface="Anton"/>
              </a:rPr>
              <a:t>CLASS</a:t>
            </a:r>
            <a:endParaRPr i="1" sz="4000">
              <a:latin typeface="Anton"/>
              <a:ea typeface="Anton"/>
              <a:cs typeface="Anton"/>
              <a:sym typeface="Anton"/>
            </a:endParaRPr>
          </a:p>
        </p:txBody>
      </p:sp>
      <p:sp>
        <p:nvSpPr>
          <p:cNvPr id="407" name="Google Shape;407;p52"/>
          <p:cNvSpPr txBox="1"/>
          <p:nvPr/>
        </p:nvSpPr>
        <p:spPr>
          <a:xfrm>
            <a:off x="1498050" y="2102100"/>
            <a:ext cx="6147900" cy="19134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1100"/>
              </a:spcAft>
              <a:buNone/>
            </a:pPr>
            <a:r>
              <a:rPr lang="en-GB" sz="2000">
                <a:solidFill>
                  <a:schemeClr val="dk1"/>
                </a:solidFill>
                <a:latin typeface="Helvetica Neue Light"/>
                <a:ea typeface="Helvetica Neue Light"/>
                <a:cs typeface="Helvetica Neue Light"/>
                <a:sym typeface="Helvetica Neue Light"/>
              </a:rPr>
              <a:t>Generalmente se utiliza para </a:t>
            </a:r>
            <a:r>
              <a:rPr lang="en-GB" sz="2000">
                <a:solidFill>
                  <a:schemeClr val="dk1"/>
                </a:solidFill>
                <a:highlight>
                  <a:srgbClr val="E0FF00"/>
                </a:highlight>
                <a:latin typeface="Helvetica Neue Light"/>
                <a:ea typeface="Helvetica Neue Light"/>
                <a:cs typeface="Helvetica Neue Light"/>
                <a:sym typeface="Helvetica Neue Light"/>
              </a:rPr>
              <a:t>darle estilos a cierta parte del código</a:t>
            </a:r>
            <a:r>
              <a:rPr lang="en-GB" sz="2000">
                <a:solidFill>
                  <a:schemeClr val="dk1"/>
                </a:solidFill>
                <a:latin typeface="Helvetica Neue Light"/>
                <a:ea typeface="Helvetica Neue Light"/>
                <a:cs typeface="Helvetica Neue Light"/>
                <a:sym typeface="Helvetica Neue Light"/>
              </a:rPr>
              <a:t>. Por ejemplo, si quieres que una imagen tenga bordes, y que además sean redondeados.</a:t>
            </a:r>
            <a:endParaRPr sz="20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pic>
        <p:nvPicPr>
          <p:cNvPr id="412" name="Google Shape;412;p53"/>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13" name="Google Shape;413;p53"/>
          <p:cNvSpPr txBox="1"/>
          <p:nvPr/>
        </p:nvSpPr>
        <p:spPr>
          <a:xfrm>
            <a:off x="1453047" y="236040"/>
            <a:ext cx="62379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600"/>
              </a:spcAft>
              <a:buNone/>
            </a:pPr>
            <a:r>
              <a:rPr i="1" lang="en-GB" sz="4000">
                <a:solidFill>
                  <a:schemeClr val="dk1"/>
                </a:solidFill>
                <a:latin typeface="Anton"/>
                <a:ea typeface="Anton"/>
                <a:cs typeface="Anton"/>
                <a:sym typeface="Anton"/>
              </a:rPr>
              <a:t>CLASS DESDE CSS</a:t>
            </a:r>
            <a:endParaRPr i="1" sz="4000">
              <a:latin typeface="Anton"/>
              <a:ea typeface="Anton"/>
              <a:cs typeface="Anton"/>
              <a:sym typeface="Anton"/>
            </a:endParaRPr>
          </a:p>
        </p:txBody>
      </p:sp>
      <p:graphicFrame>
        <p:nvGraphicFramePr>
          <p:cNvPr id="414" name="Google Shape;414;p53"/>
          <p:cNvGraphicFramePr/>
          <p:nvPr/>
        </p:nvGraphicFramePr>
        <p:xfrm>
          <a:off x="1728775" y="3598075"/>
          <a:ext cx="3000000" cy="3000000"/>
        </p:xfrm>
        <a:graphic>
          <a:graphicData uri="http://schemas.openxmlformats.org/drawingml/2006/table">
            <a:tbl>
              <a:tblPr>
                <a:noFill/>
                <a:tableStyleId>{F1746A70-E492-4B2E-A27A-B97A7C431631}</a:tableStyleId>
              </a:tblPr>
              <a:tblGrid>
                <a:gridCol w="5686425"/>
              </a:tblGrid>
              <a:tr h="12700">
                <a:tc rowSpan="2">
                  <a:txBody>
                    <a:bodyPr/>
                    <a:lstStyle/>
                    <a:p>
                      <a:pPr indent="0" lvl="0" marL="0" rtl="0" algn="l">
                        <a:spcBef>
                          <a:spcPts val="0"/>
                        </a:spcBef>
                        <a:spcAft>
                          <a:spcPts val="0"/>
                        </a:spcAft>
                        <a:buNone/>
                      </a:pPr>
                      <a:r>
                        <a:rPr lang="en-GB" sz="1800">
                          <a:solidFill>
                            <a:srgbClr val="FF9900"/>
                          </a:solidFill>
                          <a:latin typeface="Consolas"/>
                          <a:ea typeface="Consolas"/>
                          <a:cs typeface="Consolas"/>
                          <a:sym typeface="Consolas"/>
                        </a:rPr>
                        <a:t>.bordesRedondeados </a:t>
                      </a:r>
                      <a:r>
                        <a:rPr lang="en-GB" sz="1800">
                          <a:solidFill>
                            <a:srgbClr val="D9D9D9"/>
                          </a:solidFill>
                          <a:latin typeface="Consolas"/>
                          <a:ea typeface="Consolas"/>
                          <a:cs typeface="Consolas"/>
                          <a:sym typeface="Consolas"/>
                        </a:rPr>
                        <a:t>{</a:t>
                      </a:r>
                      <a:endParaRPr sz="1800">
                        <a:solidFill>
                          <a:srgbClr val="D9D9D9"/>
                        </a:solidFill>
                        <a:latin typeface="Consolas"/>
                        <a:ea typeface="Consolas"/>
                        <a:cs typeface="Consolas"/>
                        <a:sym typeface="Consolas"/>
                      </a:endParaRPr>
                    </a:p>
                    <a:p>
                      <a:pPr indent="0" lvl="0" marL="0" rtl="0" algn="l">
                        <a:spcBef>
                          <a:spcPts val="0"/>
                        </a:spcBef>
                        <a:spcAft>
                          <a:spcPts val="0"/>
                        </a:spcAft>
                        <a:buNone/>
                      </a:pPr>
                      <a:r>
                        <a:rPr lang="en-GB" sz="1800">
                          <a:solidFill>
                            <a:srgbClr val="999999"/>
                          </a:solidFill>
                          <a:latin typeface="Consolas"/>
                          <a:ea typeface="Consolas"/>
                          <a:cs typeface="Consolas"/>
                          <a:sym typeface="Consolas"/>
                        </a:rPr>
                        <a:t>  /* codigo CSS */</a:t>
                      </a:r>
                      <a:endParaRPr sz="1800">
                        <a:solidFill>
                          <a:srgbClr val="999999"/>
                        </a:solidFill>
                        <a:latin typeface="Consolas"/>
                        <a:ea typeface="Consolas"/>
                        <a:cs typeface="Consolas"/>
                        <a:sym typeface="Consolas"/>
                      </a:endParaRPr>
                    </a:p>
                    <a:p>
                      <a:pPr indent="0" lvl="0" marL="0" rtl="0" algn="l">
                        <a:spcBef>
                          <a:spcPts val="0"/>
                        </a:spcBef>
                        <a:spcAft>
                          <a:spcPts val="0"/>
                        </a:spcAft>
                        <a:buNone/>
                      </a:pPr>
                      <a:r>
                        <a:rPr lang="en-GB" sz="1800">
                          <a:solidFill>
                            <a:srgbClr val="D9D9D9"/>
                          </a:solidFill>
                          <a:latin typeface="Consolas"/>
                          <a:ea typeface="Consolas"/>
                          <a:cs typeface="Consolas"/>
                          <a:sym typeface="Consolas"/>
                        </a:rPr>
                        <a:t>}</a:t>
                      </a:r>
                      <a:endParaRPr sz="1800">
                        <a:solidFill>
                          <a:srgbClr val="D9D9D9"/>
                        </a:solidFill>
                        <a:latin typeface="Consolas"/>
                        <a:ea typeface="Consolas"/>
                        <a:cs typeface="Consolas"/>
                        <a:sym typeface="Consolas"/>
                      </a:endParaRPr>
                    </a:p>
                  </a:txBody>
                  <a:tcPr marT="63500" marB="63500" marR="63500" marL="63500">
                    <a:solidFill>
                      <a:srgbClr val="0C343D"/>
                    </a:solidFill>
                  </a:tcPr>
                </a:tc>
              </a:tr>
              <a:tr h="330200">
                <a:tc vMerge="1"/>
              </a:tr>
            </a:tbl>
          </a:graphicData>
        </a:graphic>
      </p:graphicFrame>
      <p:sp>
        <p:nvSpPr>
          <p:cNvPr id="415" name="Google Shape;415;p53"/>
          <p:cNvSpPr txBox="1"/>
          <p:nvPr/>
        </p:nvSpPr>
        <p:spPr>
          <a:xfrm>
            <a:off x="1173600" y="1609750"/>
            <a:ext cx="6796800" cy="14814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1100"/>
              </a:spcAft>
              <a:buNone/>
            </a:pPr>
            <a:r>
              <a:rPr lang="en-GB" sz="2000">
                <a:solidFill>
                  <a:schemeClr val="dk1"/>
                </a:solidFill>
                <a:latin typeface="Helvetica Neue Light"/>
                <a:ea typeface="Helvetica Neue Light"/>
                <a:cs typeface="Helvetica Neue Light"/>
                <a:sym typeface="Helvetica Neue Light"/>
              </a:rPr>
              <a:t>Desde CSS, </a:t>
            </a:r>
            <a:r>
              <a:rPr b="1" lang="en-GB" sz="2000">
                <a:solidFill>
                  <a:schemeClr val="dk1"/>
                </a:solidFill>
                <a:latin typeface="Helvetica Neue"/>
                <a:ea typeface="Helvetica Neue"/>
                <a:cs typeface="Helvetica Neue"/>
                <a:sym typeface="Helvetica Neue"/>
              </a:rPr>
              <a:t>puedes usar los nombres que quieras</a:t>
            </a:r>
            <a:r>
              <a:rPr lang="en-GB" sz="2000">
                <a:solidFill>
                  <a:schemeClr val="dk1"/>
                </a:solidFill>
                <a:latin typeface="Helvetica Neue Light"/>
                <a:ea typeface="Helvetica Neue Light"/>
                <a:cs typeface="Helvetica Neue Light"/>
                <a:sym typeface="Helvetica Neue Light"/>
              </a:rPr>
              <a:t>, siempre y cuando empiecen con </a:t>
            </a:r>
            <a:r>
              <a:rPr b="1" lang="en-GB" sz="2000">
                <a:solidFill>
                  <a:schemeClr val="dk1"/>
                </a:solidFill>
                <a:latin typeface="Helvetica Neue"/>
                <a:ea typeface="Helvetica Neue"/>
                <a:cs typeface="Helvetica Neue"/>
                <a:sym typeface="Helvetica Neue"/>
              </a:rPr>
              <a:t>LETRAS</a:t>
            </a:r>
            <a:r>
              <a:rPr lang="en-GB" sz="2000">
                <a:solidFill>
                  <a:schemeClr val="dk1"/>
                </a:solidFill>
                <a:latin typeface="Helvetica Neue Light"/>
                <a:ea typeface="Helvetica Neue Light"/>
                <a:cs typeface="Helvetica Neue Light"/>
                <a:sym typeface="Helvetica Neue Light"/>
              </a:rPr>
              <a:t>, y pongas un </a:t>
            </a:r>
            <a:r>
              <a:rPr b="1" lang="en-GB" sz="2000">
                <a:solidFill>
                  <a:schemeClr val="dk1"/>
                </a:solidFill>
                <a:latin typeface="Helvetica Neue"/>
                <a:ea typeface="Helvetica Neue"/>
                <a:cs typeface="Helvetica Neue"/>
                <a:sym typeface="Helvetica Neue"/>
              </a:rPr>
              <a:t>“.”</a:t>
            </a:r>
            <a:r>
              <a:rPr lang="en-GB" sz="2000">
                <a:solidFill>
                  <a:schemeClr val="dk1"/>
                </a:solidFill>
                <a:latin typeface="Helvetica Neue Light"/>
                <a:ea typeface="Helvetica Neue Light"/>
                <a:cs typeface="Helvetica Neue Light"/>
                <a:sym typeface="Helvetica Neue Light"/>
              </a:rPr>
              <a:t> adelante. Lo recomendable es poner un nombre que haga referencias a los estilos que tendrá. Por ejemplo: </a:t>
            </a:r>
            <a:endParaRPr sz="20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EFAB"/>
        </a:solidFill>
      </p:bgPr>
    </p:bg>
    <p:spTree>
      <p:nvGrpSpPr>
        <p:cNvPr id="79" name="Shape 79"/>
        <p:cNvGrpSpPr/>
        <p:nvPr/>
      </p:nvGrpSpPr>
      <p:grpSpPr>
        <a:xfrm>
          <a:off x="0" y="0"/>
          <a:ext cx="0" cy="0"/>
          <a:chOff x="0" y="0"/>
          <a:chExt cx="0" cy="0"/>
        </a:xfrm>
      </p:grpSpPr>
      <p:sp>
        <p:nvSpPr>
          <p:cNvPr id="80" name="Google Shape;80;p18"/>
          <p:cNvSpPr txBox="1"/>
          <p:nvPr/>
        </p:nvSpPr>
        <p:spPr>
          <a:xfrm>
            <a:off x="3979775" y="1134750"/>
            <a:ext cx="4624800" cy="28740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Light"/>
                <a:ea typeface="Helvetica Neue Light"/>
                <a:cs typeface="Helvetica Neue Light"/>
                <a:sym typeface="Helvetica Neue Light"/>
              </a:rPr>
              <a:t>Agregar multimedia con HTML.</a:t>
            </a:r>
            <a:endParaRPr sz="1800">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Light"/>
                <a:ea typeface="Helvetica Neue Light"/>
                <a:cs typeface="Helvetica Neue Light"/>
                <a:sym typeface="Helvetica Neue Light"/>
              </a:rPr>
              <a:t>Comprender la sintaxis de CSS.</a:t>
            </a:r>
            <a:endParaRPr sz="1800">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000000"/>
              </a:buClr>
              <a:buSzPts val="1800"/>
              <a:buFont typeface="Arial"/>
              <a:buChar char="●"/>
            </a:pPr>
            <a:r>
              <a:rPr lang="en-GB" sz="1800">
                <a:latin typeface="Helvetica Neue Light"/>
                <a:ea typeface="Helvetica Neue Light"/>
                <a:cs typeface="Helvetica Neue Light"/>
                <a:sym typeface="Helvetica Neue Light"/>
              </a:rPr>
              <a:t>Incluir CSS en el proyecto.</a:t>
            </a:r>
            <a:endParaRPr sz="1800">
              <a:latin typeface="Helvetica Neue Light"/>
              <a:ea typeface="Helvetica Neue Light"/>
              <a:cs typeface="Helvetica Neue Light"/>
              <a:sym typeface="Helvetica Neue Light"/>
            </a:endParaRPr>
          </a:p>
        </p:txBody>
      </p:sp>
      <p:pic>
        <p:nvPicPr>
          <p:cNvPr id="81" name="Google Shape;81;p1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82" name="Google Shape;82;p18"/>
          <p:cNvSpPr txBox="1"/>
          <p:nvPr/>
        </p:nvSpPr>
        <p:spPr>
          <a:xfrm>
            <a:off x="373850" y="2656900"/>
            <a:ext cx="36327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3000"/>
              <a:buFont typeface="Arial"/>
              <a:buNone/>
            </a:pPr>
            <a:r>
              <a:rPr b="0" i="1" lang="en-GB" sz="3000" u="none" cap="none" strike="noStrike">
                <a:solidFill>
                  <a:srgbClr val="000000"/>
                </a:solidFill>
                <a:latin typeface="Anton"/>
                <a:ea typeface="Anton"/>
                <a:cs typeface="Anton"/>
                <a:sym typeface="Anton"/>
              </a:rPr>
              <a:t>OBJETIVOS DE LA CLASE</a:t>
            </a:r>
            <a:endParaRPr b="0" i="1" sz="3000" u="none" cap="none" strike="noStrike">
              <a:solidFill>
                <a:srgbClr val="000000"/>
              </a:solidFill>
              <a:latin typeface="Anton"/>
              <a:ea typeface="Anton"/>
              <a:cs typeface="Anton"/>
              <a:sym typeface="Anton"/>
            </a:endParaRPr>
          </a:p>
        </p:txBody>
      </p:sp>
      <p:pic>
        <p:nvPicPr>
          <p:cNvPr id="83" name="Google Shape;83;p18"/>
          <p:cNvPicPr preferRelativeResize="0"/>
          <p:nvPr/>
        </p:nvPicPr>
        <p:blipFill rotWithShape="1">
          <a:blip r:embed="rId4">
            <a:alphaModFix/>
          </a:blip>
          <a:srcRect b="0" l="0" r="0" t="0"/>
          <a:stretch/>
        </p:blipFill>
        <p:spPr>
          <a:xfrm>
            <a:off x="1611688" y="1439550"/>
            <a:ext cx="1186525" cy="11865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pic>
        <p:nvPicPr>
          <p:cNvPr id="420" name="Google Shape;420;p5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21" name="Google Shape;421;p54"/>
          <p:cNvSpPr txBox="1"/>
          <p:nvPr/>
        </p:nvSpPr>
        <p:spPr>
          <a:xfrm>
            <a:off x="1453050" y="210675"/>
            <a:ext cx="6237900" cy="686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600"/>
              </a:spcAft>
              <a:buNone/>
            </a:pPr>
            <a:r>
              <a:rPr i="1" lang="en-GB" sz="4000">
                <a:solidFill>
                  <a:schemeClr val="dk1"/>
                </a:solidFill>
                <a:latin typeface="Anton"/>
                <a:ea typeface="Anton"/>
                <a:cs typeface="Anton"/>
                <a:sym typeface="Anton"/>
              </a:rPr>
              <a:t>HTML: ATRIBUTO </a:t>
            </a:r>
            <a:r>
              <a:rPr i="1" lang="en-GB" sz="4000">
                <a:solidFill>
                  <a:schemeClr val="dk1"/>
                </a:solidFill>
                <a:latin typeface="Anton"/>
                <a:ea typeface="Anton"/>
                <a:cs typeface="Anton"/>
                <a:sym typeface="Anton"/>
              </a:rPr>
              <a:t>CLASS</a:t>
            </a:r>
            <a:r>
              <a:rPr i="1" lang="en-GB" sz="4000">
                <a:solidFill>
                  <a:schemeClr val="dk1"/>
                </a:solidFill>
                <a:latin typeface="Anton"/>
                <a:ea typeface="Anton"/>
                <a:cs typeface="Anton"/>
                <a:sym typeface="Anton"/>
              </a:rPr>
              <a:t>=“”</a:t>
            </a:r>
            <a:endParaRPr i="1" sz="4000">
              <a:latin typeface="Anton"/>
              <a:ea typeface="Anton"/>
              <a:cs typeface="Anton"/>
              <a:sym typeface="Anton"/>
            </a:endParaRPr>
          </a:p>
        </p:txBody>
      </p:sp>
      <p:sp>
        <p:nvSpPr>
          <p:cNvPr id="422" name="Google Shape;422;p54"/>
          <p:cNvSpPr txBox="1"/>
          <p:nvPr/>
        </p:nvSpPr>
        <p:spPr>
          <a:xfrm>
            <a:off x="1331000" y="1609750"/>
            <a:ext cx="6801600" cy="14019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GB" sz="2000">
                <a:solidFill>
                  <a:schemeClr val="dk1"/>
                </a:solidFill>
                <a:latin typeface="Helvetica Neue Light"/>
                <a:ea typeface="Helvetica Neue Light"/>
                <a:cs typeface="Helvetica Neue Light"/>
                <a:sym typeface="Helvetica Neue Light"/>
              </a:rPr>
              <a:t>En el HTML, para aplicar una clase debes usar el atributo </a:t>
            </a:r>
            <a:r>
              <a:rPr b="1" lang="en-GB" sz="2000">
                <a:solidFill>
                  <a:schemeClr val="dk1"/>
                </a:solidFill>
                <a:latin typeface="Helvetica Neue"/>
                <a:ea typeface="Helvetica Neue"/>
                <a:cs typeface="Helvetica Neue"/>
                <a:sym typeface="Helvetica Neue"/>
              </a:rPr>
              <a:t>“class”</a:t>
            </a:r>
            <a:r>
              <a:rPr lang="en-GB" sz="2000">
                <a:solidFill>
                  <a:schemeClr val="dk1"/>
                </a:solidFill>
                <a:latin typeface="Helvetica Neue Light"/>
                <a:ea typeface="Helvetica Neue Light"/>
                <a:cs typeface="Helvetica Neue Light"/>
                <a:sym typeface="Helvetica Neue Light"/>
              </a:rPr>
              <a:t>, y luego colocar en el </a:t>
            </a:r>
            <a:r>
              <a:rPr b="1" lang="en-GB" sz="2000">
                <a:solidFill>
                  <a:schemeClr val="dk1"/>
                </a:solidFill>
                <a:latin typeface="Helvetica Neue"/>
                <a:ea typeface="Helvetica Neue"/>
                <a:cs typeface="Helvetica Neue"/>
                <a:sym typeface="Helvetica Neue"/>
              </a:rPr>
              <a:t>valor </a:t>
            </a:r>
            <a:r>
              <a:rPr lang="en-GB" sz="2000">
                <a:solidFill>
                  <a:schemeClr val="dk1"/>
                </a:solidFill>
                <a:latin typeface="Helvetica Neue Light"/>
                <a:ea typeface="Helvetica Neue Light"/>
                <a:cs typeface="Helvetica Neue Light"/>
                <a:sym typeface="Helvetica Neue Light"/>
              </a:rPr>
              <a:t>el </a:t>
            </a:r>
            <a:r>
              <a:rPr b="1" lang="en-GB" sz="2000">
                <a:solidFill>
                  <a:schemeClr val="dk1"/>
                </a:solidFill>
                <a:latin typeface="Helvetica Neue"/>
                <a:ea typeface="Helvetica Neue"/>
                <a:cs typeface="Helvetica Neue"/>
                <a:sym typeface="Helvetica Neue"/>
              </a:rPr>
              <a:t>nombre de la clase</a:t>
            </a:r>
            <a:r>
              <a:rPr lang="en-GB" sz="2000">
                <a:solidFill>
                  <a:schemeClr val="dk1"/>
                </a:solidFill>
                <a:latin typeface="Helvetica Neue Light"/>
                <a:ea typeface="Helvetica Neue Light"/>
                <a:cs typeface="Helvetica Neue Light"/>
                <a:sym typeface="Helvetica Neue Light"/>
              </a:rPr>
              <a:t> (que has especificado en CSS).</a:t>
            </a:r>
            <a:endParaRPr sz="20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1100"/>
              </a:spcAft>
              <a:buNone/>
            </a:pPr>
            <a:r>
              <a:t/>
            </a:r>
            <a:endParaRPr sz="2000">
              <a:solidFill>
                <a:schemeClr val="dk1"/>
              </a:solidFill>
              <a:latin typeface="Didact Gothic"/>
              <a:ea typeface="Didact Gothic"/>
              <a:cs typeface="Didact Gothic"/>
              <a:sym typeface="Didact Gothic"/>
            </a:endParaRPr>
          </a:p>
        </p:txBody>
      </p:sp>
      <p:graphicFrame>
        <p:nvGraphicFramePr>
          <p:cNvPr id="423" name="Google Shape;423;p54"/>
          <p:cNvGraphicFramePr/>
          <p:nvPr/>
        </p:nvGraphicFramePr>
        <p:xfrm>
          <a:off x="1396025" y="3403075"/>
          <a:ext cx="3000000" cy="3000000"/>
        </p:xfrm>
        <a:graphic>
          <a:graphicData uri="http://schemas.openxmlformats.org/drawingml/2006/table">
            <a:tbl>
              <a:tblPr>
                <a:noFill/>
                <a:tableStyleId>{F1746A70-E492-4B2E-A27A-B97A7C431631}</a:tableStyleId>
              </a:tblPr>
              <a:tblGrid>
                <a:gridCol w="6736575"/>
              </a:tblGrid>
              <a:tr h="12700">
                <a:tc rowSpan="2">
                  <a:txBody>
                    <a:bodyPr/>
                    <a:lstStyle/>
                    <a:p>
                      <a:pPr indent="0" lvl="0" marL="0" rtl="0" algn="l">
                        <a:spcBef>
                          <a:spcPts val="0"/>
                        </a:spcBef>
                        <a:spcAft>
                          <a:spcPts val="0"/>
                        </a:spcAft>
                        <a:buNone/>
                      </a:pPr>
                      <a:r>
                        <a:rPr lang="en-GB" sz="1800">
                          <a:solidFill>
                            <a:srgbClr val="D9D9D9"/>
                          </a:solidFill>
                          <a:latin typeface="Consolas"/>
                          <a:ea typeface="Consolas"/>
                          <a:cs typeface="Consolas"/>
                          <a:sym typeface="Consolas"/>
                        </a:rPr>
                        <a:t>&lt;</a:t>
                      </a:r>
                      <a:r>
                        <a:rPr lang="en-GB" sz="1800">
                          <a:solidFill>
                            <a:srgbClr val="E06666"/>
                          </a:solidFill>
                          <a:latin typeface="Consolas"/>
                          <a:ea typeface="Consolas"/>
                          <a:cs typeface="Consolas"/>
                          <a:sym typeface="Consolas"/>
                        </a:rPr>
                        <a:t>img </a:t>
                      </a:r>
                      <a:r>
                        <a:rPr lang="en-GB" sz="1800">
                          <a:solidFill>
                            <a:srgbClr val="FF9900"/>
                          </a:solidFill>
                          <a:latin typeface="Consolas"/>
                          <a:ea typeface="Consolas"/>
                          <a:cs typeface="Consolas"/>
                          <a:sym typeface="Consolas"/>
                        </a:rPr>
                        <a:t>src</a:t>
                      </a:r>
                      <a:r>
                        <a:rPr lang="en-GB" sz="1800">
                          <a:solidFill>
                            <a:srgbClr val="D9D9D9"/>
                          </a:solidFill>
                          <a:latin typeface="Consolas"/>
                          <a:ea typeface="Consolas"/>
                          <a:cs typeface="Consolas"/>
                          <a:sym typeface="Consolas"/>
                        </a:rPr>
                        <a:t>=</a:t>
                      </a:r>
                      <a:r>
                        <a:rPr lang="en-GB" sz="1800">
                          <a:solidFill>
                            <a:srgbClr val="93C47D"/>
                          </a:solidFill>
                          <a:latin typeface="Consolas"/>
                          <a:ea typeface="Consolas"/>
                          <a:cs typeface="Consolas"/>
                          <a:sym typeface="Consolas"/>
                        </a:rPr>
                        <a:t>""</a:t>
                      </a:r>
                      <a:r>
                        <a:rPr lang="en-GB" sz="1800">
                          <a:solidFill>
                            <a:srgbClr val="E06666"/>
                          </a:solidFill>
                          <a:latin typeface="Consolas"/>
                          <a:ea typeface="Consolas"/>
                          <a:cs typeface="Consolas"/>
                          <a:sym typeface="Consolas"/>
                        </a:rPr>
                        <a:t> </a:t>
                      </a:r>
                      <a:r>
                        <a:rPr lang="en-GB" sz="1800">
                          <a:solidFill>
                            <a:srgbClr val="FF9900"/>
                          </a:solidFill>
                          <a:latin typeface="Consolas"/>
                          <a:ea typeface="Consolas"/>
                          <a:cs typeface="Consolas"/>
                          <a:sym typeface="Consolas"/>
                        </a:rPr>
                        <a:t>class</a:t>
                      </a:r>
                      <a:r>
                        <a:rPr lang="en-GB" sz="1800">
                          <a:solidFill>
                            <a:srgbClr val="D9D9D9"/>
                          </a:solidFill>
                          <a:latin typeface="Consolas"/>
                          <a:ea typeface="Consolas"/>
                          <a:cs typeface="Consolas"/>
                          <a:sym typeface="Consolas"/>
                        </a:rPr>
                        <a:t>=</a:t>
                      </a:r>
                      <a:r>
                        <a:rPr lang="en-GB" sz="1800">
                          <a:solidFill>
                            <a:srgbClr val="93C47D"/>
                          </a:solidFill>
                          <a:latin typeface="Consolas"/>
                          <a:ea typeface="Consolas"/>
                          <a:cs typeface="Consolas"/>
                          <a:sym typeface="Consolas"/>
                        </a:rPr>
                        <a:t>"bordesRedondeados" </a:t>
                      </a:r>
                      <a:r>
                        <a:rPr lang="en-GB" sz="1800">
                          <a:solidFill>
                            <a:srgbClr val="EFEFEF"/>
                          </a:solidFill>
                          <a:latin typeface="Consolas"/>
                          <a:ea typeface="Consolas"/>
                          <a:cs typeface="Consolas"/>
                          <a:sym typeface="Consolas"/>
                        </a:rPr>
                        <a:t>/</a:t>
                      </a:r>
                      <a:r>
                        <a:rPr lang="en-GB" sz="1800">
                          <a:solidFill>
                            <a:srgbClr val="D9D9D9"/>
                          </a:solidFill>
                          <a:latin typeface="Consolas"/>
                          <a:ea typeface="Consolas"/>
                          <a:cs typeface="Consolas"/>
                          <a:sym typeface="Consolas"/>
                        </a:rPr>
                        <a:t>&gt;</a:t>
                      </a:r>
                      <a:endParaRPr sz="1800">
                        <a:solidFill>
                          <a:srgbClr val="666666"/>
                        </a:solidFill>
                        <a:latin typeface="Consolas"/>
                        <a:ea typeface="Consolas"/>
                        <a:cs typeface="Consolas"/>
                        <a:sym typeface="Consolas"/>
                      </a:endParaRPr>
                    </a:p>
                  </a:txBody>
                  <a:tcPr marT="63500" marB="63500" marR="63500" marL="63500">
                    <a:solidFill>
                      <a:srgbClr val="0C343D"/>
                    </a:solidFill>
                  </a:tcPr>
                </a:tc>
              </a:tr>
              <a:tr h="330200">
                <a:tc vMerge="1"/>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pic>
        <p:nvPicPr>
          <p:cNvPr id="428" name="Google Shape;428;p5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29" name="Google Shape;429;p55"/>
          <p:cNvSpPr txBox="1"/>
          <p:nvPr/>
        </p:nvSpPr>
        <p:spPr>
          <a:xfrm>
            <a:off x="1453047" y="198865"/>
            <a:ext cx="62379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600"/>
              </a:spcAft>
              <a:buNone/>
            </a:pPr>
            <a:r>
              <a:rPr i="1" lang="en-GB" sz="4000">
                <a:solidFill>
                  <a:schemeClr val="dk1"/>
                </a:solidFill>
                <a:latin typeface="Anton"/>
                <a:ea typeface="Anton"/>
                <a:cs typeface="Anton"/>
                <a:sym typeface="Anton"/>
              </a:rPr>
              <a:t>MÁS DE UNA CLASS</a:t>
            </a:r>
            <a:endParaRPr i="1" sz="4000">
              <a:latin typeface="Anton"/>
              <a:ea typeface="Anton"/>
              <a:cs typeface="Anton"/>
              <a:sym typeface="Anton"/>
            </a:endParaRPr>
          </a:p>
        </p:txBody>
      </p:sp>
      <p:sp>
        <p:nvSpPr>
          <p:cNvPr id="430" name="Google Shape;430;p55"/>
          <p:cNvSpPr txBox="1"/>
          <p:nvPr/>
        </p:nvSpPr>
        <p:spPr>
          <a:xfrm>
            <a:off x="1331000" y="1609750"/>
            <a:ext cx="6801600" cy="14019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GB" sz="2000">
                <a:solidFill>
                  <a:schemeClr val="dk1"/>
                </a:solidFill>
                <a:latin typeface="Helvetica Neue Light"/>
                <a:ea typeface="Helvetica Neue Light"/>
                <a:cs typeface="Helvetica Neue Light"/>
                <a:sym typeface="Helvetica Neue Light"/>
              </a:rPr>
              <a:t>Puedes aplicar </a:t>
            </a:r>
            <a:r>
              <a:rPr b="1" lang="en-GB" sz="2000">
                <a:solidFill>
                  <a:schemeClr val="dk1"/>
                </a:solidFill>
                <a:latin typeface="Helvetica Neue"/>
                <a:ea typeface="Helvetica Neue"/>
                <a:cs typeface="Helvetica Neue"/>
                <a:sym typeface="Helvetica Neue"/>
              </a:rPr>
              <a:t>más de una clase</a:t>
            </a:r>
            <a:r>
              <a:rPr lang="en-GB" sz="2000">
                <a:solidFill>
                  <a:schemeClr val="dk1"/>
                </a:solidFill>
                <a:latin typeface="Helvetica Neue Light"/>
                <a:ea typeface="Helvetica Neue Light"/>
                <a:cs typeface="Helvetica Neue Light"/>
                <a:sym typeface="Helvetica Neue Light"/>
              </a:rPr>
              <a:t> a cada etiqueta separada por un espacio. De esta manera, podrás tener estilos diferenciados para cada clase.</a:t>
            </a:r>
            <a:endParaRPr sz="20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1100"/>
              </a:spcAft>
              <a:buNone/>
            </a:pPr>
            <a:r>
              <a:t/>
            </a:r>
            <a:endParaRPr sz="2000">
              <a:solidFill>
                <a:schemeClr val="dk1"/>
              </a:solidFill>
              <a:latin typeface="Didact Gothic"/>
              <a:ea typeface="Didact Gothic"/>
              <a:cs typeface="Didact Gothic"/>
              <a:sym typeface="Didact Gothic"/>
            </a:endParaRPr>
          </a:p>
        </p:txBody>
      </p:sp>
      <p:graphicFrame>
        <p:nvGraphicFramePr>
          <p:cNvPr id="431" name="Google Shape;431;p55"/>
          <p:cNvGraphicFramePr/>
          <p:nvPr/>
        </p:nvGraphicFramePr>
        <p:xfrm>
          <a:off x="1396025" y="3403075"/>
          <a:ext cx="3000000" cy="3000000"/>
        </p:xfrm>
        <a:graphic>
          <a:graphicData uri="http://schemas.openxmlformats.org/drawingml/2006/table">
            <a:tbl>
              <a:tblPr>
                <a:noFill/>
                <a:tableStyleId>{F1746A70-E492-4B2E-A27A-B97A7C431631}</a:tableStyleId>
              </a:tblPr>
              <a:tblGrid>
                <a:gridCol w="6736575"/>
              </a:tblGrid>
              <a:tr h="12700">
                <a:tc rowSpan="2">
                  <a:txBody>
                    <a:bodyPr/>
                    <a:lstStyle/>
                    <a:p>
                      <a:pPr indent="0" lvl="0" marL="0" rtl="0" algn="l">
                        <a:spcBef>
                          <a:spcPts val="0"/>
                        </a:spcBef>
                        <a:spcAft>
                          <a:spcPts val="0"/>
                        </a:spcAft>
                        <a:buNone/>
                      </a:pPr>
                      <a:r>
                        <a:rPr lang="en-GB" sz="1800">
                          <a:solidFill>
                            <a:srgbClr val="D9D9D9"/>
                          </a:solidFill>
                          <a:latin typeface="Consolas"/>
                          <a:ea typeface="Consolas"/>
                          <a:cs typeface="Consolas"/>
                          <a:sym typeface="Consolas"/>
                        </a:rPr>
                        <a:t>&lt;</a:t>
                      </a:r>
                      <a:r>
                        <a:rPr lang="en-GB" sz="1800">
                          <a:solidFill>
                            <a:srgbClr val="E06666"/>
                          </a:solidFill>
                          <a:latin typeface="Consolas"/>
                          <a:ea typeface="Consolas"/>
                          <a:cs typeface="Consolas"/>
                          <a:sym typeface="Consolas"/>
                        </a:rPr>
                        <a:t>img </a:t>
                      </a:r>
                      <a:r>
                        <a:rPr lang="en-GB" sz="1800">
                          <a:solidFill>
                            <a:srgbClr val="FF9900"/>
                          </a:solidFill>
                          <a:latin typeface="Consolas"/>
                          <a:ea typeface="Consolas"/>
                          <a:cs typeface="Consolas"/>
                          <a:sym typeface="Consolas"/>
                        </a:rPr>
                        <a:t>src</a:t>
                      </a:r>
                      <a:r>
                        <a:rPr lang="en-GB" sz="1800">
                          <a:solidFill>
                            <a:srgbClr val="D9D9D9"/>
                          </a:solidFill>
                          <a:latin typeface="Consolas"/>
                          <a:ea typeface="Consolas"/>
                          <a:cs typeface="Consolas"/>
                          <a:sym typeface="Consolas"/>
                        </a:rPr>
                        <a:t>=</a:t>
                      </a:r>
                      <a:r>
                        <a:rPr lang="en-GB" sz="1800">
                          <a:solidFill>
                            <a:srgbClr val="93C47D"/>
                          </a:solidFill>
                          <a:latin typeface="Consolas"/>
                          <a:ea typeface="Consolas"/>
                          <a:cs typeface="Consolas"/>
                          <a:sym typeface="Consolas"/>
                        </a:rPr>
                        <a:t>""</a:t>
                      </a:r>
                      <a:r>
                        <a:rPr lang="en-GB" sz="1800">
                          <a:solidFill>
                            <a:srgbClr val="E06666"/>
                          </a:solidFill>
                          <a:latin typeface="Consolas"/>
                          <a:ea typeface="Consolas"/>
                          <a:cs typeface="Consolas"/>
                          <a:sym typeface="Consolas"/>
                        </a:rPr>
                        <a:t> </a:t>
                      </a:r>
                      <a:r>
                        <a:rPr lang="en-GB" sz="1800">
                          <a:solidFill>
                            <a:srgbClr val="FF9900"/>
                          </a:solidFill>
                          <a:latin typeface="Consolas"/>
                          <a:ea typeface="Consolas"/>
                          <a:cs typeface="Consolas"/>
                          <a:sym typeface="Consolas"/>
                        </a:rPr>
                        <a:t>class</a:t>
                      </a:r>
                      <a:r>
                        <a:rPr lang="en-GB" sz="1800">
                          <a:solidFill>
                            <a:srgbClr val="D9D9D9"/>
                          </a:solidFill>
                          <a:latin typeface="Consolas"/>
                          <a:ea typeface="Consolas"/>
                          <a:cs typeface="Consolas"/>
                          <a:sym typeface="Consolas"/>
                        </a:rPr>
                        <a:t>=</a:t>
                      </a:r>
                      <a:r>
                        <a:rPr lang="en-GB" sz="1800">
                          <a:solidFill>
                            <a:srgbClr val="93C47D"/>
                          </a:solidFill>
                          <a:latin typeface="Consolas"/>
                          <a:ea typeface="Consolas"/>
                          <a:cs typeface="Consolas"/>
                          <a:sym typeface="Consolas"/>
                        </a:rPr>
                        <a:t>"bordesRedondeados imgChica" </a:t>
                      </a:r>
                      <a:r>
                        <a:rPr lang="en-GB" sz="1800">
                          <a:solidFill>
                            <a:srgbClr val="EFEFEF"/>
                          </a:solidFill>
                          <a:latin typeface="Consolas"/>
                          <a:ea typeface="Consolas"/>
                          <a:cs typeface="Consolas"/>
                          <a:sym typeface="Consolas"/>
                        </a:rPr>
                        <a:t>/</a:t>
                      </a:r>
                      <a:r>
                        <a:rPr lang="en-GB" sz="1800">
                          <a:solidFill>
                            <a:srgbClr val="D9D9D9"/>
                          </a:solidFill>
                          <a:latin typeface="Consolas"/>
                          <a:ea typeface="Consolas"/>
                          <a:cs typeface="Consolas"/>
                          <a:sym typeface="Consolas"/>
                        </a:rPr>
                        <a:t>&gt;</a:t>
                      </a:r>
                      <a:endParaRPr sz="1800">
                        <a:solidFill>
                          <a:srgbClr val="666666"/>
                        </a:solidFill>
                        <a:latin typeface="Consolas"/>
                        <a:ea typeface="Consolas"/>
                        <a:cs typeface="Consolas"/>
                        <a:sym typeface="Consolas"/>
                      </a:endParaRPr>
                    </a:p>
                  </a:txBody>
                  <a:tcPr marT="63500" marB="63500" marR="63500" marL="63500">
                    <a:solidFill>
                      <a:srgbClr val="0C343D"/>
                    </a:solidFill>
                  </a:tcPr>
                </a:tc>
              </a:tr>
              <a:tr h="330200">
                <a:tc vMerge="1"/>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5" name="Shape 435"/>
        <p:cNvGrpSpPr/>
        <p:nvPr/>
      </p:nvGrpSpPr>
      <p:grpSpPr>
        <a:xfrm>
          <a:off x="0" y="0"/>
          <a:ext cx="0" cy="0"/>
          <a:chOff x="0" y="0"/>
          <a:chExt cx="0" cy="0"/>
        </a:xfrm>
      </p:grpSpPr>
      <p:sp>
        <p:nvSpPr>
          <p:cNvPr id="436" name="Google Shape;436;p56"/>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ATRIBUTO ID   </a:t>
            </a:r>
            <a:endParaRPr i="1" sz="3600">
              <a:solidFill>
                <a:srgbClr val="E0FF00"/>
              </a:solidFill>
              <a:latin typeface="Anton"/>
              <a:ea typeface="Anton"/>
              <a:cs typeface="Anton"/>
              <a:sym typeface="Anto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pic>
        <p:nvPicPr>
          <p:cNvPr id="441" name="Google Shape;441;p5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42" name="Google Shape;442;p57"/>
          <p:cNvSpPr txBox="1"/>
          <p:nvPr/>
        </p:nvSpPr>
        <p:spPr>
          <a:xfrm>
            <a:off x="1229797" y="186465"/>
            <a:ext cx="62379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600"/>
              </a:spcAft>
              <a:buNone/>
            </a:pPr>
            <a:r>
              <a:rPr i="1" lang="en-GB" sz="4000">
                <a:solidFill>
                  <a:schemeClr val="dk1"/>
                </a:solidFill>
                <a:latin typeface="Anton"/>
                <a:ea typeface="Anton"/>
                <a:cs typeface="Anton"/>
                <a:sym typeface="Anton"/>
              </a:rPr>
              <a:t>ID</a:t>
            </a:r>
            <a:endParaRPr i="1" sz="4000">
              <a:latin typeface="Anton"/>
              <a:ea typeface="Anton"/>
              <a:cs typeface="Anton"/>
              <a:sym typeface="Anton"/>
            </a:endParaRPr>
          </a:p>
        </p:txBody>
      </p:sp>
      <p:sp>
        <p:nvSpPr>
          <p:cNvPr id="443" name="Google Shape;443;p57"/>
          <p:cNvSpPr txBox="1"/>
          <p:nvPr/>
        </p:nvSpPr>
        <p:spPr>
          <a:xfrm>
            <a:off x="407700" y="1395650"/>
            <a:ext cx="8328600" cy="44544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3CEFAB"/>
              </a:buClr>
              <a:buSzPts val="1800"/>
              <a:buFont typeface="Didact Gothic"/>
              <a:buChar char="●"/>
            </a:pPr>
            <a:r>
              <a:rPr lang="en-GB" sz="1800">
                <a:solidFill>
                  <a:schemeClr val="dk1"/>
                </a:solidFill>
                <a:latin typeface="Helvetica Neue Light"/>
                <a:ea typeface="Helvetica Neue Light"/>
                <a:cs typeface="Helvetica Neue Light"/>
                <a:sym typeface="Helvetica Neue Light"/>
              </a:rPr>
              <a:t>Generalmente se usa para </a:t>
            </a:r>
            <a:r>
              <a:rPr lang="en-GB" sz="1800">
                <a:solidFill>
                  <a:schemeClr val="dk1"/>
                </a:solidFill>
                <a:highlight>
                  <a:srgbClr val="E0FF00"/>
                </a:highlight>
                <a:latin typeface="Helvetica Neue Light"/>
                <a:ea typeface="Helvetica Neue Light"/>
                <a:cs typeface="Helvetica Neue Light"/>
                <a:sym typeface="Helvetica Neue Light"/>
              </a:rPr>
              <a:t>nombrar porciones de código y sectores</a:t>
            </a:r>
            <a:r>
              <a:rPr lang="en-GB" sz="1800">
                <a:solidFill>
                  <a:schemeClr val="dk1"/>
                </a:solidFill>
                <a:latin typeface="Helvetica Neue Light"/>
                <a:ea typeface="Helvetica Neue Light"/>
                <a:cs typeface="Helvetica Neue Light"/>
                <a:sym typeface="Helvetica Neue Light"/>
              </a:rPr>
              <a:t>, como por ejemplo cuando quieres nombrar distintas secciones.</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rgbClr val="3CEFAB"/>
              </a:buClr>
              <a:buSzPts val="1800"/>
              <a:buFont typeface="Didact Gothic"/>
              <a:buChar char="●"/>
            </a:pPr>
            <a:r>
              <a:rPr lang="en-GB" sz="1800">
                <a:solidFill>
                  <a:schemeClr val="dk1"/>
                </a:solidFill>
                <a:latin typeface="Helvetica Neue Light"/>
                <a:ea typeface="Helvetica Neue Light"/>
                <a:cs typeface="Helvetica Neue Light"/>
                <a:sym typeface="Helvetica Neue Light"/>
              </a:rPr>
              <a:t>Es posible ponerle ID a cualquier elemento HTML para darle un "nombre". Y así como el ID, todos los elementos también aceptan el atributo class="". </a:t>
            </a:r>
            <a:endParaRPr sz="1800">
              <a:solidFill>
                <a:schemeClr val="dk1"/>
              </a:solidFill>
              <a:latin typeface="Helvetica Neue Light"/>
              <a:ea typeface="Helvetica Neue Light"/>
              <a:cs typeface="Helvetica Neue Light"/>
              <a:sym typeface="Helvetica Neue Light"/>
            </a:endParaRPr>
          </a:p>
          <a:p>
            <a:pPr indent="-342900" lvl="0" marL="457200" rtl="0" algn="l">
              <a:lnSpc>
                <a:spcPct val="150000"/>
              </a:lnSpc>
              <a:spcBef>
                <a:spcPts val="0"/>
              </a:spcBef>
              <a:spcAft>
                <a:spcPts val="0"/>
              </a:spcAft>
              <a:buClr>
                <a:srgbClr val="3CEFAB"/>
              </a:buClr>
              <a:buSzPts val="1800"/>
              <a:buFont typeface="Helvetica Neue Light"/>
              <a:buChar char="●"/>
            </a:pPr>
            <a:r>
              <a:rPr lang="en-GB" sz="1800">
                <a:solidFill>
                  <a:schemeClr val="dk1"/>
                </a:solidFill>
                <a:latin typeface="Helvetica Neue Light"/>
                <a:ea typeface="Helvetica Neue Light"/>
                <a:cs typeface="Helvetica Neue Light"/>
                <a:sym typeface="Helvetica Neue Light"/>
              </a:rPr>
              <a:t>Dicha clase se utiliza cuando quieres aplicar el mismo estilo a más de un elemento, y la búsqueda por etiqueta no sirve para lograrlo. No necesitas escribir varias veces el mismo CSS, ni repetir el ID.</a:t>
            </a:r>
            <a:endParaRPr sz="18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1100"/>
              </a:spcBef>
              <a:spcAft>
                <a:spcPts val="1100"/>
              </a:spcAft>
              <a:buNone/>
            </a:pPr>
            <a:r>
              <a:t/>
            </a:r>
            <a:endParaRPr sz="18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pic>
        <p:nvPicPr>
          <p:cNvPr id="448" name="Google Shape;448;p58"/>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49" name="Google Shape;449;p58"/>
          <p:cNvSpPr txBox="1"/>
          <p:nvPr/>
        </p:nvSpPr>
        <p:spPr>
          <a:xfrm>
            <a:off x="1453047" y="174065"/>
            <a:ext cx="62379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600"/>
              </a:spcAft>
              <a:buNone/>
            </a:pPr>
            <a:r>
              <a:rPr i="1" lang="en-GB" sz="4000">
                <a:solidFill>
                  <a:schemeClr val="dk1"/>
                </a:solidFill>
                <a:latin typeface="Anton"/>
                <a:ea typeface="Anton"/>
                <a:cs typeface="Anton"/>
                <a:sym typeface="Anton"/>
              </a:rPr>
              <a:t>ID DESDE CSS</a:t>
            </a:r>
            <a:endParaRPr i="1" sz="4000">
              <a:latin typeface="Anton"/>
              <a:ea typeface="Anton"/>
              <a:cs typeface="Anton"/>
              <a:sym typeface="Anton"/>
            </a:endParaRPr>
          </a:p>
        </p:txBody>
      </p:sp>
      <p:graphicFrame>
        <p:nvGraphicFramePr>
          <p:cNvPr id="450" name="Google Shape;450;p58"/>
          <p:cNvGraphicFramePr/>
          <p:nvPr/>
        </p:nvGraphicFramePr>
        <p:xfrm>
          <a:off x="1728775" y="3552575"/>
          <a:ext cx="3000000" cy="3000000"/>
        </p:xfrm>
        <a:graphic>
          <a:graphicData uri="http://schemas.openxmlformats.org/drawingml/2006/table">
            <a:tbl>
              <a:tblPr>
                <a:noFill/>
                <a:tableStyleId>{F1746A70-E492-4B2E-A27A-B97A7C431631}</a:tableStyleId>
              </a:tblPr>
              <a:tblGrid>
                <a:gridCol w="5686425"/>
              </a:tblGrid>
              <a:tr h="12700">
                <a:tc rowSpan="2">
                  <a:txBody>
                    <a:bodyPr/>
                    <a:lstStyle/>
                    <a:p>
                      <a:pPr indent="0" lvl="0" marL="0" rtl="0" algn="l">
                        <a:spcBef>
                          <a:spcPts val="0"/>
                        </a:spcBef>
                        <a:spcAft>
                          <a:spcPts val="0"/>
                        </a:spcAft>
                        <a:buNone/>
                      </a:pPr>
                      <a:r>
                        <a:rPr lang="en-GB" sz="1800">
                          <a:solidFill>
                            <a:srgbClr val="FF9900"/>
                          </a:solidFill>
                          <a:latin typeface="Consolas"/>
                          <a:ea typeface="Consolas"/>
                          <a:cs typeface="Consolas"/>
                          <a:sym typeface="Consolas"/>
                        </a:rPr>
                        <a:t>#productos </a:t>
                      </a:r>
                      <a:r>
                        <a:rPr lang="en-GB" sz="1800">
                          <a:solidFill>
                            <a:srgbClr val="D9D9D9"/>
                          </a:solidFill>
                          <a:latin typeface="Consolas"/>
                          <a:ea typeface="Consolas"/>
                          <a:cs typeface="Consolas"/>
                          <a:sym typeface="Consolas"/>
                        </a:rPr>
                        <a:t>{</a:t>
                      </a:r>
                      <a:endParaRPr sz="1800">
                        <a:solidFill>
                          <a:srgbClr val="D9D9D9"/>
                        </a:solidFill>
                        <a:latin typeface="Consolas"/>
                        <a:ea typeface="Consolas"/>
                        <a:cs typeface="Consolas"/>
                        <a:sym typeface="Consolas"/>
                      </a:endParaRPr>
                    </a:p>
                    <a:p>
                      <a:pPr indent="0" lvl="0" marL="0" rtl="0" algn="l">
                        <a:spcBef>
                          <a:spcPts val="0"/>
                        </a:spcBef>
                        <a:spcAft>
                          <a:spcPts val="0"/>
                        </a:spcAft>
                        <a:buNone/>
                      </a:pPr>
                      <a:r>
                        <a:rPr lang="en-GB" sz="1800">
                          <a:solidFill>
                            <a:srgbClr val="999999"/>
                          </a:solidFill>
                          <a:latin typeface="Consolas"/>
                          <a:ea typeface="Consolas"/>
                          <a:cs typeface="Consolas"/>
                          <a:sym typeface="Consolas"/>
                        </a:rPr>
                        <a:t>  /* codigo CSS */</a:t>
                      </a:r>
                      <a:endParaRPr sz="1800">
                        <a:solidFill>
                          <a:srgbClr val="999999"/>
                        </a:solidFill>
                        <a:latin typeface="Consolas"/>
                        <a:ea typeface="Consolas"/>
                        <a:cs typeface="Consolas"/>
                        <a:sym typeface="Consolas"/>
                      </a:endParaRPr>
                    </a:p>
                    <a:p>
                      <a:pPr indent="0" lvl="0" marL="0" rtl="0" algn="l">
                        <a:spcBef>
                          <a:spcPts val="0"/>
                        </a:spcBef>
                        <a:spcAft>
                          <a:spcPts val="0"/>
                        </a:spcAft>
                        <a:buNone/>
                      </a:pPr>
                      <a:r>
                        <a:rPr lang="en-GB" sz="1800">
                          <a:solidFill>
                            <a:srgbClr val="D9D9D9"/>
                          </a:solidFill>
                          <a:latin typeface="Consolas"/>
                          <a:ea typeface="Consolas"/>
                          <a:cs typeface="Consolas"/>
                          <a:sym typeface="Consolas"/>
                        </a:rPr>
                        <a:t>}</a:t>
                      </a:r>
                      <a:endParaRPr sz="1800">
                        <a:solidFill>
                          <a:srgbClr val="D9D9D9"/>
                        </a:solidFill>
                        <a:latin typeface="Consolas"/>
                        <a:ea typeface="Consolas"/>
                        <a:cs typeface="Consolas"/>
                        <a:sym typeface="Consolas"/>
                      </a:endParaRPr>
                    </a:p>
                  </a:txBody>
                  <a:tcPr marT="63500" marB="63500" marR="63500" marL="63500">
                    <a:solidFill>
                      <a:srgbClr val="0C343D"/>
                    </a:solidFill>
                  </a:tcPr>
                </a:tc>
              </a:tr>
              <a:tr h="330200">
                <a:tc vMerge="1"/>
              </a:tr>
            </a:tbl>
          </a:graphicData>
        </a:graphic>
      </p:graphicFrame>
      <p:sp>
        <p:nvSpPr>
          <p:cNvPr id="451" name="Google Shape;451;p58"/>
          <p:cNvSpPr txBox="1"/>
          <p:nvPr/>
        </p:nvSpPr>
        <p:spPr>
          <a:xfrm>
            <a:off x="1331000" y="1471525"/>
            <a:ext cx="6796800" cy="18252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GB" sz="2000">
                <a:solidFill>
                  <a:schemeClr val="dk1"/>
                </a:solidFill>
                <a:latin typeface="Helvetica Neue Light"/>
                <a:ea typeface="Helvetica Neue Light"/>
                <a:cs typeface="Helvetica Neue Light"/>
                <a:sym typeface="Helvetica Neue Light"/>
              </a:rPr>
              <a:t>Desde CSS, </a:t>
            </a:r>
            <a:r>
              <a:rPr b="1" lang="en-GB" sz="2000">
                <a:solidFill>
                  <a:schemeClr val="dk1"/>
                </a:solidFill>
                <a:latin typeface="Helvetica Neue"/>
                <a:ea typeface="Helvetica Neue"/>
                <a:cs typeface="Helvetica Neue"/>
                <a:sym typeface="Helvetica Neue"/>
              </a:rPr>
              <a:t>puedes usar los nombres que quieras</a:t>
            </a:r>
            <a:r>
              <a:rPr lang="en-GB" sz="2000">
                <a:solidFill>
                  <a:schemeClr val="dk1"/>
                </a:solidFill>
                <a:latin typeface="Helvetica Neue Light"/>
                <a:ea typeface="Helvetica Neue Light"/>
                <a:cs typeface="Helvetica Neue Light"/>
                <a:sym typeface="Helvetica Neue Light"/>
              </a:rPr>
              <a:t>, siempre y cuando empiecen con </a:t>
            </a:r>
            <a:r>
              <a:rPr b="1" lang="en-GB" sz="2000">
                <a:solidFill>
                  <a:schemeClr val="dk1"/>
                </a:solidFill>
                <a:latin typeface="Helvetica Neue"/>
                <a:ea typeface="Helvetica Neue"/>
                <a:cs typeface="Helvetica Neue"/>
                <a:sym typeface="Helvetica Neue"/>
              </a:rPr>
              <a:t>LETRAS</a:t>
            </a:r>
            <a:r>
              <a:rPr lang="en-GB" sz="2000">
                <a:solidFill>
                  <a:schemeClr val="dk1"/>
                </a:solidFill>
                <a:latin typeface="Helvetica Neue Light"/>
                <a:ea typeface="Helvetica Neue Light"/>
                <a:cs typeface="Helvetica Neue Light"/>
                <a:sym typeface="Helvetica Neue Light"/>
              </a:rPr>
              <a:t>, y pongas un </a:t>
            </a:r>
            <a:r>
              <a:rPr b="1" lang="en-GB" sz="2000">
                <a:solidFill>
                  <a:schemeClr val="dk1"/>
                </a:solidFill>
                <a:latin typeface="Helvetica Neue"/>
                <a:ea typeface="Helvetica Neue"/>
                <a:cs typeface="Helvetica Neue"/>
                <a:sym typeface="Helvetica Neue"/>
              </a:rPr>
              <a:t>“#”</a:t>
            </a:r>
            <a:r>
              <a:rPr lang="en-GB" sz="2000">
                <a:solidFill>
                  <a:schemeClr val="dk1"/>
                </a:solidFill>
                <a:latin typeface="Helvetica Neue Light"/>
                <a:ea typeface="Helvetica Neue Light"/>
                <a:cs typeface="Helvetica Neue Light"/>
                <a:sym typeface="Helvetica Neue Light"/>
              </a:rPr>
              <a:t> adelante. Lo recomendable es poner un nombre que haga referencias a los estilos que tendrá. Por ejemplo: </a:t>
            </a:r>
            <a:endParaRPr sz="2000">
              <a:solidFill>
                <a:schemeClr val="dk1"/>
              </a:solidFill>
              <a:latin typeface="Didact Gothic"/>
              <a:ea typeface="Didact Gothic"/>
              <a:cs typeface="Didact Gothic"/>
              <a:sym typeface="Didact Gothic"/>
            </a:endParaRPr>
          </a:p>
          <a:p>
            <a:pPr indent="0" lvl="0" marL="0" rtl="0" algn="just">
              <a:lnSpc>
                <a:spcPct val="150000"/>
              </a:lnSpc>
              <a:spcBef>
                <a:spcPts val="1100"/>
              </a:spcBef>
              <a:spcAft>
                <a:spcPts val="1100"/>
              </a:spcAft>
              <a:buNone/>
            </a:pPr>
            <a:r>
              <a:t/>
            </a:r>
            <a:endParaRPr sz="2000">
              <a:solidFill>
                <a:schemeClr val="dk1"/>
              </a:solidFill>
              <a:latin typeface="Didact Gothic"/>
              <a:ea typeface="Didact Gothic"/>
              <a:cs typeface="Didact Gothic"/>
              <a:sym typeface="Didact Gothic"/>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pic>
        <p:nvPicPr>
          <p:cNvPr id="456" name="Google Shape;456;p5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57" name="Google Shape;457;p59"/>
          <p:cNvSpPr txBox="1"/>
          <p:nvPr/>
        </p:nvSpPr>
        <p:spPr>
          <a:xfrm>
            <a:off x="1453047" y="211240"/>
            <a:ext cx="62379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600"/>
              </a:spcAft>
              <a:buNone/>
            </a:pPr>
            <a:r>
              <a:rPr i="1" lang="en-GB" sz="4000">
                <a:solidFill>
                  <a:schemeClr val="dk1"/>
                </a:solidFill>
                <a:latin typeface="Anton"/>
                <a:ea typeface="Anton"/>
                <a:cs typeface="Anton"/>
                <a:sym typeface="Anton"/>
              </a:rPr>
              <a:t>HTML: ATRIBUTO ID=””</a:t>
            </a:r>
            <a:endParaRPr i="1" sz="4000">
              <a:latin typeface="Anton"/>
              <a:ea typeface="Anton"/>
              <a:cs typeface="Anton"/>
              <a:sym typeface="Anton"/>
            </a:endParaRPr>
          </a:p>
        </p:txBody>
      </p:sp>
      <p:sp>
        <p:nvSpPr>
          <p:cNvPr id="458" name="Google Shape;458;p59"/>
          <p:cNvSpPr txBox="1"/>
          <p:nvPr/>
        </p:nvSpPr>
        <p:spPr>
          <a:xfrm>
            <a:off x="1331000" y="1609750"/>
            <a:ext cx="6801600" cy="14019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GB" sz="2000">
                <a:solidFill>
                  <a:schemeClr val="dk1"/>
                </a:solidFill>
                <a:latin typeface="Helvetica Neue Light"/>
                <a:ea typeface="Helvetica Neue Light"/>
                <a:cs typeface="Helvetica Neue Light"/>
                <a:sym typeface="Helvetica Neue Light"/>
              </a:rPr>
              <a:t>Para aplicar un ID en el HTML, debes usar el atributo “id”, y luego en el valor el nombre del ID (que has especificado en CSS). Por ejemplo:</a:t>
            </a:r>
            <a:endParaRPr sz="2000">
              <a:solidFill>
                <a:schemeClr val="dk1"/>
              </a:solidFill>
              <a:latin typeface="Helvetica Neue Light"/>
              <a:ea typeface="Helvetica Neue Light"/>
              <a:cs typeface="Helvetica Neue Light"/>
              <a:sym typeface="Helvetica Neue Light"/>
            </a:endParaRPr>
          </a:p>
          <a:p>
            <a:pPr indent="0" lvl="0" marL="0" rtl="0" algn="just">
              <a:lnSpc>
                <a:spcPct val="150000"/>
              </a:lnSpc>
              <a:spcBef>
                <a:spcPts val="1100"/>
              </a:spcBef>
              <a:spcAft>
                <a:spcPts val="1100"/>
              </a:spcAft>
              <a:buNone/>
            </a:pPr>
            <a:r>
              <a:t/>
            </a:r>
            <a:endParaRPr sz="2000">
              <a:solidFill>
                <a:schemeClr val="dk1"/>
              </a:solidFill>
              <a:latin typeface="Helvetica Neue Light"/>
              <a:ea typeface="Helvetica Neue Light"/>
              <a:cs typeface="Helvetica Neue Light"/>
              <a:sym typeface="Helvetica Neue Light"/>
            </a:endParaRPr>
          </a:p>
        </p:txBody>
      </p:sp>
      <p:graphicFrame>
        <p:nvGraphicFramePr>
          <p:cNvPr id="459" name="Google Shape;459;p59"/>
          <p:cNvGraphicFramePr/>
          <p:nvPr/>
        </p:nvGraphicFramePr>
        <p:xfrm>
          <a:off x="1396025" y="3403075"/>
          <a:ext cx="3000000" cy="3000000"/>
        </p:xfrm>
        <a:graphic>
          <a:graphicData uri="http://schemas.openxmlformats.org/drawingml/2006/table">
            <a:tbl>
              <a:tblPr>
                <a:noFill/>
                <a:tableStyleId>{F1746A70-E492-4B2E-A27A-B97A7C431631}</a:tableStyleId>
              </a:tblPr>
              <a:tblGrid>
                <a:gridCol w="6736575"/>
              </a:tblGrid>
              <a:tr h="12700">
                <a:tc rowSpan="2">
                  <a:txBody>
                    <a:bodyPr/>
                    <a:lstStyle/>
                    <a:p>
                      <a:pPr indent="0" lvl="0" marL="0" rtl="0" algn="l">
                        <a:spcBef>
                          <a:spcPts val="0"/>
                        </a:spcBef>
                        <a:spcAft>
                          <a:spcPts val="0"/>
                        </a:spcAft>
                        <a:buNone/>
                      </a:pPr>
                      <a:r>
                        <a:rPr lang="en-GB" sz="1800">
                          <a:solidFill>
                            <a:srgbClr val="D9D9D9"/>
                          </a:solidFill>
                          <a:latin typeface="Consolas"/>
                          <a:ea typeface="Consolas"/>
                          <a:cs typeface="Consolas"/>
                          <a:sym typeface="Consolas"/>
                        </a:rPr>
                        <a:t>&lt;</a:t>
                      </a:r>
                      <a:r>
                        <a:rPr lang="en-GB" sz="1800">
                          <a:solidFill>
                            <a:srgbClr val="E06666"/>
                          </a:solidFill>
                          <a:latin typeface="Consolas"/>
                          <a:ea typeface="Consolas"/>
                          <a:cs typeface="Consolas"/>
                          <a:sym typeface="Consolas"/>
                        </a:rPr>
                        <a:t>section </a:t>
                      </a:r>
                      <a:r>
                        <a:rPr lang="en-GB" sz="1800">
                          <a:solidFill>
                            <a:srgbClr val="FF9900"/>
                          </a:solidFill>
                          <a:latin typeface="Consolas"/>
                          <a:ea typeface="Consolas"/>
                          <a:cs typeface="Consolas"/>
                          <a:sym typeface="Consolas"/>
                        </a:rPr>
                        <a:t>id</a:t>
                      </a:r>
                      <a:r>
                        <a:rPr lang="en-GB" sz="1800">
                          <a:solidFill>
                            <a:srgbClr val="D9D9D9"/>
                          </a:solidFill>
                          <a:latin typeface="Consolas"/>
                          <a:ea typeface="Consolas"/>
                          <a:cs typeface="Consolas"/>
                          <a:sym typeface="Consolas"/>
                        </a:rPr>
                        <a:t>=</a:t>
                      </a:r>
                      <a:r>
                        <a:rPr lang="en-GB" sz="1800">
                          <a:solidFill>
                            <a:srgbClr val="93C47D"/>
                          </a:solidFill>
                          <a:latin typeface="Consolas"/>
                          <a:ea typeface="Consolas"/>
                          <a:cs typeface="Consolas"/>
                          <a:sym typeface="Consolas"/>
                        </a:rPr>
                        <a:t>"productos"</a:t>
                      </a:r>
                      <a:r>
                        <a:rPr lang="en-GB" sz="1800">
                          <a:solidFill>
                            <a:srgbClr val="D9D9D9"/>
                          </a:solidFill>
                          <a:latin typeface="Consolas"/>
                          <a:ea typeface="Consolas"/>
                          <a:cs typeface="Consolas"/>
                          <a:sym typeface="Consolas"/>
                        </a:rPr>
                        <a:t>&gt;</a:t>
                      </a:r>
                      <a:endParaRPr sz="1800">
                        <a:solidFill>
                          <a:srgbClr val="D9D9D9"/>
                        </a:solidFill>
                        <a:latin typeface="Consolas"/>
                        <a:ea typeface="Consolas"/>
                        <a:cs typeface="Consolas"/>
                        <a:sym typeface="Consolas"/>
                      </a:endParaRPr>
                    </a:p>
                    <a:p>
                      <a:pPr indent="0" lvl="0" marL="0" rtl="0" algn="l">
                        <a:spcBef>
                          <a:spcPts val="0"/>
                        </a:spcBef>
                        <a:spcAft>
                          <a:spcPts val="0"/>
                        </a:spcAft>
                        <a:buNone/>
                      </a:pPr>
                      <a:r>
                        <a:rPr lang="en-GB" sz="1800">
                          <a:solidFill>
                            <a:srgbClr val="E06666"/>
                          </a:solidFill>
                          <a:latin typeface="Consolas"/>
                          <a:ea typeface="Consolas"/>
                          <a:cs typeface="Consolas"/>
                          <a:sym typeface="Consolas"/>
                        </a:rPr>
                        <a:t>   </a:t>
                      </a:r>
                      <a:endParaRPr sz="1800">
                        <a:solidFill>
                          <a:srgbClr val="E06666"/>
                        </a:solidFill>
                        <a:latin typeface="Consolas"/>
                        <a:ea typeface="Consolas"/>
                        <a:cs typeface="Consolas"/>
                        <a:sym typeface="Consolas"/>
                      </a:endParaRPr>
                    </a:p>
                    <a:p>
                      <a:pPr indent="0" lvl="0" marL="0" rtl="0" algn="l">
                        <a:spcBef>
                          <a:spcPts val="0"/>
                        </a:spcBef>
                        <a:spcAft>
                          <a:spcPts val="0"/>
                        </a:spcAft>
                        <a:buNone/>
                      </a:pPr>
                      <a:r>
                        <a:t/>
                      </a:r>
                      <a:endParaRPr sz="1800">
                        <a:solidFill>
                          <a:srgbClr val="E06666"/>
                        </a:solidFill>
                        <a:latin typeface="Consolas"/>
                        <a:ea typeface="Consolas"/>
                        <a:cs typeface="Consolas"/>
                        <a:sym typeface="Consolas"/>
                      </a:endParaRPr>
                    </a:p>
                    <a:p>
                      <a:pPr indent="0" lvl="0" marL="0" rtl="0" algn="l">
                        <a:spcBef>
                          <a:spcPts val="0"/>
                        </a:spcBef>
                        <a:spcAft>
                          <a:spcPts val="0"/>
                        </a:spcAft>
                        <a:buNone/>
                      </a:pPr>
                      <a:r>
                        <a:rPr lang="en-GB" sz="1800">
                          <a:solidFill>
                            <a:srgbClr val="D9D9D9"/>
                          </a:solidFill>
                          <a:latin typeface="Consolas"/>
                          <a:ea typeface="Consolas"/>
                          <a:cs typeface="Consolas"/>
                          <a:sym typeface="Consolas"/>
                        </a:rPr>
                        <a:t>&lt;</a:t>
                      </a:r>
                      <a:r>
                        <a:rPr lang="en-GB" sz="1800">
                          <a:solidFill>
                            <a:srgbClr val="EFEFEF"/>
                          </a:solidFill>
                          <a:latin typeface="Consolas"/>
                          <a:ea typeface="Consolas"/>
                          <a:cs typeface="Consolas"/>
                          <a:sym typeface="Consolas"/>
                        </a:rPr>
                        <a:t>/</a:t>
                      </a:r>
                      <a:r>
                        <a:rPr lang="en-GB" sz="1800">
                          <a:solidFill>
                            <a:srgbClr val="E06666"/>
                          </a:solidFill>
                          <a:latin typeface="Consolas"/>
                          <a:ea typeface="Consolas"/>
                          <a:cs typeface="Consolas"/>
                          <a:sym typeface="Consolas"/>
                        </a:rPr>
                        <a:t>section</a:t>
                      </a:r>
                      <a:r>
                        <a:rPr lang="en-GB" sz="1800">
                          <a:solidFill>
                            <a:srgbClr val="D9D9D9"/>
                          </a:solidFill>
                          <a:latin typeface="Consolas"/>
                          <a:ea typeface="Consolas"/>
                          <a:cs typeface="Consolas"/>
                          <a:sym typeface="Consolas"/>
                        </a:rPr>
                        <a:t>&gt;</a:t>
                      </a:r>
                      <a:r>
                        <a:rPr lang="en-GB" sz="1800">
                          <a:solidFill>
                            <a:srgbClr val="E06666"/>
                          </a:solidFill>
                          <a:latin typeface="Consolas"/>
                          <a:ea typeface="Consolas"/>
                          <a:cs typeface="Consolas"/>
                          <a:sym typeface="Consolas"/>
                        </a:rPr>
                        <a:t> </a:t>
                      </a:r>
                      <a:endParaRPr sz="1800">
                        <a:solidFill>
                          <a:srgbClr val="666666"/>
                        </a:solidFill>
                        <a:latin typeface="Consolas"/>
                        <a:ea typeface="Consolas"/>
                        <a:cs typeface="Consolas"/>
                        <a:sym typeface="Consolas"/>
                      </a:endParaRPr>
                    </a:p>
                  </a:txBody>
                  <a:tcPr marT="63500" marB="63500" marR="63500" marL="63500">
                    <a:solidFill>
                      <a:srgbClr val="0C343D"/>
                    </a:solidFill>
                  </a:tcPr>
                </a:tc>
              </a:tr>
              <a:tr h="330200">
                <a:tc vMerge="1"/>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463" name="Shape 463"/>
        <p:cNvGrpSpPr/>
        <p:nvPr/>
      </p:nvGrpSpPr>
      <p:grpSpPr>
        <a:xfrm>
          <a:off x="0" y="0"/>
          <a:ext cx="0" cy="0"/>
          <a:chOff x="0" y="0"/>
          <a:chExt cx="0" cy="0"/>
        </a:xfrm>
      </p:grpSpPr>
      <p:sp>
        <p:nvSpPr>
          <p:cNvPr id="464" name="Google Shape;464;p60"/>
          <p:cNvSpPr txBox="1"/>
          <p:nvPr/>
        </p:nvSpPr>
        <p:spPr>
          <a:xfrm>
            <a:off x="2789700" y="2077200"/>
            <a:ext cx="35646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COMPARACIÓN CLASS VS. ID   </a:t>
            </a:r>
            <a:endParaRPr i="1" sz="3600">
              <a:latin typeface="Anton"/>
              <a:ea typeface="Anton"/>
              <a:cs typeface="Anton"/>
              <a:sym typeface="Anton"/>
            </a:endParaRPr>
          </a:p>
        </p:txBody>
      </p:sp>
      <p:pic>
        <p:nvPicPr>
          <p:cNvPr id="465" name="Google Shape;465;p6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pic>
        <p:nvPicPr>
          <p:cNvPr id="470" name="Google Shape;470;p6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71" name="Google Shape;471;p61"/>
          <p:cNvSpPr txBox="1"/>
          <p:nvPr/>
        </p:nvSpPr>
        <p:spPr>
          <a:xfrm>
            <a:off x="1453047" y="198865"/>
            <a:ext cx="62379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600"/>
              </a:spcAft>
              <a:buNone/>
            </a:pPr>
            <a:r>
              <a:rPr i="1" lang="en-GB" sz="4000">
                <a:solidFill>
                  <a:schemeClr val="dk1"/>
                </a:solidFill>
                <a:latin typeface="Anton"/>
                <a:ea typeface="Anton"/>
                <a:cs typeface="Anton"/>
                <a:sym typeface="Anton"/>
              </a:rPr>
              <a:t>COMPARACIÓN</a:t>
            </a:r>
            <a:endParaRPr i="1" sz="4000">
              <a:latin typeface="Anton"/>
              <a:ea typeface="Anton"/>
              <a:cs typeface="Anton"/>
              <a:sym typeface="Anton"/>
            </a:endParaRPr>
          </a:p>
        </p:txBody>
      </p:sp>
      <p:graphicFrame>
        <p:nvGraphicFramePr>
          <p:cNvPr id="472" name="Google Shape;472;p61"/>
          <p:cNvGraphicFramePr/>
          <p:nvPr/>
        </p:nvGraphicFramePr>
        <p:xfrm>
          <a:off x="320863" y="1417075"/>
          <a:ext cx="3000000" cy="3000000"/>
        </p:xfrm>
        <a:graphic>
          <a:graphicData uri="http://schemas.openxmlformats.org/drawingml/2006/table">
            <a:tbl>
              <a:tblPr>
                <a:noFill/>
                <a:tableStyleId>{995453F4-9F10-4B55-98C7-FBDA1EF91061}</a:tableStyleId>
              </a:tblPr>
              <a:tblGrid>
                <a:gridCol w="1555900"/>
                <a:gridCol w="2099075"/>
                <a:gridCol w="2271300"/>
                <a:gridCol w="2576000"/>
              </a:tblGrid>
              <a:tr h="799600">
                <a:tc>
                  <a:txBody>
                    <a:bodyPr/>
                    <a:lstStyle/>
                    <a:p>
                      <a:pPr indent="0" lvl="0" marL="0" rtl="0" algn="l">
                        <a:spcBef>
                          <a:spcPts val="0"/>
                        </a:spcBef>
                        <a:spcAft>
                          <a:spcPts val="0"/>
                        </a:spcAft>
                        <a:buNone/>
                      </a:pPr>
                      <a:r>
                        <a:t/>
                      </a:r>
                      <a:endParaRPr>
                        <a:latin typeface="Helvetica Neue"/>
                        <a:ea typeface="Helvetica Neue"/>
                        <a:cs typeface="Helvetica Neue"/>
                        <a:sym typeface="Helvetica Neue"/>
                      </a:endParaRPr>
                    </a:p>
                  </a:txBody>
                  <a:tcPr marT="91425" marB="91425" marR="91425" marL="91425"/>
                </a:tc>
                <a:tc>
                  <a:txBody>
                    <a:bodyPr/>
                    <a:lstStyle/>
                    <a:p>
                      <a:pPr indent="0" lvl="0" marL="0" rtl="0" algn="ctr">
                        <a:spcBef>
                          <a:spcPts val="0"/>
                        </a:spcBef>
                        <a:spcAft>
                          <a:spcPts val="0"/>
                        </a:spcAft>
                        <a:buNone/>
                      </a:pPr>
                      <a:r>
                        <a:rPr b="1" lang="en-GB">
                          <a:latin typeface="Helvetica Neue"/>
                          <a:ea typeface="Helvetica Neue"/>
                          <a:cs typeface="Helvetica Neue"/>
                          <a:sym typeface="Helvetica Neue"/>
                        </a:rPr>
                        <a:t>¿Se puede reutilizar su nombre en el HTML?</a:t>
                      </a:r>
                      <a:endParaRPr b="1">
                        <a:latin typeface="Helvetica Neue"/>
                        <a:ea typeface="Helvetica Neue"/>
                        <a:cs typeface="Helvetica Neue"/>
                        <a:sym typeface="Helvetica Neue"/>
                      </a:endParaRPr>
                    </a:p>
                  </a:txBody>
                  <a:tcPr marT="91425" marB="91425" marR="91425" marL="91425">
                    <a:solidFill>
                      <a:srgbClr val="CFE2F3"/>
                    </a:solidFill>
                  </a:tcPr>
                </a:tc>
                <a:tc>
                  <a:txBody>
                    <a:bodyPr/>
                    <a:lstStyle/>
                    <a:p>
                      <a:pPr indent="0" lvl="0" marL="0" rtl="0" algn="ctr">
                        <a:spcBef>
                          <a:spcPts val="0"/>
                        </a:spcBef>
                        <a:spcAft>
                          <a:spcPts val="0"/>
                        </a:spcAft>
                        <a:buNone/>
                      </a:pPr>
                      <a:r>
                        <a:rPr b="1" lang="en-GB">
                          <a:latin typeface="Helvetica Neue"/>
                          <a:ea typeface="Helvetica Neue"/>
                          <a:cs typeface="Helvetica Neue"/>
                          <a:sym typeface="Helvetica Neue"/>
                        </a:rPr>
                        <a:t>¿Se puede usar varias veces en un atributo en el HTML?</a:t>
                      </a:r>
                      <a:endParaRPr b="1">
                        <a:latin typeface="Helvetica Neue"/>
                        <a:ea typeface="Helvetica Neue"/>
                        <a:cs typeface="Helvetica Neue"/>
                        <a:sym typeface="Helvetica Neue"/>
                      </a:endParaRPr>
                    </a:p>
                  </a:txBody>
                  <a:tcPr marT="91425" marB="91425" marR="91425" marL="91425">
                    <a:solidFill>
                      <a:srgbClr val="CFE2F3"/>
                    </a:solidFill>
                  </a:tcPr>
                </a:tc>
                <a:tc>
                  <a:txBody>
                    <a:bodyPr/>
                    <a:lstStyle/>
                    <a:p>
                      <a:pPr indent="0" lvl="0" marL="0" rtl="0" algn="ctr">
                        <a:spcBef>
                          <a:spcPts val="0"/>
                        </a:spcBef>
                        <a:spcAft>
                          <a:spcPts val="0"/>
                        </a:spcAft>
                        <a:buNone/>
                      </a:pPr>
                      <a:r>
                        <a:rPr b="1" lang="en-GB">
                          <a:latin typeface="Helvetica Neue"/>
                          <a:ea typeface="Helvetica Neue"/>
                          <a:cs typeface="Helvetica Neue"/>
                          <a:sym typeface="Helvetica Neue"/>
                        </a:rPr>
                        <a:t>¿Cuándo lo uso?</a:t>
                      </a:r>
                      <a:endParaRPr b="1">
                        <a:latin typeface="Helvetica Neue"/>
                        <a:ea typeface="Helvetica Neue"/>
                        <a:cs typeface="Helvetica Neue"/>
                        <a:sym typeface="Helvetica Neue"/>
                      </a:endParaRPr>
                    </a:p>
                  </a:txBody>
                  <a:tcPr marT="91425" marB="91425" marR="91425" marL="91425">
                    <a:solidFill>
                      <a:srgbClr val="CFE2F3"/>
                    </a:solidFill>
                  </a:tcPr>
                </a:tc>
              </a:tr>
              <a:tr h="593125">
                <a:tc>
                  <a:txBody>
                    <a:bodyPr/>
                    <a:lstStyle/>
                    <a:p>
                      <a:pPr indent="0" lvl="0" marL="0" rtl="0" algn="l">
                        <a:spcBef>
                          <a:spcPts val="0"/>
                        </a:spcBef>
                        <a:spcAft>
                          <a:spcPts val="0"/>
                        </a:spcAft>
                        <a:buNone/>
                      </a:pPr>
                      <a:r>
                        <a:rPr b="1" lang="en-GB">
                          <a:latin typeface="Helvetica Neue"/>
                          <a:ea typeface="Helvetica Neue"/>
                          <a:cs typeface="Helvetica Neue"/>
                          <a:sym typeface="Helvetica Neue"/>
                        </a:rPr>
                        <a:t>ID</a:t>
                      </a:r>
                      <a:endParaRPr b="1">
                        <a:latin typeface="Helvetica Neue"/>
                        <a:ea typeface="Helvetica Neue"/>
                        <a:cs typeface="Helvetica Neue"/>
                        <a:sym typeface="Helvetica Neue"/>
                      </a:endParaRPr>
                    </a:p>
                  </a:txBody>
                  <a:tcPr marT="91425" marB="91425" marR="91425" marL="91425">
                    <a:solidFill>
                      <a:srgbClr val="CFE2F3"/>
                    </a:solidFill>
                  </a:tcPr>
                </a:tc>
                <a:tc>
                  <a:txBody>
                    <a:bodyPr/>
                    <a:lstStyle/>
                    <a:p>
                      <a:pPr indent="0" lvl="0" marL="0" rtl="0" algn="ctr">
                        <a:spcBef>
                          <a:spcPts val="0"/>
                        </a:spcBef>
                        <a:spcAft>
                          <a:spcPts val="0"/>
                        </a:spcAft>
                        <a:buNone/>
                      </a:pPr>
                      <a:r>
                        <a:rPr b="1" lang="en-GB" sz="2000">
                          <a:solidFill>
                            <a:srgbClr val="FF0000"/>
                          </a:solidFill>
                          <a:latin typeface="Helvetica Neue"/>
                          <a:ea typeface="Helvetica Neue"/>
                          <a:cs typeface="Helvetica Neue"/>
                          <a:sym typeface="Helvetica Neue"/>
                        </a:rPr>
                        <a:t>NO</a:t>
                      </a:r>
                      <a:endParaRPr b="1" sz="2000">
                        <a:solidFill>
                          <a:srgbClr val="FF0000"/>
                        </a:solidFill>
                        <a:latin typeface="Helvetica Neue"/>
                        <a:ea typeface="Helvetica Neue"/>
                        <a:cs typeface="Helvetica Neue"/>
                        <a:sym typeface="Helvetica Neue"/>
                      </a:endParaRPr>
                    </a:p>
                  </a:txBody>
                  <a:tcPr marT="91425" marB="91425" marR="91425" marL="91425"/>
                </a:tc>
                <a:tc>
                  <a:txBody>
                    <a:bodyPr/>
                    <a:lstStyle/>
                    <a:p>
                      <a:pPr indent="0" lvl="0" marL="0" rtl="0" algn="ctr">
                        <a:spcBef>
                          <a:spcPts val="0"/>
                        </a:spcBef>
                        <a:spcAft>
                          <a:spcPts val="0"/>
                        </a:spcAft>
                        <a:buNone/>
                      </a:pPr>
                      <a:r>
                        <a:rPr b="1" lang="en-GB" sz="2000">
                          <a:solidFill>
                            <a:srgbClr val="FF0000"/>
                          </a:solidFill>
                          <a:latin typeface="Helvetica Neue"/>
                          <a:ea typeface="Helvetica Neue"/>
                          <a:cs typeface="Helvetica Neue"/>
                          <a:sym typeface="Helvetica Neue"/>
                        </a:rPr>
                        <a:t>NO</a:t>
                      </a:r>
                      <a:endParaRPr b="1" sz="2000">
                        <a:solidFill>
                          <a:srgbClr val="FF0000"/>
                        </a:solidFill>
                        <a:latin typeface="Helvetica Neue"/>
                        <a:ea typeface="Helvetica Neue"/>
                        <a:cs typeface="Helvetica Neue"/>
                        <a:sym typeface="Helvetica Neue"/>
                      </a:endParaRPr>
                    </a:p>
                  </a:txBody>
                  <a:tcPr marT="91425" marB="91425" marR="91425" marL="91425"/>
                </a:tc>
                <a:tc>
                  <a:txBody>
                    <a:bodyPr/>
                    <a:lstStyle/>
                    <a:p>
                      <a:pPr indent="0" lvl="0" marL="0" rtl="0" algn="ctr">
                        <a:spcBef>
                          <a:spcPts val="0"/>
                        </a:spcBef>
                        <a:spcAft>
                          <a:spcPts val="0"/>
                        </a:spcAft>
                        <a:buNone/>
                      </a:pPr>
                      <a:r>
                        <a:rPr lang="en-GB">
                          <a:latin typeface="Helvetica Neue"/>
                          <a:ea typeface="Helvetica Neue"/>
                          <a:cs typeface="Helvetica Neue"/>
                          <a:sym typeface="Helvetica Neue"/>
                        </a:rPr>
                        <a:t>Nombrar secciones, divisiones de código</a:t>
                      </a:r>
                      <a:endParaRPr>
                        <a:latin typeface="Helvetica Neue"/>
                        <a:ea typeface="Helvetica Neue"/>
                        <a:cs typeface="Helvetica Neue"/>
                        <a:sym typeface="Helvetica Neue"/>
                      </a:endParaRPr>
                    </a:p>
                  </a:txBody>
                  <a:tcPr marT="91425" marB="91425" marR="91425" marL="91425"/>
                </a:tc>
              </a:tr>
              <a:tr h="593125">
                <a:tc>
                  <a:txBody>
                    <a:bodyPr/>
                    <a:lstStyle/>
                    <a:p>
                      <a:pPr indent="0" lvl="0" marL="0" rtl="0" algn="l">
                        <a:spcBef>
                          <a:spcPts val="0"/>
                        </a:spcBef>
                        <a:spcAft>
                          <a:spcPts val="0"/>
                        </a:spcAft>
                        <a:buNone/>
                      </a:pPr>
                      <a:r>
                        <a:rPr b="1" lang="en-GB">
                          <a:latin typeface="Helvetica Neue"/>
                          <a:ea typeface="Helvetica Neue"/>
                          <a:cs typeface="Helvetica Neue"/>
                          <a:sym typeface="Helvetica Neue"/>
                        </a:rPr>
                        <a:t>CLASS</a:t>
                      </a:r>
                      <a:endParaRPr b="1">
                        <a:latin typeface="Helvetica Neue"/>
                        <a:ea typeface="Helvetica Neue"/>
                        <a:cs typeface="Helvetica Neue"/>
                        <a:sym typeface="Helvetica Neue"/>
                      </a:endParaRPr>
                    </a:p>
                  </a:txBody>
                  <a:tcPr marT="91425" marB="91425" marR="91425" marL="91425">
                    <a:solidFill>
                      <a:srgbClr val="CFE2F3"/>
                    </a:solidFill>
                  </a:tcPr>
                </a:tc>
                <a:tc>
                  <a:txBody>
                    <a:bodyPr/>
                    <a:lstStyle/>
                    <a:p>
                      <a:pPr indent="0" lvl="0" marL="0" rtl="0" algn="ctr">
                        <a:spcBef>
                          <a:spcPts val="0"/>
                        </a:spcBef>
                        <a:spcAft>
                          <a:spcPts val="0"/>
                        </a:spcAft>
                        <a:buNone/>
                      </a:pPr>
                      <a:r>
                        <a:rPr b="1" lang="en-GB" sz="2000">
                          <a:solidFill>
                            <a:srgbClr val="6AA84F"/>
                          </a:solidFill>
                          <a:latin typeface="Helvetica Neue"/>
                          <a:ea typeface="Helvetica Neue"/>
                          <a:cs typeface="Helvetica Neue"/>
                          <a:sym typeface="Helvetica Neue"/>
                        </a:rPr>
                        <a:t>SI</a:t>
                      </a:r>
                      <a:endParaRPr b="1" sz="2000">
                        <a:solidFill>
                          <a:srgbClr val="6AA84F"/>
                        </a:solidFill>
                        <a:latin typeface="Helvetica Neue"/>
                        <a:ea typeface="Helvetica Neue"/>
                        <a:cs typeface="Helvetica Neue"/>
                        <a:sym typeface="Helvetica Neue"/>
                      </a:endParaRPr>
                    </a:p>
                  </a:txBody>
                  <a:tcPr marT="91425" marB="91425" marR="91425" marL="91425"/>
                </a:tc>
                <a:tc>
                  <a:txBody>
                    <a:bodyPr/>
                    <a:lstStyle/>
                    <a:p>
                      <a:pPr indent="0" lvl="0" marL="0" rtl="0" algn="ctr">
                        <a:spcBef>
                          <a:spcPts val="0"/>
                        </a:spcBef>
                        <a:spcAft>
                          <a:spcPts val="0"/>
                        </a:spcAft>
                        <a:buNone/>
                      </a:pPr>
                      <a:r>
                        <a:rPr b="1" lang="en-GB" sz="2000">
                          <a:solidFill>
                            <a:srgbClr val="6AA84F"/>
                          </a:solidFill>
                          <a:latin typeface="Helvetica Neue"/>
                          <a:ea typeface="Helvetica Neue"/>
                          <a:cs typeface="Helvetica Neue"/>
                          <a:sym typeface="Helvetica Neue"/>
                        </a:rPr>
                        <a:t>SI</a:t>
                      </a:r>
                      <a:endParaRPr b="1" sz="2000">
                        <a:solidFill>
                          <a:srgbClr val="6AA84F"/>
                        </a:solidFill>
                        <a:latin typeface="Helvetica Neue"/>
                        <a:ea typeface="Helvetica Neue"/>
                        <a:cs typeface="Helvetica Neue"/>
                        <a:sym typeface="Helvetica Neue"/>
                      </a:endParaRPr>
                    </a:p>
                  </a:txBody>
                  <a:tcPr marT="91425" marB="91425" marR="91425" marL="91425"/>
                </a:tc>
                <a:tc>
                  <a:txBody>
                    <a:bodyPr/>
                    <a:lstStyle/>
                    <a:p>
                      <a:pPr indent="0" lvl="0" marL="0" rtl="0" algn="ctr">
                        <a:spcBef>
                          <a:spcPts val="0"/>
                        </a:spcBef>
                        <a:spcAft>
                          <a:spcPts val="0"/>
                        </a:spcAft>
                        <a:buNone/>
                      </a:pPr>
                      <a:r>
                        <a:rPr lang="en-GB">
                          <a:latin typeface="Helvetica Neue"/>
                          <a:ea typeface="Helvetica Neue"/>
                          <a:cs typeface="Helvetica Neue"/>
                          <a:sym typeface="Helvetica Neue"/>
                        </a:rPr>
                        <a:t>Especificar diseño aparte del código</a:t>
                      </a:r>
                      <a:endParaRPr>
                        <a:latin typeface="Helvetica Neue"/>
                        <a:ea typeface="Helvetica Neue"/>
                        <a:cs typeface="Helvetica Neue"/>
                        <a:sym typeface="Helvetica Neue"/>
                      </a:endParaRPr>
                    </a:p>
                  </a:txBody>
                  <a:tcPr marT="91425" marB="91425" marR="91425" marL="91425"/>
                </a:tc>
              </a:tr>
              <a:tr h="593125">
                <a:tc>
                  <a:txBody>
                    <a:bodyPr/>
                    <a:lstStyle/>
                    <a:p>
                      <a:pPr indent="0" lvl="0" marL="0" rtl="0" algn="l">
                        <a:spcBef>
                          <a:spcPts val="0"/>
                        </a:spcBef>
                        <a:spcAft>
                          <a:spcPts val="0"/>
                        </a:spcAft>
                        <a:buNone/>
                      </a:pPr>
                      <a:r>
                        <a:rPr b="1" lang="en-GB">
                          <a:latin typeface="Helvetica Neue"/>
                          <a:ea typeface="Helvetica Neue"/>
                          <a:cs typeface="Helvetica Neue"/>
                          <a:sym typeface="Helvetica Neue"/>
                        </a:rPr>
                        <a:t>Ejemplo ID</a:t>
                      </a:r>
                      <a:endParaRPr b="1">
                        <a:latin typeface="Helvetica Neue"/>
                        <a:ea typeface="Helvetica Neue"/>
                        <a:cs typeface="Helvetica Neue"/>
                        <a:sym typeface="Helvetica Neue"/>
                      </a:endParaRPr>
                    </a:p>
                  </a:txBody>
                  <a:tcPr marT="91425" marB="91425" marR="91425" marL="91425">
                    <a:solidFill>
                      <a:srgbClr val="CFE2F3"/>
                    </a:solidFill>
                  </a:tcPr>
                </a:tc>
                <a:tc>
                  <a:txBody>
                    <a:bodyPr/>
                    <a:lstStyle/>
                    <a:p>
                      <a:pPr indent="0" lvl="0" marL="0" rtl="0" algn="ctr">
                        <a:spcBef>
                          <a:spcPts val="0"/>
                        </a:spcBef>
                        <a:spcAft>
                          <a:spcPts val="0"/>
                        </a:spcAft>
                        <a:buNone/>
                      </a:pPr>
                      <a:r>
                        <a:rPr b="1" lang="en-GB">
                          <a:solidFill>
                            <a:srgbClr val="434343"/>
                          </a:solidFill>
                          <a:latin typeface="Helvetica Neue"/>
                          <a:ea typeface="Helvetica Neue"/>
                          <a:cs typeface="Helvetica Neue"/>
                          <a:sym typeface="Helvetica Neue"/>
                        </a:rPr>
                        <a:t>id="productos"</a:t>
                      </a:r>
                      <a:endParaRPr b="1">
                        <a:solidFill>
                          <a:srgbClr val="434343"/>
                        </a:solidFill>
                        <a:latin typeface="Helvetica Neue"/>
                        <a:ea typeface="Helvetica Neue"/>
                        <a:cs typeface="Helvetica Neue"/>
                        <a:sym typeface="Helvetica Neue"/>
                      </a:endParaRPr>
                    </a:p>
                    <a:p>
                      <a:pPr indent="0" lvl="0" marL="0" rtl="0" algn="ctr">
                        <a:spcBef>
                          <a:spcPts val="0"/>
                        </a:spcBef>
                        <a:spcAft>
                          <a:spcPts val="0"/>
                        </a:spcAft>
                        <a:buClr>
                          <a:schemeClr val="dk1"/>
                        </a:buClr>
                        <a:buSzPts val="1100"/>
                        <a:buFont typeface="Arial"/>
                        <a:buNone/>
                      </a:pPr>
                      <a:r>
                        <a:rPr b="1" lang="en-GB">
                          <a:solidFill>
                            <a:srgbClr val="434343"/>
                          </a:solidFill>
                          <a:latin typeface="Helvetica Neue"/>
                          <a:ea typeface="Helvetica Neue"/>
                          <a:cs typeface="Helvetica Neue"/>
                          <a:sym typeface="Helvetica Neue"/>
                        </a:rPr>
                        <a:t>id="productos2"</a:t>
                      </a:r>
                      <a:endParaRPr b="1">
                        <a:solidFill>
                          <a:srgbClr val="434343"/>
                        </a:solidFill>
                        <a:latin typeface="Helvetica Neue"/>
                        <a:ea typeface="Helvetica Neue"/>
                        <a:cs typeface="Helvetica Neue"/>
                        <a:sym typeface="Helvetica Neue"/>
                      </a:endParaRPr>
                    </a:p>
                  </a:txBody>
                  <a:tcPr marT="91425" marB="91425" marR="91425" marL="91425"/>
                </a:tc>
                <a:tc>
                  <a:txBody>
                    <a:bodyPr/>
                    <a:lstStyle/>
                    <a:p>
                      <a:pPr indent="0" lvl="0" marL="0" rtl="0" algn="ctr">
                        <a:spcBef>
                          <a:spcPts val="0"/>
                        </a:spcBef>
                        <a:spcAft>
                          <a:spcPts val="0"/>
                        </a:spcAft>
                        <a:buNone/>
                      </a:pPr>
                      <a:r>
                        <a:t/>
                      </a:r>
                      <a:endParaRPr b="1" sz="2000">
                        <a:solidFill>
                          <a:srgbClr val="6AA84F"/>
                        </a:solidFill>
                        <a:latin typeface="Helvetica Neue"/>
                        <a:ea typeface="Helvetica Neue"/>
                        <a:cs typeface="Helvetica Neue"/>
                        <a:sym typeface="Helvetica Neue"/>
                      </a:endParaRPr>
                    </a:p>
                  </a:txBody>
                  <a:tcPr marT="91425" marB="91425" marR="91425" marL="91425"/>
                </a:tc>
                <a:tc>
                  <a:txBody>
                    <a:bodyPr/>
                    <a:lstStyle/>
                    <a:p>
                      <a:pPr indent="0" lvl="0" marL="0" rtl="0" algn="ctr">
                        <a:lnSpc>
                          <a:spcPct val="150000"/>
                        </a:lnSpc>
                        <a:spcBef>
                          <a:spcPts val="0"/>
                        </a:spcBef>
                        <a:spcAft>
                          <a:spcPts val="0"/>
                        </a:spcAft>
                        <a:buNone/>
                      </a:pPr>
                      <a:r>
                        <a:rPr lang="en-GB">
                          <a:solidFill>
                            <a:srgbClr val="800000"/>
                          </a:solidFill>
                          <a:highlight>
                            <a:srgbClr val="FFFFFF"/>
                          </a:highlight>
                          <a:latin typeface="Helvetica Neue"/>
                          <a:ea typeface="Helvetica Neue"/>
                          <a:cs typeface="Helvetica Neue"/>
                          <a:sym typeface="Helvetica Neue"/>
                        </a:rPr>
                        <a:t>&lt;section</a:t>
                      </a:r>
                      <a:r>
                        <a:rPr lang="en-GB">
                          <a:solidFill>
                            <a:schemeClr val="dk1"/>
                          </a:solidFill>
                          <a:highlight>
                            <a:srgbClr val="FFFFFF"/>
                          </a:highlight>
                          <a:latin typeface="Helvetica Neue"/>
                          <a:ea typeface="Helvetica Neue"/>
                          <a:cs typeface="Helvetica Neue"/>
                          <a:sym typeface="Helvetica Neue"/>
                        </a:rPr>
                        <a:t> </a:t>
                      </a:r>
                      <a:r>
                        <a:rPr lang="en-GB">
                          <a:solidFill>
                            <a:srgbClr val="FF0000"/>
                          </a:solidFill>
                          <a:highlight>
                            <a:srgbClr val="FFFFFF"/>
                          </a:highlight>
                          <a:latin typeface="Helvetica Neue"/>
                          <a:ea typeface="Helvetica Neue"/>
                          <a:cs typeface="Helvetica Neue"/>
                          <a:sym typeface="Helvetica Neue"/>
                        </a:rPr>
                        <a:t>id</a:t>
                      </a:r>
                      <a:r>
                        <a:rPr lang="en-GB">
                          <a:solidFill>
                            <a:schemeClr val="dk1"/>
                          </a:solidFill>
                          <a:highlight>
                            <a:srgbClr val="FFFFFF"/>
                          </a:highlight>
                          <a:latin typeface="Helvetica Neue"/>
                          <a:ea typeface="Helvetica Neue"/>
                          <a:cs typeface="Helvetica Neue"/>
                          <a:sym typeface="Helvetica Neue"/>
                        </a:rPr>
                        <a:t>=</a:t>
                      </a:r>
                      <a:r>
                        <a:rPr lang="en-GB">
                          <a:solidFill>
                            <a:srgbClr val="0000FF"/>
                          </a:solidFill>
                          <a:highlight>
                            <a:srgbClr val="FFFFFF"/>
                          </a:highlight>
                          <a:latin typeface="Helvetica Neue"/>
                          <a:ea typeface="Helvetica Neue"/>
                          <a:cs typeface="Helvetica Neue"/>
                          <a:sym typeface="Helvetica Neue"/>
                        </a:rPr>
                        <a:t>"productos"</a:t>
                      </a:r>
                      <a:r>
                        <a:rPr lang="en-GB">
                          <a:solidFill>
                            <a:srgbClr val="800000"/>
                          </a:solidFill>
                          <a:highlight>
                            <a:srgbClr val="FFFFFF"/>
                          </a:highlight>
                          <a:latin typeface="Helvetica Neue"/>
                          <a:ea typeface="Helvetica Neue"/>
                          <a:cs typeface="Helvetica Neue"/>
                          <a:sym typeface="Helvetica Neue"/>
                        </a:rPr>
                        <a:t>&gt;</a:t>
                      </a:r>
                      <a:endParaRPr>
                        <a:latin typeface="Helvetica Neue"/>
                        <a:ea typeface="Helvetica Neue"/>
                        <a:cs typeface="Helvetica Neue"/>
                        <a:sym typeface="Helvetica Neue"/>
                      </a:endParaRPr>
                    </a:p>
                  </a:txBody>
                  <a:tcPr marT="91425" marB="91425" marR="91425" marL="91425"/>
                </a:tc>
              </a:tr>
              <a:tr h="593125">
                <a:tc>
                  <a:txBody>
                    <a:bodyPr/>
                    <a:lstStyle/>
                    <a:p>
                      <a:pPr indent="0" lvl="0" marL="0" rtl="0" algn="l">
                        <a:spcBef>
                          <a:spcPts val="0"/>
                        </a:spcBef>
                        <a:spcAft>
                          <a:spcPts val="0"/>
                        </a:spcAft>
                        <a:buNone/>
                      </a:pPr>
                      <a:r>
                        <a:rPr b="1" lang="en-GB">
                          <a:latin typeface="Helvetica Neue"/>
                          <a:ea typeface="Helvetica Neue"/>
                          <a:cs typeface="Helvetica Neue"/>
                          <a:sym typeface="Helvetica Neue"/>
                        </a:rPr>
                        <a:t>Ejemplo CLASS</a:t>
                      </a:r>
                      <a:endParaRPr b="1">
                        <a:latin typeface="Helvetica Neue"/>
                        <a:ea typeface="Helvetica Neue"/>
                        <a:cs typeface="Helvetica Neue"/>
                        <a:sym typeface="Helvetica Neue"/>
                      </a:endParaRPr>
                    </a:p>
                  </a:txBody>
                  <a:tcPr marT="91425" marB="91425" marR="91425" marL="91425">
                    <a:solidFill>
                      <a:srgbClr val="CFE2F3"/>
                    </a:solidFill>
                  </a:tcPr>
                </a:tc>
                <a:tc>
                  <a:txBody>
                    <a:bodyPr/>
                    <a:lstStyle/>
                    <a:p>
                      <a:pPr indent="0" lvl="0" marL="0" rtl="0" algn="ctr">
                        <a:spcBef>
                          <a:spcPts val="0"/>
                        </a:spcBef>
                        <a:spcAft>
                          <a:spcPts val="0"/>
                        </a:spcAft>
                        <a:buNone/>
                      </a:pPr>
                      <a:r>
                        <a:rPr b="1" lang="en-GB">
                          <a:solidFill>
                            <a:srgbClr val="434343"/>
                          </a:solidFill>
                          <a:latin typeface="Helvetica Neue"/>
                          <a:ea typeface="Helvetica Neue"/>
                          <a:cs typeface="Helvetica Neue"/>
                          <a:sym typeface="Helvetica Neue"/>
                        </a:rPr>
                        <a:t>class="bordes"</a:t>
                      </a:r>
                      <a:endParaRPr b="1">
                        <a:solidFill>
                          <a:srgbClr val="434343"/>
                        </a:solidFill>
                        <a:latin typeface="Helvetica Neue"/>
                        <a:ea typeface="Helvetica Neue"/>
                        <a:cs typeface="Helvetica Neue"/>
                        <a:sym typeface="Helvetica Neue"/>
                      </a:endParaRPr>
                    </a:p>
                    <a:p>
                      <a:pPr indent="0" lvl="0" marL="0" rtl="0" algn="ctr">
                        <a:spcBef>
                          <a:spcPts val="0"/>
                        </a:spcBef>
                        <a:spcAft>
                          <a:spcPts val="0"/>
                        </a:spcAft>
                        <a:buClr>
                          <a:schemeClr val="dk1"/>
                        </a:buClr>
                        <a:buSzPts val="1100"/>
                        <a:buFont typeface="Arial"/>
                        <a:buNone/>
                      </a:pPr>
                      <a:r>
                        <a:rPr b="1" lang="en-GB">
                          <a:solidFill>
                            <a:srgbClr val="434343"/>
                          </a:solidFill>
                          <a:latin typeface="Helvetica Neue"/>
                          <a:ea typeface="Helvetica Neue"/>
                          <a:cs typeface="Helvetica Neue"/>
                          <a:sym typeface="Helvetica Neue"/>
                        </a:rPr>
                        <a:t>class="bordes"</a:t>
                      </a:r>
                      <a:endParaRPr b="1">
                        <a:solidFill>
                          <a:srgbClr val="434343"/>
                        </a:solidFill>
                        <a:latin typeface="Helvetica Neue"/>
                        <a:ea typeface="Helvetica Neue"/>
                        <a:cs typeface="Helvetica Neue"/>
                        <a:sym typeface="Helvetica Neue"/>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b="1" lang="en-GB">
                          <a:solidFill>
                            <a:srgbClr val="434343"/>
                          </a:solidFill>
                          <a:latin typeface="Helvetica Neue"/>
                          <a:ea typeface="Helvetica Neue"/>
                          <a:cs typeface="Helvetica Neue"/>
                          <a:sym typeface="Helvetica Neue"/>
                        </a:rPr>
                        <a:t>class="bordes destacado"</a:t>
                      </a:r>
                      <a:endParaRPr b="1" sz="2000">
                        <a:solidFill>
                          <a:srgbClr val="6AA84F"/>
                        </a:solidFill>
                        <a:latin typeface="Helvetica Neue"/>
                        <a:ea typeface="Helvetica Neue"/>
                        <a:cs typeface="Helvetica Neue"/>
                        <a:sym typeface="Helvetica Neue"/>
                      </a:endParaRPr>
                    </a:p>
                  </a:txBody>
                  <a:tcPr marT="91425" marB="91425" marR="91425" marL="91425"/>
                </a:tc>
                <a:tc>
                  <a:txBody>
                    <a:bodyPr/>
                    <a:lstStyle/>
                    <a:p>
                      <a:pPr indent="0" lvl="0" marL="0" rtl="0" algn="ctr">
                        <a:lnSpc>
                          <a:spcPct val="150000"/>
                        </a:lnSpc>
                        <a:spcBef>
                          <a:spcPts val="0"/>
                        </a:spcBef>
                        <a:spcAft>
                          <a:spcPts val="0"/>
                        </a:spcAft>
                        <a:buNone/>
                      </a:pPr>
                      <a:r>
                        <a:rPr lang="en-GB">
                          <a:solidFill>
                            <a:srgbClr val="800000"/>
                          </a:solidFill>
                          <a:highlight>
                            <a:srgbClr val="FFFFFF"/>
                          </a:highlight>
                          <a:latin typeface="Helvetica Neue"/>
                          <a:ea typeface="Helvetica Neue"/>
                          <a:cs typeface="Helvetica Neue"/>
                          <a:sym typeface="Helvetica Neue"/>
                        </a:rPr>
                        <a:t>&lt;p</a:t>
                      </a:r>
                      <a:r>
                        <a:rPr lang="en-GB">
                          <a:solidFill>
                            <a:schemeClr val="dk1"/>
                          </a:solidFill>
                          <a:highlight>
                            <a:srgbClr val="FFFFFF"/>
                          </a:highlight>
                          <a:latin typeface="Helvetica Neue"/>
                          <a:ea typeface="Helvetica Neue"/>
                          <a:cs typeface="Helvetica Neue"/>
                          <a:sym typeface="Helvetica Neue"/>
                        </a:rPr>
                        <a:t> </a:t>
                      </a:r>
                      <a:r>
                        <a:rPr lang="en-GB">
                          <a:solidFill>
                            <a:srgbClr val="FF0000"/>
                          </a:solidFill>
                          <a:highlight>
                            <a:srgbClr val="FFFFFF"/>
                          </a:highlight>
                          <a:latin typeface="Helvetica Neue"/>
                          <a:ea typeface="Helvetica Neue"/>
                          <a:cs typeface="Helvetica Neue"/>
                          <a:sym typeface="Helvetica Neue"/>
                        </a:rPr>
                        <a:t>class</a:t>
                      </a:r>
                      <a:r>
                        <a:rPr lang="en-GB">
                          <a:solidFill>
                            <a:schemeClr val="dk1"/>
                          </a:solidFill>
                          <a:highlight>
                            <a:srgbClr val="FFFFFF"/>
                          </a:highlight>
                          <a:latin typeface="Helvetica Neue"/>
                          <a:ea typeface="Helvetica Neue"/>
                          <a:cs typeface="Helvetica Neue"/>
                          <a:sym typeface="Helvetica Neue"/>
                        </a:rPr>
                        <a:t>=</a:t>
                      </a:r>
                      <a:r>
                        <a:rPr lang="en-GB">
                          <a:solidFill>
                            <a:srgbClr val="0000FF"/>
                          </a:solidFill>
                          <a:highlight>
                            <a:srgbClr val="FFFFFF"/>
                          </a:highlight>
                          <a:latin typeface="Helvetica Neue"/>
                          <a:ea typeface="Helvetica Neue"/>
                          <a:cs typeface="Helvetica Neue"/>
                          <a:sym typeface="Helvetica Neue"/>
                        </a:rPr>
                        <a:t>"destacado"</a:t>
                      </a:r>
                      <a:r>
                        <a:rPr lang="en-GB">
                          <a:solidFill>
                            <a:srgbClr val="800000"/>
                          </a:solidFill>
                          <a:highlight>
                            <a:srgbClr val="FFFFFF"/>
                          </a:highlight>
                          <a:latin typeface="Helvetica Neue"/>
                          <a:ea typeface="Helvetica Neue"/>
                          <a:cs typeface="Helvetica Neue"/>
                          <a:sym typeface="Helvetica Neue"/>
                        </a:rPr>
                        <a:t>&gt;</a:t>
                      </a:r>
                      <a:endParaRPr>
                        <a:latin typeface="Helvetica Neue"/>
                        <a:ea typeface="Helvetica Neue"/>
                        <a:cs typeface="Helvetica Neue"/>
                        <a:sym typeface="Helvetica Neue"/>
                      </a:endParaRPr>
                    </a:p>
                  </a:txBody>
                  <a:tcPr marT="91425" marB="91425" marR="91425" marL="91425"/>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pic>
        <p:nvPicPr>
          <p:cNvPr id="477" name="Google Shape;477;p6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478" name="Google Shape;478;p62"/>
          <p:cNvSpPr txBox="1"/>
          <p:nvPr/>
        </p:nvSpPr>
        <p:spPr>
          <a:xfrm>
            <a:off x="1453047" y="186465"/>
            <a:ext cx="62379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600"/>
              </a:spcAft>
              <a:buNone/>
            </a:pPr>
            <a:r>
              <a:rPr i="1" lang="en-GB" sz="4000">
                <a:solidFill>
                  <a:schemeClr val="dk1"/>
                </a:solidFill>
                <a:latin typeface="Anton"/>
                <a:ea typeface="Anton"/>
                <a:cs typeface="Anton"/>
                <a:sym typeface="Anton"/>
              </a:rPr>
              <a:t>EJEMPLO</a:t>
            </a:r>
            <a:endParaRPr i="1" sz="4000">
              <a:latin typeface="Anton"/>
              <a:ea typeface="Anton"/>
              <a:cs typeface="Anton"/>
              <a:sym typeface="Anton"/>
            </a:endParaRPr>
          </a:p>
        </p:txBody>
      </p:sp>
      <p:graphicFrame>
        <p:nvGraphicFramePr>
          <p:cNvPr id="479" name="Google Shape;479;p62"/>
          <p:cNvGraphicFramePr/>
          <p:nvPr/>
        </p:nvGraphicFramePr>
        <p:xfrm>
          <a:off x="1687000" y="1739650"/>
          <a:ext cx="3000000" cy="3000000"/>
        </p:xfrm>
        <a:graphic>
          <a:graphicData uri="http://schemas.openxmlformats.org/drawingml/2006/table">
            <a:tbl>
              <a:tblPr>
                <a:noFill/>
                <a:tableStyleId>{F1746A70-E492-4B2E-A27A-B97A7C431631}</a:tableStyleId>
              </a:tblPr>
              <a:tblGrid>
                <a:gridCol w="2685100"/>
              </a:tblGrid>
              <a:tr h="8675">
                <a:tc rowSpan="2">
                  <a:txBody>
                    <a:bodyPr/>
                    <a:lstStyle/>
                    <a:p>
                      <a:pPr indent="0" lvl="0" marL="0" rtl="0" algn="l">
                        <a:spcBef>
                          <a:spcPts val="0"/>
                        </a:spcBef>
                        <a:spcAft>
                          <a:spcPts val="0"/>
                        </a:spcAft>
                        <a:buNone/>
                      </a:pPr>
                      <a:r>
                        <a:rPr lang="en-GB">
                          <a:solidFill>
                            <a:srgbClr val="D9D9D9"/>
                          </a:solidFill>
                          <a:latin typeface="Consolas"/>
                          <a:ea typeface="Consolas"/>
                          <a:cs typeface="Consolas"/>
                          <a:sym typeface="Consolas"/>
                        </a:rPr>
                        <a:t>&lt;</a:t>
                      </a:r>
                      <a:r>
                        <a:rPr lang="en-GB">
                          <a:solidFill>
                            <a:srgbClr val="E06666"/>
                          </a:solidFill>
                          <a:latin typeface="Consolas"/>
                          <a:ea typeface="Consolas"/>
                          <a:cs typeface="Consolas"/>
                          <a:sym typeface="Consolas"/>
                        </a:rPr>
                        <a:t>section </a:t>
                      </a:r>
                      <a:r>
                        <a:rPr lang="en-GB">
                          <a:solidFill>
                            <a:srgbClr val="FF9900"/>
                          </a:solidFill>
                          <a:latin typeface="Consolas"/>
                          <a:ea typeface="Consolas"/>
                          <a:cs typeface="Consolas"/>
                          <a:sym typeface="Consolas"/>
                        </a:rPr>
                        <a:t>id</a:t>
                      </a:r>
                      <a:r>
                        <a:rPr lang="en-GB">
                          <a:solidFill>
                            <a:srgbClr val="D9D9D9"/>
                          </a:solidFill>
                          <a:latin typeface="Consolas"/>
                          <a:ea typeface="Consolas"/>
                          <a:cs typeface="Consolas"/>
                          <a:sym typeface="Consolas"/>
                        </a:rPr>
                        <a:t>= </a:t>
                      </a:r>
                      <a:r>
                        <a:rPr lang="en-GB">
                          <a:solidFill>
                            <a:srgbClr val="93C47D"/>
                          </a:solidFill>
                          <a:latin typeface="Consolas"/>
                          <a:ea typeface="Consolas"/>
                          <a:cs typeface="Consolas"/>
                          <a:sym typeface="Consolas"/>
                        </a:rPr>
                        <a:t>"prod"</a:t>
                      </a:r>
                      <a:r>
                        <a:rPr lang="en-GB">
                          <a:solidFill>
                            <a:srgbClr val="D9D9D9"/>
                          </a:solidFill>
                          <a:latin typeface="Consolas"/>
                          <a:ea typeface="Consolas"/>
                          <a:cs typeface="Consolas"/>
                          <a:sym typeface="Consolas"/>
                        </a:rPr>
                        <a:t>&gt;</a:t>
                      </a:r>
                      <a:endParaRPr>
                        <a:solidFill>
                          <a:srgbClr val="D9D9D9"/>
                        </a:solidFill>
                        <a:latin typeface="Consolas"/>
                        <a:ea typeface="Consolas"/>
                        <a:cs typeface="Consolas"/>
                        <a:sym typeface="Consolas"/>
                      </a:endParaRPr>
                    </a:p>
                    <a:p>
                      <a:pPr indent="0" lvl="0" marL="0" rtl="0" algn="l">
                        <a:spcBef>
                          <a:spcPts val="0"/>
                        </a:spcBef>
                        <a:spcAft>
                          <a:spcPts val="0"/>
                        </a:spcAft>
                        <a:buNone/>
                      </a:pPr>
                      <a:r>
                        <a:rPr lang="en-GB">
                          <a:solidFill>
                            <a:srgbClr val="D9D9D9"/>
                          </a:solidFill>
                          <a:latin typeface="Consolas"/>
                          <a:ea typeface="Consolas"/>
                          <a:cs typeface="Consolas"/>
                          <a:sym typeface="Consolas"/>
                        </a:rPr>
                        <a:t>  &lt;</a:t>
                      </a:r>
                      <a:r>
                        <a:rPr lang="en-GB">
                          <a:solidFill>
                            <a:srgbClr val="E06666"/>
                          </a:solidFill>
                          <a:latin typeface="Consolas"/>
                          <a:ea typeface="Consolas"/>
                          <a:cs typeface="Consolas"/>
                          <a:sym typeface="Consolas"/>
                        </a:rPr>
                        <a:t>article</a:t>
                      </a:r>
                      <a:r>
                        <a:rPr lang="en-GB">
                          <a:solidFill>
                            <a:srgbClr val="D9D9D9"/>
                          </a:solidFill>
                          <a:latin typeface="Consolas"/>
                          <a:ea typeface="Consolas"/>
                          <a:cs typeface="Consolas"/>
                          <a:sym typeface="Consolas"/>
                        </a:rPr>
                        <a:t> </a:t>
                      </a:r>
                      <a:r>
                        <a:rPr lang="en-GB">
                          <a:solidFill>
                            <a:srgbClr val="FF9900"/>
                          </a:solidFill>
                          <a:latin typeface="Consolas"/>
                          <a:ea typeface="Consolas"/>
                          <a:cs typeface="Consolas"/>
                          <a:sym typeface="Consolas"/>
                        </a:rPr>
                        <a:t>class</a:t>
                      </a:r>
                      <a:r>
                        <a:rPr lang="en-GB">
                          <a:solidFill>
                            <a:srgbClr val="D9D9D9"/>
                          </a:solidFill>
                          <a:latin typeface="Consolas"/>
                          <a:ea typeface="Consolas"/>
                          <a:cs typeface="Consolas"/>
                          <a:sym typeface="Consolas"/>
                        </a:rPr>
                        <a:t>= </a:t>
                      </a:r>
                      <a:r>
                        <a:rPr lang="en-GB">
                          <a:solidFill>
                            <a:srgbClr val="93C47D"/>
                          </a:solidFill>
                          <a:latin typeface="Consolas"/>
                          <a:ea typeface="Consolas"/>
                          <a:cs typeface="Consolas"/>
                          <a:sym typeface="Consolas"/>
                        </a:rPr>
                        <a:t>"rojo"</a:t>
                      </a:r>
                      <a:r>
                        <a:rPr lang="en-GB">
                          <a:solidFill>
                            <a:srgbClr val="D9D9D9"/>
                          </a:solidFill>
                          <a:latin typeface="Consolas"/>
                          <a:ea typeface="Consolas"/>
                          <a:cs typeface="Consolas"/>
                          <a:sym typeface="Consolas"/>
                        </a:rPr>
                        <a:t>&gt;</a:t>
                      </a:r>
                      <a:br>
                        <a:rPr lang="en-GB">
                          <a:solidFill>
                            <a:srgbClr val="D9D9D9"/>
                          </a:solidFill>
                          <a:latin typeface="Consolas"/>
                          <a:ea typeface="Consolas"/>
                          <a:cs typeface="Consolas"/>
                          <a:sym typeface="Consolas"/>
                        </a:rPr>
                      </a:br>
                      <a:r>
                        <a:rPr lang="en-GB">
                          <a:solidFill>
                            <a:srgbClr val="D9D9D9"/>
                          </a:solidFill>
                          <a:latin typeface="Consolas"/>
                          <a:ea typeface="Consolas"/>
                          <a:cs typeface="Consolas"/>
                          <a:sym typeface="Consolas"/>
                        </a:rPr>
                        <a:t>  &lt;/</a:t>
                      </a:r>
                      <a:r>
                        <a:rPr lang="en-GB">
                          <a:solidFill>
                            <a:srgbClr val="E06666"/>
                          </a:solidFill>
                          <a:latin typeface="Consolas"/>
                          <a:ea typeface="Consolas"/>
                          <a:cs typeface="Consolas"/>
                          <a:sym typeface="Consolas"/>
                        </a:rPr>
                        <a:t>article</a:t>
                      </a:r>
                      <a:r>
                        <a:rPr lang="en-GB">
                          <a:solidFill>
                            <a:srgbClr val="D9D9D9"/>
                          </a:solidFill>
                          <a:latin typeface="Consolas"/>
                          <a:ea typeface="Consolas"/>
                          <a:cs typeface="Consolas"/>
                          <a:sym typeface="Consolas"/>
                        </a:rPr>
                        <a:t>&gt;</a:t>
                      </a:r>
                      <a:endParaRPr>
                        <a:solidFill>
                          <a:srgbClr val="D9D9D9"/>
                        </a:solidFill>
                        <a:latin typeface="Consolas"/>
                        <a:ea typeface="Consolas"/>
                        <a:cs typeface="Consolas"/>
                        <a:sym typeface="Consolas"/>
                      </a:endParaRPr>
                    </a:p>
                    <a:p>
                      <a:pPr indent="0" lvl="0" marL="0" rtl="0" algn="l">
                        <a:spcBef>
                          <a:spcPts val="0"/>
                        </a:spcBef>
                        <a:spcAft>
                          <a:spcPts val="0"/>
                        </a:spcAft>
                        <a:buNone/>
                      </a:pPr>
                      <a:r>
                        <a:rPr lang="en-GB">
                          <a:solidFill>
                            <a:srgbClr val="D9D9D9"/>
                          </a:solidFill>
                          <a:latin typeface="Consolas"/>
                          <a:ea typeface="Consolas"/>
                          <a:cs typeface="Consolas"/>
                          <a:sym typeface="Consolas"/>
                        </a:rPr>
                        <a:t>  &lt;</a:t>
                      </a:r>
                      <a:r>
                        <a:rPr lang="en-GB">
                          <a:solidFill>
                            <a:srgbClr val="E06666"/>
                          </a:solidFill>
                          <a:latin typeface="Consolas"/>
                          <a:ea typeface="Consolas"/>
                          <a:cs typeface="Consolas"/>
                          <a:sym typeface="Consolas"/>
                        </a:rPr>
                        <a:t>article</a:t>
                      </a:r>
                      <a:r>
                        <a:rPr lang="en-GB">
                          <a:solidFill>
                            <a:srgbClr val="D9D9D9"/>
                          </a:solidFill>
                          <a:latin typeface="Consolas"/>
                          <a:ea typeface="Consolas"/>
                          <a:cs typeface="Consolas"/>
                          <a:sym typeface="Consolas"/>
                        </a:rPr>
                        <a:t> </a:t>
                      </a:r>
                      <a:r>
                        <a:rPr lang="en-GB">
                          <a:solidFill>
                            <a:srgbClr val="FF9900"/>
                          </a:solidFill>
                          <a:latin typeface="Consolas"/>
                          <a:ea typeface="Consolas"/>
                          <a:cs typeface="Consolas"/>
                          <a:sym typeface="Consolas"/>
                        </a:rPr>
                        <a:t>id</a:t>
                      </a:r>
                      <a:r>
                        <a:rPr lang="en-GB">
                          <a:solidFill>
                            <a:srgbClr val="D9D9D9"/>
                          </a:solidFill>
                          <a:latin typeface="Consolas"/>
                          <a:ea typeface="Consolas"/>
                          <a:cs typeface="Consolas"/>
                          <a:sym typeface="Consolas"/>
                        </a:rPr>
                        <a:t>= </a:t>
                      </a:r>
                      <a:r>
                        <a:rPr lang="en-GB">
                          <a:solidFill>
                            <a:srgbClr val="93C47D"/>
                          </a:solidFill>
                          <a:latin typeface="Consolas"/>
                          <a:ea typeface="Consolas"/>
                          <a:cs typeface="Consolas"/>
                          <a:sym typeface="Consolas"/>
                        </a:rPr>
                        <a:t>"prod"</a:t>
                      </a:r>
                      <a:r>
                        <a:rPr lang="en-GB">
                          <a:solidFill>
                            <a:srgbClr val="D9D9D9"/>
                          </a:solidFill>
                          <a:latin typeface="Consolas"/>
                          <a:ea typeface="Consolas"/>
                          <a:cs typeface="Consolas"/>
                          <a:sym typeface="Consolas"/>
                        </a:rPr>
                        <a:t>&gt;</a:t>
                      </a:r>
                      <a:br>
                        <a:rPr lang="en-GB">
                          <a:solidFill>
                            <a:srgbClr val="D9D9D9"/>
                          </a:solidFill>
                          <a:latin typeface="Consolas"/>
                          <a:ea typeface="Consolas"/>
                          <a:cs typeface="Consolas"/>
                          <a:sym typeface="Consolas"/>
                        </a:rPr>
                      </a:br>
                      <a:r>
                        <a:rPr lang="en-GB">
                          <a:solidFill>
                            <a:srgbClr val="D9D9D9"/>
                          </a:solidFill>
                          <a:latin typeface="Consolas"/>
                          <a:ea typeface="Consolas"/>
                          <a:cs typeface="Consolas"/>
                          <a:sym typeface="Consolas"/>
                        </a:rPr>
                        <a:t>  &lt;/</a:t>
                      </a:r>
                      <a:r>
                        <a:rPr lang="en-GB">
                          <a:solidFill>
                            <a:srgbClr val="E06666"/>
                          </a:solidFill>
                          <a:latin typeface="Consolas"/>
                          <a:ea typeface="Consolas"/>
                          <a:cs typeface="Consolas"/>
                          <a:sym typeface="Consolas"/>
                        </a:rPr>
                        <a:t>article</a:t>
                      </a:r>
                      <a:r>
                        <a:rPr lang="en-GB">
                          <a:solidFill>
                            <a:srgbClr val="D9D9D9"/>
                          </a:solidFill>
                          <a:latin typeface="Consolas"/>
                          <a:ea typeface="Consolas"/>
                          <a:cs typeface="Consolas"/>
                          <a:sym typeface="Consolas"/>
                        </a:rPr>
                        <a:t>&gt;</a:t>
                      </a:r>
                      <a:endParaRPr>
                        <a:solidFill>
                          <a:srgbClr val="D9D9D9"/>
                        </a:solidFill>
                        <a:latin typeface="Consolas"/>
                        <a:ea typeface="Consolas"/>
                        <a:cs typeface="Consolas"/>
                        <a:sym typeface="Consolas"/>
                      </a:endParaRPr>
                    </a:p>
                    <a:p>
                      <a:pPr indent="0" lvl="0" marL="0" rtl="0" algn="l">
                        <a:spcBef>
                          <a:spcPts val="0"/>
                        </a:spcBef>
                        <a:spcAft>
                          <a:spcPts val="0"/>
                        </a:spcAft>
                        <a:buNone/>
                      </a:pPr>
                      <a:r>
                        <a:rPr lang="en-GB">
                          <a:solidFill>
                            <a:srgbClr val="D9D9D9"/>
                          </a:solidFill>
                          <a:latin typeface="Consolas"/>
                          <a:ea typeface="Consolas"/>
                          <a:cs typeface="Consolas"/>
                          <a:sym typeface="Consolas"/>
                        </a:rPr>
                        <a:t>&lt;/</a:t>
                      </a:r>
                      <a:r>
                        <a:rPr lang="en-GB">
                          <a:solidFill>
                            <a:srgbClr val="E06666"/>
                          </a:solidFill>
                          <a:latin typeface="Consolas"/>
                          <a:ea typeface="Consolas"/>
                          <a:cs typeface="Consolas"/>
                          <a:sym typeface="Consolas"/>
                        </a:rPr>
                        <a:t>section</a:t>
                      </a:r>
                      <a:r>
                        <a:rPr lang="en-GB">
                          <a:solidFill>
                            <a:srgbClr val="D9D9D9"/>
                          </a:solidFill>
                          <a:latin typeface="Consolas"/>
                          <a:ea typeface="Consolas"/>
                          <a:cs typeface="Consolas"/>
                          <a:sym typeface="Consolas"/>
                        </a:rPr>
                        <a:t>&gt;</a:t>
                      </a:r>
                      <a:endParaRPr>
                        <a:solidFill>
                          <a:srgbClr val="D9D9D9"/>
                        </a:solidFill>
                        <a:latin typeface="Consolas"/>
                        <a:ea typeface="Consolas"/>
                        <a:cs typeface="Consolas"/>
                        <a:sym typeface="Consolas"/>
                      </a:endParaRPr>
                    </a:p>
                    <a:p>
                      <a:pPr indent="0" lvl="0" marL="0" rtl="0" algn="l">
                        <a:spcBef>
                          <a:spcPts val="0"/>
                        </a:spcBef>
                        <a:spcAft>
                          <a:spcPts val="0"/>
                        </a:spcAft>
                        <a:buNone/>
                      </a:pPr>
                      <a:r>
                        <a:t/>
                      </a:r>
                      <a:endParaRPr>
                        <a:solidFill>
                          <a:srgbClr val="D9D9D9"/>
                        </a:solidFill>
                        <a:latin typeface="Didact Gothic"/>
                        <a:ea typeface="Didact Gothic"/>
                        <a:cs typeface="Didact Gothic"/>
                        <a:sym typeface="Didact Gothic"/>
                      </a:endParaRPr>
                    </a:p>
                  </a:txBody>
                  <a:tcPr marT="63500" marB="63500" marR="63500" marL="63500">
                    <a:solidFill>
                      <a:srgbClr val="0C343D"/>
                    </a:solidFill>
                  </a:tcPr>
                </a:tc>
              </a:tr>
              <a:tr h="1654375">
                <a:tc vMerge="1"/>
              </a:tr>
            </a:tbl>
          </a:graphicData>
        </a:graphic>
      </p:graphicFrame>
      <p:sp>
        <p:nvSpPr>
          <p:cNvPr id="480" name="Google Shape;480;p62"/>
          <p:cNvSpPr txBox="1"/>
          <p:nvPr/>
        </p:nvSpPr>
        <p:spPr>
          <a:xfrm>
            <a:off x="1720550" y="1427675"/>
            <a:ext cx="3000000" cy="33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200">
                <a:solidFill>
                  <a:schemeClr val="dk1"/>
                </a:solidFill>
                <a:latin typeface="Didact Gothic"/>
                <a:ea typeface="Didact Gothic"/>
                <a:cs typeface="Didact Gothic"/>
                <a:sym typeface="Didact Gothic"/>
              </a:rPr>
              <a:t>HTML:</a:t>
            </a:r>
            <a:endParaRPr/>
          </a:p>
        </p:txBody>
      </p:sp>
      <p:sp>
        <p:nvSpPr>
          <p:cNvPr id="481" name="Google Shape;481;p62"/>
          <p:cNvSpPr txBox="1"/>
          <p:nvPr/>
        </p:nvSpPr>
        <p:spPr>
          <a:xfrm>
            <a:off x="4582850" y="1427675"/>
            <a:ext cx="3000000" cy="33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200">
                <a:solidFill>
                  <a:schemeClr val="dk1"/>
                </a:solidFill>
                <a:latin typeface="Didact Gothic"/>
                <a:ea typeface="Didact Gothic"/>
                <a:cs typeface="Didact Gothic"/>
                <a:sym typeface="Didact Gothic"/>
              </a:rPr>
              <a:t>HTML:</a:t>
            </a:r>
            <a:endParaRPr/>
          </a:p>
        </p:txBody>
      </p:sp>
      <p:pic>
        <p:nvPicPr>
          <p:cNvPr id="482" name="Google Shape;482;p62"/>
          <p:cNvPicPr preferRelativeResize="0"/>
          <p:nvPr/>
        </p:nvPicPr>
        <p:blipFill>
          <a:blip r:embed="rId4">
            <a:alphaModFix/>
          </a:blip>
          <a:stretch>
            <a:fillRect/>
          </a:stretch>
        </p:blipFill>
        <p:spPr>
          <a:xfrm>
            <a:off x="639575" y="1991948"/>
            <a:ext cx="752750" cy="932750"/>
          </a:xfrm>
          <a:prstGeom prst="rect">
            <a:avLst/>
          </a:prstGeom>
          <a:noFill/>
          <a:ln>
            <a:noFill/>
          </a:ln>
        </p:spPr>
      </p:pic>
      <p:pic>
        <p:nvPicPr>
          <p:cNvPr id="483" name="Google Shape;483;p62"/>
          <p:cNvPicPr preferRelativeResize="0"/>
          <p:nvPr/>
        </p:nvPicPr>
        <p:blipFill>
          <a:blip r:embed="rId5">
            <a:alphaModFix/>
          </a:blip>
          <a:stretch>
            <a:fillRect/>
          </a:stretch>
        </p:blipFill>
        <p:spPr>
          <a:xfrm>
            <a:off x="7601700" y="2029175"/>
            <a:ext cx="976475" cy="932750"/>
          </a:xfrm>
          <a:prstGeom prst="rect">
            <a:avLst/>
          </a:prstGeom>
          <a:noFill/>
          <a:ln>
            <a:noFill/>
          </a:ln>
        </p:spPr>
      </p:pic>
      <p:graphicFrame>
        <p:nvGraphicFramePr>
          <p:cNvPr id="484" name="Google Shape;484;p62"/>
          <p:cNvGraphicFramePr/>
          <p:nvPr/>
        </p:nvGraphicFramePr>
        <p:xfrm>
          <a:off x="4644350" y="1758275"/>
          <a:ext cx="3000000" cy="3000000"/>
        </p:xfrm>
        <a:graphic>
          <a:graphicData uri="http://schemas.openxmlformats.org/drawingml/2006/table">
            <a:tbl>
              <a:tblPr>
                <a:noFill/>
                <a:tableStyleId>{F1746A70-E492-4B2E-A27A-B97A7C431631}</a:tableStyleId>
              </a:tblPr>
              <a:tblGrid>
                <a:gridCol w="2685100"/>
              </a:tblGrid>
              <a:tr h="8675">
                <a:tc rowSpan="2">
                  <a:txBody>
                    <a:bodyPr/>
                    <a:lstStyle/>
                    <a:p>
                      <a:pPr indent="0" lvl="0" marL="0" rtl="0" algn="l">
                        <a:spcBef>
                          <a:spcPts val="0"/>
                        </a:spcBef>
                        <a:spcAft>
                          <a:spcPts val="0"/>
                        </a:spcAft>
                        <a:buNone/>
                      </a:pPr>
                      <a:r>
                        <a:rPr lang="en-GB">
                          <a:solidFill>
                            <a:srgbClr val="D9D9D9"/>
                          </a:solidFill>
                          <a:latin typeface="Consolas"/>
                          <a:ea typeface="Consolas"/>
                          <a:cs typeface="Consolas"/>
                          <a:sym typeface="Consolas"/>
                        </a:rPr>
                        <a:t>&lt;</a:t>
                      </a:r>
                      <a:r>
                        <a:rPr lang="en-GB">
                          <a:solidFill>
                            <a:srgbClr val="E06666"/>
                          </a:solidFill>
                          <a:latin typeface="Consolas"/>
                          <a:ea typeface="Consolas"/>
                          <a:cs typeface="Consolas"/>
                          <a:sym typeface="Consolas"/>
                        </a:rPr>
                        <a:t>section </a:t>
                      </a:r>
                      <a:r>
                        <a:rPr lang="en-GB">
                          <a:solidFill>
                            <a:srgbClr val="FF9900"/>
                          </a:solidFill>
                          <a:latin typeface="Consolas"/>
                          <a:ea typeface="Consolas"/>
                          <a:cs typeface="Consolas"/>
                          <a:sym typeface="Consolas"/>
                        </a:rPr>
                        <a:t>id</a:t>
                      </a:r>
                      <a:r>
                        <a:rPr lang="en-GB">
                          <a:solidFill>
                            <a:srgbClr val="D9D9D9"/>
                          </a:solidFill>
                          <a:latin typeface="Consolas"/>
                          <a:ea typeface="Consolas"/>
                          <a:cs typeface="Consolas"/>
                          <a:sym typeface="Consolas"/>
                        </a:rPr>
                        <a:t>= </a:t>
                      </a:r>
                      <a:r>
                        <a:rPr lang="en-GB">
                          <a:solidFill>
                            <a:srgbClr val="93C47D"/>
                          </a:solidFill>
                          <a:latin typeface="Consolas"/>
                          <a:ea typeface="Consolas"/>
                          <a:cs typeface="Consolas"/>
                          <a:sym typeface="Consolas"/>
                        </a:rPr>
                        <a:t>"prod"</a:t>
                      </a:r>
                      <a:r>
                        <a:rPr lang="en-GB">
                          <a:solidFill>
                            <a:srgbClr val="D9D9D9"/>
                          </a:solidFill>
                          <a:latin typeface="Consolas"/>
                          <a:ea typeface="Consolas"/>
                          <a:cs typeface="Consolas"/>
                          <a:sym typeface="Consolas"/>
                        </a:rPr>
                        <a:t>&gt;</a:t>
                      </a:r>
                      <a:endParaRPr>
                        <a:solidFill>
                          <a:srgbClr val="D9D9D9"/>
                        </a:solidFill>
                        <a:latin typeface="Consolas"/>
                        <a:ea typeface="Consolas"/>
                        <a:cs typeface="Consolas"/>
                        <a:sym typeface="Consolas"/>
                      </a:endParaRPr>
                    </a:p>
                    <a:p>
                      <a:pPr indent="0" lvl="0" marL="0" rtl="0" algn="l">
                        <a:spcBef>
                          <a:spcPts val="0"/>
                        </a:spcBef>
                        <a:spcAft>
                          <a:spcPts val="0"/>
                        </a:spcAft>
                        <a:buNone/>
                      </a:pPr>
                      <a:r>
                        <a:rPr lang="en-GB">
                          <a:solidFill>
                            <a:srgbClr val="D9D9D9"/>
                          </a:solidFill>
                          <a:latin typeface="Consolas"/>
                          <a:ea typeface="Consolas"/>
                          <a:cs typeface="Consolas"/>
                          <a:sym typeface="Consolas"/>
                        </a:rPr>
                        <a:t>  &lt;</a:t>
                      </a:r>
                      <a:r>
                        <a:rPr lang="en-GB">
                          <a:solidFill>
                            <a:srgbClr val="E06666"/>
                          </a:solidFill>
                          <a:latin typeface="Consolas"/>
                          <a:ea typeface="Consolas"/>
                          <a:cs typeface="Consolas"/>
                          <a:sym typeface="Consolas"/>
                        </a:rPr>
                        <a:t>article</a:t>
                      </a:r>
                      <a:r>
                        <a:rPr lang="en-GB">
                          <a:solidFill>
                            <a:srgbClr val="D9D9D9"/>
                          </a:solidFill>
                          <a:latin typeface="Consolas"/>
                          <a:ea typeface="Consolas"/>
                          <a:cs typeface="Consolas"/>
                          <a:sym typeface="Consolas"/>
                        </a:rPr>
                        <a:t> </a:t>
                      </a:r>
                      <a:r>
                        <a:rPr lang="en-GB">
                          <a:solidFill>
                            <a:srgbClr val="FF9900"/>
                          </a:solidFill>
                          <a:latin typeface="Consolas"/>
                          <a:ea typeface="Consolas"/>
                          <a:cs typeface="Consolas"/>
                          <a:sym typeface="Consolas"/>
                        </a:rPr>
                        <a:t>class</a:t>
                      </a:r>
                      <a:r>
                        <a:rPr lang="en-GB">
                          <a:solidFill>
                            <a:srgbClr val="D9D9D9"/>
                          </a:solidFill>
                          <a:latin typeface="Consolas"/>
                          <a:ea typeface="Consolas"/>
                          <a:cs typeface="Consolas"/>
                          <a:sym typeface="Consolas"/>
                        </a:rPr>
                        <a:t>= </a:t>
                      </a:r>
                      <a:r>
                        <a:rPr lang="en-GB">
                          <a:solidFill>
                            <a:srgbClr val="93C47D"/>
                          </a:solidFill>
                          <a:latin typeface="Consolas"/>
                          <a:ea typeface="Consolas"/>
                          <a:cs typeface="Consolas"/>
                          <a:sym typeface="Consolas"/>
                        </a:rPr>
                        <a:t>"rojo"</a:t>
                      </a:r>
                      <a:r>
                        <a:rPr lang="en-GB">
                          <a:solidFill>
                            <a:srgbClr val="D9D9D9"/>
                          </a:solidFill>
                          <a:latin typeface="Consolas"/>
                          <a:ea typeface="Consolas"/>
                          <a:cs typeface="Consolas"/>
                          <a:sym typeface="Consolas"/>
                        </a:rPr>
                        <a:t>&gt;</a:t>
                      </a:r>
                      <a:br>
                        <a:rPr lang="en-GB">
                          <a:solidFill>
                            <a:srgbClr val="D9D9D9"/>
                          </a:solidFill>
                          <a:latin typeface="Consolas"/>
                          <a:ea typeface="Consolas"/>
                          <a:cs typeface="Consolas"/>
                          <a:sym typeface="Consolas"/>
                        </a:rPr>
                      </a:br>
                      <a:r>
                        <a:rPr lang="en-GB">
                          <a:solidFill>
                            <a:srgbClr val="D9D9D9"/>
                          </a:solidFill>
                          <a:latin typeface="Consolas"/>
                          <a:ea typeface="Consolas"/>
                          <a:cs typeface="Consolas"/>
                          <a:sym typeface="Consolas"/>
                        </a:rPr>
                        <a:t>  &lt;/</a:t>
                      </a:r>
                      <a:r>
                        <a:rPr lang="en-GB">
                          <a:solidFill>
                            <a:srgbClr val="E06666"/>
                          </a:solidFill>
                          <a:latin typeface="Consolas"/>
                          <a:ea typeface="Consolas"/>
                          <a:cs typeface="Consolas"/>
                          <a:sym typeface="Consolas"/>
                        </a:rPr>
                        <a:t>article</a:t>
                      </a:r>
                      <a:r>
                        <a:rPr lang="en-GB">
                          <a:solidFill>
                            <a:srgbClr val="D9D9D9"/>
                          </a:solidFill>
                          <a:latin typeface="Consolas"/>
                          <a:ea typeface="Consolas"/>
                          <a:cs typeface="Consolas"/>
                          <a:sym typeface="Consolas"/>
                        </a:rPr>
                        <a:t>&gt;</a:t>
                      </a:r>
                      <a:endParaRPr>
                        <a:solidFill>
                          <a:srgbClr val="D9D9D9"/>
                        </a:solidFill>
                        <a:latin typeface="Consolas"/>
                        <a:ea typeface="Consolas"/>
                        <a:cs typeface="Consolas"/>
                        <a:sym typeface="Consolas"/>
                      </a:endParaRPr>
                    </a:p>
                    <a:p>
                      <a:pPr indent="0" lvl="0" marL="0" rtl="0" algn="l">
                        <a:spcBef>
                          <a:spcPts val="0"/>
                        </a:spcBef>
                        <a:spcAft>
                          <a:spcPts val="0"/>
                        </a:spcAft>
                        <a:buNone/>
                      </a:pPr>
                      <a:r>
                        <a:rPr lang="en-GB">
                          <a:solidFill>
                            <a:srgbClr val="D9D9D9"/>
                          </a:solidFill>
                          <a:latin typeface="Consolas"/>
                          <a:ea typeface="Consolas"/>
                          <a:cs typeface="Consolas"/>
                          <a:sym typeface="Consolas"/>
                        </a:rPr>
                        <a:t>  &lt;</a:t>
                      </a:r>
                      <a:r>
                        <a:rPr lang="en-GB">
                          <a:solidFill>
                            <a:srgbClr val="E06666"/>
                          </a:solidFill>
                          <a:latin typeface="Consolas"/>
                          <a:ea typeface="Consolas"/>
                          <a:cs typeface="Consolas"/>
                          <a:sym typeface="Consolas"/>
                        </a:rPr>
                        <a:t>article</a:t>
                      </a:r>
                      <a:r>
                        <a:rPr lang="en-GB">
                          <a:solidFill>
                            <a:srgbClr val="D9D9D9"/>
                          </a:solidFill>
                          <a:latin typeface="Consolas"/>
                          <a:ea typeface="Consolas"/>
                          <a:cs typeface="Consolas"/>
                          <a:sym typeface="Consolas"/>
                        </a:rPr>
                        <a:t> </a:t>
                      </a:r>
                      <a:r>
                        <a:rPr lang="en-GB">
                          <a:solidFill>
                            <a:srgbClr val="FF9900"/>
                          </a:solidFill>
                          <a:latin typeface="Consolas"/>
                          <a:ea typeface="Consolas"/>
                          <a:cs typeface="Consolas"/>
                          <a:sym typeface="Consolas"/>
                        </a:rPr>
                        <a:t>class</a:t>
                      </a:r>
                      <a:r>
                        <a:rPr lang="en-GB">
                          <a:solidFill>
                            <a:srgbClr val="D9D9D9"/>
                          </a:solidFill>
                          <a:latin typeface="Consolas"/>
                          <a:ea typeface="Consolas"/>
                          <a:cs typeface="Consolas"/>
                          <a:sym typeface="Consolas"/>
                        </a:rPr>
                        <a:t>= </a:t>
                      </a:r>
                      <a:r>
                        <a:rPr lang="en-GB">
                          <a:solidFill>
                            <a:srgbClr val="93C47D"/>
                          </a:solidFill>
                          <a:latin typeface="Consolas"/>
                          <a:ea typeface="Consolas"/>
                          <a:cs typeface="Consolas"/>
                          <a:sym typeface="Consolas"/>
                        </a:rPr>
                        <a:t>"rojo"</a:t>
                      </a:r>
                      <a:r>
                        <a:rPr lang="en-GB">
                          <a:solidFill>
                            <a:srgbClr val="D9D9D9"/>
                          </a:solidFill>
                          <a:latin typeface="Consolas"/>
                          <a:ea typeface="Consolas"/>
                          <a:cs typeface="Consolas"/>
                          <a:sym typeface="Consolas"/>
                        </a:rPr>
                        <a:t>&gt;</a:t>
                      </a:r>
                      <a:br>
                        <a:rPr lang="en-GB">
                          <a:solidFill>
                            <a:srgbClr val="D9D9D9"/>
                          </a:solidFill>
                          <a:latin typeface="Consolas"/>
                          <a:ea typeface="Consolas"/>
                          <a:cs typeface="Consolas"/>
                          <a:sym typeface="Consolas"/>
                        </a:rPr>
                      </a:br>
                      <a:r>
                        <a:rPr lang="en-GB">
                          <a:solidFill>
                            <a:srgbClr val="D9D9D9"/>
                          </a:solidFill>
                          <a:latin typeface="Consolas"/>
                          <a:ea typeface="Consolas"/>
                          <a:cs typeface="Consolas"/>
                          <a:sym typeface="Consolas"/>
                        </a:rPr>
                        <a:t>  &lt;/</a:t>
                      </a:r>
                      <a:r>
                        <a:rPr lang="en-GB">
                          <a:solidFill>
                            <a:srgbClr val="E06666"/>
                          </a:solidFill>
                          <a:latin typeface="Consolas"/>
                          <a:ea typeface="Consolas"/>
                          <a:cs typeface="Consolas"/>
                          <a:sym typeface="Consolas"/>
                        </a:rPr>
                        <a:t>article</a:t>
                      </a:r>
                      <a:r>
                        <a:rPr lang="en-GB">
                          <a:solidFill>
                            <a:srgbClr val="D9D9D9"/>
                          </a:solidFill>
                          <a:latin typeface="Consolas"/>
                          <a:ea typeface="Consolas"/>
                          <a:cs typeface="Consolas"/>
                          <a:sym typeface="Consolas"/>
                        </a:rPr>
                        <a:t>&gt;</a:t>
                      </a:r>
                      <a:endParaRPr>
                        <a:solidFill>
                          <a:srgbClr val="D9D9D9"/>
                        </a:solidFill>
                        <a:latin typeface="Consolas"/>
                        <a:ea typeface="Consolas"/>
                        <a:cs typeface="Consolas"/>
                        <a:sym typeface="Consolas"/>
                      </a:endParaRPr>
                    </a:p>
                    <a:p>
                      <a:pPr indent="0" lvl="0" marL="0" rtl="0" algn="l">
                        <a:spcBef>
                          <a:spcPts val="0"/>
                        </a:spcBef>
                        <a:spcAft>
                          <a:spcPts val="0"/>
                        </a:spcAft>
                        <a:buNone/>
                      </a:pPr>
                      <a:r>
                        <a:rPr lang="en-GB">
                          <a:solidFill>
                            <a:srgbClr val="D9D9D9"/>
                          </a:solidFill>
                          <a:latin typeface="Consolas"/>
                          <a:ea typeface="Consolas"/>
                          <a:cs typeface="Consolas"/>
                          <a:sym typeface="Consolas"/>
                        </a:rPr>
                        <a:t>&lt;/</a:t>
                      </a:r>
                      <a:r>
                        <a:rPr lang="en-GB">
                          <a:solidFill>
                            <a:srgbClr val="E06666"/>
                          </a:solidFill>
                          <a:latin typeface="Consolas"/>
                          <a:ea typeface="Consolas"/>
                          <a:cs typeface="Consolas"/>
                          <a:sym typeface="Consolas"/>
                        </a:rPr>
                        <a:t>section</a:t>
                      </a:r>
                      <a:r>
                        <a:rPr lang="en-GB">
                          <a:solidFill>
                            <a:srgbClr val="D9D9D9"/>
                          </a:solidFill>
                          <a:latin typeface="Consolas"/>
                          <a:ea typeface="Consolas"/>
                          <a:cs typeface="Consolas"/>
                          <a:sym typeface="Consolas"/>
                        </a:rPr>
                        <a:t>&gt;</a:t>
                      </a:r>
                      <a:endParaRPr>
                        <a:solidFill>
                          <a:srgbClr val="D9D9D9"/>
                        </a:solidFill>
                        <a:latin typeface="Consolas"/>
                        <a:ea typeface="Consolas"/>
                        <a:cs typeface="Consolas"/>
                        <a:sym typeface="Consolas"/>
                      </a:endParaRPr>
                    </a:p>
                    <a:p>
                      <a:pPr indent="0" lvl="0" marL="0" rtl="0" algn="l">
                        <a:spcBef>
                          <a:spcPts val="0"/>
                        </a:spcBef>
                        <a:spcAft>
                          <a:spcPts val="0"/>
                        </a:spcAft>
                        <a:buNone/>
                      </a:pPr>
                      <a:r>
                        <a:t/>
                      </a:r>
                      <a:endParaRPr>
                        <a:solidFill>
                          <a:srgbClr val="D9D9D9"/>
                        </a:solidFill>
                        <a:latin typeface="Didact Gothic"/>
                        <a:ea typeface="Didact Gothic"/>
                        <a:cs typeface="Didact Gothic"/>
                        <a:sym typeface="Didact Gothic"/>
                      </a:endParaRPr>
                    </a:p>
                  </a:txBody>
                  <a:tcPr marT="63500" marB="63500" marR="63500" marL="63500">
                    <a:solidFill>
                      <a:srgbClr val="0C343D"/>
                    </a:solidFill>
                  </a:tcPr>
                </a:tc>
              </a:tr>
              <a:tr h="1654375">
                <a:tc vMerge="1"/>
              </a:tr>
            </a:tbl>
          </a:graphicData>
        </a:graphic>
      </p:graphicFrame>
      <p:sp>
        <p:nvSpPr>
          <p:cNvPr id="485" name="Google Shape;485;p62"/>
          <p:cNvSpPr txBox="1"/>
          <p:nvPr/>
        </p:nvSpPr>
        <p:spPr>
          <a:xfrm>
            <a:off x="1075300" y="3549525"/>
            <a:ext cx="6960900" cy="1473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1800">
                <a:solidFill>
                  <a:schemeClr val="dk1"/>
                </a:solidFill>
                <a:latin typeface="Helvetica Neue Light"/>
                <a:ea typeface="Helvetica Neue Light"/>
                <a:cs typeface="Helvetica Neue Light"/>
                <a:sym typeface="Helvetica Neue Light"/>
              </a:rPr>
              <a:t>Tanto </a:t>
            </a:r>
            <a:r>
              <a:rPr b="1" lang="en-GB" sz="1800">
                <a:solidFill>
                  <a:schemeClr val="dk1"/>
                </a:solidFill>
                <a:latin typeface="Helvetica Neue"/>
                <a:ea typeface="Helvetica Neue"/>
                <a:cs typeface="Helvetica Neue"/>
                <a:sym typeface="Helvetica Neue"/>
              </a:rPr>
              <a:t>ID </a:t>
            </a:r>
            <a:r>
              <a:rPr lang="en-GB" sz="1800">
                <a:solidFill>
                  <a:schemeClr val="dk1"/>
                </a:solidFill>
                <a:latin typeface="Helvetica Neue Light"/>
                <a:ea typeface="Helvetica Neue Light"/>
                <a:cs typeface="Helvetica Neue Light"/>
                <a:sym typeface="Helvetica Neue Light"/>
              </a:rPr>
              <a:t>como </a:t>
            </a:r>
            <a:r>
              <a:rPr b="1" lang="en-GB" sz="1800">
                <a:solidFill>
                  <a:schemeClr val="dk1"/>
                </a:solidFill>
                <a:latin typeface="Helvetica Neue"/>
                <a:ea typeface="Helvetica Neue"/>
                <a:cs typeface="Helvetica Neue"/>
                <a:sym typeface="Helvetica Neue"/>
              </a:rPr>
              <a:t>Class </a:t>
            </a:r>
            <a:r>
              <a:rPr lang="en-GB" sz="1800">
                <a:solidFill>
                  <a:schemeClr val="dk1"/>
                </a:solidFill>
                <a:latin typeface="Helvetica Neue Light"/>
                <a:ea typeface="Helvetica Neue Light"/>
                <a:cs typeface="Helvetica Neue Light"/>
                <a:sym typeface="Helvetica Neue Light"/>
              </a:rPr>
              <a:t>pueden ser utilizadas dentro del html en diferentes etiquetas. Sin embargo, los nombres otorgados a las clases se pueden repetir, mientras que utilizados en los IDs no.</a:t>
            </a:r>
            <a:endParaRPr sz="1800">
              <a:latin typeface="Helvetica Neue Light"/>
              <a:ea typeface="Helvetica Neue Light"/>
              <a:cs typeface="Helvetica Neue Light"/>
              <a:sym typeface="Helvetica Neue Light"/>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489" name="Shape 489"/>
        <p:cNvGrpSpPr/>
        <p:nvPr/>
      </p:nvGrpSpPr>
      <p:grpSpPr>
        <a:xfrm>
          <a:off x="0" y="0"/>
          <a:ext cx="0" cy="0"/>
          <a:chOff x="0" y="0"/>
          <a:chExt cx="0" cy="0"/>
        </a:xfrm>
      </p:grpSpPr>
      <p:pic>
        <p:nvPicPr>
          <p:cNvPr id="490" name="Google Shape;490;p6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491" name="Google Shape;491;p63"/>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
        <p:nvSpPr>
          <p:cNvPr id="492" name="Google Shape;492;p63"/>
          <p:cNvSpPr txBox="1"/>
          <p:nvPr/>
        </p:nvSpPr>
        <p:spPr>
          <a:xfrm>
            <a:off x="1626300" y="2126100"/>
            <a:ext cx="58914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¡VAMOS A PRACTICAR LO VISTO! </a:t>
            </a:r>
            <a:endParaRPr b="0" i="1" sz="3600" u="none" cap="none" strike="noStrike">
              <a:solidFill>
                <a:srgbClr val="000000"/>
              </a:solidFill>
              <a:latin typeface="Anton"/>
              <a:ea typeface="Anton"/>
              <a:cs typeface="Anton"/>
              <a:sym typeface="Anto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nvSpPr>
        <p:spPr>
          <a:xfrm>
            <a:off x="483502" y="1390175"/>
            <a:ext cx="3924900" cy="207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2000"/>
              <a:buFont typeface="Arial"/>
              <a:buNone/>
            </a:pPr>
            <a:r>
              <a:rPr b="1" lang="en-GB">
                <a:solidFill>
                  <a:schemeClr val="dk1"/>
                </a:solidFill>
                <a:latin typeface="Helvetica Neue"/>
                <a:ea typeface="Helvetica Neue"/>
                <a:cs typeface="Helvetica Neue"/>
                <a:sym typeface="Helvetica Neue"/>
              </a:rPr>
              <a:t>Listas: </a:t>
            </a:r>
            <a:r>
              <a:rPr lang="en-GB">
                <a:solidFill>
                  <a:schemeClr val="dk1"/>
                </a:solidFill>
                <a:latin typeface="Helvetica Neue Light"/>
                <a:ea typeface="Helvetica Neue Light"/>
                <a:cs typeface="Helvetica Neue Light"/>
                <a:sym typeface="Helvetica Neue Light"/>
              </a:rPr>
              <a:t>HTML permite agrupar elementos que tienen más significado de forma conjunta. Aunque cada palabra por separado tiene sentido, de forma conjunta constituyen el menú de navegación de la página, por lo que su significado conjunto es mayor que por separado. Esto se denomina listas.</a:t>
            </a:r>
            <a:endParaRPr>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None/>
            </a:pPr>
            <a:r>
              <a:rPr b="1" lang="en-GB">
                <a:solidFill>
                  <a:schemeClr val="dk1"/>
                </a:solidFill>
                <a:latin typeface="Helvetica Neue"/>
                <a:ea typeface="Helvetica Neue"/>
                <a:cs typeface="Helvetica Neue"/>
                <a:sym typeface="Helvetica Neue"/>
              </a:rPr>
              <a:t>Tablas:</a:t>
            </a:r>
            <a:r>
              <a:rPr lang="en-GB">
                <a:solidFill>
                  <a:schemeClr val="dk1"/>
                </a:solidFill>
                <a:latin typeface="Didact Gothic"/>
                <a:ea typeface="Didact Gothic"/>
                <a:cs typeface="Didact Gothic"/>
                <a:sym typeface="Didact Gothic"/>
              </a:rPr>
              <a:t> </a:t>
            </a:r>
            <a:r>
              <a:rPr lang="en-GB">
                <a:solidFill>
                  <a:schemeClr val="dk1"/>
                </a:solidFill>
                <a:latin typeface="Helvetica Neue Light"/>
                <a:ea typeface="Helvetica Neue Light"/>
                <a:cs typeface="Helvetica Neue Light"/>
                <a:sym typeface="Helvetica Neue Light"/>
              </a:rPr>
              <a:t>son un conjunto de celdas organizadas, dentro del cual es posible alojar distintos contenidos. Sirven para representar información tabulada, en filas y columnas.</a:t>
            </a:r>
            <a:endParaRPr>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rPr lang="en-GB">
                <a:solidFill>
                  <a:schemeClr val="dk1"/>
                </a:solidFill>
                <a:latin typeface="Helvetica Neue Light"/>
                <a:ea typeface="Helvetica Neue Light"/>
                <a:cs typeface="Helvetica Neue Light"/>
                <a:sym typeface="Helvetica Neue Light"/>
              </a:rPr>
              <a:t> </a:t>
            </a:r>
            <a:endParaRPr>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a:p>
            <a:pPr indent="0" lvl="0" marL="0" marR="0" rtl="0" algn="l">
              <a:lnSpc>
                <a:spcPct val="115000"/>
              </a:lnSpc>
              <a:spcBef>
                <a:spcPts val="0"/>
              </a:spcBef>
              <a:spcAft>
                <a:spcPts val="0"/>
              </a:spcAft>
              <a:buClr>
                <a:schemeClr val="dk1"/>
              </a:buClr>
              <a:buSzPts val="2000"/>
              <a:buFont typeface="Arial"/>
              <a:buNone/>
            </a:pPr>
            <a:r>
              <a:t/>
            </a:r>
            <a:endParaRPr>
              <a:solidFill>
                <a:schemeClr val="dk1"/>
              </a:solidFill>
              <a:latin typeface="Helvetica Neue Light"/>
              <a:ea typeface="Helvetica Neue Light"/>
              <a:cs typeface="Helvetica Neue Light"/>
              <a:sym typeface="Helvetica Neue Light"/>
            </a:endParaRPr>
          </a:p>
        </p:txBody>
      </p:sp>
      <p:sp>
        <p:nvSpPr>
          <p:cNvPr id="89" name="Google Shape;89;p19"/>
          <p:cNvSpPr txBox="1"/>
          <p:nvPr/>
        </p:nvSpPr>
        <p:spPr>
          <a:xfrm>
            <a:off x="196487" y="129075"/>
            <a:ext cx="8423100" cy="9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i="1" lang="en-GB" sz="4500">
                <a:latin typeface="Anton"/>
                <a:ea typeface="Anton"/>
                <a:cs typeface="Anton"/>
                <a:sym typeface="Anton"/>
              </a:rPr>
              <a:t>GLOSARIO:</a:t>
            </a:r>
            <a:endParaRPr i="1" sz="4500">
              <a:latin typeface="Anton"/>
              <a:ea typeface="Anton"/>
              <a:cs typeface="Anton"/>
              <a:sym typeface="Anton"/>
            </a:endParaRPr>
          </a:p>
          <a:p>
            <a:pPr indent="0" lvl="0" marL="0" marR="0" rtl="0" algn="l">
              <a:lnSpc>
                <a:spcPct val="100000"/>
              </a:lnSpc>
              <a:spcBef>
                <a:spcPts val="0"/>
              </a:spcBef>
              <a:spcAft>
                <a:spcPts val="0"/>
              </a:spcAft>
              <a:buClr>
                <a:srgbClr val="000000"/>
              </a:buClr>
              <a:buSzPts val="4500"/>
              <a:buFont typeface="Arial"/>
              <a:buNone/>
            </a:pPr>
            <a:r>
              <a:rPr i="1" lang="en-GB" sz="2000">
                <a:latin typeface="Anton"/>
                <a:ea typeface="Anton"/>
                <a:cs typeface="Anton"/>
                <a:sym typeface="Anton"/>
              </a:rPr>
              <a:t>Clase 2</a:t>
            </a:r>
            <a:endParaRPr i="1" sz="2000">
              <a:latin typeface="Anton"/>
              <a:ea typeface="Anton"/>
              <a:cs typeface="Anton"/>
              <a:sym typeface="Anton"/>
            </a:endParaRPr>
          </a:p>
        </p:txBody>
      </p:sp>
      <p:sp>
        <p:nvSpPr>
          <p:cNvPr id="90" name="Google Shape;90;p19"/>
          <p:cNvSpPr txBox="1"/>
          <p:nvPr/>
        </p:nvSpPr>
        <p:spPr>
          <a:xfrm>
            <a:off x="4694721" y="1390175"/>
            <a:ext cx="4252800" cy="207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a:solidFill>
                  <a:schemeClr val="dk1"/>
                </a:solidFill>
                <a:latin typeface="Helvetica Neue"/>
                <a:ea typeface="Helvetica Neue"/>
                <a:cs typeface="Helvetica Neue"/>
                <a:sym typeface="Helvetica Neue"/>
              </a:rPr>
              <a:t>Formularios:</a:t>
            </a:r>
            <a:r>
              <a:rPr lang="en-GB">
                <a:solidFill>
                  <a:schemeClr val="dk1"/>
                </a:solidFill>
                <a:latin typeface="Helvetica Neue"/>
                <a:ea typeface="Helvetica Neue"/>
                <a:cs typeface="Helvetica Neue"/>
                <a:sym typeface="Helvetica Neue"/>
              </a:rPr>
              <a:t> </a:t>
            </a:r>
            <a:r>
              <a:rPr lang="en-GB">
                <a:solidFill>
                  <a:schemeClr val="dk1"/>
                </a:solidFill>
                <a:latin typeface="Helvetica Neue Light"/>
                <a:ea typeface="Helvetica Neue Light"/>
                <a:cs typeface="Helvetica Neue Light"/>
                <a:sym typeface="Helvetica Neue Light"/>
              </a:rPr>
              <a:t>son etiquetas donde el usuario ingresará o seleccionará valores, que serán enviados a un archivo encargado de procesar la información.</a:t>
            </a:r>
            <a:endParaRPr>
              <a:solidFill>
                <a:schemeClr val="dk1"/>
              </a:solidFill>
              <a:latin typeface="Helvetica Neue Light"/>
              <a:ea typeface="Helvetica Neue Light"/>
              <a:cs typeface="Helvetica Neue Light"/>
              <a:sym typeface="Helvetica Neue Light"/>
            </a:endParaRPr>
          </a:p>
          <a:p>
            <a:pPr indent="0" lvl="0" marL="0" rtl="0" algn="l">
              <a:lnSpc>
                <a:spcPct val="115000"/>
              </a:lnSpc>
              <a:spcBef>
                <a:spcPts val="0"/>
              </a:spcBef>
              <a:spcAft>
                <a:spcPts val="0"/>
              </a:spcAft>
              <a:buClr>
                <a:schemeClr val="dk1"/>
              </a:buClr>
              <a:buSzPts val="2000"/>
              <a:buFont typeface="Arial"/>
              <a:buNone/>
            </a:pPr>
            <a:r>
              <a:t/>
            </a:r>
            <a:endParaRPr b="1">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None/>
            </a:pPr>
            <a:r>
              <a:rPr b="1" lang="en-GB">
                <a:solidFill>
                  <a:schemeClr val="dk1"/>
                </a:solidFill>
                <a:latin typeface="Helvetica Neue"/>
                <a:ea typeface="Helvetica Neue"/>
                <a:cs typeface="Helvetica Neue"/>
                <a:sym typeface="Helvetica Neue"/>
              </a:rPr>
              <a:t>Enlaces:</a:t>
            </a:r>
            <a:r>
              <a:rPr lang="en-GB">
                <a:solidFill>
                  <a:schemeClr val="dk1"/>
                </a:solidFill>
                <a:latin typeface="Helvetica Neue Light"/>
                <a:ea typeface="Helvetica Neue Light"/>
                <a:cs typeface="Helvetica Neue Light"/>
                <a:sym typeface="Helvetica Neue Light"/>
              </a:rPr>
              <a:t> también conocidos como links o anchors, se utilizan para relacionar partes del mismo documento. Por defecto, se visualizan azules y subrayados.</a:t>
            </a:r>
            <a:endParaRPr>
              <a:solidFill>
                <a:schemeClr val="dk1"/>
              </a:solidFill>
              <a:latin typeface="Helvetica Neue Light"/>
              <a:ea typeface="Helvetica Neue Light"/>
              <a:cs typeface="Helvetica Neue Light"/>
              <a:sym typeface="Helvetica Neue Light"/>
            </a:endParaRPr>
          </a:p>
        </p:txBody>
      </p:sp>
      <p:pic>
        <p:nvPicPr>
          <p:cNvPr id="91" name="Google Shape;91;p1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96" name="Shape 496"/>
        <p:cNvGrpSpPr/>
        <p:nvPr/>
      </p:nvGrpSpPr>
      <p:grpSpPr>
        <a:xfrm>
          <a:off x="0" y="0"/>
          <a:ext cx="0" cy="0"/>
          <a:chOff x="0" y="0"/>
          <a:chExt cx="0" cy="0"/>
        </a:xfrm>
      </p:grpSpPr>
      <p:sp>
        <p:nvSpPr>
          <p:cNvPr id="497" name="Google Shape;497;p64"/>
          <p:cNvSpPr txBox="1"/>
          <p:nvPr/>
        </p:nvSpPr>
        <p:spPr>
          <a:xfrm>
            <a:off x="1398000" y="16561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HERENCIA Y CASCADA</a:t>
            </a:r>
            <a:endParaRPr i="1" sz="3600">
              <a:solidFill>
                <a:srgbClr val="E0FF00"/>
              </a:solidFill>
              <a:latin typeface="Anton"/>
              <a:ea typeface="Anton"/>
              <a:cs typeface="Anton"/>
              <a:sym typeface="Anto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pic>
        <p:nvPicPr>
          <p:cNvPr id="502" name="Google Shape;502;p6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03" name="Google Shape;503;p65"/>
          <p:cNvSpPr txBox="1"/>
          <p:nvPr/>
        </p:nvSpPr>
        <p:spPr>
          <a:xfrm>
            <a:off x="1453047" y="676815"/>
            <a:ext cx="62379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i="1" lang="en-GB" sz="4000">
                <a:latin typeface="Anton"/>
                <a:ea typeface="Anton"/>
                <a:cs typeface="Anton"/>
                <a:sym typeface="Anton"/>
              </a:rPr>
              <a:t>HERENCIA</a:t>
            </a:r>
            <a:endParaRPr i="1" sz="4000">
              <a:latin typeface="Anton"/>
              <a:ea typeface="Anton"/>
              <a:cs typeface="Anton"/>
              <a:sym typeface="Anton"/>
            </a:endParaRPr>
          </a:p>
        </p:txBody>
      </p:sp>
      <p:sp>
        <p:nvSpPr>
          <p:cNvPr id="504" name="Google Shape;504;p65"/>
          <p:cNvSpPr txBox="1"/>
          <p:nvPr/>
        </p:nvSpPr>
        <p:spPr>
          <a:xfrm>
            <a:off x="1205550" y="1544125"/>
            <a:ext cx="6960900" cy="1473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latin typeface="Helvetica Neue Light"/>
                <a:ea typeface="Helvetica Neue Light"/>
                <a:cs typeface="Helvetica Neue Light"/>
                <a:sym typeface="Helvetica Neue Light"/>
              </a:rPr>
              <a:t>En general, estas propiedades son intuibles. Por ejemplo, podrás heredar de un elemento padre el tamaño de letra y color de la misma, </a:t>
            </a:r>
            <a:r>
              <a:rPr i="1" lang="en-GB" sz="2000">
                <a:solidFill>
                  <a:schemeClr val="dk1"/>
                </a:solidFill>
                <a:latin typeface="Helvetica Neue Light"/>
                <a:ea typeface="Helvetica Neue Light"/>
                <a:cs typeface="Helvetica Neue Light"/>
                <a:sym typeface="Helvetica Neue Light"/>
              </a:rPr>
              <a:t>a menos que el elemento hijo tenga otros estilos aplicados</a:t>
            </a:r>
            <a:r>
              <a:rPr lang="en-GB" sz="2000">
                <a:solidFill>
                  <a:schemeClr val="dk1"/>
                </a:solidFill>
                <a:latin typeface="Helvetica Neue Light"/>
                <a:ea typeface="Helvetica Neue Light"/>
                <a:cs typeface="Helvetica Neue Light"/>
                <a:sym typeface="Helvetica Neue Light"/>
              </a:rPr>
              <a:t>. Puedes ver más al respecto </a:t>
            </a:r>
            <a:r>
              <a:rPr lang="en-GB" sz="2000" u="sng">
                <a:solidFill>
                  <a:schemeClr val="hlink"/>
                </a:solidFill>
                <a:latin typeface="Helvetica Neue Light"/>
                <a:ea typeface="Helvetica Neue Light"/>
                <a:cs typeface="Helvetica Neue Light"/>
                <a:sym typeface="Helvetica Neue Light"/>
                <a:hlinkClick r:id="rId4"/>
              </a:rPr>
              <a:t>aquí</a:t>
            </a:r>
            <a:r>
              <a:rPr lang="en-GB" sz="2000">
                <a:solidFill>
                  <a:schemeClr val="dk1"/>
                </a:solidFill>
                <a:latin typeface="Helvetica Neue Light"/>
                <a:ea typeface="Helvetica Neue Light"/>
                <a:cs typeface="Helvetica Neue Light"/>
                <a:sym typeface="Helvetica Neue Light"/>
              </a:rPr>
              <a:t>. </a:t>
            </a:r>
            <a:endParaRPr>
              <a:latin typeface="Helvetica Neue Light"/>
              <a:ea typeface="Helvetica Neue Light"/>
              <a:cs typeface="Helvetica Neue Light"/>
              <a:sym typeface="Helvetica Neue Light"/>
            </a:endParaRPr>
          </a:p>
        </p:txBody>
      </p:sp>
      <p:sp>
        <p:nvSpPr>
          <p:cNvPr id="505" name="Google Shape;505;p65"/>
          <p:cNvSpPr txBox="1"/>
          <p:nvPr/>
        </p:nvSpPr>
        <p:spPr>
          <a:xfrm>
            <a:off x="1274600" y="3313450"/>
            <a:ext cx="2425200" cy="1070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600">
                <a:solidFill>
                  <a:srgbClr val="800000"/>
                </a:solidFill>
                <a:highlight>
                  <a:srgbClr val="FFFFFF"/>
                </a:highlight>
                <a:latin typeface="Consolas"/>
                <a:ea typeface="Consolas"/>
                <a:cs typeface="Consolas"/>
                <a:sym typeface="Consolas"/>
              </a:rPr>
              <a:t>div</a:t>
            </a:r>
            <a:r>
              <a:rPr lang="en-GB" sz="1600">
                <a:solidFill>
                  <a:schemeClr val="dk1"/>
                </a:solidFill>
                <a:highlight>
                  <a:srgbClr val="FFFFFF"/>
                </a:highlight>
                <a:latin typeface="Consolas"/>
                <a:ea typeface="Consolas"/>
                <a:cs typeface="Consolas"/>
                <a:sym typeface="Consolas"/>
              </a:rPr>
              <a:t> {</a:t>
            </a:r>
            <a:endParaRPr sz="1600">
              <a:solidFill>
                <a:schemeClr val="dk1"/>
              </a:solidFill>
              <a:highlight>
                <a:srgbClr val="FFFFFF"/>
              </a:highlight>
              <a:latin typeface="Consolas"/>
              <a:ea typeface="Consolas"/>
              <a:cs typeface="Consolas"/>
              <a:sym typeface="Consolas"/>
            </a:endParaRPr>
          </a:p>
          <a:p>
            <a:pPr indent="0" lvl="0" marL="0" rtl="0" algn="l">
              <a:lnSpc>
                <a:spcPct val="150000"/>
              </a:lnSpc>
              <a:spcBef>
                <a:spcPts val="0"/>
              </a:spcBef>
              <a:spcAft>
                <a:spcPts val="0"/>
              </a:spcAft>
              <a:buNone/>
            </a:pPr>
            <a:r>
              <a:rPr lang="en-GB" sz="1600">
                <a:solidFill>
                  <a:schemeClr val="dk1"/>
                </a:solidFill>
                <a:highlight>
                  <a:srgbClr val="FFFFFF"/>
                </a:highlight>
                <a:latin typeface="Consolas"/>
                <a:ea typeface="Consolas"/>
                <a:cs typeface="Consolas"/>
                <a:sym typeface="Consolas"/>
              </a:rPr>
              <a:t>   </a:t>
            </a:r>
            <a:r>
              <a:rPr lang="en-GB" sz="1600">
                <a:solidFill>
                  <a:srgbClr val="FF0000"/>
                </a:solidFill>
                <a:highlight>
                  <a:srgbClr val="FFFFFF"/>
                </a:highlight>
                <a:latin typeface="Consolas"/>
                <a:ea typeface="Consolas"/>
                <a:cs typeface="Consolas"/>
                <a:sym typeface="Consolas"/>
              </a:rPr>
              <a:t>color</a:t>
            </a:r>
            <a:r>
              <a:rPr lang="en-GB" sz="1600">
                <a:solidFill>
                  <a:schemeClr val="dk1"/>
                </a:solidFill>
                <a:highlight>
                  <a:srgbClr val="FFFFFF"/>
                </a:highlight>
                <a:latin typeface="Consolas"/>
                <a:ea typeface="Consolas"/>
                <a:cs typeface="Consolas"/>
                <a:sym typeface="Consolas"/>
              </a:rPr>
              <a:t>: </a:t>
            </a:r>
            <a:r>
              <a:rPr lang="en-GB" sz="1600">
                <a:solidFill>
                  <a:srgbClr val="0451A5"/>
                </a:solidFill>
                <a:highlight>
                  <a:srgbClr val="FFFFFF"/>
                </a:highlight>
                <a:latin typeface="Consolas"/>
                <a:ea typeface="Consolas"/>
                <a:cs typeface="Consolas"/>
                <a:sym typeface="Consolas"/>
              </a:rPr>
              <a:t>red</a:t>
            </a:r>
            <a:r>
              <a:rPr lang="en-GB" sz="1600">
                <a:solidFill>
                  <a:schemeClr val="dk1"/>
                </a:solidFill>
                <a:highlight>
                  <a:srgbClr val="FFFFFF"/>
                </a:highlight>
                <a:latin typeface="Consolas"/>
                <a:ea typeface="Consolas"/>
                <a:cs typeface="Consolas"/>
                <a:sym typeface="Consolas"/>
              </a:rPr>
              <a:t>;</a:t>
            </a:r>
            <a:endParaRPr sz="1600">
              <a:solidFill>
                <a:schemeClr val="dk1"/>
              </a:solidFill>
              <a:highlight>
                <a:srgbClr val="FFFFFF"/>
              </a:highlight>
              <a:latin typeface="Consolas"/>
              <a:ea typeface="Consolas"/>
              <a:cs typeface="Consolas"/>
              <a:sym typeface="Consolas"/>
            </a:endParaRPr>
          </a:p>
          <a:p>
            <a:pPr indent="0" lvl="0" marL="0" rtl="0" algn="l">
              <a:lnSpc>
                <a:spcPct val="150000"/>
              </a:lnSpc>
              <a:spcBef>
                <a:spcPts val="0"/>
              </a:spcBef>
              <a:spcAft>
                <a:spcPts val="0"/>
              </a:spcAft>
              <a:buNone/>
            </a:pPr>
            <a:r>
              <a:rPr lang="en-GB" sz="1600">
                <a:solidFill>
                  <a:schemeClr val="dk1"/>
                </a:solidFill>
                <a:highlight>
                  <a:srgbClr val="FFFFFF"/>
                </a:highlight>
                <a:latin typeface="Consolas"/>
                <a:ea typeface="Consolas"/>
                <a:cs typeface="Consolas"/>
                <a:sym typeface="Consolas"/>
              </a:rPr>
              <a:t>}</a:t>
            </a:r>
            <a:endParaRPr>
              <a:latin typeface="Consolas"/>
              <a:ea typeface="Consolas"/>
              <a:cs typeface="Consolas"/>
              <a:sym typeface="Consolas"/>
            </a:endParaRPr>
          </a:p>
        </p:txBody>
      </p:sp>
      <p:sp>
        <p:nvSpPr>
          <p:cNvPr id="506" name="Google Shape;506;p65"/>
          <p:cNvSpPr txBox="1"/>
          <p:nvPr/>
        </p:nvSpPr>
        <p:spPr>
          <a:xfrm>
            <a:off x="3863400" y="3186625"/>
            <a:ext cx="4212900" cy="1473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600">
                <a:solidFill>
                  <a:srgbClr val="800000"/>
                </a:solidFill>
                <a:highlight>
                  <a:srgbClr val="FFFFFF"/>
                </a:highlight>
                <a:latin typeface="Consolas"/>
                <a:ea typeface="Consolas"/>
                <a:cs typeface="Consolas"/>
                <a:sym typeface="Consolas"/>
              </a:rPr>
              <a:t>&lt;div&gt;</a:t>
            </a:r>
            <a:endParaRPr sz="1600">
              <a:solidFill>
                <a:srgbClr val="800000"/>
              </a:solidFill>
              <a:highlight>
                <a:srgbClr val="FFFFFF"/>
              </a:highlight>
              <a:latin typeface="Consolas"/>
              <a:ea typeface="Consolas"/>
              <a:cs typeface="Consolas"/>
              <a:sym typeface="Consolas"/>
            </a:endParaRPr>
          </a:p>
          <a:p>
            <a:pPr indent="0" lvl="0" marL="0" rtl="0" algn="l">
              <a:lnSpc>
                <a:spcPct val="150000"/>
              </a:lnSpc>
              <a:spcBef>
                <a:spcPts val="0"/>
              </a:spcBef>
              <a:spcAft>
                <a:spcPts val="0"/>
              </a:spcAft>
              <a:buNone/>
            </a:pPr>
            <a:r>
              <a:rPr lang="en-GB" sz="1600">
                <a:solidFill>
                  <a:schemeClr val="dk1"/>
                </a:solidFill>
                <a:highlight>
                  <a:srgbClr val="FFFFFF"/>
                </a:highlight>
                <a:latin typeface="Consolas"/>
                <a:ea typeface="Consolas"/>
                <a:cs typeface="Consolas"/>
                <a:sym typeface="Consolas"/>
              </a:rPr>
              <a:t>   </a:t>
            </a:r>
            <a:r>
              <a:rPr lang="en-GB" sz="1600">
                <a:solidFill>
                  <a:srgbClr val="800000"/>
                </a:solidFill>
                <a:highlight>
                  <a:srgbClr val="FFFFFF"/>
                </a:highlight>
                <a:latin typeface="Consolas"/>
                <a:ea typeface="Consolas"/>
                <a:cs typeface="Consolas"/>
                <a:sym typeface="Consolas"/>
              </a:rPr>
              <a:t>&lt;p&gt;</a:t>
            </a:r>
            <a:r>
              <a:rPr lang="en-GB" sz="1600">
                <a:solidFill>
                  <a:schemeClr val="dk1"/>
                </a:solidFill>
                <a:highlight>
                  <a:srgbClr val="FFFFFF"/>
                </a:highlight>
                <a:latin typeface="Consolas"/>
                <a:ea typeface="Consolas"/>
                <a:cs typeface="Consolas"/>
                <a:sym typeface="Consolas"/>
              </a:rPr>
              <a:t>Este párrafo quedará en rojo, por herencia</a:t>
            </a:r>
            <a:r>
              <a:rPr lang="en-GB" sz="1600">
                <a:solidFill>
                  <a:srgbClr val="800000"/>
                </a:solidFill>
                <a:highlight>
                  <a:srgbClr val="FFFFFF"/>
                </a:highlight>
                <a:latin typeface="Consolas"/>
                <a:ea typeface="Consolas"/>
                <a:cs typeface="Consolas"/>
                <a:sym typeface="Consolas"/>
              </a:rPr>
              <a:t>&lt;/p&gt;</a:t>
            </a:r>
            <a:endParaRPr sz="1600">
              <a:solidFill>
                <a:srgbClr val="800000"/>
              </a:solidFill>
              <a:highlight>
                <a:srgbClr val="FFFFFF"/>
              </a:highlight>
              <a:latin typeface="Consolas"/>
              <a:ea typeface="Consolas"/>
              <a:cs typeface="Consolas"/>
              <a:sym typeface="Consolas"/>
            </a:endParaRPr>
          </a:p>
          <a:p>
            <a:pPr indent="0" lvl="0" marL="0" rtl="0" algn="l">
              <a:lnSpc>
                <a:spcPct val="150000"/>
              </a:lnSpc>
              <a:spcBef>
                <a:spcPts val="0"/>
              </a:spcBef>
              <a:spcAft>
                <a:spcPts val="0"/>
              </a:spcAft>
              <a:buNone/>
            </a:pPr>
            <a:r>
              <a:rPr lang="en-GB" sz="1600">
                <a:solidFill>
                  <a:srgbClr val="800000"/>
                </a:solidFill>
                <a:highlight>
                  <a:srgbClr val="FFFFFF"/>
                </a:highlight>
                <a:latin typeface="Consolas"/>
                <a:ea typeface="Consolas"/>
                <a:cs typeface="Consolas"/>
                <a:sym typeface="Consolas"/>
              </a:rPr>
              <a:t>&lt;/div&gt;</a:t>
            </a:r>
            <a:endParaRPr sz="1600">
              <a:solidFill>
                <a:srgbClr val="800000"/>
              </a:solidFill>
              <a:highlight>
                <a:srgbClr val="FFFFFF"/>
              </a:highlight>
              <a:latin typeface="Consolas"/>
              <a:ea typeface="Consolas"/>
              <a:cs typeface="Consolas"/>
              <a:sym typeface="Consola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pic>
        <p:nvPicPr>
          <p:cNvPr id="511" name="Google Shape;511;p6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12" name="Google Shape;512;p66"/>
          <p:cNvSpPr txBox="1"/>
          <p:nvPr/>
        </p:nvSpPr>
        <p:spPr>
          <a:xfrm>
            <a:off x="1453047" y="673765"/>
            <a:ext cx="62379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i="1" lang="en-GB" sz="4000">
                <a:latin typeface="Anton"/>
                <a:ea typeface="Anton"/>
                <a:cs typeface="Anton"/>
                <a:sym typeface="Anton"/>
              </a:rPr>
              <a:t>CASCADA</a:t>
            </a:r>
            <a:endParaRPr i="1" sz="4000">
              <a:latin typeface="Anton"/>
              <a:ea typeface="Anton"/>
              <a:cs typeface="Anton"/>
              <a:sym typeface="Anton"/>
            </a:endParaRPr>
          </a:p>
        </p:txBody>
      </p:sp>
      <p:sp>
        <p:nvSpPr>
          <p:cNvPr id="513" name="Google Shape;513;p66"/>
          <p:cNvSpPr txBox="1"/>
          <p:nvPr/>
        </p:nvSpPr>
        <p:spPr>
          <a:xfrm>
            <a:off x="1205550" y="1544125"/>
            <a:ext cx="6960900" cy="1070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latin typeface="Helvetica Neue Light"/>
                <a:ea typeface="Helvetica Neue Light"/>
                <a:cs typeface="Helvetica Neue Light"/>
                <a:sym typeface="Helvetica Neue Light"/>
              </a:rPr>
              <a:t>El navegador lee de arriba hacia abajo (forma de cascada) ¿qué color crees que se aplicará al párrafo (p) al ver el siguiente código?</a:t>
            </a:r>
            <a:endParaRPr>
              <a:latin typeface="Helvetica Neue Light"/>
              <a:ea typeface="Helvetica Neue Light"/>
              <a:cs typeface="Helvetica Neue Light"/>
              <a:sym typeface="Helvetica Neue Light"/>
            </a:endParaRPr>
          </a:p>
        </p:txBody>
      </p:sp>
      <p:sp>
        <p:nvSpPr>
          <p:cNvPr id="514" name="Google Shape;514;p66"/>
          <p:cNvSpPr txBox="1"/>
          <p:nvPr/>
        </p:nvSpPr>
        <p:spPr>
          <a:xfrm>
            <a:off x="3404250" y="2691025"/>
            <a:ext cx="2349000" cy="2218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600">
                <a:solidFill>
                  <a:srgbClr val="800000"/>
                </a:solidFill>
                <a:highlight>
                  <a:srgbClr val="FFFFFF"/>
                </a:highlight>
                <a:latin typeface="Consolas"/>
                <a:ea typeface="Consolas"/>
                <a:cs typeface="Consolas"/>
                <a:sym typeface="Consolas"/>
              </a:rPr>
              <a:t>p</a:t>
            </a:r>
            <a:r>
              <a:rPr lang="en-GB" sz="1600">
                <a:solidFill>
                  <a:schemeClr val="dk1"/>
                </a:solidFill>
                <a:highlight>
                  <a:srgbClr val="FFFFFF"/>
                </a:highlight>
                <a:latin typeface="Consolas"/>
                <a:ea typeface="Consolas"/>
                <a:cs typeface="Consolas"/>
                <a:sym typeface="Consolas"/>
              </a:rPr>
              <a:t> {</a:t>
            </a:r>
            <a:endParaRPr sz="1600">
              <a:solidFill>
                <a:schemeClr val="dk1"/>
              </a:solidFill>
              <a:highlight>
                <a:srgbClr val="FFFFFF"/>
              </a:highlight>
              <a:latin typeface="Consolas"/>
              <a:ea typeface="Consolas"/>
              <a:cs typeface="Consolas"/>
              <a:sym typeface="Consolas"/>
            </a:endParaRPr>
          </a:p>
          <a:p>
            <a:pPr indent="0" lvl="0" marL="0" rtl="0" algn="l">
              <a:lnSpc>
                <a:spcPct val="150000"/>
              </a:lnSpc>
              <a:spcBef>
                <a:spcPts val="0"/>
              </a:spcBef>
              <a:spcAft>
                <a:spcPts val="0"/>
              </a:spcAft>
              <a:buNone/>
            </a:pPr>
            <a:r>
              <a:rPr lang="en-GB" sz="1600">
                <a:solidFill>
                  <a:schemeClr val="dk1"/>
                </a:solidFill>
                <a:highlight>
                  <a:srgbClr val="FFFFFF"/>
                </a:highlight>
                <a:latin typeface="Consolas"/>
                <a:ea typeface="Consolas"/>
                <a:cs typeface="Consolas"/>
                <a:sym typeface="Consolas"/>
              </a:rPr>
              <a:t>   </a:t>
            </a:r>
            <a:r>
              <a:rPr lang="en-GB" sz="1600">
                <a:solidFill>
                  <a:srgbClr val="FF0000"/>
                </a:solidFill>
                <a:highlight>
                  <a:srgbClr val="FFFFFF"/>
                </a:highlight>
                <a:latin typeface="Consolas"/>
                <a:ea typeface="Consolas"/>
                <a:cs typeface="Consolas"/>
                <a:sym typeface="Consolas"/>
              </a:rPr>
              <a:t>color</a:t>
            </a:r>
            <a:r>
              <a:rPr lang="en-GB" sz="1600">
                <a:solidFill>
                  <a:schemeClr val="dk1"/>
                </a:solidFill>
                <a:highlight>
                  <a:srgbClr val="FFFFFF"/>
                </a:highlight>
                <a:latin typeface="Consolas"/>
                <a:ea typeface="Consolas"/>
                <a:cs typeface="Consolas"/>
                <a:sym typeface="Consolas"/>
              </a:rPr>
              <a:t>: </a:t>
            </a:r>
            <a:r>
              <a:rPr lang="en-GB" sz="1600">
                <a:solidFill>
                  <a:srgbClr val="0451A5"/>
                </a:solidFill>
                <a:highlight>
                  <a:srgbClr val="FFFFFF"/>
                </a:highlight>
                <a:latin typeface="Consolas"/>
                <a:ea typeface="Consolas"/>
                <a:cs typeface="Consolas"/>
                <a:sym typeface="Consolas"/>
              </a:rPr>
              <a:t>red</a:t>
            </a:r>
            <a:r>
              <a:rPr lang="en-GB" sz="1600">
                <a:solidFill>
                  <a:schemeClr val="dk1"/>
                </a:solidFill>
                <a:highlight>
                  <a:srgbClr val="FFFFFF"/>
                </a:highlight>
                <a:latin typeface="Consolas"/>
                <a:ea typeface="Consolas"/>
                <a:cs typeface="Consolas"/>
                <a:sym typeface="Consolas"/>
              </a:rPr>
              <a:t>;</a:t>
            </a:r>
            <a:endParaRPr sz="1600">
              <a:solidFill>
                <a:schemeClr val="dk1"/>
              </a:solidFill>
              <a:highlight>
                <a:srgbClr val="FFFFFF"/>
              </a:highlight>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GB" sz="1600">
                <a:solidFill>
                  <a:schemeClr val="dk1"/>
                </a:solidFill>
                <a:highlight>
                  <a:srgbClr val="FFFFFF"/>
                </a:highlight>
                <a:latin typeface="Consolas"/>
                <a:ea typeface="Consolas"/>
                <a:cs typeface="Consolas"/>
                <a:sym typeface="Consolas"/>
              </a:rPr>
              <a:t>}</a:t>
            </a:r>
            <a:endParaRPr sz="1600">
              <a:solidFill>
                <a:schemeClr val="dk1"/>
              </a:solidFill>
              <a:highlight>
                <a:srgbClr val="FFFFFF"/>
              </a:highlight>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GB" sz="1600">
                <a:solidFill>
                  <a:srgbClr val="800000"/>
                </a:solidFill>
                <a:highlight>
                  <a:srgbClr val="FFFFFF"/>
                </a:highlight>
                <a:latin typeface="Consolas"/>
                <a:ea typeface="Consolas"/>
                <a:cs typeface="Consolas"/>
                <a:sym typeface="Consolas"/>
              </a:rPr>
              <a:t>p</a:t>
            </a:r>
            <a:r>
              <a:rPr lang="en-GB" sz="1600">
                <a:solidFill>
                  <a:schemeClr val="dk1"/>
                </a:solidFill>
                <a:highlight>
                  <a:srgbClr val="FFFFFF"/>
                </a:highlight>
                <a:latin typeface="Consolas"/>
                <a:ea typeface="Consolas"/>
                <a:cs typeface="Consolas"/>
                <a:sym typeface="Consolas"/>
              </a:rPr>
              <a:t> {</a:t>
            </a:r>
            <a:endParaRPr sz="1600">
              <a:solidFill>
                <a:schemeClr val="dk1"/>
              </a:solidFill>
              <a:highlight>
                <a:srgbClr val="FFFFFF"/>
              </a:highlight>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GB" sz="1600">
                <a:solidFill>
                  <a:schemeClr val="dk1"/>
                </a:solidFill>
                <a:highlight>
                  <a:srgbClr val="FFFFFF"/>
                </a:highlight>
                <a:latin typeface="Consolas"/>
                <a:ea typeface="Consolas"/>
                <a:cs typeface="Consolas"/>
                <a:sym typeface="Consolas"/>
              </a:rPr>
              <a:t>   </a:t>
            </a:r>
            <a:r>
              <a:rPr lang="en-GB" sz="1600">
                <a:solidFill>
                  <a:srgbClr val="FF0000"/>
                </a:solidFill>
                <a:highlight>
                  <a:srgbClr val="FFFFFF"/>
                </a:highlight>
                <a:latin typeface="Consolas"/>
                <a:ea typeface="Consolas"/>
                <a:cs typeface="Consolas"/>
                <a:sym typeface="Consolas"/>
              </a:rPr>
              <a:t>color</a:t>
            </a:r>
            <a:r>
              <a:rPr lang="en-GB" sz="1600">
                <a:solidFill>
                  <a:schemeClr val="dk1"/>
                </a:solidFill>
                <a:highlight>
                  <a:srgbClr val="FFFFFF"/>
                </a:highlight>
                <a:latin typeface="Consolas"/>
                <a:ea typeface="Consolas"/>
                <a:cs typeface="Consolas"/>
                <a:sym typeface="Consolas"/>
              </a:rPr>
              <a:t>: </a:t>
            </a:r>
            <a:r>
              <a:rPr lang="en-GB" sz="1600">
                <a:solidFill>
                  <a:srgbClr val="0451A5"/>
                </a:solidFill>
                <a:highlight>
                  <a:srgbClr val="FFFFFF"/>
                </a:highlight>
                <a:latin typeface="Consolas"/>
                <a:ea typeface="Consolas"/>
                <a:cs typeface="Consolas"/>
                <a:sym typeface="Consolas"/>
              </a:rPr>
              <a:t>green</a:t>
            </a:r>
            <a:r>
              <a:rPr lang="en-GB" sz="1600">
                <a:solidFill>
                  <a:schemeClr val="dk1"/>
                </a:solidFill>
                <a:highlight>
                  <a:srgbClr val="FFFFFF"/>
                </a:highlight>
                <a:latin typeface="Consolas"/>
                <a:ea typeface="Consolas"/>
                <a:cs typeface="Consolas"/>
                <a:sym typeface="Consolas"/>
              </a:rPr>
              <a:t>;</a:t>
            </a:r>
            <a:endParaRPr sz="1600">
              <a:solidFill>
                <a:schemeClr val="dk1"/>
              </a:solidFill>
              <a:highlight>
                <a:srgbClr val="FFFFFF"/>
              </a:highlight>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GB" sz="1600">
                <a:solidFill>
                  <a:schemeClr val="dk1"/>
                </a:solidFill>
                <a:highlight>
                  <a:srgbClr val="FFFFFF"/>
                </a:highlight>
                <a:latin typeface="Consolas"/>
                <a:ea typeface="Consolas"/>
                <a:cs typeface="Consolas"/>
                <a:sym typeface="Consolas"/>
              </a:rPr>
              <a:t>}</a:t>
            </a:r>
            <a:endParaRPr sz="1600">
              <a:solidFill>
                <a:schemeClr val="dk1"/>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pic>
        <p:nvPicPr>
          <p:cNvPr id="519" name="Google Shape;519;p6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20" name="Google Shape;520;p67"/>
          <p:cNvSpPr txBox="1"/>
          <p:nvPr/>
        </p:nvSpPr>
        <p:spPr>
          <a:xfrm>
            <a:off x="1453047" y="186465"/>
            <a:ext cx="62379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600"/>
              </a:spcAft>
              <a:buNone/>
            </a:pPr>
            <a:r>
              <a:rPr i="1" lang="en-GB" sz="4000">
                <a:solidFill>
                  <a:schemeClr val="dk1"/>
                </a:solidFill>
                <a:latin typeface="Anton"/>
                <a:ea typeface="Anton"/>
                <a:cs typeface="Anton"/>
                <a:sym typeface="Anton"/>
              </a:rPr>
              <a:t>EJEMPLO DE BUENA PRÁCTICA</a:t>
            </a:r>
            <a:endParaRPr i="1" sz="4000">
              <a:latin typeface="Anton"/>
              <a:ea typeface="Anton"/>
              <a:cs typeface="Anton"/>
              <a:sym typeface="Anton"/>
            </a:endParaRPr>
          </a:p>
        </p:txBody>
      </p:sp>
      <p:graphicFrame>
        <p:nvGraphicFramePr>
          <p:cNvPr id="521" name="Google Shape;521;p67"/>
          <p:cNvGraphicFramePr/>
          <p:nvPr/>
        </p:nvGraphicFramePr>
        <p:xfrm>
          <a:off x="1687000" y="1587250"/>
          <a:ext cx="3000000" cy="3000000"/>
        </p:xfrm>
        <a:graphic>
          <a:graphicData uri="http://schemas.openxmlformats.org/drawingml/2006/table">
            <a:tbl>
              <a:tblPr>
                <a:noFill/>
                <a:tableStyleId>{F1746A70-E492-4B2E-A27A-B97A7C431631}</a:tableStyleId>
              </a:tblPr>
              <a:tblGrid>
                <a:gridCol w="2685100"/>
              </a:tblGrid>
              <a:tr h="11900">
                <a:tc rowSpan="2">
                  <a:txBody>
                    <a:bodyPr/>
                    <a:lstStyle/>
                    <a:p>
                      <a:pPr indent="0" lvl="0" marL="0" rtl="0" algn="l">
                        <a:spcBef>
                          <a:spcPts val="0"/>
                        </a:spcBef>
                        <a:spcAft>
                          <a:spcPts val="0"/>
                        </a:spcAft>
                        <a:buNone/>
                      </a:pPr>
                      <a:r>
                        <a:rPr lang="en-GB">
                          <a:solidFill>
                            <a:srgbClr val="D9D9D9"/>
                          </a:solidFill>
                          <a:latin typeface="Consolas"/>
                          <a:ea typeface="Consolas"/>
                          <a:cs typeface="Consolas"/>
                          <a:sym typeface="Consolas"/>
                        </a:rPr>
                        <a:t>&lt;</a:t>
                      </a:r>
                      <a:r>
                        <a:rPr lang="en-GB">
                          <a:solidFill>
                            <a:srgbClr val="E06666"/>
                          </a:solidFill>
                          <a:latin typeface="Consolas"/>
                          <a:ea typeface="Consolas"/>
                          <a:cs typeface="Consolas"/>
                          <a:sym typeface="Consolas"/>
                        </a:rPr>
                        <a:t>ul</a:t>
                      </a:r>
                      <a:r>
                        <a:rPr lang="en-GB">
                          <a:solidFill>
                            <a:srgbClr val="D9D9D9"/>
                          </a:solidFill>
                          <a:latin typeface="Consolas"/>
                          <a:ea typeface="Consolas"/>
                          <a:cs typeface="Consolas"/>
                          <a:sym typeface="Consolas"/>
                        </a:rPr>
                        <a:t>&gt;</a:t>
                      </a:r>
                      <a:endParaRPr>
                        <a:solidFill>
                          <a:srgbClr val="D9D9D9"/>
                        </a:solidFill>
                        <a:latin typeface="Consolas"/>
                        <a:ea typeface="Consolas"/>
                        <a:cs typeface="Consolas"/>
                        <a:sym typeface="Consolas"/>
                      </a:endParaRPr>
                    </a:p>
                    <a:p>
                      <a:pPr indent="0" lvl="0" marL="0" rtl="0" algn="l">
                        <a:spcBef>
                          <a:spcPts val="0"/>
                        </a:spcBef>
                        <a:spcAft>
                          <a:spcPts val="0"/>
                        </a:spcAft>
                        <a:buNone/>
                      </a:pPr>
                      <a:r>
                        <a:rPr lang="en-GB">
                          <a:solidFill>
                            <a:srgbClr val="D9D9D9"/>
                          </a:solidFill>
                          <a:latin typeface="Consolas"/>
                          <a:ea typeface="Consolas"/>
                          <a:cs typeface="Consolas"/>
                          <a:sym typeface="Consolas"/>
                        </a:rPr>
                        <a:t>  &lt;</a:t>
                      </a:r>
                      <a:r>
                        <a:rPr lang="en-GB">
                          <a:solidFill>
                            <a:srgbClr val="E06666"/>
                          </a:solidFill>
                          <a:latin typeface="Consolas"/>
                          <a:ea typeface="Consolas"/>
                          <a:cs typeface="Consolas"/>
                          <a:sym typeface="Consolas"/>
                        </a:rPr>
                        <a:t>li</a:t>
                      </a:r>
                      <a:r>
                        <a:rPr lang="en-GB">
                          <a:solidFill>
                            <a:srgbClr val="D9D9D9"/>
                          </a:solidFill>
                          <a:latin typeface="Consolas"/>
                          <a:ea typeface="Consolas"/>
                          <a:cs typeface="Consolas"/>
                          <a:sym typeface="Consolas"/>
                        </a:rPr>
                        <a:t> </a:t>
                      </a:r>
                      <a:r>
                        <a:rPr lang="en-GB">
                          <a:solidFill>
                            <a:srgbClr val="FF9900"/>
                          </a:solidFill>
                          <a:latin typeface="Consolas"/>
                          <a:ea typeface="Consolas"/>
                          <a:cs typeface="Consolas"/>
                          <a:sym typeface="Consolas"/>
                        </a:rPr>
                        <a:t>class</a:t>
                      </a:r>
                      <a:r>
                        <a:rPr lang="en-GB">
                          <a:solidFill>
                            <a:srgbClr val="D9D9D9"/>
                          </a:solidFill>
                          <a:latin typeface="Consolas"/>
                          <a:ea typeface="Consolas"/>
                          <a:cs typeface="Consolas"/>
                          <a:sym typeface="Consolas"/>
                        </a:rPr>
                        <a:t>=</a:t>
                      </a:r>
                      <a:r>
                        <a:rPr lang="en-GB">
                          <a:solidFill>
                            <a:srgbClr val="93C47D"/>
                          </a:solidFill>
                          <a:latin typeface="Consolas"/>
                          <a:ea typeface="Consolas"/>
                          <a:cs typeface="Consolas"/>
                          <a:sym typeface="Consolas"/>
                        </a:rPr>
                        <a:t>"rojo"</a:t>
                      </a:r>
                      <a:r>
                        <a:rPr lang="en-GB">
                          <a:solidFill>
                            <a:srgbClr val="D9D9D9"/>
                          </a:solidFill>
                          <a:latin typeface="Consolas"/>
                          <a:ea typeface="Consolas"/>
                          <a:cs typeface="Consolas"/>
                          <a:sym typeface="Consolas"/>
                        </a:rPr>
                        <a:t>&gt;Item R1&lt;/</a:t>
                      </a:r>
                      <a:r>
                        <a:rPr lang="en-GB">
                          <a:solidFill>
                            <a:srgbClr val="E06666"/>
                          </a:solidFill>
                          <a:latin typeface="Consolas"/>
                          <a:ea typeface="Consolas"/>
                          <a:cs typeface="Consolas"/>
                          <a:sym typeface="Consolas"/>
                        </a:rPr>
                        <a:t>li</a:t>
                      </a:r>
                      <a:r>
                        <a:rPr lang="en-GB">
                          <a:solidFill>
                            <a:srgbClr val="D9D9D9"/>
                          </a:solidFill>
                          <a:latin typeface="Consolas"/>
                          <a:ea typeface="Consolas"/>
                          <a:cs typeface="Consolas"/>
                          <a:sym typeface="Consolas"/>
                        </a:rPr>
                        <a:t>&gt;</a:t>
                      </a:r>
                      <a:endParaRPr>
                        <a:solidFill>
                          <a:srgbClr val="D9D9D9"/>
                        </a:solidFill>
                        <a:latin typeface="Consolas"/>
                        <a:ea typeface="Consolas"/>
                        <a:cs typeface="Consolas"/>
                        <a:sym typeface="Consolas"/>
                      </a:endParaRPr>
                    </a:p>
                    <a:p>
                      <a:pPr indent="0" lvl="0" marL="0" rtl="0" algn="l">
                        <a:spcBef>
                          <a:spcPts val="0"/>
                        </a:spcBef>
                        <a:spcAft>
                          <a:spcPts val="0"/>
                        </a:spcAft>
                        <a:buNone/>
                      </a:pPr>
                      <a:r>
                        <a:rPr lang="en-GB">
                          <a:solidFill>
                            <a:srgbClr val="D9D9D9"/>
                          </a:solidFill>
                          <a:latin typeface="Consolas"/>
                          <a:ea typeface="Consolas"/>
                          <a:cs typeface="Consolas"/>
                          <a:sym typeface="Consolas"/>
                        </a:rPr>
                        <a:t>  &lt;</a:t>
                      </a:r>
                      <a:r>
                        <a:rPr lang="en-GB">
                          <a:solidFill>
                            <a:srgbClr val="E06666"/>
                          </a:solidFill>
                          <a:latin typeface="Consolas"/>
                          <a:ea typeface="Consolas"/>
                          <a:cs typeface="Consolas"/>
                          <a:sym typeface="Consolas"/>
                        </a:rPr>
                        <a:t>li</a:t>
                      </a:r>
                      <a:r>
                        <a:rPr lang="en-GB">
                          <a:solidFill>
                            <a:srgbClr val="D9D9D9"/>
                          </a:solidFill>
                          <a:latin typeface="Consolas"/>
                          <a:ea typeface="Consolas"/>
                          <a:cs typeface="Consolas"/>
                          <a:sym typeface="Consolas"/>
                        </a:rPr>
                        <a:t> </a:t>
                      </a:r>
                      <a:r>
                        <a:rPr lang="en-GB">
                          <a:solidFill>
                            <a:srgbClr val="FF9900"/>
                          </a:solidFill>
                          <a:latin typeface="Consolas"/>
                          <a:ea typeface="Consolas"/>
                          <a:cs typeface="Consolas"/>
                          <a:sym typeface="Consolas"/>
                        </a:rPr>
                        <a:t>class</a:t>
                      </a:r>
                      <a:r>
                        <a:rPr lang="en-GB">
                          <a:solidFill>
                            <a:srgbClr val="D9D9D9"/>
                          </a:solidFill>
                          <a:latin typeface="Consolas"/>
                          <a:ea typeface="Consolas"/>
                          <a:cs typeface="Consolas"/>
                          <a:sym typeface="Consolas"/>
                        </a:rPr>
                        <a:t>=</a:t>
                      </a:r>
                      <a:r>
                        <a:rPr lang="en-GB">
                          <a:solidFill>
                            <a:srgbClr val="93C47D"/>
                          </a:solidFill>
                          <a:latin typeface="Consolas"/>
                          <a:ea typeface="Consolas"/>
                          <a:cs typeface="Consolas"/>
                          <a:sym typeface="Consolas"/>
                        </a:rPr>
                        <a:t>"rojo"</a:t>
                      </a:r>
                      <a:r>
                        <a:rPr lang="en-GB">
                          <a:solidFill>
                            <a:srgbClr val="D9D9D9"/>
                          </a:solidFill>
                          <a:latin typeface="Consolas"/>
                          <a:ea typeface="Consolas"/>
                          <a:cs typeface="Consolas"/>
                          <a:sym typeface="Consolas"/>
                        </a:rPr>
                        <a:t>&gt;Item R2&lt;/</a:t>
                      </a:r>
                      <a:r>
                        <a:rPr lang="en-GB">
                          <a:solidFill>
                            <a:srgbClr val="E06666"/>
                          </a:solidFill>
                          <a:latin typeface="Consolas"/>
                          <a:ea typeface="Consolas"/>
                          <a:cs typeface="Consolas"/>
                          <a:sym typeface="Consolas"/>
                        </a:rPr>
                        <a:t>li</a:t>
                      </a:r>
                      <a:r>
                        <a:rPr lang="en-GB">
                          <a:solidFill>
                            <a:srgbClr val="D9D9D9"/>
                          </a:solidFill>
                          <a:latin typeface="Consolas"/>
                          <a:ea typeface="Consolas"/>
                          <a:cs typeface="Consolas"/>
                          <a:sym typeface="Consolas"/>
                        </a:rPr>
                        <a:t>&gt;</a:t>
                      </a:r>
                      <a:endParaRPr>
                        <a:solidFill>
                          <a:srgbClr val="D9D9D9"/>
                        </a:solidFill>
                        <a:latin typeface="Consolas"/>
                        <a:ea typeface="Consolas"/>
                        <a:cs typeface="Consolas"/>
                        <a:sym typeface="Consolas"/>
                      </a:endParaRPr>
                    </a:p>
                    <a:p>
                      <a:pPr indent="0" lvl="0" marL="0" rtl="0" algn="l">
                        <a:spcBef>
                          <a:spcPts val="0"/>
                        </a:spcBef>
                        <a:spcAft>
                          <a:spcPts val="0"/>
                        </a:spcAft>
                        <a:buNone/>
                      </a:pPr>
                      <a:r>
                        <a:rPr lang="en-GB">
                          <a:solidFill>
                            <a:srgbClr val="D9D9D9"/>
                          </a:solidFill>
                          <a:latin typeface="Consolas"/>
                          <a:ea typeface="Consolas"/>
                          <a:cs typeface="Consolas"/>
                          <a:sym typeface="Consolas"/>
                        </a:rPr>
                        <a:t>  &lt;</a:t>
                      </a:r>
                      <a:r>
                        <a:rPr lang="en-GB">
                          <a:solidFill>
                            <a:srgbClr val="E06666"/>
                          </a:solidFill>
                          <a:latin typeface="Consolas"/>
                          <a:ea typeface="Consolas"/>
                          <a:cs typeface="Consolas"/>
                          <a:sym typeface="Consolas"/>
                        </a:rPr>
                        <a:t>li</a:t>
                      </a:r>
                      <a:r>
                        <a:rPr lang="en-GB">
                          <a:solidFill>
                            <a:srgbClr val="D9D9D9"/>
                          </a:solidFill>
                          <a:latin typeface="Consolas"/>
                          <a:ea typeface="Consolas"/>
                          <a:cs typeface="Consolas"/>
                          <a:sym typeface="Consolas"/>
                        </a:rPr>
                        <a:t> </a:t>
                      </a:r>
                      <a:r>
                        <a:rPr lang="en-GB">
                          <a:solidFill>
                            <a:srgbClr val="FF9900"/>
                          </a:solidFill>
                          <a:latin typeface="Consolas"/>
                          <a:ea typeface="Consolas"/>
                          <a:cs typeface="Consolas"/>
                          <a:sym typeface="Consolas"/>
                        </a:rPr>
                        <a:t>class</a:t>
                      </a:r>
                      <a:r>
                        <a:rPr lang="en-GB">
                          <a:solidFill>
                            <a:srgbClr val="D9D9D9"/>
                          </a:solidFill>
                          <a:latin typeface="Consolas"/>
                          <a:ea typeface="Consolas"/>
                          <a:cs typeface="Consolas"/>
                          <a:sym typeface="Consolas"/>
                        </a:rPr>
                        <a:t>=</a:t>
                      </a:r>
                      <a:r>
                        <a:rPr lang="en-GB">
                          <a:solidFill>
                            <a:srgbClr val="93C47D"/>
                          </a:solidFill>
                          <a:latin typeface="Consolas"/>
                          <a:ea typeface="Consolas"/>
                          <a:cs typeface="Consolas"/>
                          <a:sym typeface="Consolas"/>
                        </a:rPr>
                        <a:t>"rojo"</a:t>
                      </a:r>
                      <a:r>
                        <a:rPr lang="en-GB">
                          <a:solidFill>
                            <a:srgbClr val="D9D9D9"/>
                          </a:solidFill>
                          <a:latin typeface="Consolas"/>
                          <a:ea typeface="Consolas"/>
                          <a:cs typeface="Consolas"/>
                          <a:sym typeface="Consolas"/>
                        </a:rPr>
                        <a:t>&gt;Item R3&lt;/</a:t>
                      </a:r>
                      <a:r>
                        <a:rPr lang="en-GB">
                          <a:solidFill>
                            <a:srgbClr val="E06666"/>
                          </a:solidFill>
                          <a:latin typeface="Consolas"/>
                          <a:ea typeface="Consolas"/>
                          <a:cs typeface="Consolas"/>
                          <a:sym typeface="Consolas"/>
                        </a:rPr>
                        <a:t>li</a:t>
                      </a:r>
                      <a:r>
                        <a:rPr lang="en-GB">
                          <a:solidFill>
                            <a:srgbClr val="D9D9D9"/>
                          </a:solidFill>
                          <a:latin typeface="Consolas"/>
                          <a:ea typeface="Consolas"/>
                          <a:cs typeface="Consolas"/>
                          <a:sym typeface="Consolas"/>
                        </a:rPr>
                        <a:t>&gt;</a:t>
                      </a:r>
                      <a:endParaRPr>
                        <a:solidFill>
                          <a:srgbClr val="D9D9D9"/>
                        </a:solidFill>
                        <a:latin typeface="Consolas"/>
                        <a:ea typeface="Consolas"/>
                        <a:cs typeface="Consolas"/>
                        <a:sym typeface="Consolas"/>
                      </a:endParaRPr>
                    </a:p>
                    <a:p>
                      <a:pPr indent="0" lvl="0" marL="0" rtl="0" algn="l">
                        <a:spcBef>
                          <a:spcPts val="0"/>
                        </a:spcBef>
                        <a:spcAft>
                          <a:spcPts val="0"/>
                        </a:spcAft>
                        <a:buNone/>
                      </a:pPr>
                      <a:r>
                        <a:rPr lang="en-GB">
                          <a:solidFill>
                            <a:srgbClr val="D9D9D9"/>
                          </a:solidFill>
                          <a:latin typeface="Consolas"/>
                          <a:ea typeface="Consolas"/>
                          <a:cs typeface="Consolas"/>
                          <a:sym typeface="Consolas"/>
                        </a:rPr>
                        <a:t>  &lt;</a:t>
                      </a:r>
                      <a:r>
                        <a:rPr lang="en-GB">
                          <a:solidFill>
                            <a:srgbClr val="E06666"/>
                          </a:solidFill>
                          <a:latin typeface="Consolas"/>
                          <a:ea typeface="Consolas"/>
                          <a:cs typeface="Consolas"/>
                          <a:sym typeface="Consolas"/>
                        </a:rPr>
                        <a:t>li</a:t>
                      </a:r>
                      <a:r>
                        <a:rPr lang="en-GB">
                          <a:solidFill>
                            <a:srgbClr val="D9D9D9"/>
                          </a:solidFill>
                          <a:latin typeface="Consolas"/>
                          <a:ea typeface="Consolas"/>
                          <a:cs typeface="Consolas"/>
                          <a:sym typeface="Consolas"/>
                        </a:rPr>
                        <a:t> </a:t>
                      </a:r>
                      <a:r>
                        <a:rPr lang="en-GB">
                          <a:solidFill>
                            <a:srgbClr val="FF9900"/>
                          </a:solidFill>
                          <a:latin typeface="Consolas"/>
                          <a:ea typeface="Consolas"/>
                          <a:cs typeface="Consolas"/>
                          <a:sym typeface="Consolas"/>
                        </a:rPr>
                        <a:t>class</a:t>
                      </a:r>
                      <a:r>
                        <a:rPr lang="en-GB">
                          <a:solidFill>
                            <a:srgbClr val="D9D9D9"/>
                          </a:solidFill>
                          <a:latin typeface="Consolas"/>
                          <a:ea typeface="Consolas"/>
                          <a:cs typeface="Consolas"/>
                          <a:sym typeface="Consolas"/>
                        </a:rPr>
                        <a:t>=</a:t>
                      </a:r>
                      <a:r>
                        <a:rPr lang="en-GB">
                          <a:solidFill>
                            <a:srgbClr val="93C47D"/>
                          </a:solidFill>
                          <a:latin typeface="Consolas"/>
                          <a:ea typeface="Consolas"/>
                          <a:cs typeface="Consolas"/>
                          <a:sym typeface="Consolas"/>
                        </a:rPr>
                        <a:t>"rojo"</a:t>
                      </a:r>
                      <a:r>
                        <a:rPr lang="en-GB">
                          <a:solidFill>
                            <a:srgbClr val="D9D9D9"/>
                          </a:solidFill>
                          <a:latin typeface="Consolas"/>
                          <a:ea typeface="Consolas"/>
                          <a:cs typeface="Consolas"/>
                          <a:sym typeface="Consolas"/>
                        </a:rPr>
                        <a:t>&gt;Item R4&lt;/</a:t>
                      </a:r>
                      <a:r>
                        <a:rPr lang="en-GB">
                          <a:solidFill>
                            <a:srgbClr val="E06666"/>
                          </a:solidFill>
                          <a:latin typeface="Consolas"/>
                          <a:ea typeface="Consolas"/>
                          <a:cs typeface="Consolas"/>
                          <a:sym typeface="Consolas"/>
                        </a:rPr>
                        <a:t>li</a:t>
                      </a:r>
                      <a:r>
                        <a:rPr lang="en-GB">
                          <a:solidFill>
                            <a:srgbClr val="D9D9D9"/>
                          </a:solidFill>
                          <a:latin typeface="Consolas"/>
                          <a:ea typeface="Consolas"/>
                          <a:cs typeface="Consolas"/>
                          <a:sym typeface="Consolas"/>
                        </a:rPr>
                        <a:t>&gt;</a:t>
                      </a:r>
                      <a:endParaRPr>
                        <a:solidFill>
                          <a:srgbClr val="D9D9D9"/>
                        </a:solidFill>
                        <a:latin typeface="Consolas"/>
                        <a:ea typeface="Consolas"/>
                        <a:cs typeface="Consolas"/>
                        <a:sym typeface="Consolas"/>
                      </a:endParaRPr>
                    </a:p>
                    <a:p>
                      <a:pPr indent="0" lvl="0" marL="0" rtl="0" algn="l">
                        <a:spcBef>
                          <a:spcPts val="0"/>
                        </a:spcBef>
                        <a:spcAft>
                          <a:spcPts val="0"/>
                        </a:spcAft>
                        <a:buNone/>
                      </a:pPr>
                      <a:r>
                        <a:rPr lang="en-GB">
                          <a:solidFill>
                            <a:srgbClr val="D9D9D9"/>
                          </a:solidFill>
                          <a:latin typeface="Consolas"/>
                          <a:ea typeface="Consolas"/>
                          <a:cs typeface="Consolas"/>
                          <a:sym typeface="Consolas"/>
                        </a:rPr>
                        <a:t>&lt;/</a:t>
                      </a:r>
                      <a:r>
                        <a:rPr lang="en-GB">
                          <a:solidFill>
                            <a:srgbClr val="E06666"/>
                          </a:solidFill>
                          <a:latin typeface="Consolas"/>
                          <a:ea typeface="Consolas"/>
                          <a:cs typeface="Consolas"/>
                          <a:sym typeface="Consolas"/>
                        </a:rPr>
                        <a:t>ul</a:t>
                      </a:r>
                      <a:r>
                        <a:rPr lang="en-GB">
                          <a:solidFill>
                            <a:srgbClr val="D9D9D9"/>
                          </a:solidFill>
                          <a:latin typeface="Consolas"/>
                          <a:ea typeface="Consolas"/>
                          <a:cs typeface="Consolas"/>
                          <a:sym typeface="Consolas"/>
                        </a:rPr>
                        <a:t>&gt;</a:t>
                      </a:r>
                      <a:endParaRPr>
                        <a:solidFill>
                          <a:srgbClr val="D9D9D9"/>
                        </a:solidFill>
                        <a:latin typeface="Consolas"/>
                        <a:ea typeface="Consolas"/>
                        <a:cs typeface="Consolas"/>
                        <a:sym typeface="Consolas"/>
                      </a:endParaRPr>
                    </a:p>
                    <a:p>
                      <a:pPr indent="0" lvl="0" marL="0" rtl="0" algn="l">
                        <a:spcBef>
                          <a:spcPts val="0"/>
                        </a:spcBef>
                        <a:spcAft>
                          <a:spcPts val="0"/>
                        </a:spcAft>
                        <a:buNone/>
                      </a:pPr>
                      <a:r>
                        <a:t/>
                      </a:r>
                      <a:endParaRPr>
                        <a:solidFill>
                          <a:srgbClr val="D9D9D9"/>
                        </a:solidFill>
                        <a:latin typeface="Didact Gothic"/>
                        <a:ea typeface="Didact Gothic"/>
                        <a:cs typeface="Didact Gothic"/>
                        <a:sym typeface="Didact Gothic"/>
                      </a:endParaRPr>
                    </a:p>
                  </a:txBody>
                  <a:tcPr marT="63500" marB="63500" marR="63500" marL="63500">
                    <a:solidFill>
                      <a:srgbClr val="0C343D"/>
                    </a:solidFill>
                  </a:tcPr>
                </a:tc>
              </a:tr>
              <a:tr h="2268175">
                <a:tc vMerge="1"/>
              </a:tr>
            </a:tbl>
          </a:graphicData>
        </a:graphic>
      </p:graphicFrame>
      <p:graphicFrame>
        <p:nvGraphicFramePr>
          <p:cNvPr id="522" name="Google Shape;522;p67"/>
          <p:cNvGraphicFramePr/>
          <p:nvPr/>
        </p:nvGraphicFramePr>
        <p:xfrm>
          <a:off x="1697225" y="4321650"/>
          <a:ext cx="3000000" cy="3000000"/>
        </p:xfrm>
        <a:graphic>
          <a:graphicData uri="http://schemas.openxmlformats.org/drawingml/2006/table">
            <a:tbl>
              <a:tblPr>
                <a:noFill/>
                <a:tableStyleId>{F1746A70-E492-4B2E-A27A-B97A7C431631}</a:tableStyleId>
              </a:tblPr>
              <a:tblGrid>
                <a:gridCol w="2685100"/>
              </a:tblGrid>
              <a:tr h="12700">
                <a:tc rowSpan="2">
                  <a:txBody>
                    <a:bodyPr/>
                    <a:lstStyle/>
                    <a:p>
                      <a:pPr indent="0" lvl="0" marL="0" rtl="0" algn="l">
                        <a:spcBef>
                          <a:spcPts val="0"/>
                        </a:spcBef>
                        <a:spcAft>
                          <a:spcPts val="0"/>
                        </a:spcAft>
                        <a:buNone/>
                      </a:pPr>
                      <a:r>
                        <a:rPr lang="en-GB">
                          <a:solidFill>
                            <a:srgbClr val="FF9900"/>
                          </a:solidFill>
                          <a:latin typeface="Consolas"/>
                          <a:ea typeface="Consolas"/>
                          <a:cs typeface="Consolas"/>
                          <a:sym typeface="Consolas"/>
                        </a:rPr>
                        <a:t>.rojo</a:t>
                      </a:r>
                      <a:r>
                        <a:rPr lang="en-GB">
                          <a:solidFill>
                            <a:srgbClr val="D9D9D9"/>
                          </a:solidFill>
                          <a:latin typeface="Consolas"/>
                          <a:ea typeface="Consolas"/>
                          <a:cs typeface="Consolas"/>
                          <a:sym typeface="Consolas"/>
                        </a:rPr>
                        <a:t>{ color: </a:t>
                      </a:r>
                      <a:r>
                        <a:rPr lang="en-GB">
                          <a:solidFill>
                            <a:srgbClr val="FF9900"/>
                          </a:solidFill>
                          <a:latin typeface="Consolas"/>
                          <a:ea typeface="Consolas"/>
                          <a:cs typeface="Consolas"/>
                          <a:sym typeface="Consolas"/>
                        </a:rPr>
                        <a:t>red</a:t>
                      </a:r>
                      <a:r>
                        <a:rPr lang="en-GB">
                          <a:solidFill>
                            <a:srgbClr val="D9D9D9"/>
                          </a:solidFill>
                          <a:latin typeface="Consolas"/>
                          <a:ea typeface="Consolas"/>
                          <a:cs typeface="Consolas"/>
                          <a:sym typeface="Consolas"/>
                        </a:rPr>
                        <a:t>; }</a:t>
                      </a:r>
                      <a:endParaRPr>
                        <a:solidFill>
                          <a:srgbClr val="D9D9D9"/>
                        </a:solidFill>
                        <a:latin typeface="Consolas"/>
                        <a:ea typeface="Consolas"/>
                        <a:cs typeface="Consolas"/>
                        <a:sym typeface="Consolas"/>
                      </a:endParaRPr>
                    </a:p>
                    <a:p>
                      <a:pPr indent="0" lvl="0" marL="0" rtl="0" algn="l">
                        <a:spcBef>
                          <a:spcPts val="0"/>
                        </a:spcBef>
                        <a:spcAft>
                          <a:spcPts val="0"/>
                        </a:spcAft>
                        <a:buNone/>
                      </a:pPr>
                      <a:r>
                        <a:rPr lang="en-GB">
                          <a:solidFill>
                            <a:srgbClr val="FF9900"/>
                          </a:solidFill>
                          <a:latin typeface="Consolas"/>
                          <a:ea typeface="Consolas"/>
                          <a:cs typeface="Consolas"/>
                          <a:sym typeface="Consolas"/>
                        </a:rPr>
                        <a:t>.azul</a:t>
                      </a:r>
                      <a:r>
                        <a:rPr lang="en-GB">
                          <a:solidFill>
                            <a:srgbClr val="D9D9D9"/>
                          </a:solidFill>
                          <a:latin typeface="Consolas"/>
                          <a:ea typeface="Consolas"/>
                          <a:cs typeface="Consolas"/>
                          <a:sym typeface="Consolas"/>
                        </a:rPr>
                        <a:t>{ color: </a:t>
                      </a:r>
                      <a:r>
                        <a:rPr lang="en-GB">
                          <a:solidFill>
                            <a:srgbClr val="FF9900"/>
                          </a:solidFill>
                          <a:latin typeface="Consolas"/>
                          <a:ea typeface="Consolas"/>
                          <a:cs typeface="Consolas"/>
                          <a:sym typeface="Consolas"/>
                        </a:rPr>
                        <a:t>blue</a:t>
                      </a:r>
                      <a:r>
                        <a:rPr lang="en-GB">
                          <a:solidFill>
                            <a:srgbClr val="D9D9D9"/>
                          </a:solidFill>
                          <a:latin typeface="Consolas"/>
                          <a:ea typeface="Consolas"/>
                          <a:cs typeface="Consolas"/>
                          <a:sym typeface="Consolas"/>
                        </a:rPr>
                        <a:t>; }</a:t>
                      </a:r>
                      <a:endParaRPr>
                        <a:solidFill>
                          <a:srgbClr val="D9D9D9"/>
                        </a:solidFill>
                        <a:latin typeface="Consolas"/>
                        <a:ea typeface="Consolas"/>
                        <a:cs typeface="Consolas"/>
                        <a:sym typeface="Consolas"/>
                      </a:endParaRPr>
                    </a:p>
                  </a:txBody>
                  <a:tcPr marT="63500" marB="63500" marR="63500" marL="63500">
                    <a:solidFill>
                      <a:srgbClr val="0C343D"/>
                    </a:solidFill>
                  </a:tcPr>
                </a:tc>
              </a:tr>
              <a:tr h="330200">
                <a:tc vMerge="1"/>
              </a:tr>
            </a:tbl>
          </a:graphicData>
        </a:graphic>
      </p:graphicFrame>
      <p:sp>
        <p:nvSpPr>
          <p:cNvPr id="523" name="Google Shape;523;p67"/>
          <p:cNvSpPr txBox="1"/>
          <p:nvPr/>
        </p:nvSpPr>
        <p:spPr>
          <a:xfrm>
            <a:off x="1720550" y="1275275"/>
            <a:ext cx="3000000" cy="33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200">
                <a:solidFill>
                  <a:schemeClr val="dk1"/>
                </a:solidFill>
                <a:latin typeface="Helvetica Neue"/>
                <a:ea typeface="Helvetica Neue"/>
                <a:cs typeface="Helvetica Neue"/>
                <a:sym typeface="Helvetica Neue"/>
              </a:rPr>
              <a:t>HTML:</a:t>
            </a:r>
            <a:endParaRPr b="1">
              <a:latin typeface="Helvetica Neue"/>
              <a:ea typeface="Helvetica Neue"/>
              <a:cs typeface="Helvetica Neue"/>
              <a:sym typeface="Helvetica Neue"/>
            </a:endParaRPr>
          </a:p>
        </p:txBody>
      </p:sp>
      <p:sp>
        <p:nvSpPr>
          <p:cNvPr id="524" name="Google Shape;524;p67"/>
          <p:cNvSpPr txBox="1"/>
          <p:nvPr/>
        </p:nvSpPr>
        <p:spPr>
          <a:xfrm>
            <a:off x="1687000" y="4019725"/>
            <a:ext cx="3000000" cy="33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200">
                <a:solidFill>
                  <a:schemeClr val="dk1"/>
                </a:solidFill>
                <a:latin typeface="Helvetica Neue"/>
                <a:ea typeface="Helvetica Neue"/>
                <a:cs typeface="Helvetica Neue"/>
                <a:sym typeface="Helvetica Neue"/>
              </a:rPr>
              <a:t>CSS:</a:t>
            </a:r>
            <a:endParaRPr b="1">
              <a:latin typeface="Helvetica Neue"/>
              <a:ea typeface="Helvetica Neue"/>
              <a:cs typeface="Helvetica Neue"/>
              <a:sym typeface="Helvetica Neue"/>
            </a:endParaRPr>
          </a:p>
        </p:txBody>
      </p:sp>
      <p:graphicFrame>
        <p:nvGraphicFramePr>
          <p:cNvPr id="525" name="Google Shape;525;p67"/>
          <p:cNvGraphicFramePr/>
          <p:nvPr/>
        </p:nvGraphicFramePr>
        <p:xfrm>
          <a:off x="4659050" y="1587250"/>
          <a:ext cx="3000000" cy="3000000"/>
        </p:xfrm>
        <a:graphic>
          <a:graphicData uri="http://schemas.openxmlformats.org/drawingml/2006/table">
            <a:tbl>
              <a:tblPr>
                <a:noFill/>
                <a:tableStyleId>{F1746A70-E492-4B2E-A27A-B97A7C431631}</a:tableStyleId>
              </a:tblPr>
              <a:tblGrid>
                <a:gridCol w="2454550"/>
              </a:tblGrid>
              <a:tr h="13900">
                <a:tc rowSpan="2">
                  <a:txBody>
                    <a:bodyPr/>
                    <a:lstStyle/>
                    <a:p>
                      <a:pPr indent="0" lvl="0" marL="0" rtl="0" algn="l">
                        <a:spcBef>
                          <a:spcPts val="0"/>
                        </a:spcBef>
                        <a:spcAft>
                          <a:spcPts val="0"/>
                        </a:spcAft>
                        <a:buNone/>
                      </a:pPr>
                      <a:r>
                        <a:rPr lang="en-GB">
                          <a:solidFill>
                            <a:srgbClr val="D9D9D9"/>
                          </a:solidFill>
                          <a:latin typeface="Consolas"/>
                          <a:ea typeface="Consolas"/>
                          <a:cs typeface="Consolas"/>
                          <a:sym typeface="Consolas"/>
                        </a:rPr>
                        <a:t>&lt;</a:t>
                      </a:r>
                      <a:r>
                        <a:rPr lang="en-GB">
                          <a:solidFill>
                            <a:srgbClr val="E06666"/>
                          </a:solidFill>
                          <a:latin typeface="Consolas"/>
                          <a:ea typeface="Consolas"/>
                          <a:cs typeface="Consolas"/>
                          <a:sym typeface="Consolas"/>
                        </a:rPr>
                        <a:t>ul</a:t>
                      </a:r>
                      <a:r>
                        <a:rPr lang="en-GB">
                          <a:solidFill>
                            <a:srgbClr val="D9D9D9"/>
                          </a:solidFill>
                          <a:latin typeface="Consolas"/>
                          <a:ea typeface="Consolas"/>
                          <a:cs typeface="Consolas"/>
                          <a:sym typeface="Consolas"/>
                        </a:rPr>
                        <a:t>&gt;</a:t>
                      </a:r>
                      <a:endParaRPr>
                        <a:solidFill>
                          <a:srgbClr val="D9D9D9"/>
                        </a:solidFill>
                        <a:latin typeface="Consolas"/>
                        <a:ea typeface="Consolas"/>
                        <a:cs typeface="Consolas"/>
                        <a:sym typeface="Consolas"/>
                      </a:endParaRPr>
                    </a:p>
                    <a:p>
                      <a:pPr indent="0" lvl="0" marL="0" rtl="0" algn="l">
                        <a:spcBef>
                          <a:spcPts val="0"/>
                        </a:spcBef>
                        <a:spcAft>
                          <a:spcPts val="0"/>
                        </a:spcAft>
                        <a:buNone/>
                      </a:pPr>
                      <a:r>
                        <a:rPr lang="en-GB">
                          <a:solidFill>
                            <a:srgbClr val="D9D9D9"/>
                          </a:solidFill>
                          <a:latin typeface="Consolas"/>
                          <a:ea typeface="Consolas"/>
                          <a:cs typeface="Consolas"/>
                          <a:sym typeface="Consolas"/>
                        </a:rPr>
                        <a:t>  &lt;</a:t>
                      </a:r>
                      <a:r>
                        <a:rPr lang="en-GB">
                          <a:solidFill>
                            <a:srgbClr val="E06666"/>
                          </a:solidFill>
                          <a:latin typeface="Consolas"/>
                          <a:ea typeface="Consolas"/>
                          <a:cs typeface="Consolas"/>
                          <a:sym typeface="Consolas"/>
                        </a:rPr>
                        <a:t>li</a:t>
                      </a:r>
                      <a:r>
                        <a:rPr lang="en-GB">
                          <a:solidFill>
                            <a:srgbClr val="D9D9D9"/>
                          </a:solidFill>
                          <a:latin typeface="Consolas"/>
                          <a:ea typeface="Consolas"/>
                          <a:cs typeface="Consolas"/>
                          <a:sym typeface="Consolas"/>
                        </a:rPr>
                        <a:t>&gt;Item R1&lt;/</a:t>
                      </a:r>
                      <a:r>
                        <a:rPr lang="en-GB">
                          <a:solidFill>
                            <a:srgbClr val="E06666"/>
                          </a:solidFill>
                          <a:latin typeface="Consolas"/>
                          <a:ea typeface="Consolas"/>
                          <a:cs typeface="Consolas"/>
                          <a:sym typeface="Consolas"/>
                        </a:rPr>
                        <a:t>li</a:t>
                      </a:r>
                      <a:r>
                        <a:rPr lang="en-GB">
                          <a:solidFill>
                            <a:srgbClr val="D9D9D9"/>
                          </a:solidFill>
                          <a:latin typeface="Consolas"/>
                          <a:ea typeface="Consolas"/>
                          <a:cs typeface="Consolas"/>
                          <a:sym typeface="Consolas"/>
                        </a:rPr>
                        <a:t>&gt;</a:t>
                      </a:r>
                      <a:endParaRPr>
                        <a:solidFill>
                          <a:srgbClr val="D9D9D9"/>
                        </a:solidFill>
                        <a:latin typeface="Consolas"/>
                        <a:ea typeface="Consolas"/>
                        <a:cs typeface="Consolas"/>
                        <a:sym typeface="Consolas"/>
                      </a:endParaRPr>
                    </a:p>
                    <a:p>
                      <a:pPr indent="0" lvl="0" marL="0" rtl="0" algn="l">
                        <a:spcBef>
                          <a:spcPts val="0"/>
                        </a:spcBef>
                        <a:spcAft>
                          <a:spcPts val="0"/>
                        </a:spcAft>
                        <a:buNone/>
                      </a:pPr>
                      <a:r>
                        <a:rPr lang="en-GB">
                          <a:solidFill>
                            <a:srgbClr val="D9D9D9"/>
                          </a:solidFill>
                          <a:latin typeface="Consolas"/>
                          <a:ea typeface="Consolas"/>
                          <a:cs typeface="Consolas"/>
                          <a:sym typeface="Consolas"/>
                        </a:rPr>
                        <a:t>  &lt;</a:t>
                      </a:r>
                      <a:r>
                        <a:rPr lang="en-GB">
                          <a:solidFill>
                            <a:srgbClr val="E06666"/>
                          </a:solidFill>
                          <a:latin typeface="Consolas"/>
                          <a:ea typeface="Consolas"/>
                          <a:cs typeface="Consolas"/>
                          <a:sym typeface="Consolas"/>
                        </a:rPr>
                        <a:t>li</a:t>
                      </a:r>
                      <a:r>
                        <a:rPr lang="en-GB">
                          <a:solidFill>
                            <a:srgbClr val="D9D9D9"/>
                          </a:solidFill>
                          <a:latin typeface="Consolas"/>
                          <a:ea typeface="Consolas"/>
                          <a:cs typeface="Consolas"/>
                          <a:sym typeface="Consolas"/>
                        </a:rPr>
                        <a:t>&gt;Item R2&lt;/</a:t>
                      </a:r>
                      <a:r>
                        <a:rPr lang="en-GB">
                          <a:solidFill>
                            <a:srgbClr val="E06666"/>
                          </a:solidFill>
                          <a:latin typeface="Consolas"/>
                          <a:ea typeface="Consolas"/>
                          <a:cs typeface="Consolas"/>
                          <a:sym typeface="Consolas"/>
                        </a:rPr>
                        <a:t>li</a:t>
                      </a:r>
                      <a:r>
                        <a:rPr lang="en-GB">
                          <a:solidFill>
                            <a:srgbClr val="D9D9D9"/>
                          </a:solidFill>
                          <a:latin typeface="Consolas"/>
                          <a:ea typeface="Consolas"/>
                          <a:cs typeface="Consolas"/>
                          <a:sym typeface="Consolas"/>
                        </a:rPr>
                        <a:t>&gt;</a:t>
                      </a:r>
                      <a:endParaRPr>
                        <a:solidFill>
                          <a:srgbClr val="D9D9D9"/>
                        </a:solidFill>
                        <a:latin typeface="Consolas"/>
                        <a:ea typeface="Consolas"/>
                        <a:cs typeface="Consolas"/>
                        <a:sym typeface="Consolas"/>
                      </a:endParaRPr>
                    </a:p>
                    <a:p>
                      <a:pPr indent="0" lvl="0" marL="0" rtl="0" algn="l">
                        <a:spcBef>
                          <a:spcPts val="0"/>
                        </a:spcBef>
                        <a:spcAft>
                          <a:spcPts val="0"/>
                        </a:spcAft>
                        <a:buNone/>
                      </a:pPr>
                      <a:r>
                        <a:rPr lang="en-GB">
                          <a:solidFill>
                            <a:srgbClr val="D9D9D9"/>
                          </a:solidFill>
                          <a:latin typeface="Consolas"/>
                          <a:ea typeface="Consolas"/>
                          <a:cs typeface="Consolas"/>
                          <a:sym typeface="Consolas"/>
                        </a:rPr>
                        <a:t>  &lt;</a:t>
                      </a:r>
                      <a:r>
                        <a:rPr lang="en-GB">
                          <a:solidFill>
                            <a:srgbClr val="E06666"/>
                          </a:solidFill>
                          <a:latin typeface="Consolas"/>
                          <a:ea typeface="Consolas"/>
                          <a:cs typeface="Consolas"/>
                          <a:sym typeface="Consolas"/>
                        </a:rPr>
                        <a:t>li</a:t>
                      </a:r>
                      <a:r>
                        <a:rPr lang="en-GB">
                          <a:solidFill>
                            <a:srgbClr val="D9D9D9"/>
                          </a:solidFill>
                          <a:latin typeface="Consolas"/>
                          <a:ea typeface="Consolas"/>
                          <a:cs typeface="Consolas"/>
                          <a:sym typeface="Consolas"/>
                        </a:rPr>
                        <a:t>&gt;Item R3&lt;/</a:t>
                      </a:r>
                      <a:r>
                        <a:rPr lang="en-GB">
                          <a:solidFill>
                            <a:srgbClr val="E06666"/>
                          </a:solidFill>
                          <a:latin typeface="Consolas"/>
                          <a:ea typeface="Consolas"/>
                          <a:cs typeface="Consolas"/>
                          <a:sym typeface="Consolas"/>
                        </a:rPr>
                        <a:t>li</a:t>
                      </a:r>
                      <a:r>
                        <a:rPr lang="en-GB">
                          <a:solidFill>
                            <a:srgbClr val="D9D9D9"/>
                          </a:solidFill>
                          <a:latin typeface="Consolas"/>
                          <a:ea typeface="Consolas"/>
                          <a:cs typeface="Consolas"/>
                          <a:sym typeface="Consolas"/>
                        </a:rPr>
                        <a:t>&gt;</a:t>
                      </a:r>
                      <a:endParaRPr>
                        <a:solidFill>
                          <a:srgbClr val="D9D9D9"/>
                        </a:solidFill>
                        <a:latin typeface="Consolas"/>
                        <a:ea typeface="Consolas"/>
                        <a:cs typeface="Consolas"/>
                        <a:sym typeface="Consolas"/>
                      </a:endParaRPr>
                    </a:p>
                    <a:p>
                      <a:pPr indent="0" lvl="0" marL="0" rtl="0" algn="l">
                        <a:spcBef>
                          <a:spcPts val="0"/>
                        </a:spcBef>
                        <a:spcAft>
                          <a:spcPts val="0"/>
                        </a:spcAft>
                        <a:buNone/>
                      </a:pPr>
                      <a:r>
                        <a:rPr lang="en-GB">
                          <a:solidFill>
                            <a:srgbClr val="D9D9D9"/>
                          </a:solidFill>
                          <a:latin typeface="Consolas"/>
                          <a:ea typeface="Consolas"/>
                          <a:cs typeface="Consolas"/>
                          <a:sym typeface="Consolas"/>
                        </a:rPr>
                        <a:t>  &lt;</a:t>
                      </a:r>
                      <a:r>
                        <a:rPr lang="en-GB">
                          <a:solidFill>
                            <a:srgbClr val="E06666"/>
                          </a:solidFill>
                          <a:latin typeface="Consolas"/>
                          <a:ea typeface="Consolas"/>
                          <a:cs typeface="Consolas"/>
                          <a:sym typeface="Consolas"/>
                        </a:rPr>
                        <a:t>li</a:t>
                      </a:r>
                      <a:r>
                        <a:rPr lang="en-GB">
                          <a:solidFill>
                            <a:srgbClr val="D9D9D9"/>
                          </a:solidFill>
                          <a:latin typeface="Consolas"/>
                          <a:ea typeface="Consolas"/>
                          <a:cs typeface="Consolas"/>
                          <a:sym typeface="Consolas"/>
                        </a:rPr>
                        <a:t>&gt;Item R4&lt;/</a:t>
                      </a:r>
                      <a:r>
                        <a:rPr lang="en-GB">
                          <a:solidFill>
                            <a:srgbClr val="E06666"/>
                          </a:solidFill>
                          <a:latin typeface="Consolas"/>
                          <a:ea typeface="Consolas"/>
                          <a:cs typeface="Consolas"/>
                          <a:sym typeface="Consolas"/>
                        </a:rPr>
                        <a:t>li</a:t>
                      </a:r>
                      <a:r>
                        <a:rPr lang="en-GB">
                          <a:solidFill>
                            <a:srgbClr val="D9D9D9"/>
                          </a:solidFill>
                          <a:latin typeface="Consolas"/>
                          <a:ea typeface="Consolas"/>
                          <a:cs typeface="Consolas"/>
                          <a:sym typeface="Consolas"/>
                        </a:rPr>
                        <a:t>&gt;</a:t>
                      </a:r>
                      <a:endParaRPr>
                        <a:solidFill>
                          <a:srgbClr val="D9D9D9"/>
                        </a:solidFill>
                        <a:latin typeface="Consolas"/>
                        <a:ea typeface="Consolas"/>
                        <a:cs typeface="Consolas"/>
                        <a:sym typeface="Consolas"/>
                      </a:endParaRPr>
                    </a:p>
                    <a:p>
                      <a:pPr indent="0" lvl="0" marL="0" rtl="0" algn="l">
                        <a:spcBef>
                          <a:spcPts val="0"/>
                        </a:spcBef>
                        <a:spcAft>
                          <a:spcPts val="0"/>
                        </a:spcAft>
                        <a:buNone/>
                      </a:pPr>
                      <a:r>
                        <a:rPr lang="en-GB">
                          <a:solidFill>
                            <a:srgbClr val="D9D9D9"/>
                          </a:solidFill>
                          <a:latin typeface="Consolas"/>
                          <a:ea typeface="Consolas"/>
                          <a:cs typeface="Consolas"/>
                          <a:sym typeface="Consolas"/>
                        </a:rPr>
                        <a:t>&lt;/</a:t>
                      </a:r>
                      <a:r>
                        <a:rPr lang="en-GB">
                          <a:solidFill>
                            <a:srgbClr val="E06666"/>
                          </a:solidFill>
                          <a:latin typeface="Consolas"/>
                          <a:ea typeface="Consolas"/>
                          <a:cs typeface="Consolas"/>
                          <a:sym typeface="Consolas"/>
                        </a:rPr>
                        <a:t>ul</a:t>
                      </a:r>
                      <a:r>
                        <a:rPr lang="en-GB">
                          <a:solidFill>
                            <a:srgbClr val="D9D9D9"/>
                          </a:solidFill>
                          <a:latin typeface="Consolas"/>
                          <a:ea typeface="Consolas"/>
                          <a:cs typeface="Consolas"/>
                          <a:sym typeface="Consolas"/>
                        </a:rPr>
                        <a:t>&gt;</a:t>
                      </a:r>
                      <a:endParaRPr>
                        <a:solidFill>
                          <a:srgbClr val="D9D9D9"/>
                        </a:solidFill>
                        <a:latin typeface="Consolas"/>
                        <a:ea typeface="Consolas"/>
                        <a:cs typeface="Consolas"/>
                        <a:sym typeface="Consolas"/>
                      </a:endParaRPr>
                    </a:p>
                    <a:p>
                      <a:pPr indent="0" lvl="0" marL="0" rtl="0" algn="l">
                        <a:spcBef>
                          <a:spcPts val="0"/>
                        </a:spcBef>
                        <a:spcAft>
                          <a:spcPts val="0"/>
                        </a:spcAft>
                        <a:buNone/>
                      </a:pPr>
                      <a:r>
                        <a:rPr lang="en-GB">
                          <a:solidFill>
                            <a:srgbClr val="D9D9D9"/>
                          </a:solidFill>
                          <a:latin typeface="Consolas"/>
                          <a:ea typeface="Consolas"/>
                          <a:cs typeface="Consolas"/>
                          <a:sym typeface="Consolas"/>
                        </a:rPr>
                        <a:t>&lt;</a:t>
                      </a:r>
                      <a:r>
                        <a:rPr lang="en-GB">
                          <a:solidFill>
                            <a:srgbClr val="E06666"/>
                          </a:solidFill>
                          <a:latin typeface="Consolas"/>
                          <a:ea typeface="Consolas"/>
                          <a:cs typeface="Consolas"/>
                          <a:sym typeface="Consolas"/>
                        </a:rPr>
                        <a:t>ol</a:t>
                      </a:r>
                      <a:r>
                        <a:rPr lang="en-GB">
                          <a:solidFill>
                            <a:srgbClr val="D9D9D9"/>
                          </a:solidFill>
                          <a:latin typeface="Consolas"/>
                          <a:ea typeface="Consolas"/>
                          <a:cs typeface="Consolas"/>
                          <a:sym typeface="Consolas"/>
                        </a:rPr>
                        <a:t>&gt;</a:t>
                      </a:r>
                      <a:endParaRPr>
                        <a:solidFill>
                          <a:srgbClr val="D9D9D9"/>
                        </a:solidFill>
                        <a:latin typeface="Consolas"/>
                        <a:ea typeface="Consolas"/>
                        <a:cs typeface="Consolas"/>
                        <a:sym typeface="Consolas"/>
                      </a:endParaRPr>
                    </a:p>
                    <a:p>
                      <a:pPr indent="0" lvl="0" marL="0" rtl="0" algn="l">
                        <a:spcBef>
                          <a:spcPts val="0"/>
                        </a:spcBef>
                        <a:spcAft>
                          <a:spcPts val="0"/>
                        </a:spcAft>
                        <a:buNone/>
                      </a:pPr>
                      <a:r>
                        <a:rPr lang="en-GB">
                          <a:solidFill>
                            <a:srgbClr val="D9D9D9"/>
                          </a:solidFill>
                          <a:latin typeface="Consolas"/>
                          <a:ea typeface="Consolas"/>
                          <a:cs typeface="Consolas"/>
                          <a:sym typeface="Consolas"/>
                        </a:rPr>
                        <a:t>  &lt;</a:t>
                      </a:r>
                      <a:r>
                        <a:rPr lang="en-GB">
                          <a:solidFill>
                            <a:srgbClr val="E06666"/>
                          </a:solidFill>
                          <a:latin typeface="Consolas"/>
                          <a:ea typeface="Consolas"/>
                          <a:cs typeface="Consolas"/>
                          <a:sym typeface="Consolas"/>
                        </a:rPr>
                        <a:t>li</a:t>
                      </a:r>
                      <a:r>
                        <a:rPr lang="en-GB">
                          <a:solidFill>
                            <a:srgbClr val="D9D9D9"/>
                          </a:solidFill>
                          <a:latin typeface="Consolas"/>
                          <a:ea typeface="Consolas"/>
                          <a:cs typeface="Consolas"/>
                          <a:sym typeface="Consolas"/>
                        </a:rPr>
                        <a:t>&gt;Item A1&lt;/</a:t>
                      </a:r>
                      <a:r>
                        <a:rPr lang="en-GB">
                          <a:solidFill>
                            <a:srgbClr val="E06666"/>
                          </a:solidFill>
                          <a:latin typeface="Consolas"/>
                          <a:ea typeface="Consolas"/>
                          <a:cs typeface="Consolas"/>
                          <a:sym typeface="Consolas"/>
                        </a:rPr>
                        <a:t>li</a:t>
                      </a:r>
                      <a:r>
                        <a:rPr lang="en-GB">
                          <a:solidFill>
                            <a:srgbClr val="D9D9D9"/>
                          </a:solidFill>
                          <a:latin typeface="Consolas"/>
                          <a:ea typeface="Consolas"/>
                          <a:cs typeface="Consolas"/>
                          <a:sym typeface="Consolas"/>
                        </a:rPr>
                        <a:t>&gt;</a:t>
                      </a:r>
                      <a:endParaRPr>
                        <a:solidFill>
                          <a:srgbClr val="D9D9D9"/>
                        </a:solidFill>
                        <a:latin typeface="Consolas"/>
                        <a:ea typeface="Consolas"/>
                        <a:cs typeface="Consolas"/>
                        <a:sym typeface="Consolas"/>
                      </a:endParaRPr>
                    </a:p>
                    <a:p>
                      <a:pPr indent="0" lvl="0" marL="0" rtl="0" algn="l">
                        <a:spcBef>
                          <a:spcPts val="0"/>
                        </a:spcBef>
                        <a:spcAft>
                          <a:spcPts val="0"/>
                        </a:spcAft>
                        <a:buNone/>
                      </a:pPr>
                      <a:r>
                        <a:rPr lang="en-GB">
                          <a:solidFill>
                            <a:srgbClr val="D9D9D9"/>
                          </a:solidFill>
                          <a:latin typeface="Consolas"/>
                          <a:ea typeface="Consolas"/>
                          <a:cs typeface="Consolas"/>
                          <a:sym typeface="Consolas"/>
                        </a:rPr>
                        <a:t>  &lt;</a:t>
                      </a:r>
                      <a:r>
                        <a:rPr lang="en-GB">
                          <a:solidFill>
                            <a:srgbClr val="E06666"/>
                          </a:solidFill>
                          <a:latin typeface="Consolas"/>
                          <a:ea typeface="Consolas"/>
                          <a:cs typeface="Consolas"/>
                          <a:sym typeface="Consolas"/>
                        </a:rPr>
                        <a:t>li</a:t>
                      </a:r>
                      <a:r>
                        <a:rPr lang="en-GB">
                          <a:solidFill>
                            <a:srgbClr val="D9D9D9"/>
                          </a:solidFill>
                          <a:latin typeface="Consolas"/>
                          <a:ea typeface="Consolas"/>
                          <a:cs typeface="Consolas"/>
                          <a:sym typeface="Consolas"/>
                        </a:rPr>
                        <a:t>&gt;Item A2&lt;/</a:t>
                      </a:r>
                      <a:r>
                        <a:rPr lang="en-GB">
                          <a:solidFill>
                            <a:srgbClr val="E06666"/>
                          </a:solidFill>
                          <a:latin typeface="Consolas"/>
                          <a:ea typeface="Consolas"/>
                          <a:cs typeface="Consolas"/>
                          <a:sym typeface="Consolas"/>
                        </a:rPr>
                        <a:t>li</a:t>
                      </a:r>
                      <a:r>
                        <a:rPr lang="en-GB">
                          <a:solidFill>
                            <a:srgbClr val="D9D9D9"/>
                          </a:solidFill>
                          <a:latin typeface="Consolas"/>
                          <a:ea typeface="Consolas"/>
                          <a:cs typeface="Consolas"/>
                          <a:sym typeface="Consolas"/>
                        </a:rPr>
                        <a:t>&gt;</a:t>
                      </a:r>
                      <a:endParaRPr>
                        <a:solidFill>
                          <a:srgbClr val="D9D9D9"/>
                        </a:solidFill>
                        <a:latin typeface="Consolas"/>
                        <a:ea typeface="Consolas"/>
                        <a:cs typeface="Consolas"/>
                        <a:sym typeface="Consolas"/>
                      </a:endParaRPr>
                    </a:p>
                    <a:p>
                      <a:pPr indent="0" lvl="0" marL="0" rtl="0" algn="l">
                        <a:spcBef>
                          <a:spcPts val="0"/>
                        </a:spcBef>
                        <a:spcAft>
                          <a:spcPts val="0"/>
                        </a:spcAft>
                        <a:buNone/>
                      </a:pPr>
                      <a:r>
                        <a:rPr lang="en-GB">
                          <a:solidFill>
                            <a:srgbClr val="D9D9D9"/>
                          </a:solidFill>
                          <a:latin typeface="Consolas"/>
                          <a:ea typeface="Consolas"/>
                          <a:cs typeface="Consolas"/>
                          <a:sym typeface="Consolas"/>
                        </a:rPr>
                        <a:t>&lt;/</a:t>
                      </a:r>
                      <a:r>
                        <a:rPr lang="en-GB">
                          <a:solidFill>
                            <a:srgbClr val="E06666"/>
                          </a:solidFill>
                          <a:latin typeface="Consolas"/>
                          <a:ea typeface="Consolas"/>
                          <a:cs typeface="Consolas"/>
                          <a:sym typeface="Consolas"/>
                        </a:rPr>
                        <a:t>ol</a:t>
                      </a:r>
                      <a:r>
                        <a:rPr lang="en-GB">
                          <a:solidFill>
                            <a:srgbClr val="D9D9D9"/>
                          </a:solidFill>
                          <a:latin typeface="Consolas"/>
                          <a:ea typeface="Consolas"/>
                          <a:cs typeface="Consolas"/>
                          <a:sym typeface="Consolas"/>
                        </a:rPr>
                        <a:t>&gt;</a:t>
                      </a:r>
                      <a:endParaRPr>
                        <a:solidFill>
                          <a:srgbClr val="D9D9D9"/>
                        </a:solidFill>
                        <a:latin typeface="Consolas"/>
                        <a:ea typeface="Consolas"/>
                        <a:cs typeface="Consolas"/>
                        <a:sym typeface="Consolas"/>
                      </a:endParaRPr>
                    </a:p>
                  </a:txBody>
                  <a:tcPr marT="63500" marB="63500" marR="63500" marL="63500">
                    <a:solidFill>
                      <a:srgbClr val="0C343D"/>
                    </a:solidFill>
                  </a:tcPr>
                </a:tc>
              </a:tr>
              <a:tr h="2418150">
                <a:tc vMerge="1"/>
              </a:tr>
            </a:tbl>
          </a:graphicData>
        </a:graphic>
      </p:graphicFrame>
      <p:sp>
        <p:nvSpPr>
          <p:cNvPr id="526" name="Google Shape;526;p67"/>
          <p:cNvSpPr txBox="1"/>
          <p:nvPr/>
        </p:nvSpPr>
        <p:spPr>
          <a:xfrm>
            <a:off x="4659050" y="1256225"/>
            <a:ext cx="3000000" cy="33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200">
                <a:solidFill>
                  <a:schemeClr val="dk1"/>
                </a:solidFill>
                <a:latin typeface="Helvetica Neue"/>
                <a:ea typeface="Helvetica Neue"/>
                <a:cs typeface="Helvetica Neue"/>
                <a:sym typeface="Helvetica Neue"/>
              </a:rPr>
              <a:t>HTML:</a:t>
            </a:r>
            <a:endParaRPr b="1">
              <a:latin typeface="Helvetica Neue"/>
              <a:ea typeface="Helvetica Neue"/>
              <a:cs typeface="Helvetica Neue"/>
              <a:sym typeface="Helvetica Neue"/>
            </a:endParaRPr>
          </a:p>
        </p:txBody>
      </p:sp>
      <p:sp>
        <p:nvSpPr>
          <p:cNvPr id="527" name="Google Shape;527;p67"/>
          <p:cNvSpPr txBox="1"/>
          <p:nvPr/>
        </p:nvSpPr>
        <p:spPr>
          <a:xfrm>
            <a:off x="4692600" y="3991050"/>
            <a:ext cx="3000000" cy="33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200">
                <a:solidFill>
                  <a:schemeClr val="dk1"/>
                </a:solidFill>
                <a:latin typeface="Helvetica Neue"/>
                <a:ea typeface="Helvetica Neue"/>
                <a:cs typeface="Helvetica Neue"/>
                <a:sym typeface="Helvetica Neue"/>
              </a:rPr>
              <a:t>CSS:</a:t>
            </a:r>
            <a:endParaRPr b="1">
              <a:latin typeface="Helvetica Neue"/>
              <a:ea typeface="Helvetica Neue"/>
              <a:cs typeface="Helvetica Neue"/>
              <a:sym typeface="Helvetica Neue"/>
            </a:endParaRPr>
          </a:p>
        </p:txBody>
      </p:sp>
      <p:graphicFrame>
        <p:nvGraphicFramePr>
          <p:cNvPr id="528" name="Google Shape;528;p67"/>
          <p:cNvGraphicFramePr/>
          <p:nvPr/>
        </p:nvGraphicFramePr>
        <p:xfrm>
          <a:off x="4687000" y="4321650"/>
          <a:ext cx="3000000" cy="3000000"/>
        </p:xfrm>
        <a:graphic>
          <a:graphicData uri="http://schemas.openxmlformats.org/drawingml/2006/table">
            <a:tbl>
              <a:tblPr>
                <a:noFill/>
                <a:tableStyleId>{F1746A70-E492-4B2E-A27A-B97A7C431631}</a:tableStyleId>
              </a:tblPr>
              <a:tblGrid>
                <a:gridCol w="2426600"/>
              </a:tblGrid>
              <a:tr h="12700">
                <a:tc rowSpan="2">
                  <a:txBody>
                    <a:bodyPr/>
                    <a:lstStyle/>
                    <a:p>
                      <a:pPr indent="0" lvl="0" marL="0" rtl="0" algn="l">
                        <a:spcBef>
                          <a:spcPts val="0"/>
                        </a:spcBef>
                        <a:spcAft>
                          <a:spcPts val="0"/>
                        </a:spcAft>
                        <a:buNone/>
                      </a:pPr>
                      <a:r>
                        <a:rPr lang="en-GB">
                          <a:solidFill>
                            <a:srgbClr val="E06666"/>
                          </a:solidFill>
                          <a:latin typeface="Consolas"/>
                          <a:ea typeface="Consolas"/>
                          <a:cs typeface="Consolas"/>
                          <a:sym typeface="Consolas"/>
                        </a:rPr>
                        <a:t>ul li</a:t>
                      </a:r>
                      <a:r>
                        <a:rPr lang="en-GB">
                          <a:solidFill>
                            <a:srgbClr val="D9D9D9"/>
                          </a:solidFill>
                          <a:latin typeface="Consolas"/>
                          <a:ea typeface="Consolas"/>
                          <a:cs typeface="Consolas"/>
                          <a:sym typeface="Consolas"/>
                        </a:rPr>
                        <a:t>{ color: </a:t>
                      </a:r>
                      <a:r>
                        <a:rPr lang="en-GB">
                          <a:solidFill>
                            <a:srgbClr val="FF9900"/>
                          </a:solidFill>
                          <a:latin typeface="Consolas"/>
                          <a:ea typeface="Consolas"/>
                          <a:cs typeface="Consolas"/>
                          <a:sym typeface="Consolas"/>
                        </a:rPr>
                        <a:t>red</a:t>
                      </a:r>
                      <a:r>
                        <a:rPr lang="en-GB">
                          <a:solidFill>
                            <a:srgbClr val="D9D9D9"/>
                          </a:solidFill>
                          <a:latin typeface="Consolas"/>
                          <a:ea typeface="Consolas"/>
                          <a:cs typeface="Consolas"/>
                          <a:sym typeface="Consolas"/>
                        </a:rPr>
                        <a:t>; }</a:t>
                      </a:r>
                      <a:endParaRPr>
                        <a:solidFill>
                          <a:srgbClr val="D9D9D9"/>
                        </a:solidFill>
                        <a:latin typeface="Consolas"/>
                        <a:ea typeface="Consolas"/>
                        <a:cs typeface="Consolas"/>
                        <a:sym typeface="Consolas"/>
                      </a:endParaRPr>
                    </a:p>
                    <a:p>
                      <a:pPr indent="0" lvl="0" marL="0" rtl="0" algn="l">
                        <a:spcBef>
                          <a:spcPts val="0"/>
                        </a:spcBef>
                        <a:spcAft>
                          <a:spcPts val="0"/>
                        </a:spcAft>
                        <a:buNone/>
                      </a:pPr>
                      <a:r>
                        <a:rPr lang="en-GB">
                          <a:solidFill>
                            <a:srgbClr val="E06666"/>
                          </a:solidFill>
                          <a:latin typeface="Consolas"/>
                          <a:ea typeface="Consolas"/>
                          <a:cs typeface="Consolas"/>
                          <a:sym typeface="Consolas"/>
                        </a:rPr>
                        <a:t>ol li</a:t>
                      </a:r>
                      <a:r>
                        <a:rPr lang="en-GB">
                          <a:solidFill>
                            <a:srgbClr val="D9D9D9"/>
                          </a:solidFill>
                          <a:latin typeface="Consolas"/>
                          <a:ea typeface="Consolas"/>
                          <a:cs typeface="Consolas"/>
                          <a:sym typeface="Consolas"/>
                        </a:rPr>
                        <a:t>{ color: </a:t>
                      </a:r>
                      <a:r>
                        <a:rPr lang="en-GB">
                          <a:solidFill>
                            <a:srgbClr val="FF9900"/>
                          </a:solidFill>
                          <a:latin typeface="Consolas"/>
                          <a:ea typeface="Consolas"/>
                          <a:cs typeface="Consolas"/>
                          <a:sym typeface="Consolas"/>
                        </a:rPr>
                        <a:t>blue</a:t>
                      </a:r>
                      <a:r>
                        <a:rPr lang="en-GB">
                          <a:solidFill>
                            <a:srgbClr val="D9D9D9"/>
                          </a:solidFill>
                          <a:latin typeface="Consolas"/>
                          <a:ea typeface="Consolas"/>
                          <a:cs typeface="Consolas"/>
                          <a:sym typeface="Consolas"/>
                        </a:rPr>
                        <a:t>; }</a:t>
                      </a:r>
                      <a:endParaRPr>
                        <a:solidFill>
                          <a:srgbClr val="D9D9D9"/>
                        </a:solidFill>
                        <a:latin typeface="Consolas"/>
                        <a:ea typeface="Consolas"/>
                        <a:cs typeface="Consolas"/>
                        <a:sym typeface="Consolas"/>
                      </a:endParaRPr>
                    </a:p>
                  </a:txBody>
                  <a:tcPr marT="63500" marB="63500" marR="63500" marL="63500">
                    <a:solidFill>
                      <a:srgbClr val="0C343D"/>
                    </a:solidFill>
                  </a:tcPr>
                </a:tc>
              </a:tr>
              <a:tr h="330200">
                <a:tc vMerge="1"/>
              </a:tr>
            </a:tbl>
          </a:graphicData>
        </a:graphic>
      </p:graphicFrame>
      <p:pic>
        <p:nvPicPr>
          <p:cNvPr id="529" name="Google Shape;529;p67"/>
          <p:cNvPicPr preferRelativeResize="0"/>
          <p:nvPr/>
        </p:nvPicPr>
        <p:blipFill>
          <a:blip r:embed="rId4">
            <a:alphaModFix/>
          </a:blip>
          <a:stretch>
            <a:fillRect/>
          </a:stretch>
        </p:blipFill>
        <p:spPr>
          <a:xfrm>
            <a:off x="282000" y="2068146"/>
            <a:ext cx="1186525" cy="1470258"/>
          </a:xfrm>
          <a:prstGeom prst="rect">
            <a:avLst/>
          </a:prstGeom>
          <a:noFill/>
          <a:ln>
            <a:noFill/>
          </a:ln>
        </p:spPr>
      </p:pic>
      <p:pic>
        <p:nvPicPr>
          <p:cNvPr id="530" name="Google Shape;530;p67"/>
          <p:cNvPicPr preferRelativeResize="0"/>
          <p:nvPr/>
        </p:nvPicPr>
        <p:blipFill>
          <a:blip r:embed="rId5">
            <a:alphaModFix/>
          </a:blip>
          <a:stretch>
            <a:fillRect/>
          </a:stretch>
        </p:blipFill>
        <p:spPr>
          <a:xfrm>
            <a:off x="7323875" y="1958777"/>
            <a:ext cx="1430575" cy="13665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534" name="Shape 534"/>
        <p:cNvGrpSpPr/>
        <p:nvPr/>
      </p:nvGrpSpPr>
      <p:grpSpPr>
        <a:xfrm>
          <a:off x="0" y="0"/>
          <a:ext cx="0" cy="0"/>
          <a:chOff x="0" y="0"/>
          <a:chExt cx="0" cy="0"/>
        </a:xfrm>
      </p:grpSpPr>
      <p:pic>
        <p:nvPicPr>
          <p:cNvPr id="535" name="Google Shape;535;p6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536" name="Google Shape;536;p68"/>
          <p:cNvSpPr txBox="1"/>
          <p:nvPr/>
        </p:nvSpPr>
        <p:spPr>
          <a:xfrm>
            <a:off x="1626300" y="2126100"/>
            <a:ext cx="58914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¡VAMOS A PRACTICAR LO VISTO! </a:t>
            </a:r>
            <a:endParaRPr b="0" i="1" sz="3600" u="none" cap="none" strike="noStrike">
              <a:solidFill>
                <a:srgbClr val="000000"/>
              </a:solidFill>
              <a:latin typeface="Anton"/>
              <a:ea typeface="Anton"/>
              <a:cs typeface="Anton"/>
              <a:sym typeface="Anton"/>
            </a:endParaRPr>
          </a:p>
        </p:txBody>
      </p:sp>
      <p:pic>
        <p:nvPicPr>
          <p:cNvPr id="537" name="Google Shape;537;p68"/>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pic>
        <p:nvPicPr>
          <p:cNvPr id="542" name="Google Shape;542;p69"/>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43" name="Google Shape;543;p69"/>
          <p:cNvSpPr txBox="1"/>
          <p:nvPr/>
        </p:nvSpPr>
        <p:spPr>
          <a:xfrm>
            <a:off x="1061650" y="1419325"/>
            <a:ext cx="7234200" cy="32403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GB" sz="1600">
                <a:solidFill>
                  <a:schemeClr val="dk1"/>
                </a:solidFill>
                <a:latin typeface="Helvetica Neue Light"/>
                <a:ea typeface="Helvetica Neue Light"/>
                <a:cs typeface="Helvetica Neue Light"/>
                <a:sym typeface="Helvetica Neue Light"/>
              </a:rPr>
              <a:t>Cuando reglas distintas apuntan al mismo objeto: </a:t>
            </a:r>
            <a:endParaRPr sz="1600">
              <a:solidFill>
                <a:schemeClr val="dk1"/>
              </a:solidFill>
              <a:latin typeface="Helvetica Neue Light"/>
              <a:ea typeface="Helvetica Neue Light"/>
              <a:cs typeface="Helvetica Neue Light"/>
              <a:sym typeface="Helvetica Neue Light"/>
            </a:endParaRPr>
          </a:p>
          <a:p>
            <a:pPr indent="-330200" lvl="0" marL="457200" rtl="0" algn="l">
              <a:lnSpc>
                <a:spcPct val="150000"/>
              </a:lnSpc>
              <a:spcBef>
                <a:spcPts val="0"/>
              </a:spcBef>
              <a:spcAft>
                <a:spcPts val="0"/>
              </a:spcAft>
              <a:buClr>
                <a:srgbClr val="3CEFAB"/>
              </a:buClr>
              <a:buSzPts val="1600"/>
              <a:buFont typeface="Didact Gothic"/>
              <a:buChar char="●"/>
            </a:pPr>
            <a:r>
              <a:rPr lang="en-GB" sz="1600">
                <a:solidFill>
                  <a:schemeClr val="dk1"/>
                </a:solidFill>
                <a:latin typeface="Helvetica Neue Light"/>
                <a:ea typeface="Helvetica Neue Light"/>
                <a:cs typeface="Helvetica Neue Light"/>
                <a:sym typeface="Helvetica Neue Light"/>
              </a:rPr>
              <a:t>Si son </a:t>
            </a:r>
            <a:r>
              <a:rPr b="1" lang="en-GB" sz="1600">
                <a:solidFill>
                  <a:schemeClr val="dk1"/>
                </a:solidFill>
                <a:latin typeface="Helvetica Neue"/>
                <a:ea typeface="Helvetica Neue"/>
                <a:cs typeface="Helvetica Neue"/>
                <a:sym typeface="Helvetica Neue"/>
              </a:rPr>
              <a:t>propiedades distintas</a:t>
            </a:r>
            <a:r>
              <a:rPr lang="en-GB" sz="1600">
                <a:solidFill>
                  <a:schemeClr val="dk1"/>
                </a:solidFill>
                <a:latin typeface="Helvetica Neue Light"/>
                <a:ea typeface="Helvetica Neue Light"/>
                <a:cs typeface="Helvetica Neue Light"/>
                <a:sym typeface="Helvetica Neue Light"/>
              </a:rPr>
              <a:t>, se suman (se combinan). </a:t>
            </a:r>
            <a:endParaRPr sz="1600">
              <a:solidFill>
                <a:schemeClr val="dk1"/>
              </a:solidFill>
              <a:latin typeface="Helvetica Neue Light"/>
              <a:ea typeface="Helvetica Neue Light"/>
              <a:cs typeface="Helvetica Neue Light"/>
              <a:sym typeface="Helvetica Neue Light"/>
            </a:endParaRPr>
          </a:p>
          <a:p>
            <a:pPr indent="-330200" lvl="0" marL="457200" rtl="0" algn="l">
              <a:lnSpc>
                <a:spcPct val="150000"/>
              </a:lnSpc>
              <a:spcBef>
                <a:spcPts val="0"/>
              </a:spcBef>
              <a:spcAft>
                <a:spcPts val="0"/>
              </a:spcAft>
              <a:buClr>
                <a:srgbClr val="3CEFAB"/>
              </a:buClr>
              <a:buSzPts val="1600"/>
              <a:buFont typeface="Didact Gothic"/>
              <a:buChar char="●"/>
            </a:pPr>
            <a:r>
              <a:rPr lang="en-GB" sz="1600">
                <a:solidFill>
                  <a:schemeClr val="dk1"/>
                </a:solidFill>
                <a:latin typeface="Helvetica Neue Light"/>
                <a:ea typeface="Helvetica Neue Light"/>
                <a:cs typeface="Helvetica Neue Light"/>
                <a:sym typeface="Helvetica Neue Light"/>
              </a:rPr>
              <a:t>Si tienen </a:t>
            </a:r>
            <a:r>
              <a:rPr b="1" lang="en-GB" sz="1600">
                <a:solidFill>
                  <a:schemeClr val="dk1"/>
                </a:solidFill>
                <a:latin typeface="Helvetica Neue"/>
                <a:ea typeface="Helvetica Neue"/>
                <a:cs typeface="Helvetica Neue"/>
                <a:sym typeface="Helvetica Neue"/>
              </a:rPr>
              <a:t>alguna propiedad repetida</a:t>
            </a:r>
            <a:r>
              <a:rPr lang="en-GB" sz="1600">
                <a:solidFill>
                  <a:schemeClr val="dk1"/>
                </a:solidFill>
                <a:latin typeface="Helvetica Neue Light"/>
                <a:ea typeface="Helvetica Neue Light"/>
                <a:cs typeface="Helvetica Neue Light"/>
                <a:sym typeface="Helvetica Neue Light"/>
              </a:rPr>
              <a:t>, sólo una queda. </a:t>
            </a:r>
            <a:br>
              <a:rPr lang="en-GB" sz="1600">
                <a:solidFill>
                  <a:schemeClr val="dk1"/>
                </a:solidFill>
                <a:latin typeface="Helvetica Neue Light"/>
                <a:ea typeface="Helvetica Neue Light"/>
                <a:cs typeface="Helvetica Neue Light"/>
                <a:sym typeface="Helvetica Neue Light"/>
              </a:rPr>
            </a:br>
            <a:endParaRPr sz="16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r>
              <a:rPr lang="en-GB" sz="1600">
                <a:solidFill>
                  <a:schemeClr val="dk1"/>
                </a:solidFill>
                <a:latin typeface="Helvetica Neue Light"/>
                <a:ea typeface="Helvetica Neue Light"/>
                <a:cs typeface="Helvetica Neue Light"/>
                <a:sym typeface="Helvetica Neue Light"/>
              </a:rPr>
              <a:t>Esto es lo que se denomina </a:t>
            </a:r>
            <a:r>
              <a:rPr i="1" lang="en-GB" sz="1600">
                <a:solidFill>
                  <a:schemeClr val="dk1"/>
                </a:solidFill>
                <a:latin typeface="Helvetica Neue Light"/>
                <a:ea typeface="Helvetica Neue Light"/>
                <a:cs typeface="Helvetica Neue Light"/>
                <a:sym typeface="Helvetica Neue Light"/>
              </a:rPr>
              <a:t>precedencia</a:t>
            </a:r>
            <a:r>
              <a:rPr lang="en-GB" sz="1600">
                <a:solidFill>
                  <a:schemeClr val="dk1"/>
                </a:solidFill>
                <a:latin typeface="Helvetica Neue Light"/>
                <a:ea typeface="Helvetica Neue Light"/>
                <a:cs typeface="Helvetica Neue Light"/>
                <a:sym typeface="Helvetica Neue Light"/>
              </a:rPr>
              <a:t>. </a:t>
            </a:r>
            <a:endParaRPr sz="1600">
              <a:solidFill>
                <a:schemeClr val="dk1"/>
              </a:solidFill>
              <a:latin typeface="Helvetica Neue Light"/>
              <a:ea typeface="Helvetica Neue Light"/>
              <a:cs typeface="Helvetica Neue Light"/>
              <a:sym typeface="Helvetica Neue Light"/>
            </a:endParaRPr>
          </a:p>
          <a:p>
            <a:pPr indent="-330200" lvl="0" marL="457200" rtl="0" algn="l">
              <a:lnSpc>
                <a:spcPct val="150000"/>
              </a:lnSpc>
              <a:spcBef>
                <a:spcPts val="0"/>
              </a:spcBef>
              <a:spcAft>
                <a:spcPts val="0"/>
              </a:spcAft>
              <a:buClr>
                <a:srgbClr val="3CEFAB"/>
              </a:buClr>
              <a:buSzPts val="1600"/>
              <a:buFont typeface="Helvetica Neue Light"/>
              <a:buChar char="●"/>
            </a:pPr>
            <a:r>
              <a:rPr b="1" lang="en-GB" sz="1600">
                <a:solidFill>
                  <a:schemeClr val="dk1"/>
                </a:solidFill>
                <a:latin typeface="Helvetica Neue"/>
                <a:ea typeface="Helvetica Neue"/>
                <a:cs typeface="Helvetica Neue"/>
                <a:sym typeface="Helvetica Neue"/>
              </a:rPr>
              <a:t>ID</a:t>
            </a:r>
            <a:r>
              <a:rPr lang="en-GB" sz="1600">
                <a:solidFill>
                  <a:schemeClr val="dk1"/>
                </a:solidFill>
                <a:latin typeface="Helvetica Neue Light"/>
                <a:ea typeface="Helvetica Neue Light"/>
                <a:cs typeface="Helvetica Neue Light"/>
                <a:sym typeface="Helvetica Neue Light"/>
              </a:rPr>
              <a:t> pisa cualquier otra regla.</a:t>
            </a:r>
            <a:endParaRPr sz="1600">
              <a:solidFill>
                <a:schemeClr val="dk1"/>
              </a:solidFill>
              <a:latin typeface="Helvetica Neue Light"/>
              <a:ea typeface="Helvetica Neue Light"/>
              <a:cs typeface="Helvetica Neue Light"/>
              <a:sym typeface="Helvetica Neue Light"/>
            </a:endParaRPr>
          </a:p>
          <a:p>
            <a:pPr indent="-330200" lvl="0" marL="457200" rtl="0" algn="l">
              <a:lnSpc>
                <a:spcPct val="150000"/>
              </a:lnSpc>
              <a:spcBef>
                <a:spcPts val="0"/>
              </a:spcBef>
              <a:spcAft>
                <a:spcPts val="0"/>
              </a:spcAft>
              <a:buClr>
                <a:srgbClr val="3CEFAB"/>
              </a:buClr>
              <a:buSzPts val="1600"/>
              <a:buFont typeface="Helvetica Neue Light"/>
              <a:buChar char="●"/>
            </a:pPr>
            <a:r>
              <a:rPr b="1" lang="en-GB" sz="1600">
                <a:solidFill>
                  <a:schemeClr val="dk1"/>
                </a:solidFill>
                <a:latin typeface="Helvetica Neue"/>
                <a:ea typeface="Helvetica Neue"/>
                <a:cs typeface="Helvetica Neue"/>
                <a:sym typeface="Helvetica Neue"/>
              </a:rPr>
              <a:t>Class </a:t>
            </a:r>
            <a:r>
              <a:rPr lang="en-GB" sz="1600">
                <a:solidFill>
                  <a:schemeClr val="dk1"/>
                </a:solidFill>
                <a:latin typeface="Helvetica Neue Light"/>
                <a:ea typeface="Helvetica Neue Light"/>
                <a:cs typeface="Helvetica Neue Light"/>
                <a:sym typeface="Helvetica Neue Light"/>
              </a:rPr>
              <a:t>sobreescribe las reglas de etiqueta, </a:t>
            </a:r>
            <a:br>
              <a:rPr lang="en-GB" sz="1600">
                <a:solidFill>
                  <a:schemeClr val="dk1"/>
                </a:solidFill>
                <a:latin typeface="Helvetica Neue Light"/>
                <a:ea typeface="Helvetica Neue Light"/>
                <a:cs typeface="Helvetica Neue Light"/>
                <a:sym typeface="Helvetica Neue Light"/>
              </a:rPr>
            </a:br>
            <a:r>
              <a:rPr lang="en-GB" sz="1600">
                <a:solidFill>
                  <a:schemeClr val="dk1"/>
                </a:solidFill>
                <a:latin typeface="Helvetica Neue Light"/>
                <a:ea typeface="Helvetica Neue Light"/>
                <a:cs typeface="Helvetica Neue Light"/>
                <a:sym typeface="Helvetica Neue Light"/>
              </a:rPr>
              <a:t>pero no las de </a:t>
            </a:r>
            <a:r>
              <a:rPr b="1" lang="en-GB" sz="1600">
                <a:solidFill>
                  <a:schemeClr val="dk1"/>
                </a:solidFill>
                <a:latin typeface="Helvetica Neue"/>
                <a:ea typeface="Helvetica Neue"/>
                <a:cs typeface="Helvetica Neue"/>
                <a:sym typeface="Helvetica Neue"/>
              </a:rPr>
              <a:t>ID</a:t>
            </a:r>
            <a:r>
              <a:rPr lang="en-GB" sz="1600">
                <a:solidFill>
                  <a:schemeClr val="dk1"/>
                </a:solidFill>
                <a:latin typeface="Helvetica Neue Light"/>
                <a:ea typeface="Helvetica Neue Light"/>
                <a:cs typeface="Helvetica Neue Light"/>
                <a:sym typeface="Helvetica Neue Light"/>
              </a:rPr>
              <a:t>.</a:t>
            </a:r>
            <a:endParaRPr sz="1600">
              <a:solidFill>
                <a:schemeClr val="dk1"/>
              </a:solidFill>
              <a:latin typeface="Helvetica Neue Light"/>
              <a:ea typeface="Helvetica Neue Light"/>
              <a:cs typeface="Helvetica Neue Light"/>
              <a:sym typeface="Helvetica Neue Light"/>
            </a:endParaRPr>
          </a:p>
          <a:p>
            <a:pPr indent="-330200" lvl="0" marL="457200" rtl="0" algn="l">
              <a:lnSpc>
                <a:spcPct val="150000"/>
              </a:lnSpc>
              <a:spcBef>
                <a:spcPts val="0"/>
              </a:spcBef>
              <a:spcAft>
                <a:spcPts val="0"/>
              </a:spcAft>
              <a:buClr>
                <a:srgbClr val="3CEFAB"/>
              </a:buClr>
              <a:buSzPts val="1600"/>
              <a:buFont typeface="Helvetica Neue Light"/>
              <a:buChar char="●"/>
            </a:pPr>
            <a:r>
              <a:rPr b="1" lang="en-GB" sz="1600">
                <a:solidFill>
                  <a:schemeClr val="dk1"/>
                </a:solidFill>
                <a:latin typeface="Helvetica Neue"/>
                <a:ea typeface="Helvetica Neue"/>
                <a:cs typeface="Helvetica Neue"/>
                <a:sym typeface="Helvetica Neue"/>
              </a:rPr>
              <a:t>Etiquetas </a:t>
            </a:r>
            <a:r>
              <a:rPr lang="en-GB" sz="1600">
                <a:solidFill>
                  <a:schemeClr val="dk1"/>
                </a:solidFill>
                <a:latin typeface="Helvetica Neue Light"/>
                <a:ea typeface="Helvetica Neue Light"/>
                <a:cs typeface="Helvetica Neue Light"/>
                <a:sym typeface="Helvetica Neue Light"/>
              </a:rPr>
              <a:t>tienen la menor precedencia.</a:t>
            </a:r>
            <a:endParaRPr sz="1600">
              <a:solidFill>
                <a:schemeClr val="dk1"/>
              </a:solidFill>
              <a:latin typeface="Helvetica Neue Light"/>
              <a:ea typeface="Helvetica Neue Light"/>
              <a:cs typeface="Helvetica Neue Light"/>
              <a:sym typeface="Helvetica Neue Light"/>
            </a:endParaRPr>
          </a:p>
        </p:txBody>
      </p:sp>
      <p:sp>
        <p:nvSpPr>
          <p:cNvPr id="544" name="Google Shape;544;p69"/>
          <p:cNvSpPr txBox="1"/>
          <p:nvPr/>
        </p:nvSpPr>
        <p:spPr>
          <a:xfrm>
            <a:off x="1123050" y="238825"/>
            <a:ext cx="6897900" cy="1180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600"/>
              </a:spcAft>
              <a:buNone/>
            </a:pPr>
            <a:r>
              <a:rPr i="1" lang="en-GB" sz="4000">
                <a:solidFill>
                  <a:schemeClr val="dk1"/>
                </a:solidFill>
                <a:latin typeface="Anton"/>
                <a:ea typeface="Anton"/>
                <a:cs typeface="Anton"/>
                <a:sym typeface="Anton"/>
              </a:rPr>
              <a:t>PRECEDENCIA DE DECLARACIONES</a:t>
            </a:r>
            <a:endParaRPr i="1" sz="4000">
              <a:latin typeface="Anton"/>
              <a:ea typeface="Anton"/>
              <a:cs typeface="Anton"/>
              <a:sym typeface="Anton"/>
            </a:endParaRPr>
          </a:p>
        </p:txBody>
      </p:sp>
      <p:sp>
        <p:nvSpPr>
          <p:cNvPr id="545" name="Google Shape;545;p69"/>
          <p:cNvSpPr txBox="1"/>
          <p:nvPr/>
        </p:nvSpPr>
        <p:spPr>
          <a:xfrm>
            <a:off x="5518150" y="3294650"/>
            <a:ext cx="3353400" cy="568200"/>
          </a:xfrm>
          <a:prstGeom prst="rect">
            <a:avLst/>
          </a:prstGeom>
          <a:noFill/>
          <a:ln cap="flat" cmpd="sng" w="19050">
            <a:solidFill>
              <a:srgbClr val="E0FF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i="1" lang="en-GB" sz="3000">
                <a:latin typeface="Anton"/>
                <a:ea typeface="Anton"/>
                <a:cs typeface="Anton"/>
                <a:sym typeface="Anton"/>
              </a:rPr>
              <a:t>ID &gt; Class &gt; Etiquetas</a:t>
            </a:r>
            <a:endParaRPr i="1" sz="3000">
              <a:latin typeface="Anton"/>
              <a:ea typeface="Anton"/>
              <a:cs typeface="Anton"/>
              <a:sym typeface="Anto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pic>
        <p:nvPicPr>
          <p:cNvPr id="550" name="Google Shape;550;p70"/>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51" name="Google Shape;551;p70"/>
          <p:cNvSpPr txBox="1"/>
          <p:nvPr/>
        </p:nvSpPr>
        <p:spPr>
          <a:xfrm>
            <a:off x="1123050" y="198875"/>
            <a:ext cx="6897900" cy="1180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600"/>
              </a:spcAft>
              <a:buNone/>
            </a:pPr>
            <a:r>
              <a:rPr i="1" lang="en-GB" sz="4000">
                <a:solidFill>
                  <a:schemeClr val="dk1"/>
                </a:solidFill>
                <a:latin typeface="Anton"/>
                <a:ea typeface="Anton"/>
                <a:cs typeface="Anton"/>
                <a:sym typeface="Anton"/>
              </a:rPr>
              <a:t>ESTILOS INLINE</a:t>
            </a:r>
            <a:endParaRPr i="1" sz="4000">
              <a:latin typeface="Anton"/>
              <a:ea typeface="Anton"/>
              <a:cs typeface="Anton"/>
              <a:sym typeface="Anton"/>
            </a:endParaRPr>
          </a:p>
        </p:txBody>
      </p:sp>
      <p:sp>
        <p:nvSpPr>
          <p:cNvPr id="552" name="Google Shape;552;p70"/>
          <p:cNvSpPr txBox="1"/>
          <p:nvPr/>
        </p:nvSpPr>
        <p:spPr>
          <a:xfrm>
            <a:off x="1198300" y="1529275"/>
            <a:ext cx="6960900" cy="1473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latin typeface="Helvetica Neue Light"/>
                <a:ea typeface="Helvetica Neue Light"/>
                <a:cs typeface="Helvetica Neue Light"/>
                <a:sym typeface="Helvetica Neue Light"/>
              </a:rPr>
              <a:t>Si utilizas estilos inline, sobrescribirán cualquier estilo de las páginas externas de CSS. Se podría decir que los estilos inline son los que tienen una mayor especificidad, por lo tanto, no es recomendable utilizarlos en tu página.</a:t>
            </a:r>
            <a:endParaRPr sz="2000">
              <a:solidFill>
                <a:schemeClr val="dk1"/>
              </a:solidFill>
              <a:latin typeface="Helvetica Neue Light"/>
              <a:ea typeface="Helvetica Neue Light"/>
              <a:cs typeface="Helvetica Neue Light"/>
              <a:sym typeface="Helvetica Neue Light"/>
            </a:endParaRPr>
          </a:p>
          <a:p>
            <a:pPr indent="0" lvl="0" marL="0" rtl="0" algn="ctr">
              <a:lnSpc>
                <a:spcPct val="115000"/>
              </a:lnSpc>
              <a:spcBef>
                <a:spcPts val="0"/>
              </a:spcBef>
              <a:spcAft>
                <a:spcPts val="0"/>
              </a:spcAft>
              <a:buNone/>
            </a:pPr>
            <a:r>
              <a:t/>
            </a:r>
            <a:endParaRPr sz="2000">
              <a:solidFill>
                <a:schemeClr val="dk1"/>
              </a:solidFill>
              <a:latin typeface="Helvetica Neue Light"/>
              <a:ea typeface="Helvetica Neue Light"/>
              <a:cs typeface="Helvetica Neue Light"/>
              <a:sym typeface="Helvetica Neue Light"/>
            </a:endParaRPr>
          </a:p>
        </p:txBody>
      </p:sp>
      <p:graphicFrame>
        <p:nvGraphicFramePr>
          <p:cNvPr id="553" name="Google Shape;553;p70"/>
          <p:cNvGraphicFramePr/>
          <p:nvPr/>
        </p:nvGraphicFramePr>
        <p:xfrm>
          <a:off x="1632950" y="3482325"/>
          <a:ext cx="3000000" cy="3000000"/>
        </p:xfrm>
        <a:graphic>
          <a:graphicData uri="http://schemas.openxmlformats.org/drawingml/2006/table">
            <a:tbl>
              <a:tblPr>
                <a:noFill/>
                <a:tableStyleId>{F1746A70-E492-4B2E-A27A-B97A7C431631}</a:tableStyleId>
              </a:tblPr>
              <a:tblGrid>
                <a:gridCol w="6009500"/>
              </a:tblGrid>
              <a:tr h="1350">
                <a:tc rowSpan="2">
                  <a:txBody>
                    <a:bodyPr/>
                    <a:lstStyle/>
                    <a:p>
                      <a:pPr indent="0" lvl="0" marL="0" rtl="0" algn="l">
                        <a:spcBef>
                          <a:spcPts val="0"/>
                        </a:spcBef>
                        <a:spcAft>
                          <a:spcPts val="0"/>
                        </a:spcAft>
                        <a:buNone/>
                      </a:pPr>
                      <a:r>
                        <a:rPr lang="en-GB">
                          <a:solidFill>
                            <a:srgbClr val="D9D9D9"/>
                          </a:solidFill>
                          <a:latin typeface="Consolas"/>
                          <a:ea typeface="Consolas"/>
                          <a:cs typeface="Consolas"/>
                          <a:sym typeface="Consolas"/>
                        </a:rPr>
                        <a:t>&lt;</a:t>
                      </a:r>
                      <a:r>
                        <a:rPr lang="en-GB">
                          <a:solidFill>
                            <a:srgbClr val="E06666"/>
                          </a:solidFill>
                          <a:latin typeface="Consolas"/>
                          <a:ea typeface="Consolas"/>
                          <a:cs typeface="Consolas"/>
                          <a:sym typeface="Consolas"/>
                        </a:rPr>
                        <a:t>p </a:t>
                      </a:r>
                      <a:r>
                        <a:rPr lang="en-GB">
                          <a:solidFill>
                            <a:srgbClr val="FF9900"/>
                          </a:solidFill>
                          <a:latin typeface="Consolas"/>
                          <a:ea typeface="Consolas"/>
                          <a:cs typeface="Consolas"/>
                          <a:sym typeface="Consolas"/>
                        </a:rPr>
                        <a:t>style</a:t>
                      </a:r>
                      <a:r>
                        <a:rPr lang="en-GB">
                          <a:solidFill>
                            <a:srgbClr val="D9D9D9"/>
                          </a:solidFill>
                          <a:latin typeface="Consolas"/>
                          <a:ea typeface="Consolas"/>
                          <a:cs typeface="Consolas"/>
                          <a:sym typeface="Consolas"/>
                        </a:rPr>
                        <a:t>= </a:t>
                      </a:r>
                      <a:r>
                        <a:rPr lang="en-GB">
                          <a:solidFill>
                            <a:srgbClr val="93C47D"/>
                          </a:solidFill>
                          <a:latin typeface="Consolas"/>
                          <a:ea typeface="Consolas"/>
                          <a:cs typeface="Consolas"/>
                          <a:sym typeface="Consolas"/>
                        </a:rPr>
                        <a:t>"color: red"</a:t>
                      </a:r>
                      <a:r>
                        <a:rPr lang="en-GB">
                          <a:solidFill>
                            <a:srgbClr val="D9D9D9"/>
                          </a:solidFill>
                          <a:latin typeface="Consolas"/>
                          <a:ea typeface="Consolas"/>
                          <a:cs typeface="Consolas"/>
                          <a:sym typeface="Consolas"/>
                        </a:rPr>
                        <a:t>&gt;Párrafo rojo&lt;/</a:t>
                      </a:r>
                      <a:r>
                        <a:rPr lang="en-GB">
                          <a:solidFill>
                            <a:srgbClr val="E06666"/>
                          </a:solidFill>
                          <a:latin typeface="Consolas"/>
                          <a:ea typeface="Consolas"/>
                          <a:cs typeface="Consolas"/>
                          <a:sym typeface="Consolas"/>
                        </a:rPr>
                        <a:t>p</a:t>
                      </a:r>
                      <a:r>
                        <a:rPr lang="en-GB">
                          <a:solidFill>
                            <a:srgbClr val="D9D9D9"/>
                          </a:solidFill>
                          <a:latin typeface="Consolas"/>
                          <a:ea typeface="Consolas"/>
                          <a:cs typeface="Consolas"/>
                          <a:sym typeface="Consolas"/>
                        </a:rPr>
                        <a:t>&gt;</a:t>
                      </a:r>
                      <a:endParaRPr>
                        <a:solidFill>
                          <a:srgbClr val="D9D9D9"/>
                        </a:solidFill>
                        <a:latin typeface="Didact Gothic"/>
                        <a:ea typeface="Didact Gothic"/>
                        <a:cs typeface="Didact Gothic"/>
                        <a:sym typeface="Didact Gothic"/>
                      </a:endParaRPr>
                    </a:p>
                  </a:txBody>
                  <a:tcPr marT="63500" marB="63500" marR="63500" marL="63500">
                    <a:solidFill>
                      <a:srgbClr val="0C343D"/>
                    </a:solidFill>
                  </a:tcPr>
                </a:tc>
              </a:tr>
              <a:tr h="329325">
                <a:tc vMerge="1"/>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pic>
        <p:nvPicPr>
          <p:cNvPr id="558" name="Google Shape;558;p71"/>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59" name="Google Shape;559;p71"/>
          <p:cNvSpPr txBox="1"/>
          <p:nvPr/>
        </p:nvSpPr>
        <p:spPr>
          <a:xfrm>
            <a:off x="1123050" y="191900"/>
            <a:ext cx="6897900" cy="1180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600"/>
              </a:spcAft>
              <a:buNone/>
            </a:pPr>
            <a:r>
              <a:rPr i="1" lang="en-GB" sz="4000">
                <a:solidFill>
                  <a:schemeClr val="dk1"/>
                </a:solidFill>
                <a:latin typeface="Anton"/>
                <a:ea typeface="Anton"/>
                <a:cs typeface="Anton"/>
                <a:sym typeface="Anton"/>
              </a:rPr>
              <a:t>ESPECIFICIDAD</a:t>
            </a:r>
            <a:endParaRPr i="1" sz="4000">
              <a:latin typeface="Anton"/>
              <a:ea typeface="Anton"/>
              <a:cs typeface="Anton"/>
              <a:sym typeface="Anton"/>
            </a:endParaRPr>
          </a:p>
        </p:txBody>
      </p:sp>
      <p:pic>
        <p:nvPicPr>
          <p:cNvPr id="560" name="Google Shape;560;p71">
            <a:hlinkClick r:id="rId4"/>
          </p:cNvPr>
          <p:cNvPicPr preferRelativeResize="0"/>
          <p:nvPr/>
        </p:nvPicPr>
        <p:blipFill rotWithShape="1">
          <a:blip r:embed="rId5">
            <a:alphaModFix/>
          </a:blip>
          <a:srcRect b="35806" l="0" r="0" t="0"/>
          <a:stretch/>
        </p:blipFill>
        <p:spPr>
          <a:xfrm>
            <a:off x="1832525" y="2082850"/>
            <a:ext cx="5844875" cy="1866326"/>
          </a:xfrm>
          <a:prstGeom prst="rect">
            <a:avLst/>
          </a:prstGeom>
          <a:noFill/>
          <a:ln>
            <a:noFill/>
          </a:ln>
        </p:spPr>
      </p:pic>
      <p:sp>
        <p:nvSpPr>
          <p:cNvPr id="561" name="Google Shape;561;p71"/>
          <p:cNvSpPr txBox="1"/>
          <p:nvPr/>
        </p:nvSpPr>
        <p:spPr>
          <a:xfrm>
            <a:off x="1198300" y="1367125"/>
            <a:ext cx="6960900" cy="1473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sz="2000">
                <a:solidFill>
                  <a:schemeClr val="dk1"/>
                </a:solidFill>
                <a:latin typeface="Helvetica Neue Light"/>
                <a:ea typeface="Helvetica Neue Light"/>
                <a:cs typeface="Helvetica Neue Light"/>
                <a:sym typeface="Helvetica Neue Light"/>
              </a:rPr>
              <a:t>En este gráfico se resume cuán importante es cada selector:</a:t>
            </a:r>
            <a:endParaRPr>
              <a:latin typeface="Helvetica Neue Light"/>
              <a:ea typeface="Helvetica Neue Light"/>
              <a:cs typeface="Helvetica Neue Light"/>
              <a:sym typeface="Helvetica Neue Light"/>
            </a:endParaRPr>
          </a:p>
        </p:txBody>
      </p:sp>
      <p:sp>
        <p:nvSpPr>
          <p:cNvPr id="562" name="Google Shape;562;p71"/>
          <p:cNvSpPr txBox="1"/>
          <p:nvPr/>
        </p:nvSpPr>
        <p:spPr>
          <a:xfrm>
            <a:off x="1805850" y="3909400"/>
            <a:ext cx="1324800" cy="468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GB">
                <a:solidFill>
                  <a:schemeClr val="dk1"/>
                </a:solidFill>
                <a:latin typeface="Helvetica Neue Light"/>
                <a:ea typeface="Helvetica Neue Light"/>
                <a:cs typeface="Helvetica Neue Light"/>
                <a:sym typeface="Helvetica Neue Light"/>
              </a:rPr>
              <a:t>Estilo aplicado a la </a:t>
            </a:r>
            <a:r>
              <a:rPr b="1" lang="en-GB">
                <a:solidFill>
                  <a:schemeClr val="dk1"/>
                </a:solidFill>
                <a:latin typeface="Helvetica Neue"/>
                <a:ea typeface="Helvetica Neue"/>
                <a:cs typeface="Helvetica Neue"/>
                <a:sym typeface="Helvetica Neue"/>
              </a:rPr>
              <a:t>Etiqueta.</a:t>
            </a:r>
            <a:endParaRPr b="1">
              <a:solidFill>
                <a:schemeClr val="dk1"/>
              </a:solidFill>
              <a:latin typeface="Helvetica Neue"/>
              <a:ea typeface="Helvetica Neue"/>
              <a:cs typeface="Helvetica Neue"/>
              <a:sym typeface="Helvetica Neue"/>
            </a:endParaRPr>
          </a:p>
        </p:txBody>
      </p:sp>
      <p:sp>
        <p:nvSpPr>
          <p:cNvPr id="563" name="Google Shape;563;p71"/>
          <p:cNvSpPr txBox="1"/>
          <p:nvPr/>
        </p:nvSpPr>
        <p:spPr>
          <a:xfrm>
            <a:off x="3363475" y="3909400"/>
            <a:ext cx="1324800" cy="468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GB">
                <a:solidFill>
                  <a:schemeClr val="dk1"/>
                </a:solidFill>
                <a:latin typeface="Helvetica Neue Light"/>
                <a:ea typeface="Helvetica Neue Light"/>
                <a:cs typeface="Helvetica Neue Light"/>
                <a:sym typeface="Helvetica Neue Light"/>
              </a:rPr>
              <a:t>Estilo aplicado a la </a:t>
            </a:r>
            <a:r>
              <a:rPr b="1" lang="en-GB">
                <a:solidFill>
                  <a:schemeClr val="dk1"/>
                </a:solidFill>
                <a:latin typeface="Helvetica Neue"/>
                <a:ea typeface="Helvetica Neue"/>
                <a:cs typeface="Helvetica Neue"/>
                <a:sym typeface="Helvetica Neue"/>
              </a:rPr>
              <a:t>Class.</a:t>
            </a:r>
            <a:endParaRPr b="1">
              <a:solidFill>
                <a:schemeClr val="dk1"/>
              </a:solidFill>
              <a:latin typeface="Helvetica Neue"/>
              <a:ea typeface="Helvetica Neue"/>
              <a:cs typeface="Helvetica Neue"/>
              <a:sym typeface="Helvetica Neue"/>
            </a:endParaRPr>
          </a:p>
        </p:txBody>
      </p:sp>
      <p:sp>
        <p:nvSpPr>
          <p:cNvPr id="564" name="Google Shape;564;p71"/>
          <p:cNvSpPr txBox="1"/>
          <p:nvPr/>
        </p:nvSpPr>
        <p:spPr>
          <a:xfrm>
            <a:off x="4898200" y="3909400"/>
            <a:ext cx="1324800" cy="468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GB">
                <a:solidFill>
                  <a:schemeClr val="dk1"/>
                </a:solidFill>
                <a:latin typeface="Helvetica Neue Light"/>
                <a:ea typeface="Helvetica Neue Light"/>
                <a:cs typeface="Helvetica Neue Light"/>
                <a:sym typeface="Helvetica Neue Light"/>
              </a:rPr>
              <a:t>Estilo aplicado al </a:t>
            </a:r>
            <a:r>
              <a:rPr b="1" lang="en-GB">
                <a:solidFill>
                  <a:schemeClr val="dk1"/>
                </a:solidFill>
                <a:latin typeface="Helvetica Neue"/>
                <a:ea typeface="Helvetica Neue"/>
                <a:cs typeface="Helvetica Neue"/>
                <a:sym typeface="Helvetica Neue"/>
              </a:rPr>
              <a:t>ID</a:t>
            </a:r>
            <a:r>
              <a:rPr lang="en-GB">
                <a:solidFill>
                  <a:schemeClr val="dk1"/>
                </a:solidFill>
                <a:latin typeface="Helvetica Neue Light"/>
                <a:ea typeface="Helvetica Neue Light"/>
                <a:cs typeface="Helvetica Neue Light"/>
                <a:sym typeface="Helvetica Neue Light"/>
              </a:rPr>
              <a:t>.</a:t>
            </a:r>
            <a:endParaRPr>
              <a:solidFill>
                <a:schemeClr val="dk1"/>
              </a:solidFill>
              <a:latin typeface="Helvetica Neue Light"/>
              <a:ea typeface="Helvetica Neue Light"/>
              <a:cs typeface="Helvetica Neue Light"/>
              <a:sym typeface="Helvetica Neue Light"/>
            </a:endParaRPr>
          </a:p>
        </p:txBody>
      </p:sp>
      <p:sp>
        <p:nvSpPr>
          <p:cNvPr id="565" name="Google Shape;565;p71"/>
          <p:cNvSpPr txBox="1"/>
          <p:nvPr/>
        </p:nvSpPr>
        <p:spPr>
          <a:xfrm>
            <a:off x="6243125" y="3909400"/>
            <a:ext cx="1324800" cy="468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GB">
                <a:solidFill>
                  <a:schemeClr val="dk1"/>
                </a:solidFill>
                <a:latin typeface="Helvetica Neue Light"/>
                <a:ea typeface="Helvetica Neue Light"/>
                <a:cs typeface="Helvetica Neue Light"/>
                <a:sym typeface="Helvetica Neue Light"/>
              </a:rPr>
              <a:t>Estilo aplicado</a:t>
            </a:r>
            <a:br>
              <a:rPr lang="en-GB">
                <a:solidFill>
                  <a:schemeClr val="dk1"/>
                </a:solidFill>
                <a:latin typeface="Helvetica Neue Light"/>
                <a:ea typeface="Helvetica Neue Light"/>
                <a:cs typeface="Helvetica Neue Light"/>
                <a:sym typeface="Helvetica Neue Light"/>
              </a:rPr>
            </a:br>
            <a:r>
              <a:rPr b="1" lang="en-GB">
                <a:solidFill>
                  <a:schemeClr val="dk1"/>
                </a:solidFill>
                <a:latin typeface="Helvetica Neue"/>
                <a:ea typeface="Helvetica Neue"/>
                <a:cs typeface="Helvetica Neue"/>
                <a:sym typeface="Helvetica Neue"/>
              </a:rPr>
              <a:t>Inline</a:t>
            </a:r>
            <a:r>
              <a:rPr lang="en-GB">
                <a:solidFill>
                  <a:schemeClr val="dk1"/>
                </a:solidFill>
                <a:latin typeface="Helvetica Neue Light"/>
                <a:ea typeface="Helvetica Neue Light"/>
                <a:cs typeface="Helvetica Neue Light"/>
                <a:sym typeface="Helvetica Neue Light"/>
              </a:rPr>
              <a:t>.</a:t>
            </a:r>
            <a:endParaRPr>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pic>
        <p:nvPicPr>
          <p:cNvPr id="570" name="Google Shape;570;p72"/>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71" name="Google Shape;571;p72"/>
          <p:cNvSpPr txBox="1"/>
          <p:nvPr/>
        </p:nvSpPr>
        <p:spPr>
          <a:xfrm>
            <a:off x="1123050" y="223650"/>
            <a:ext cx="6897900" cy="1180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600"/>
              </a:spcAft>
              <a:buNone/>
            </a:pPr>
            <a:r>
              <a:rPr i="1" lang="en-GB" sz="4000">
                <a:solidFill>
                  <a:schemeClr val="dk1"/>
                </a:solidFill>
                <a:latin typeface="Anton"/>
                <a:ea typeface="Anton"/>
                <a:cs typeface="Anton"/>
                <a:sym typeface="Anton"/>
              </a:rPr>
              <a:t>!IMPORTANT;</a:t>
            </a:r>
            <a:endParaRPr i="1" sz="4000">
              <a:latin typeface="Anton"/>
              <a:ea typeface="Anton"/>
              <a:cs typeface="Anton"/>
              <a:sym typeface="Anton"/>
            </a:endParaRPr>
          </a:p>
        </p:txBody>
      </p:sp>
      <p:sp>
        <p:nvSpPr>
          <p:cNvPr id="572" name="Google Shape;572;p72"/>
          <p:cNvSpPr txBox="1"/>
          <p:nvPr/>
        </p:nvSpPr>
        <p:spPr>
          <a:xfrm>
            <a:off x="808350" y="1547275"/>
            <a:ext cx="7527300" cy="3240300"/>
          </a:xfrm>
          <a:prstGeom prst="rect">
            <a:avLst/>
          </a:prstGeom>
          <a:noFill/>
          <a:ln>
            <a:noFill/>
          </a:ln>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rgbClr val="3CEFAB"/>
              </a:buClr>
              <a:buSzPts val="1700"/>
              <a:buFont typeface="Helvetica Neue Light"/>
              <a:buChar char="●"/>
            </a:pPr>
            <a:r>
              <a:rPr lang="en-GB" sz="1700">
                <a:solidFill>
                  <a:schemeClr val="dk1"/>
                </a:solidFill>
                <a:latin typeface="Helvetica Neue Light"/>
                <a:ea typeface="Helvetica Neue Light"/>
                <a:cs typeface="Helvetica Neue Light"/>
                <a:sym typeface="Helvetica Neue Light"/>
              </a:rPr>
              <a:t>Si tienes 3 reglas CSS, es poco probable que </a:t>
            </a:r>
            <a:r>
              <a:rPr i="1" lang="en-GB" sz="1700">
                <a:solidFill>
                  <a:schemeClr val="dk1"/>
                </a:solidFill>
                <a:latin typeface="Helvetica Neue Light"/>
                <a:ea typeface="Helvetica Neue Light"/>
                <a:cs typeface="Helvetica Neue Light"/>
                <a:sym typeface="Helvetica Neue Light"/>
              </a:rPr>
              <a:t>“choquen”</a:t>
            </a:r>
            <a:r>
              <a:rPr lang="en-GB" sz="1700">
                <a:solidFill>
                  <a:schemeClr val="dk1"/>
                </a:solidFill>
                <a:latin typeface="Helvetica Neue Light"/>
                <a:ea typeface="Helvetica Neue Light"/>
                <a:cs typeface="Helvetica Neue Light"/>
                <a:sym typeface="Helvetica Neue Light"/>
              </a:rPr>
              <a:t>, pero en un CSS extenso es más común.  </a:t>
            </a:r>
            <a:endParaRPr sz="1700">
              <a:solidFill>
                <a:schemeClr val="dk1"/>
              </a:solidFill>
              <a:latin typeface="Helvetica Neue Light"/>
              <a:ea typeface="Helvetica Neue Light"/>
              <a:cs typeface="Helvetica Neue Light"/>
              <a:sym typeface="Helvetica Neue Light"/>
            </a:endParaRPr>
          </a:p>
          <a:p>
            <a:pPr indent="-336550" lvl="0" marL="457200" rtl="0" algn="l">
              <a:lnSpc>
                <a:spcPct val="150000"/>
              </a:lnSpc>
              <a:spcBef>
                <a:spcPts val="0"/>
              </a:spcBef>
              <a:spcAft>
                <a:spcPts val="0"/>
              </a:spcAft>
              <a:buClr>
                <a:srgbClr val="3CEFAB"/>
              </a:buClr>
              <a:buSzPts val="1700"/>
              <a:buFont typeface="Didact Gothic"/>
              <a:buChar char="●"/>
            </a:pPr>
            <a:r>
              <a:rPr lang="en-GB" sz="1700">
                <a:solidFill>
                  <a:schemeClr val="dk1"/>
                </a:solidFill>
                <a:latin typeface="Helvetica Neue Light"/>
                <a:ea typeface="Helvetica Neue Light"/>
                <a:cs typeface="Helvetica Neue Light"/>
                <a:sym typeface="Helvetica Neue Light"/>
              </a:rPr>
              <a:t>La declaración</a:t>
            </a:r>
            <a:r>
              <a:rPr i="1" lang="en-GB" sz="1700">
                <a:solidFill>
                  <a:schemeClr val="dk1"/>
                </a:solidFill>
                <a:latin typeface="Helvetica Neue Light"/>
                <a:ea typeface="Helvetica Neue Light"/>
                <a:cs typeface="Helvetica Neue Light"/>
                <a:sym typeface="Helvetica Neue Light"/>
              </a:rPr>
              <a:t> </a:t>
            </a:r>
            <a:r>
              <a:rPr b="1" i="1" lang="en-GB" sz="1700">
                <a:latin typeface="Helvetica Neue"/>
                <a:ea typeface="Helvetica Neue"/>
                <a:cs typeface="Helvetica Neue"/>
                <a:sym typeface="Helvetica Neue"/>
              </a:rPr>
              <a:t>!important;</a:t>
            </a:r>
            <a:r>
              <a:rPr lang="en-GB" sz="1700">
                <a:solidFill>
                  <a:schemeClr val="dk1"/>
                </a:solidFill>
                <a:latin typeface="Helvetica Neue Light"/>
                <a:ea typeface="Helvetica Neue Light"/>
                <a:cs typeface="Helvetica Neue Light"/>
                <a:sym typeface="Helvetica Neue Light"/>
              </a:rPr>
              <a:t> corta la precedencia.  Se escribe después del valor de la propiedad CSS que se quiere convertir en la más importante.  Se utiliza un </a:t>
            </a:r>
            <a:r>
              <a:rPr b="1" i="1" lang="en-GB" sz="1700">
                <a:latin typeface="Helvetica Neue"/>
                <a:ea typeface="Helvetica Neue"/>
                <a:cs typeface="Helvetica Neue"/>
                <a:sym typeface="Helvetica Neue"/>
              </a:rPr>
              <a:t>!important;</a:t>
            </a:r>
            <a:r>
              <a:rPr lang="en-GB" sz="1700">
                <a:solidFill>
                  <a:srgbClr val="FF00FF"/>
                </a:solidFill>
                <a:latin typeface="Helvetica Neue Light"/>
                <a:ea typeface="Helvetica Neue Light"/>
                <a:cs typeface="Helvetica Neue Light"/>
                <a:sym typeface="Helvetica Neue Light"/>
              </a:rPr>
              <a:t> </a:t>
            </a:r>
            <a:r>
              <a:rPr lang="en-GB" sz="1700">
                <a:solidFill>
                  <a:schemeClr val="dk1"/>
                </a:solidFill>
                <a:latin typeface="Helvetica Neue Light"/>
                <a:ea typeface="Helvetica Neue Light"/>
                <a:cs typeface="Helvetica Neue Light"/>
                <a:sym typeface="Helvetica Neue Light"/>
              </a:rPr>
              <a:t>por cada valor a pisar.  </a:t>
            </a:r>
            <a:endParaRPr sz="1700">
              <a:solidFill>
                <a:schemeClr val="dk1"/>
              </a:solidFill>
              <a:latin typeface="Helvetica Neue Light"/>
              <a:ea typeface="Helvetica Neue Light"/>
              <a:cs typeface="Helvetica Neue Light"/>
              <a:sym typeface="Helvetica Neue Light"/>
            </a:endParaRPr>
          </a:p>
          <a:p>
            <a:pPr indent="0" lvl="0" marL="0" rtl="0" algn="ctr">
              <a:lnSpc>
                <a:spcPct val="150000"/>
              </a:lnSpc>
              <a:spcBef>
                <a:spcPts val="0"/>
              </a:spcBef>
              <a:spcAft>
                <a:spcPts val="0"/>
              </a:spcAft>
              <a:buNone/>
            </a:pPr>
            <a:br>
              <a:rPr lang="en-GB" sz="1600">
                <a:solidFill>
                  <a:schemeClr val="dk1"/>
                </a:solidFill>
                <a:highlight>
                  <a:srgbClr val="E0FF00"/>
                </a:highlight>
                <a:latin typeface="Helvetica Neue Light"/>
                <a:ea typeface="Helvetica Neue Light"/>
                <a:cs typeface="Helvetica Neue Light"/>
                <a:sym typeface="Helvetica Neue Light"/>
              </a:rPr>
            </a:br>
            <a:r>
              <a:rPr b="1" lang="en-GB" sz="1600">
                <a:solidFill>
                  <a:schemeClr val="dk1"/>
                </a:solidFill>
                <a:highlight>
                  <a:srgbClr val="E0FF00"/>
                </a:highlight>
                <a:latin typeface="Helvetica Neue"/>
                <a:ea typeface="Helvetica Neue"/>
                <a:cs typeface="Helvetica Neue"/>
                <a:sym typeface="Helvetica Neue"/>
              </a:rPr>
              <a:t>Si necesitás más de 5</a:t>
            </a:r>
            <a:r>
              <a:rPr b="1" lang="en-GB" sz="1600">
                <a:solidFill>
                  <a:srgbClr val="FF00FF"/>
                </a:solidFill>
                <a:highlight>
                  <a:srgbClr val="E0FF00"/>
                </a:highlight>
                <a:latin typeface="Helvetica Neue"/>
                <a:ea typeface="Helvetica Neue"/>
                <a:cs typeface="Helvetica Neue"/>
                <a:sym typeface="Helvetica Neue"/>
              </a:rPr>
              <a:t> </a:t>
            </a:r>
            <a:r>
              <a:rPr b="1" i="1" lang="en-GB" sz="1600">
                <a:highlight>
                  <a:srgbClr val="E0FF00"/>
                </a:highlight>
                <a:latin typeface="Helvetica Neue"/>
                <a:ea typeface="Helvetica Neue"/>
                <a:cs typeface="Helvetica Neue"/>
                <a:sym typeface="Helvetica Neue"/>
              </a:rPr>
              <a:t>!important;</a:t>
            </a:r>
            <a:r>
              <a:rPr b="1" lang="en-GB" sz="1600">
                <a:solidFill>
                  <a:srgbClr val="FF0000"/>
                </a:solidFill>
                <a:highlight>
                  <a:srgbClr val="E0FF00"/>
                </a:highlight>
                <a:latin typeface="Helvetica Neue"/>
                <a:ea typeface="Helvetica Neue"/>
                <a:cs typeface="Helvetica Neue"/>
                <a:sym typeface="Helvetica Neue"/>
              </a:rPr>
              <a:t> </a:t>
            </a:r>
            <a:r>
              <a:rPr b="1" lang="en-GB" sz="1600">
                <a:solidFill>
                  <a:schemeClr val="dk1"/>
                </a:solidFill>
                <a:highlight>
                  <a:srgbClr val="E0FF00"/>
                </a:highlight>
                <a:latin typeface="Helvetica Neue"/>
                <a:ea typeface="Helvetica Neue"/>
                <a:cs typeface="Helvetica Neue"/>
                <a:sym typeface="Helvetica Neue"/>
              </a:rPr>
              <a:t>en todo tu CSS, algo estás haciendo mal.</a:t>
            </a:r>
            <a:endParaRPr b="1" sz="1600">
              <a:solidFill>
                <a:schemeClr val="dk1"/>
              </a:solidFill>
              <a:highlight>
                <a:srgbClr val="E0FF00"/>
              </a:highlight>
              <a:latin typeface="Helvetica Neue"/>
              <a:ea typeface="Helvetica Neue"/>
              <a:cs typeface="Helvetica Neue"/>
              <a:sym typeface="Helvetica Neue"/>
            </a:endParaRPr>
          </a:p>
          <a:p>
            <a:pPr indent="0" lvl="0" marL="0" rtl="0" algn="l">
              <a:lnSpc>
                <a:spcPct val="150000"/>
              </a:lnSpc>
              <a:spcBef>
                <a:spcPts val="0"/>
              </a:spcBef>
              <a:spcAft>
                <a:spcPts val="0"/>
              </a:spcAft>
              <a:buNone/>
            </a:pPr>
            <a:r>
              <a:t/>
            </a:r>
            <a:endParaRPr sz="1700">
              <a:solidFill>
                <a:schemeClr val="dk1"/>
              </a:solidFill>
              <a:latin typeface="Didact Gothic"/>
              <a:ea typeface="Didact Gothic"/>
              <a:cs typeface="Didact Gothic"/>
              <a:sym typeface="Didact Gothic"/>
            </a:endParaRPr>
          </a:p>
        </p:txBody>
      </p:sp>
      <p:pic>
        <p:nvPicPr>
          <p:cNvPr id="573" name="Google Shape;573;p72"/>
          <p:cNvPicPr preferRelativeResize="0"/>
          <p:nvPr/>
        </p:nvPicPr>
        <p:blipFill>
          <a:blip r:embed="rId4">
            <a:alphaModFix/>
          </a:blip>
          <a:stretch>
            <a:fillRect/>
          </a:stretch>
        </p:blipFill>
        <p:spPr>
          <a:xfrm>
            <a:off x="4248200" y="4294450"/>
            <a:ext cx="647600" cy="6476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77" name="Shape 577"/>
        <p:cNvGrpSpPr/>
        <p:nvPr/>
      </p:nvGrpSpPr>
      <p:grpSpPr>
        <a:xfrm>
          <a:off x="0" y="0"/>
          <a:ext cx="0" cy="0"/>
          <a:chOff x="0" y="0"/>
          <a:chExt cx="0" cy="0"/>
        </a:xfrm>
      </p:grpSpPr>
      <p:sp>
        <p:nvSpPr>
          <p:cNvPr id="578" name="Google Shape;578;p73"/>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PRIMERAS PROPIEDADES BÁSICAS</a:t>
            </a:r>
            <a:endParaRPr i="1" sz="3600">
              <a:solidFill>
                <a:srgbClr val="E0FF00"/>
              </a:solidFill>
              <a:latin typeface="Anton"/>
              <a:ea typeface="Anton"/>
              <a:cs typeface="Anton"/>
              <a:sym typeface="Anto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F89D2"/>
            </a:gs>
            <a:gs pos="100000">
              <a:srgbClr val="E0FF00"/>
            </a:gs>
          </a:gsLst>
          <a:lin ang="10800025" scaled="0"/>
        </a:gradFill>
      </p:bgPr>
    </p:bg>
    <p:spTree>
      <p:nvGrpSpPr>
        <p:cNvPr id="95" name="Shape 95"/>
        <p:cNvGrpSpPr/>
        <p:nvPr/>
      </p:nvGrpSpPr>
      <p:grpSpPr>
        <a:xfrm>
          <a:off x="0" y="0"/>
          <a:ext cx="0" cy="0"/>
          <a:chOff x="0" y="0"/>
          <a:chExt cx="0" cy="0"/>
        </a:xfrm>
      </p:grpSpPr>
      <p:sp>
        <p:nvSpPr>
          <p:cNvPr id="96" name="Google Shape;96;p20"/>
          <p:cNvSpPr txBox="1"/>
          <p:nvPr/>
        </p:nvSpPr>
        <p:spPr>
          <a:xfrm>
            <a:off x="1398000" y="207720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MAPA DE CONCEPTOS</a:t>
            </a:r>
            <a:endParaRPr b="0" i="1" sz="3600" u="none" cap="none" strike="noStrike">
              <a:solidFill>
                <a:srgbClr val="121212"/>
              </a:solidFill>
              <a:latin typeface="Anton"/>
              <a:ea typeface="Anton"/>
              <a:cs typeface="Anton"/>
              <a:sym typeface="Anton"/>
            </a:endParaRPr>
          </a:p>
        </p:txBody>
      </p:sp>
      <p:pic>
        <p:nvPicPr>
          <p:cNvPr id="97" name="Google Shape;97;p2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pic>
        <p:nvPicPr>
          <p:cNvPr id="583" name="Google Shape;583;p74"/>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84" name="Google Shape;584;p74"/>
          <p:cNvSpPr txBox="1"/>
          <p:nvPr/>
        </p:nvSpPr>
        <p:spPr>
          <a:xfrm>
            <a:off x="1453047" y="186465"/>
            <a:ext cx="62379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600"/>
              </a:spcAft>
              <a:buNone/>
            </a:pPr>
            <a:r>
              <a:rPr i="1" lang="en-GB" sz="4000">
                <a:solidFill>
                  <a:schemeClr val="dk1"/>
                </a:solidFill>
                <a:latin typeface="Anton"/>
                <a:ea typeface="Anton"/>
                <a:cs typeface="Anton"/>
                <a:sym typeface="Anton"/>
              </a:rPr>
              <a:t>PROPIEDAD: COLOR</a:t>
            </a:r>
            <a:endParaRPr i="1" sz="4000">
              <a:latin typeface="Anton"/>
              <a:ea typeface="Anton"/>
              <a:cs typeface="Anton"/>
              <a:sym typeface="Anton"/>
            </a:endParaRPr>
          </a:p>
        </p:txBody>
      </p:sp>
      <p:sp>
        <p:nvSpPr>
          <p:cNvPr id="585" name="Google Shape;585;p74"/>
          <p:cNvSpPr txBox="1"/>
          <p:nvPr/>
        </p:nvSpPr>
        <p:spPr>
          <a:xfrm>
            <a:off x="1274800" y="2102100"/>
            <a:ext cx="6147900" cy="19134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1100"/>
              </a:spcAft>
              <a:buNone/>
            </a:pPr>
            <a:r>
              <a:rPr lang="en-GB" sz="2000">
                <a:solidFill>
                  <a:schemeClr val="dk1"/>
                </a:solidFill>
                <a:latin typeface="Helvetica Neue Light"/>
                <a:ea typeface="Helvetica Neue Light"/>
                <a:cs typeface="Helvetica Neue Light"/>
                <a:sym typeface="Helvetica Neue Light"/>
              </a:rPr>
              <a:t>Mediante esta propiedad, podrás agregar color a los textos de tu sitio, pero… ¿cómo se eligen los colores?</a:t>
            </a:r>
            <a:endParaRPr sz="20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pic>
        <p:nvPicPr>
          <p:cNvPr id="590" name="Google Shape;590;p75"/>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91" name="Google Shape;591;p75"/>
          <p:cNvSpPr txBox="1"/>
          <p:nvPr/>
        </p:nvSpPr>
        <p:spPr>
          <a:xfrm>
            <a:off x="1453047" y="186465"/>
            <a:ext cx="62379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600"/>
              </a:spcAft>
              <a:buNone/>
            </a:pPr>
            <a:r>
              <a:rPr i="1" lang="en-GB" sz="4000">
                <a:solidFill>
                  <a:schemeClr val="dk1"/>
                </a:solidFill>
                <a:latin typeface="Anton"/>
                <a:ea typeface="Anton"/>
                <a:cs typeface="Anton"/>
                <a:sym typeface="Anton"/>
              </a:rPr>
              <a:t>PROPIEDAD: COLOR</a:t>
            </a:r>
            <a:endParaRPr i="1" sz="4000">
              <a:latin typeface="Anton"/>
              <a:ea typeface="Anton"/>
              <a:cs typeface="Anton"/>
              <a:sym typeface="Anton"/>
            </a:endParaRPr>
          </a:p>
        </p:txBody>
      </p:sp>
      <p:sp>
        <p:nvSpPr>
          <p:cNvPr id="592" name="Google Shape;592;p75"/>
          <p:cNvSpPr txBox="1"/>
          <p:nvPr/>
        </p:nvSpPr>
        <p:spPr>
          <a:xfrm>
            <a:off x="1498050" y="1436600"/>
            <a:ext cx="6147900" cy="10707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1100"/>
              </a:spcAft>
              <a:buNone/>
            </a:pPr>
            <a:r>
              <a:rPr lang="en-GB" sz="2000">
                <a:solidFill>
                  <a:schemeClr val="dk1"/>
                </a:solidFill>
                <a:latin typeface="Helvetica Neue Light"/>
                <a:ea typeface="Helvetica Neue Light"/>
                <a:cs typeface="Helvetica Neue Light"/>
                <a:sym typeface="Helvetica Neue Light"/>
              </a:rPr>
              <a:t>Desde Google, puedes buscar “</a:t>
            </a:r>
            <a:r>
              <a:rPr lang="en-GB" sz="2000" u="sng">
                <a:solidFill>
                  <a:schemeClr val="hlink"/>
                </a:solidFill>
                <a:latin typeface="Helvetica Neue Light"/>
                <a:ea typeface="Helvetica Neue Light"/>
                <a:cs typeface="Helvetica Neue Light"/>
                <a:sym typeface="Helvetica Neue Light"/>
                <a:hlinkClick r:id="rId4"/>
              </a:rPr>
              <a:t>color picker</a:t>
            </a:r>
            <a:r>
              <a:rPr lang="en-GB" sz="2000">
                <a:solidFill>
                  <a:schemeClr val="dk1"/>
                </a:solidFill>
                <a:latin typeface="Helvetica Neue Light"/>
                <a:ea typeface="Helvetica Neue Light"/>
                <a:cs typeface="Helvetica Neue Light"/>
                <a:sym typeface="Helvetica Neue Light"/>
              </a:rPr>
              <a:t>” (</a:t>
            </a:r>
            <a:r>
              <a:rPr i="1" lang="en-GB" sz="2000">
                <a:solidFill>
                  <a:schemeClr val="dk1"/>
                </a:solidFill>
                <a:latin typeface="Helvetica Neue Light"/>
                <a:ea typeface="Helvetica Neue Light"/>
                <a:cs typeface="Helvetica Neue Light"/>
                <a:sym typeface="Helvetica Neue Light"/>
              </a:rPr>
              <a:t>alternativa </a:t>
            </a:r>
            <a:r>
              <a:rPr i="1" lang="en-GB" sz="2000" u="sng">
                <a:solidFill>
                  <a:schemeClr val="hlink"/>
                </a:solidFill>
                <a:latin typeface="Helvetica Neue Light"/>
                <a:ea typeface="Helvetica Neue Light"/>
                <a:cs typeface="Helvetica Neue Light"/>
                <a:sym typeface="Helvetica Neue Light"/>
                <a:hlinkClick r:id="rId5"/>
              </a:rPr>
              <a:t>w3schools</a:t>
            </a:r>
            <a:r>
              <a:rPr i="1" lang="en-GB" sz="2000">
                <a:solidFill>
                  <a:schemeClr val="dk1"/>
                </a:solidFill>
                <a:latin typeface="Helvetica Neue Light"/>
                <a:ea typeface="Helvetica Neue Light"/>
                <a:cs typeface="Helvetica Neue Light"/>
                <a:sym typeface="Helvetica Neue Light"/>
              </a:rPr>
              <a:t>).</a:t>
            </a:r>
            <a:endParaRPr i="1" sz="2000">
              <a:solidFill>
                <a:schemeClr val="dk1"/>
              </a:solidFill>
              <a:latin typeface="Helvetica Neue Light"/>
              <a:ea typeface="Helvetica Neue Light"/>
              <a:cs typeface="Helvetica Neue Light"/>
              <a:sym typeface="Helvetica Neue Light"/>
            </a:endParaRPr>
          </a:p>
        </p:txBody>
      </p:sp>
      <p:pic>
        <p:nvPicPr>
          <p:cNvPr id="593" name="Google Shape;593;p75"/>
          <p:cNvPicPr preferRelativeResize="0"/>
          <p:nvPr/>
        </p:nvPicPr>
        <p:blipFill>
          <a:blip r:embed="rId6">
            <a:alphaModFix/>
          </a:blip>
          <a:stretch>
            <a:fillRect/>
          </a:stretch>
        </p:blipFill>
        <p:spPr>
          <a:xfrm>
            <a:off x="2409762" y="2507300"/>
            <a:ext cx="3877971" cy="2331399"/>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pic>
        <p:nvPicPr>
          <p:cNvPr id="598" name="Google Shape;598;p76"/>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599" name="Google Shape;599;p76"/>
          <p:cNvSpPr txBox="1"/>
          <p:nvPr/>
        </p:nvSpPr>
        <p:spPr>
          <a:xfrm>
            <a:off x="1453047" y="174065"/>
            <a:ext cx="62379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600"/>
              </a:spcAft>
              <a:buNone/>
            </a:pPr>
            <a:r>
              <a:rPr i="1" lang="en-GB" sz="4000">
                <a:solidFill>
                  <a:schemeClr val="dk1"/>
                </a:solidFill>
                <a:latin typeface="Anton"/>
                <a:ea typeface="Anton"/>
                <a:cs typeface="Anton"/>
                <a:sym typeface="Anton"/>
              </a:rPr>
              <a:t>PROPIEDAD: COLOR</a:t>
            </a:r>
            <a:endParaRPr i="1" sz="4000">
              <a:latin typeface="Anton"/>
              <a:ea typeface="Anton"/>
              <a:cs typeface="Anton"/>
              <a:sym typeface="Anton"/>
            </a:endParaRPr>
          </a:p>
        </p:txBody>
      </p:sp>
      <p:sp>
        <p:nvSpPr>
          <p:cNvPr id="600" name="Google Shape;600;p76"/>
          <p:cNvSpPr txBox="1"/>
          <p:nvPr/>
        </p:nvSpPr>
        <p:spPr>
          <a:xfrm>
            <a:off x="1274800" y="1436600"/>
            <a:ext cx="6384000" cy="10707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1100"/>
              </a:spcAft>
              <a:buNone/>
            </a:pPr>
            <a:r>
              <a:rPr lang="en-GB" sz="2000">
                <a:solidFill>
                  <a:schemeClr val="dk1"/>
                </a:solidFill>
                <a:latin typeface="Helvetica Neue Light"/>
                <a:ea typeface="Helvetica Neue Light"/>
                <a:cs typeface="Helvetica Neue Light"/>
                <a:sym typeface="Helvetica Neue Light"/>
              </a:rPr>
              <a:t>Desde Visual Studio Code, simplemente </a:t>
            </a:r>
            <a:r>
              <a:rPr lang="en-GB" sz="2000">
                <a:solidFill>
                  <a:schemeClr val="dk1"/>
                </a:solidFill>
                <a:latin typeface="Helvetica Neue Light"/>
                <a:ea typeface="Helvetica Neue Light"/>
                <a:cs typeface="Helvetica Neue Light"/>
                <a:sym typeface="Helvetica Neue Light"/>
              </a:rPr>
              <a:t>te </a:t>
            </a:r>
            <a:r>
              <a:rPr lang="en-GB" sz="2000">
                <a:solidFill>
                  <a:schemeClr val="dk1"/>
                </a:solidFill>
                <a:latin typeface="Helvetica Neue Light"/>
                <a:ea typeface="Helvetica Neue Light"/>
                <a:cs typeface="Helvetica Neue Light"/>
                <a:sym typeface="Helvetica Neue Light"/>
              </a:rPr>
              <a:t>“paras” sobre el color</a:t>
            </a:r>
            <a:r>
              <a:rPr lang="en-GB" sz="2000">
                <a:solidFill>
                  <a:schemeClr val="dk1"/>
                </a:solidFill>
                <a:latin typeface="Helvetica Neue Light"/>
                <a:ea typeface="Helvetica Neue Light"/>
                <a:cs typeface="Helvetica Neue Light"/>
                <a:sym typeface="Helvetica Neue Light"/>
              </a:rPr>
              <a:t>.</a:t>
            </a:r>
            <a:r>
              <a:rPr lang="en-GB" sz="2000">
                <a:solidFill>
                  <a:schemeClr val="dk1"/>
                </a:solidFill>
                <a:latin typeface="Helvetica Neue Light"/>
                <a:ea typeface="Helvetica Neue Light"/>
                <a:cs typeface="Helvetica Neue Light"/>
                <a:sym typeface="Helvetica Neue Light"/>
              </a:rPr>
              <a:t> Por ejemplo, escribe “red” y haz la prueba:</a:t>
            </a:r>
            <a:endParaRPr i="1" sz="2000">
              <a:solidFill>
                <a:schemeClr val="dk1"/>
              </a:solidFill>
              <a:latin typeface="Helvetica Neue Light"/>
              <a:ea typeface="Helvetica Neue Light"/>
              <a:cs typeface="Helvetica Neue Light"/>
              <a:sym typeface="Helvetica Neue Light"/>
            </a:endParaRPr>
          </a:p>
        </p:txBody>
      </p:sp>
      <p:pic>
        <p:nvPicPr>
          <p:cNvPr id="601" name="Google Shape;601;p76"/>
          <p:cNvPicPr preferRelativeResize="0"/>
          <p:nvPr/>
        </p:nvPicPr>
        <p:blipFill>
          <a:blip r:embed="rId4">
            <a:alphaModFix/>
          </a:blip>
          <a:stretch>
            <a:fillRect/>
          </a:stretch>
        </p:blipFill>
        <p:spPr>
          <a:xfrm>
            <a:off x="2272975" y="2558175"/>
            <a:ext cx="4250386" cy="23314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pic>
        <p:nvPicPr>
          <p:cNvPr id="606" name="Google Shape;606;p77"/>
          <p:cNvPicPr preferRelativeResize="0"/>
          <p:nvPr/>
        </p:nvPicPr>
        <p:blipFill>
          <a:blip r:embed="rId3">
            <a:alphaModFix/>
          </a:blip>
          <a:stretch>
            <a:fillRect/>
          </a:stretch>
        </p:blipFill>
        <p:spPr>
          <a:xfrm>
            <a:off x="7567925" y="4659625"/>
            <a:ext cx="1186526" cy="330675"/>
          </a:xfrm>
          <a:prstGeom prst="rect">
            <a:avLst/>
          </a:prstGeom>
          <a:noFill/>
          <a:ln>
            <a:noFill/>
          </a:ln>
        </p:spPr>
      </p:pic>
      <p:sp>
        <p:nvSpPr>
          <p:cNvPr id="607" name="Google Shape;607;p77"/>
          <p:cNvSpPr txBox="1"/>
          <p:nvPr/>
        </p:nvSpPr>
        <p:spPr>
          <a:xfrm>
            <a:off x="1453047" y="186465"/>
            <a:ext cx="6237900" cy="6978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2000"/>
              </a:spcBef>
              <a:spcAft>
                <a:spcPts val="600"/>
              </a:spcAft>
              <a:buNone/>
            </a:pPr>
            <a:r>
              <a:rPr i="1" lang="en-GB" sz="4000">
                <a:solidFill>
                  <a:schemeClr val="dk1"/>
                </a:solidFill>
                <a:latin typeface="Anton"/>
                <a:ea typeface="Anton"/>
                <a:cs typeface="Anton"/>
                <a:sym typeface="Anton"/>
              </a:rPr>
              <a:t>TIPOS DE VALORES PARA COLOR</a:t>
            </a:r>
            <a:endParaRPr i="1" sz="4000">
              <a:latin typeface="Anton"/>
              <a:ea typeface="Anton"/>
              <a:cs typeface="Anton"/>
              <a:sym typeface="Anton"/>
            </a:endParaRPr>
          </a:p>
        </p:txBody>
      </p:sp>
      <p:sp>
        <p:nvSpPr>
          <p:cNvPr id="608" name="Google Shape;608;p77"/>
          <p:cNvSpPr txBox="1"/>
          <p:nvPr/>
        </p:nvSpPr>
        <p:spPr>
          <a:xfrm>
            <a:off x="1274800" y="1436600"/>
            <a:ext cx="6384000" cy="10707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1100"/>
              </a:spcAft>
              <a:buNone/>
            </a:pPr>
            <a:r>
              <a:t/>
            </a:r>
            <a:endParaRPr i="1" sz="2000">
              <a:solidFill>
                <a:schemeClr val="dk1"/>
              </a:solidFill>
              <a:latin typeface="Didact Gothic"/>
              <a:ea typeface="Didact Gothic"/>
              <a:cs typeface="Didact Gothic"/>
              <a:sym typeface="Didact Gothic"/>
            </a:endParaRPr>
          </a:p>
        </p:txBody>
      </p:sp>
      <p:sp>
        <p:nvSpPr>
          <p:cNvPr id="609" name="Google Shape;609;p77"/>
          <p:cNvSpPr txBox="1"/>
          <p:nvPr/>
        </p:nvSpPr>
        <p:spPr>
          <a:xfrm>
            <a:off x="1013700" y="1646500"/>
            <a:ext cx="7116600" cy="24402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GB" sz="2000">
                <a:solidFill>
                  <a:schemeClr val="dk1"/>
                </a:solidFill>
                <a:latin typeface="Helvetica Neue Light"/>
                <a:ea typeface="Helvetica Neue Light"/>
                <a:cs typeface="Helvetica Neue Light"/>
                <a:sym typeface="Helvetica Neue Light"/>
              </a:rPr>
              <a:t>Existen distintos valores, pero nos centraremos en 3:</a:t>
            </a:r>
            <a:endParaRPr sz="2000">
              <a:solidFill>
                <a:schemeClr val="dk1"/>
              </a:solidFill>
              <a:latin typeface="Helvetica Neue Light"/>
              <a:ea typeface="Helvetica Neue Light"/>
              <a:cs typeface="Helvetica Neue Light"/>
              <a:sym typeface="Helvetica Neue Light"/>
            </a:endParaRPr>
          </a:p>
          <a:p>
            <a:pPr indent="-355600" lvl="0" marL="457200" rtl="0" algn="just">
              <a:lnSpc>
                <a:spcPct val="150000"/>
              </a:lnSpc>
              <a:spcBef>
                <a:spcPts val="1100"/>
              </a:spcBef>
              <a:spcAft>
                <a:spcPts val="0"/>
              </a:spcAft>
              <a:buClr>
                <a:srgbClr val="3CEFAB"/>
              </a:buClr>
              <a:buSzPts val="2000"/>
              <a:buFont typeface="Helvetica Neue Light"/>
              <a:buChar char="●"/>
            </a:pPr>
            <a:r>
              <a:rPr lang="en-GB" sz="2000" u="sng">
                <a:solidFill>
                  <a:schemeClr val="hlink"/>
                </a:solidFill>
                <a:latin typeface="Helvetica Neue Light"/>
                <a:ea typeface="Helvetica Neue Light"/>
                <a:cs typeface="Helvetica Neue Light"/>
                <a:sym typeface="Helvetica Neue Light"/>
                <a:hlinkClick r:id="rId4"/>
              </a:rPr>
              <a:t>Por nombre del color</a:t>
            </a:r>
            <a:r>
              <a:rPr lang="en-GB" sz="2000">
                <a:solidFill>
                  <a:schemeClr val="dk1"/>
                </a:solidFill>
                <a:latin typeface="Helvetica Neue Light"/>
                <a:ea typeface="Helvetica Neue Light"/>
                <a:cs typeface="Helvetica Neue Light"/>
                <a:sym typeface="Helvetica Neue Light"/>
              </a:rPr>
              <a:t> (ej: red).</a:t>
            </a:r>
            <a:endParaRPr sz="2000">
              <a:solidFill>
                <a:schemeClr val="dk1"/>
              </a:solidFill>
              <a:latin typeface="Helvetica Neue Light"/>
              <a:ea typeface="Helvetica Neue Light"/>
              <a:cs typeface="Helvetica Neue Light"/>
              <a:sym typeface="Helvetica Neue Light"/>
            </a:endParaRPr>
          </a:p>
          <a:p>
            <a:pPr indent="-355600" lvl="0" marL="457200" rtl="0" algn="just">
              <a:lnSpc>
                <a:spcPct val="150000"/>
              </a:lnSpc>
              <a:spcBef>
                <a:spcPts val="0"/>
              </a:spcBef>
              <a:spcAft>
                <a:spcPts val="0"/>
              </a:spcAft>
              <a:buClr>
                <a:srgbClr val="3CEFAB"/>
              </a:buClr>
              <a:buSzPts val="2000"/>
              <a:buFont typeface="Helvetica Neue Light"/>
              <a:buChar char="●"/>
            </a:pPr>
            <a:r>
              <a:rPr lang="en-GB" sz="2000">
                <a:solidFill>
                  <a:schemeClr val="dk1"/>
                </a:solidFill>
                <a:latin typeface="Helvetica Neue Light"/>
                <a:ea typeface="Helvetica Neue Light"/>
                <a:cs typeface="Helvetica Neue Light"/>
                <a:sym typeface="Helvetica Neue Light"/>
              </a:rPr>
              <a:t>Hexadecimal (ej: #ffffff).</a:t>
            </a:r>
            <a:endParaRPr sz="2000">
              <a:solidFill>
                <a:schemeClr val="dk1"/>
              </a:solidFill>
              <a:latin typeface="Helvetica Neue Light"/>
              <a:ea typeface="Helvetica Neue Light"/>
              <a:cs typeface="Helvetica Neue Light"/>
              <a:sym typeface="Helvetica Neue Light"/>
            </a:endParaRPr>
          </a:p>
          <a:p>
            <a:pPr indent="-355600" lvl="0" marL="457200" rtl="0" algn="just">
              <a:lnSpc>
                <a:spcPct val="150000"/>
              </a:lnSpc>
              <a:spcBef>
                <a:spcPts val="0"/>
              </a:spcBef>
              <a:spcAft>
                <a:spcPts val="0"/>
              </a:spcAft>
              <a:buClr>
                <a:srgbClr val="3CEFAB"/>
              </a:buClr>
              <a:buSzPts val="2000"/>
              <a:buFont typeface="Didact Gothic"/>
              <a:buChar char="●"/>
            </a:pPr>
            <a:r>
              <a:rPr lang="en-GB" sz="2000">
                <a:solidFill>
                  <a:schemeClr val="dk1"/>
                </a:solidFill>
                <a:latin typeface="Helvetica Neue Light"/>
                <a:ea typeface="Helvetica Neue Light"/>
                <a:cs typeface="Helvetica Neue Light"/>
                <a:sym typeface="Helvetica Neue Light"/>
              </a:rPr>
              <a:t>RGB (por ejemplo: </a:t>
            </a:r>
            <a:r>
              <a:rPr lang="en-GB" sz="2000">
                <a:solidFill>
                  <a:srgbClr val="FF0000"/>
                </a:solidFill>
                <a:latin typeface="Helvetica Neue Light"/>
                <a:ea typeface="Helvetica Neue Light"/>
                <a:cs typeface="Helvetica Neue Light"/>
                <a:sym typeface="Helvetica Neue Light"/>
              </a:rPr>
              <a:t>50</a:t>
            </a:r>
            <a:r>
              <a:rPr lang="en-GB" sz="2000">
                <a:solidFill>
                  <a:schemeClr val="dk1"/>
                </a:solidFill>
                <a:latin typeface="Helvetica Neue Light"/>
                <a:ea typeface="Helvetica Neue Light"/>
                <a:cs typeface="Helvetica Neue Light"/>
                <a:sym typeface="Helvetica Neue Light"/>
              </a:rPr>
              <a:t>, </a:t>
            </a:r>
            <a:r>
              <a:rPr lang="en-GB" sz="2000">
                <a:solidFill>
                  <a:srgbClr val="6AA84F"/>
                </a:solidFill>
                <a:latin typeface="Helvetica Neue Light"/>
                <a:ea typeface="Helvetica Neue Light"/>
                <a:cs typeface="Helvetica Neue Light"/>
                <a:sym typeface="Helvetica Neue Light"/>
              </a:rPr>
              <a:t>212</a:t>
            </a:r>
            <a:r>
              <a:rPr lang="en-GB" sz="2000">
                <a:solidFill>
                  <a:schemeClr val="dk1"/>
                </a:solidFill>
                <a:latin typeface="Helvetica Neue Light"/>
                <a:ea typeface="Helvetica Neue Light"/>
                <a:cs typeface="Helvetica Neue Light"/>
                <a:sym typeface="Helvetica Neue Light"/>
              </a:rPr>
              <a:t>, </a:t>
            </a:r>
            <a:r>
              <a:rPr lang="en-GB" sz="2000">
                <a:solidFill>
                  <a:srgbClr val="0000FF"/>
                </a:solidFill>
                <a:latin typeface="Helvetica Neue Light"/>
                <a:ea typeface="Helvetica Neue Light"/>
                <a:cs typeface="Helvetica Neue Light"/>
                <a:sym typeface="Helvetica Neue Light"/>
              </a:rPr>
              <a:t>227</a:t>
            </a:r>
            <a:r>
              <a:rPr lang="en-GB" sz="2000">
                <a:solidFill>
                  <a:schemeClr val="dk1"/>
                </a:solidFill>
                <a:latin typeface="Helvetica Neue Light"/>
                <a:ea typeface="Helvetica Neue Light"/>
                <a:cs typeface="Helvetica Neue Light"/>
                <a:sym typeface="Helvetica Neue Light"/>
              </a:rPr>
              <a:t>). Si agregas un valor más, puedes manejar su opacidad. (</a:t>
            </a:r>
            <a:r>
              <a:rPr lang="en-GB" sz="2000">
                <a:solidFill>
                  <a:srgbClr val="FF0000"/>
                </a:solidFill>
                <a:latin typeface="Helvetica Neue Light"/>
                <a:ea typeface="Helvetica Neue Light"/>
                <a:cs typeface="Helvetica Neue Light"/>
                <a:sym typeface="Helvetica Neue Light"/>
              </a:rPr>
              <a:t>red</a:t>
            </a:r>
            <a:r>
              <a:rPr lang="en-GB" sz="2000">
                <a:solidFill>
                  <a:schemeClr val="dk1"/>
                </a:solidFill>
                <a:latin typeface="Helvetica Neue Light"/>
                <a:ea typeface="Helvetica Neue Light"/>
                <a:cs typeface="Helvetica Neue Light"/>
                <a:sym typeface="Helvetica Neue Light"/>
              </a:rPr>
              <a:t>, </a:t>
            </a:r>
            <a:r>
              <a:rPr lang="en-GB" sz="2000">
                <a:solidFill>
                  <a:srgbClr val="6AA84F"/>
                </a:solidFill>
                <a:latin typeface="Helvetica Neue Light"/>
                <a:ea typeface="Helvetica Neue Light"/>
                <a:cs typeface="Helvetica Neue Light"/>
                <a:sym typeface="Helvetica Neue Light"/>
              </a:rPr>
              <a:t>green</a:t>
            </a:r>
            <a:r>
              <a:rPr lang="en-GB" sz="2000">
                <a:solidFill>
                  <a:schemeClr val="dk1"/>
                </a:solidFill>
                <a:latin typeface="Helvetica Neue Light"/>
                <a:ea typeface="Helvetica Neue Light"/>
                <a:cs typeface="Helvetica Neue Light"/>
                <a:sym typeface="Helvetica Neue Light"/>
              </a:rPr>
              <a:t>, </a:t>
            </a:r>
            <a:r>
              <a:rPr lang="en-GB" sz="2000">
                <a:solidFill>
                  <a:srgbClr val="0000FF"/>
                </a:solidFill>
                <a:latin typeface="Helvetica Neue Light"/>
                <a:ea typeface="Helvetica Neue Light"/>
                <a:cs typeface="Helvetica Neue Light"/>
                <a:sym typeface="Helvetica Neue Light"/>
              </a:rPr>
              <a:t>blue</a:t>
            </a:r>
            <a:r>
              <a:rPr lang="en-GB" sz="2000">
                <a:solidFill>
                  <a:schemeClr val="dk1"/>
                </a:solidFill>
                <a:latin typeface="Helvetica Neue Light"/>
                <a:ea typeface="Helvetica Neue Light"/>
                <a:cs typeface="Helvetica Neue Light"/>
                <a:sym typeface="Helvetica Neue Light"/>
              </a:rPr>
              <a:t>) cada color permite hasta 256 valores.</a:t>
            </a:r>
            <a:endParaRPr sz="2000">
              <a:solidFill>
                <a:schemeClr val="dk1"/>
              </a:solidFill>
              <a:latin typeface="Helvetica Neue Light"/>
              <a:ea typeface="Helvetica Neue Light"/>
              <a:cs typeface="Helvetica Neue Light"/>
              <a:sym typeface="Helvetica Neue Ligh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613" name="Shape 613"/>
        <p:cNvGrpSpPr/>
        <p:nvPr/>
      </p:nvGrpSpPr>
      <p:grpSpPr>
        <a:xfrm>
          <a:off x="0" y="0"/>
          <a:ext cx="0" cy="0"/>
          <a:chOff x="0" y="0"/>
          <a:chExt cx="0" cy="0"/>
        </a:xfrm>
      </p:grpSpPr>
      <p:pic>
        <p:nvPicPr>
          <p:cNvPr id="614" name="Google Shape;614;p78"/>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615" name="Google Shape;615;p78"/>
          <p:cNvPicPr preferRelativeResize="0"/>
          <p:nvPr/>
        </p:nvPicPr>
        <p:blipFill rotWithShape="1">
          <a:blip r:embed="rId4">
            <a:alphaModFix/>
          </a:blip>
          <a:srcRect b="0" l="0" r="0" t="0"/>
          <a:stretch/>
        </p:blipFill>
        <p:spPr>
          <a:xfrm>
            <a:off x="7120275" y="228143"/>
            <a:ext cx="1634174" cy="639850"/>
          </a:xfrm>
          <a:prstGeom prst="rect">
            <a:avLst/>
          </a:prstGeom>
          <a:noFill/>
          <a:ln>
            <a:noFill/>
          </a:ln>
        </p:spPr>
      </p:pic>
      <p:sp>
        <p:nvSpPr>
          <p:cNvPr id="616" name="Google Shape;616;p78"/>
          <p:cNvSpPr txBox="1"/>
          <p:nvPr/>
        </p:nvSpPr>
        <p:spPr>
          <a:xfrm>
            <a:off x="1626300" y="2126100"/>
            <a:ext cx="58914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latin typeface="Anton"/>
                <a:ea typeface="Anton"/>
                <a:cs typeface="Anton"/>
                <a:sym typeface="Anton"/>
              </a:rPr>
              <a:t>¡VAMOS A PRACTICAR LO VISTO! </a:t>
            </a:r>
            <a:endParaRPr b="0" i="1" sz="3600" u="none" cap="none" strike="noStrike">
              <a:solidFill>
                <a:srgbClr val="000000"/>
              </a:solidFill>
              <a:latin typeface="Anton"/>
              <a:ea typeface="Anton"/>
              <a:cs typeface="Anton"/>
              <a:sym typeface="Anton"/>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79"/>
          <p:cNvSpPr txBox="1"/>
          <p:nvPr/>
        </p:nvSpPr>
        <p:spPr>
          <a:xfrm>
            <a:off x="809552" y="2556000"/>
            <a:ext cx="7524900" cy="200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latin typeface="Anton"/>
                <a:ea typeface="Anton"/>
                <a:cs typeface="Anton"/>
                <a:sym typeface="Anton"/>
              </a:rPr>
              <a:t>ATRIBUTOS</a:t>
            </a:r>
            <a:endParaRPr b="0" i="1" sz="4000" u="none" cap="none" strike="noStrike">
              <a:solidFill>
                <a:srgbClr val="000000"/>
              </a:solidFill>
              <a:latin typeface="Anton"/>
              <a:ea typeface="Anton"/>
              <a:cs typeface="Anton"/>
              <a:sym typeface="Anton"/>
            </a:endParaRPr>
          </a:p>
          <a:p>
            <a:pPr indent="0" lvl="0" marL="0" marR="0" rtl="0" algn="ctr">
              <a:lnSpc>
                <a:spcPct val="100000"/>
              </a:lnSpc>
              <a:spcBef>
                <a:spcPts val="0"/>
              </a:spcBef>
              <a:spcAft>
                <a:spcPts val="0"/>
              </a:spcAft>
              <a:buClr>
                <a:srgbClr val="000000"/>
              </a:buClr>
              <a:buSzPts val="4000"/>
              <a:buFont typeface="Arial"/>
              <a:buNone/>
            </a:pPr>
            <a:r>
              <a:t/>
            </a:r>
            <a:endParaRPr b="0" i="1" sz="4000" u="none" cap="none" strike="noStrike">
              <a:solidFill>
                <a:srgbClr val="000000"/>
              </a:solidFill>
              <a:latin typeface="Anton"/>
              <a:ea typeface="Anton"/>
              <a:cs typeface="Anton"/>
              <a:sym typeface="Anton"/>
            </a:endParaRPr>
          </a:p>
          <a:p>
            <a:pPr indent="0" lvl="0" marL="0" marR="0" rtl="0" algn="ctr">
              <a:lnSpc>
                <a:spcPct val="150000"/>
              </a:lnSpc>
              <a:spcBef>
                <a:spcPts val="0"/>
              </a:spcBef>
              <a:spcAft>
                <a:spcPts val="0"/>
              </a:spcAft>
              <a:buClr>
                <a:srgbClr val="000000"/>
              </a:buClr>
              <a:buSzPts val="4000"/>
              <a:buFont typeface="Arial"/>
              <a:buNone/>
            </a:pPr>
            <a:r>
              <a:rPr lang="en-GB" sz="2000">
                <a:latin typeface="Helvetica Neue Light"/>
                <a:ea typeface="Helvetica Neue Light"/>
                <a:cs typeface="Helvetica Neue Light"/>
                <a:sym typeface="Helvetica Neue Light"/>
              </a:rPr>
              <a:t>Agrega atributos a los archivos. </a:t>
            </a:r>
            <a:endParaRPr b="0" i="1" sz="1600" u="none" cap="none" strike="noStrike">
              <a:solidFill>
                <a:srgbClr val="000000"/>
              </a:solidFill>
              <a:latin typeface="Helvetica Neue Light"/>
              <a:ea typeface="Helvetica Neue Light"/>
              <a:cs typeface="Helvetica Neue Light"/>
              <a:sym typeface="Helvetica Neue Light"/>
            </a:endParaRPr>
          </a:p>
        </p:txBody>
      </p:sp>
      <p:pic>
        <p:nvPicPr>
          <p:cNvPr id="622" name="Google Shape;622;p79"/>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623" name="Google Shape;623;p79"/>
          <p:cNvPicPr preferRelativeResize="0"/>
          <p:nvPr/>
        </p:nvPicPr>
        <p:blipFill rotWithShape="1">
          <a:blip r:embed="rId4">
            <a:alphaModFix/>
          </a:blip>
          <a:srcRect b="0" l="0" r="0" t="0"/>
          <a:stretch/>
        </p:blipFill>
        <p:spPr>
          <a:xfrm>
            <a:off x="3882275" y="904849"/>
            <a:ext cx="1379450" cy="137945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80"/>
          <p:cNvSpPr txBox="1"/>
          <p:nvPr/>
        </p:nvSpPr>
        <p:spPr>
          <a:xfrm>
            <a:off x="2183550" y="433800"/>
            <a:ext cx="4776900" cy="988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600"/>
              <a:buFont typeface="Arial"/>
              <a:buNone/>
            </a:pPr>
            <a:r>
              <a:rPr i="1" lang="en-GB" sz="2600">
                <a:latin typeface="Anton"/>
                <a:ea typeface="Anton"/>
                <a:cs typeface="Anton"/>
                <a:sym typeface="Anton"/>
              </a:rPr>
              <a:t>¡A PRACTICAR!</a:t>
            </a:r>
            <a:endParaRPr b="0" i="1" sz="2600" u="none" cap="none" strike="noStrike">
              <a:solidFill>
                <a:srgbClr val="000000"/>
              </a:solidFill>
              <a:latin typeface="Anton"/>
              <a:ea typeface="Anton"/>
              <a:cs typeface="Anton"/>
              <a:sym typeface="Anton"/>
            </a:endParaRPr>
          </a:p>
        </p:txBody>
      </p:sp>
      <p:sp>
        <p:nvSpPr>
          <p:cNvPr id="629" name="Google Shape;629;p80"/>
          <p:cNvSpPr txBox="1"/>
          <p:nvPr/>
        </p:nvSpPr>
        <p:spPr>
          <a:xfrm>
            <a:off x="938100" y="1759950"/>
            <a:ext cx="7267800" cy="19458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None/>
            </a:pPr>
            <a:r>
              <a:rPr lang="en-GB" sz="2000">
                <a:solidFill>
                  <a:schemeClr val="dk1"/>
                </a:solidFill>
                <a:highlight>
                  <a:schemeClr val="lt1"/>
                </a:highlight>
                <a:latin typeface="Helvetica Neue Light"/>
                <a:ea typeface="Helvetica Neue Light"/>
                <a:cs typeface="Helvetica Neue Light"/>
                <a:sym typeface="Helvetica Neue Light"/>
              </a:rPr>
              <a:t>Al archivo HTML creado previamente, agrega un div con un párrafo lleno de texto, y asígnale la clase “desafio1”. Además, crea un archivo CSS con una clase llamada “desafio1”; y asígnale la propiedad color con valor naranja (orange). Tienes 15 minutos para completar la actividad. </a:t>
            </a:r>
            <a:endParaRPr sz="2000">
              <a:solidFill>
                <a:schemeClr val="dk1"/>
              </a:solidFill>
              <a:highlight>
                <a:schemeClr val="lt1"/>
              </a:highlight>
              <a:latin typeface="Helvetica Neue Light"/>
              <a:ea typeface="Helvetica Neue Light"/>
              <a:cs typeface="Helvetica Neue Light"/>
              <a:sym typeface="Helvetica Neue Light"/>
            </a:endParaRPr>
          </a:p>
        </p:txBody>
      </p:sp>
      <p:pic>
        <p:nvPicPr>
          <p:cNvPr id="630" name="Google Shape;630;p80"/>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631" name="Google Shape;631;p80"/>
          <p:cNvPicPr preferRelativeResize="0"/>
          <p:nvPr/>
        </p:nvPicPr>
        <p:blipFill rotWithShape="1">
          <a:blip r:embed="rId4">
            <a:alphaModFix/>
          </a:blip>
          <a:srcRect b="0" l="0" r="0" t="0"/>
          <a:stretch/>
        </p:blipFill>
        <p:spPr>
          <a:xfrm>
            <a:off x="7509825" y="0"/>
            <a:ext cx="1634174" cy="63985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81"/>
          <p:cNvSpPr txBox="1"/>
          <p:nvPr/>
        </p:nvSpPr>
        <p:spPr>
          <a:xfrm>
            <a:off x="1443000" y="2520825"/>
            <a:ext cx="62580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3800">
                <a:latin typeface="Anton"/>
                <a:ea typeface="Anton"/>
                <a:cs typeface="Anton"/>
                <a:sym typeface="Anton"/>
              </a:rPr>
              <a:t>AGREGANDO CSS A NUESTRO HTML</a:t>
            </a:r>
            <a:endParaRPr b="0" i="1" sz="3800" u="none" cap="none" strike="noStrike">
              <a:solidFill>
                <a:srgbClr val="000000"/>
              </a:solidFill>
              <a:latin typeface="Anton"/>
              <a:ea typeface="Anton"/>
              <a:cs typeface="Anton"/>
              <a:sym typeface="Anton"/>
            </a:endParaRPr>
          </a:p>
        </p:txBody>
      </p:sp>
      <p:sp>
        <p:nvSpPr>
          <p:cNvPr id="637" name="Google Shape;637;p81"/>
          <p:cNvSpPr txBox="1"/>
          <p:nvPr/>
        </p:nvSpPr>
        <p:spPr>
          <a:xfrm>
            <a:off x="938100" y="3281325"/>
            <a:ext cx="7267800" cy="88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
                <a:latin typeface="Helvetica Neue Light"/>
                <a:ea typeface="Helvetica Neue Light"/>
                <a:cs typeface="Helvetica Neue Light"/>
                <a:sym typeface="Helvetica Neue Light"/>
              </a:rPr>
              <a:t>Comienza a utilizar CSS en tu proyecto.</a:t>
            </a:r>
            <a:endParaRPr sz="2000">
              <a:latin typeface="Helvetica Neue Light"/>
              <a:ea typeface="Helvetica Neue Light"/>
              <a:cs typeface="Helvetica Neue Light"/>
              <a:sym typeface="Helvetica Neue Light"/>
            </a:endParaRPr>
          </a:p>
        </p:txBody>
      </p:sp>
      <p:pic>
        <p:nvPicPr>
          <p:cNvPr id="638" name="Google Shape;638;p8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639" name="Google Shape;639;p81"/>
          <p:cNvPicPr preferRelativeResize="0"/>
          <p:nvPr/>
        </p:nvPicPr>
        <p:blipFill rotWithShape="1">
          <a:blip r:embed="rId4">
            <a:alphaModFix/>
          </a:blip>
          <a:srcRect b="0" l="0" r="0" t="0"/>
          <a:stretch/>
        </p:blipFill>
        <p:spPr>
          <a:xfrm>
            <a:off x="3882275" y="886224"/>
            <a:ext cx="1379450" cy="137945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graphicFrame>
        <p:nvGraphicFramePr>
          <p:cNvPr id="644" name="Google Shape;644;p82"/>
          <p:cNvGraphicFramePr/>
          <p:nvPr/>
        </p:nvGraphicFramePr>
        <p:xfrm>
          <a:off x="153263" y="344100"/>
          <a:ext cx="3000000" cy="3000000"/>
        </p:xfrm>
        <a:graphic>
          <a:graphicData uri="http://schemas.openxmlformats.org/drawingml/2006/table">
            <a:tbl>
              <a:tblPr>
                <a:noFill/>
                <a:tableStyleId>{30BE2E7C-950A-4935-951B-39084046BD93}</a:tableStyleId>
              </a:tblPr>
              <a:tblGrid>
                <a:gridCol w="2945825"/>
                <a:gridCol w="3822275"/>
                <a:gridCol w="2069375"/>
              </a:tblGrid>
              <a:tr h="734725">
                <a:tc gridSpan="3">
                  <a:txBody>
                    <a:bodyPr/>
                    <a:lstStyle/>
                    <a:p>
                      <a:pPr indent="0" lvl="0" marL="0" marR="0" rtl="0" algn="l">
                        <a:lnSpc>
                          <a:spcPct val="100000"/>
                        </a:lnSpc>
                        <a:spcBef>
                          <a:spcPts val="0"/>
                        </a:spcBef>
                        <a:spcAft>
                          <a:spcPts val="0"/>
                        </a:spcAft>
                        <a:buClr>
                          <a:srgbClr val="000000"/>
                        </a:buClr>
                        <a:buSzPts val="2400"/>
                        <a:buFont typeface="Arial"/>
                        <a:buNone/>
                      </a:pPr>
                      <a:r>
                        <a:rPr i="1" lang="en-GB" sz="2400">
                          <a:solidFill>
                            <a:schemeClr val="dk1"/>
                          </a:solidFill>
                          <a:latin typeface="Anton"/>
                          <a:ea typeface="Anton"/>
                          <a:cs typeface="Anton"/>
                          <a:sym typeface="Anton"/>
                        </a:rPr>
                        <a:t>AGREGANDO CSS A NUESTRO HTML</a:t>
                      </a:r>
                      <a:endParaRPr i="1" sz="2400">
                        <a:solidFill>
                          <a:schemeClr val="dk1"/>
                        </a:solidFill>
                        <a:latin typeface="Anton"/>
                        <a:ea typeface="Anton"/>
                        <a:cs typeface="Anton"/>
                        <a:sym typeface="Anton"/>
                      </a:endParaRPr>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3CEFAB"/>
                    </a:solidFill>
                  </a:tcPr>
                </a:tc>
                <a:tc hMerge="1"/>
                <a:tc hMerge="1"/>
              </a:tr>
              <a:tr h="825350">
                <a:tc gridSpan="2">
                  <a:txBody>
                    <a:bodyPr/>
                    <a:lstStyle/>
                    <a:p>
                      <a:pPr indent="0" lvl="0" marL="0" marR="0" rtl="0" algn="l">
                        <a:lnSpc>
                          <a:spcPct val="100000"/>
                        </a:lnSpc>
                        <a:spcBef>
                          <a:spcPts val="0"/>
                        </a:spcBef>
                        <a:spcAft>
                          <a:spcPts val="0"/>
                        </a:spcAft>
                        <a:buClr>
                          <a:srgbClr val="000000"/>
                        </a:buClr>
                        <a:buSzPts val="1600"/>
                        <a:buFont typeface="Arial"/>
                        <a:buNone/>
                      </a:pPr>
                      <a:r>
                        <a:rPr b="1" lang="en-GB" sz="1600" u="none" cap="none" strike="noStrike">
                          <a:latin typeface="Helvetica Neue"/>
                          <a:ea typeface="Helvetica Neue"/>
                          <a:cs typeface="Helvetica Neue"/>
                          <a:sym typeface="Helvetica Neue"/>
                        </a:rPr>
                        <a:t>Formato: </a:t>
                      </a:r>
                      <a:r>
                        <a:rPr lang="en-GB" sz="1600">
                          <a:solidFill>
                            <a:schemeClr val="dk1"/>
                          </a:solidFill>
                          <a:latin typeface="Helvetica Neue Light"/>
                          <a:ea typeface="Helvetica Neue Light"/>
                          <a:cs typeface="Helvetica Neue Light"/>
                          <a:sym typeface="Helvetica Neue Light"/>
                        </a:rPr>
                        <a:t>archivo HTML y CSS.</a:t>
                      </a:r>
                      <a:r>
                        <a:rPr lang="en-GB" sz="1600" u="none" cap="none" strike="noStrike">
                          <a:solidFill>
                            <a:schemeClr val="dk1"/>
                          </a:solidFill>
                          <a:latin typeface="Helvetica Neue Light"/>
                          <a:ea typeface="Helvetica Neue Light"/>
                          <a:cs typeface="Helvetica Neue Light"/>
                          <a:sym typeface="Helvetica Neue Light"/>
                        </a:rPr>
                        <a:t> </a:t>
                      </a:r>
                      <a:r>
                        <a:rPr lang="en-GB" sz="1600">
                          <a:solidFill>
                            <a:schemeClr val="dk1"/>
                          </a:solidFill>
                          <a:latin typeface="Helvetica Neue Light"/>
                          <a:ea typeface="Helvetica Neue Light"/>
                          <a:cs typeface="Helvetica Neue Light"/>
                          <a:sym typeface="Helvetica Neue Light"/>
                        </a:rPr>
                        <a:t>D</a:t>
                      </a:r>
                      <a:r>
                        <a:rPr lang="en-GB" sz="1600" u="none" cap="none" strike="noStrike">
                          <a:solidFill>
                            <a:schemeClr val="dk1"/>
                          </a:solidFill>
                          <a:latin typeface="Helvetica Neue Light"/>
                          <a:ea typeface="Helvetica Neue Light"/>
                          <a:cs typeface="Helvetica Neue Light"/>
                          <a:sym typeface="Helvetica Neue Light"/>
                        </a:rPr>
                        <a:t>ebe tener el nombre </a:t>
                      </a:r>
                      <a:r>
                        <a:rPr lang="en-GB" sz="1600" u="none" cap="none" strike="noStrike">
                          <a:solidFill>
                            <a:schemeClr val="dk1"/>
                          </a:solidFill>
                          <a:highlight>
                            <a:srgbClr val="A6FFCA"/>
                          </a:highlight>
                          <a:latin typeface="Helvetica Neue Light"/>
                          <a:ea typeface="Helvetica Neue Light"/>
                          <a:cs typeface="Helvetica Neue Light"/>
                          <a:sym typeface="Helvetica Neue Light"/>
                        </a:rPr>
                        <a:t>“Idea+Apellido”</a:t>
                      </a:r>
                      <a:r>
                        <a:rPr lang="en-GB" sz="1600" u="none" cap="none" strike="noStrike">
                          <a:solidFill>
                            <a:schemeClr val="dk1"/>
                          </a:solidFill>
                          <a:latin typeface="Helvetica Neue Light"/>
                          <a:ea typeface="Helvetica Neue Light"/>
                          <a:cs typeface="Helvetica Neue Light"/>
                          <a:sym typeface="Helvetica Neue Light"/>
                        </a:rPr>
                        <a:t>. </a:t>
                      </a:r>
                      <a:endParaRPr sz="1600" u="none" cap="none" strike="noStrike">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600"/>
                        <a:buFont typeface="Arial"/>
                        <a:buNone/>
                      </a:pPr>
                      <a:r>
                        <a:rPr b="1" lang="en-GB" sz="1600" u="none" cap="none" strike="noStrike">
                          <a:latin typeface="Helvetica Neue"/>
                          <a:ea typeface="Helvetica Neue"/>
                          <a:cs typeface="Helvetica Neue"/>
                          <a:sym typeface="Helvetica Neue"/>
                        </a:rPr>
                        <a:t>Sugerencia: </a:t>
                      </a:r>
                      <a:r>
                        <a:rPr lang="en-GB" sz="1600">
                          <a:latin typeface="Helvetica Neue Light"/>
                          <a:ea typeface="Helvetica Neue Light"/>
                          <a:cs typeface="Helvetica Neue Light"/>
                          <a:sym typeface="Helvetica Neue Light"/>
                        </a:rPr>
                        <a:t>crear carpeta en formato zip o rar, con el/los archivos HTML y CSS.</a:t>
                      </a:r>
                      <a:endParaRPr sz="1600" u="none" cap="none" strike="noStrike">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411750">
                <a:tc gridSpan="3">
                  <a:txBody>
                    <a:bodyPr/>
                    <a:lstStyle/>
                    <a:p>
                      <a:pPr indent="0" lvl="0" marL="0" marR="0" rtl="0" algn="l">
                        <a:lnSpc>
                          <a:spcPct val="100000"/>
                        </a:lnSpc>
                        <a:spcBef>
                          <a:spcPts val="0"/>
                        </a:spcBef>
                        <a:spcAft>
                          <a:spcPts val="0"/>
                        </a:spcAft>
                        <a:buClr>
                          <a:srgbClr val="000000"/>
                        </a:buClr>
                        <a:buSzPts val="200"/>
                        <a:buFont typeface="Arial"/>
                        <a:buNone/>
                      </a:pPr>
                      <a:br>
                        <a:rPr b="1" lang="en-GB" sz="200" u="none" cap="none" strike="noStrike">
                          <a:solidFill>
                            <a:srgbClr val="4D5156"/>
                          </a:solidFill>
                        </a:rPr>
                      </a:br>
                      <a:r>
                        <a:rPr b="1" lang="en-GB" sz="1700" u="none" cap="none" strike="noStrike"/>
                        <a:t>&gt;&gt;</a:t>
                      </a:r>
                      <a:r>
                        <a:rPr b="1" lang="en-GB" sz="1700" u="none" cap="none" strike="noStrike">
                          <a:solidFill>
                            <a:srgbClr val="4D5156"/>
                          </a:solidFill>
                        </a:rPr>
                        <a:t> </a:t>
                      </a:r>
                      <a:r>
                        <a:rPr b="1" lang="en-GB" sz="1700" u="none" cap="none" strike="noStrike">
                          <a:latin typeface="Helvetica Neue"/>
                          <a:ea typeface="Helvetica Neue"/>
                          <a:cs typeface="Helvetica Neue"/>
                          <a:sym typeface="Helvetica Neue"/>
                        </a:rPr>
                        <a:t>Consigna:</a:t>
                      </a:r>
                      <a:r>
                        <a:rPr lang="en-GB" sz="1700" u="none" cap="none" strike="noStrike">
                          <a:latin typeface="Helvetica Neue Light"/>
                          <a:ea typeface="Helvetica Neue Light"/>
                          <a:cs typeface="Helvetica Neue Light"/>
                          <a:sym typeface="Helvetica Neue Light"/>
                        </a:rPr>
                        <a:t> </a:t>
                      </a:r>
                      <a:r>
                        <a:rPr lang="en-GB" sz="1700">
                          <a:solidFill>
                            <a:schemeClr val="dk1"/>
                          </a:solidFill>
                          <a:latin typeface="Helvetica Neue Light"/>
                          <a:ea typeface="Helvetica Neue Light"/>
                          <a:cs typeface="Helvetica Neue Light"/>
                          <a:sym typeface="Helvetica Neue Light"/>
                        </a:rPr>
                        <a:t>crea un archivo CSS, y linkéalo al HTML entregado en el desafío de la clase anterior, esto es, “Primeros pasos con HTML”. Asigna color a títulos, párrafos y listas, mediante clases y etiquetas.</a:t>
                      </a:r>
                      <a:endParaRPr sz="1700">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rgbClr val="000000"/>
                        </a:buClr>
                        <a:buSzPts val="1700"/>
                        <a:buFont typeface="Arial"/>
                        <a:buNone/>
                      </a:pPr>
                      <a:r>
                        <a:rPr b="1" lang="en-GB" sz="1700" u="none" cap="none" strike="noStrike"/>
                        <a:t>&gt;&gt;</a:t>
                      </a:r>
                      <a:r>
                        <a:rPr b="1" lang="en-GB" sz="1600" u="none" cap="none" strike="noStrike">
                          <a:solidFill>
                            <a:schemeClr val="dk1"/>
                          </a:solidFill>
                          <a:latin typeface="Helvetica Neue"/>
                          <a:ea typeface="Helvetica Neue"/>
                          <a:cs typeface="Helvetica Neue"/>
                          <a:sym typeface="Helvetica Neue"/>
                        </a:rPr>
                        <a:t>Aspectos a incluir en el entregable:</a:t>
                      </a:r>
                      <a:endParaRPr b="1" sz="1600" u="none" cap="none" strike="noStrike">
                        <a:solidFill>
                          <a:schemeClr val="dk1"/>
                        </a:solidFill>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1600"/>
                        <a:buFont typeface="Arial"/>
                        <a:buNone/>
                      </a:pPr>
                      <a:r>
                        <a:rPr lang="en-GB" sz="1600" u="none" cap="none" strike="noStrike">
                          <a:solidFill>
                            <a:schemeClr val="dk1"/>
                          </a:solidFill>
                          <a:latin typeface="Helvetica Neue Light"/>
                          <a:ea typeface="Helvetica Neue Light"/>
                          <a:cs typeface="Helvetica Neue Light"/>
                          <a:sym typeface="Helvetica Neue Light"/>
                        </a:rPr>
                        <a:t>Detalle completo acerca de lo que se espera que el estudiante entregue. Se sugiere detallar cada uno de los ítems.</a:t>
                      </a:r>
                      <a:endParaRPr sz="1600" u="none" cap="none" strike="noStrike">
                        <a:solidFill>
                          <a:schemeClr val="dk1"/>
                        </a:solidFill>
                        <a:latin typeface="Helvetica Neue Light"/>
                        <a:ea typeface="Helvetica Neue Light"/>
                        <a:cs typeface="Helvetica Neue Light"/>
                        <a:sym typeface="Helvetica Neue Light"/>
                      </a:endParaRPr>
                    </a:p>
                    <a:p>
                      <a:pPr indent="0" lvl="0" marL="457200" marR="0" rtl="0" algn="l">
                        <a:lnSpc>
                          <a:spcPct val="100000"/>
                        </a:lnSpc>
                        <a:spcBef>
                          <a:spcPts val="0"/>
                        </a:spcBef>
                        <a:spcAft>
                          <a:spcPts val="0"/>
                        </a:spcAft>
                        <a:buClr>
                          <a:srgbClr val="000000"/>
                        </a:buClr>
                        <a:buSzPts val="1600"/>
                        <a:buFont typeface="Arial"/>
                        <a:buNone/>
                      </a:pPr>
                      <a:r>
                        <a:t/>
                      </a:r>
                      <a:endParaRPr sz="16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rPr b="1" lang="en-GB" sz="1700" u="none" cap="none" strike="noStrike"/>
                        <a:t>&gt;&gt;Ejemplo:</a:t>
                      </a:r>
                      <a:r>
                        <a:rPr b="1" lang="en-GB" sz="1700"/>
                        <a:t> </a:t>
                      </a:r>
                      <a:endParaRPr b="1" sz="1700"/>
                    </a:p>
                    <a:p>
                      <a:pPr indent="0" lvl="0" marL="0" marR="0" rtl="0" algn="l">
                        <a:lnSpc>
                          <a:spcPct val="100000"/>
                        </a:lnSpc>
                        <a:spcBef>
                          <a:spcPts val="0"/>
                        </a:spcBef>
                        <a:spcAft>
                          <a:spcPts val="0"/>
                        </a:spcAft>
                        <a:buClr>
                          <a:schemeClr val="dk1"/>
                        </a:buClr>
                        <a:buSzPts val="1100"/>
                        <a:buFont typeface="Arial"/>
                        <a:buNone/>
                      </a:pPr>
                      <a:r>
                        <a:rPr lang="en-GB" sz="1300" u="sng">
                          <a:solidFill>
                            <a:srgbClr val="1155CC"/>
                          </a:solidFill>
                          <a:latin typeface="Helvetica Neue Light"/>
                          <a:ea typeface="Helvetica Neue Light"/>
                          <a:cs typeface="Helvetica Neue Light"/>
                          <a:sym typeface="Helvetica Neue Light"/>
                          <a:hlinkClick r:id="rId3">
                            <a:extLst>
                              <a:ext uri="{A12FA001-AC4F-418D-AE19-62706E023703}">
                                <ahyp:hlinkClr val="tx"/>
                              </a:ext>
                            </a:extLst>
                          </a:hlinkClick>
                        </a:rPr>
                        <a:t>Carpeta comprimida con los archivos</a:t>
                      </a:r>
                      <a:endParaRPr b="1" sz="17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645" name="Google Shape;645;p82"/>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pic>
        <p:nvPicPr>
          <p:cNvPr id="646" name="Google Shape;646;p82"/>
          <p:cNvPicPr preferRelativeResize="0"/>
          <p:nvPr/>
        </p:nvPicPr>
        <p:blipFill rotWithShape="1">
          <a:blip r:embed="rId5">
            <a:alphaModFix/>
          </a:blip>
          <a:srcRect b="0" l="0" r="0" t="0"/>
          <a:stretch/>
        </p:blipFill>
        <p:spPr>
          <a:xfrm>
            <a:off x="7173537" y="1259000"/>
            <a:ext cx="1634174" cy="63985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7E3"/>
        </a:solidFill>
      </p:bgPr>
    </p:bg>
    <p:spTree>
      <p:nvGrpSpPr>
        <p:cNvPr id="650" name="Shape 650"/>
        <p:cNvGrpSpPr/>
        <p:nvPr/>
      </p:nvGrpSpPr>
      <p:grpSpPr>
        <a:xfrm>
          <a:off x="0" y="0"/>
          <a:ext cx="0" cy="0"/>
          <a:chOff x="0" y="0"/>
          <a:chExt cx="0" cy="0"/>
        </a:xfrm>
      </p:grpSpPr>
      <p:sp>
        <p:nvSpPr>
          <p:cNvPr id="651" name="Google Shape;651;p83"/>
          <p:cNvSpPr txBox="1"/>
          <p:nvPr/>
        </p:nvSpPr>
        <p:spPr>
          <a:xfrm>
            <a:off x="1947775" y="2461175"/>
            <a:ext cx="54009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Arial"/>
              <a:buNone/>
            </a:pPr>
            <a:r>
              <a:rPr i="1" lang="en-GB" sz="4000">
                <a:solidFill>
                  <a:schemeClr val="dk1"/>
                </a:solidFill>
                <a:latin typeface="Anton"/>
                <a:ea typeface="Anton"/>
                <a:cs typeface="Anton"/>
                <a:sym typeface="Anton"/>
              </a:rPr>
              <a:t>CSS EN TU PROYECTO</a:t>
            </a:r>
            <a:endParaRPr b="0" i="1" sz="4000" u="none" cap="none" strike="noStrike">
              <a:solidFill>
                <a:srgbClr val="000000"/>
              </a:solidFill>
              <a:latin typeface="Anton"/>
              <a:ea typeface="Anton"/>
              <a:cs typeface="Anton"/>
              <a:sym typeface="Anton"/>
            </a:endParaRPr>
          </a:p>
        </p:txBody>
      </p:sp>
      <p:sp>
        <p:nvSpPr>
          <p:cNvPr id="652" name="Google Shape;652;p83"/>
          <p:cNvSpPr txBox="1"/>
          <p:nvPr/>
        </p:nvSpPr>
        <p:spPr>
          <a:xfrm>
            <a:off x="938113" y="3774925"/>
            <a:ext cx="7267800" cy="884700"/>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chemeClr val="dk1"/>
              </a:buClr>
              <a:buSzPts val="4000"/>
              <a:buFont typeface="Arial"/>
              <a:buNone/>
            </a:pPr>
            <a:r>
              <a:rPr lang="en-GB" sz="2000">
                <a:solidFill>
                  <a:schemeClr val="dk1"/>
                </a:solidFill>
                <a:latin typeface="Helvetica Neue Light"/>
                <a:ea typeface="Helvetica Neue Light"/>
                <a:cs typeface="Helvetica Neue Light"/>
                <a:sym typeface="Helvetica Neue Light"/>
              </a:rPr>
              <a:t>Comenzar a utilizar CSS en tu proyecto.</a:t>
            </a:r>
            <a:endParaRPr b="0" i="0" sz="2000" u="none" cap="none" strike="noStrike">
              <a:solidFill>
                <a:schemeClr val="dk1"/>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chemeClr val="dk1"/>
              </a:buClr>
              <a:buSzPts val="1100"/>
              <a:buFont typeface="Arial"/>
              <a:buNone/>
            </a:pPr>
            <a:r>
              <a:t/>
            </a:r>
            <a:endParaRPr b="0" i="0" sz="1800" u="none" cap="none" strike="noStrike">
              <a:solidFill>
                <a:schemeClr val="dk1"/>
              </a:solidFill>
              <a:highlight>
                <a:schemeClr val="lt1"/>
              </a:highlight>
              <a:latin typeface="Helvetica Neue Light"/>
              <a:ea typeface="Helvetica Neue Light"/>
              <a:cs typeface="Helvetica Neue Light"/>
              <a:sym typeface="Helvetica Neue Light"/>
            </a:endParaRPr>
          </a:p>
        </p:txBody>
      </p:sp>
      <p:pic>
        <p:nvPicPr>
          <p:cNvPr id="653" name="Google Shape;653;p83"/>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654" name="Google Shape;654;p83"/>
          <p:cNvPicPr preferRelativeResize="0"/>
          <p:nvPr/>
        </p:nvPicPr>
        <p:blipFill rotWithShape="1">
          <a:blip r:embed="rId4">
            <a:alphaModFix/>
          </a:blip>
          <a:srcRect b="0" l="0" r="0" t="0"/>
          <a:stretch/>
        </p:blipFill>
        <p:spPr>
          <a:xfrm>
            <a:off x="3928700" y="985675"/>
            <a:ext cx="1286650" cy="128957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1" name="Shape 101"/>
        <p:cNvGrpSpPr/>
        <p:nvPr/>
      </p:nvGrpSpPr>
      <p:grpSpPr>
        <a:xfrm>
          <a:off x="0" y="0"/>
          <a:ext cx="0" cy="0"/>
          <a:chOff x="0" y="0"/>
          <a:chExt cx="0" cy="0"/>
        </a:xfrm>
      </p:grpSpPr>
      <p:sp>
        <p:nvSpPr>
          <p:cNvPr id="102" name="Google Shape;102;p21"/>
          <p:cNvSpPr txBox="1"/>
          <p:nvPr>
            <p:ph type="ctrTitle"/>
          </p:nvPr>
        </p:nvSpPr>
        <p:spPr>
          <a:xfrm>
            <a:off x="176575" y="199288"/>
            <a:ext cx="7552800" cy="422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i="1" lang="en-GB" sz="2000">
                <a:latin typeface="Anton"/>
                <a:ea typeface="Anton"/>
                <a:cs typeface="Anton"/>
                <a:sym typeface="Anton"/>
              </a:rPr>
              <a:t>MAPA DE CONCEPTOS CLASE 3</a:t>
            </a:r>
            <a:endParaRPr i="1" sz="2000">
              <a:latin typeface="Anton"/>
              <a:ea typeface="Anton"/>
              <a:cs typeface="Anton"/>
              <a:sym typeface="Anton"/>
            </a:endParaRPr>
          </a:p>
        </p:txBody>
      </p:sp>
      <p:pic>
        <p:nvPicPr>
          <p:cNvPr id="103" name="Google Shape;103;p21"/>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104" name="Google Shape;104;p21"/>
          <p:cNvPicPr preferRelativeResize="0"/>
          <p:nvPr/>
        </p:nvPicPr>
        <p:blipFill rotWithShape="1">
          <a:blip r:embed="rId4">
            <a:alphaModFix/>
          </a:blip>
          <a:srcRect b="0" l="0" r="0" t="0"/>
          <a:stretch/>
        </p:blipFill>
        <p:spPr>
          <a:xfrm>
            <a:off x="7423862" y="90575"/>
            <a:ext cx="1634174" cy="639850"/>
          </a:xfrm>
          <a:prstGeom prst="rect">
            <a:avLst/>
          </a:prstGeom>
          <a:noFill/>
          <a:ln>
            <a:noFill/>
          </a:ln>
        </p:spPr>
      </p:pic>
      <p:cxnSp>
        <p:nvCxnSpPr>
          <p:cNvPr id="105" name="Google Shape;105;p21"/>
          <p:cNvCxnSpPr/>
          <p:nvPr/>
        </p:nvCxnSpPr>
        <p:spPr>
          <a:xfrm>
            <a:off x="1344950" y="1200028"/>
            <a:ext cx="0" cy="288600"/>
          </a:xfrm>
          <a:prstGeom prst="straightConnector1">
            <a:avLst/>
          </a:prstGeom>
          <a:noFill/>
          <a:ln cap="flat" cmpd="sng" w="9525">
            <a:solidFill>
              <a:srgbClr val="CCCCCC"/>
            </a:solidFill>
            <a:prstDash val="solid"/>
            <a:round/>
            <a:headEnd len="med" w="med" type="oval"/>
            <a:tailEnd len="med" w="med" type="oval"/>
          </a:ln>
        </p:spPr>
      </p:cxnSp>
      <p:sp>
        <p:nvSpPr>
          <p:cNvPr id="106" name="Google Shape;106;p21"/>
          <p:cNvSpPr/>
          <p:nvPr/>
        </p:nvSpPr>
        <p:spPr>
          <a:xfrm>
            <a:off x="618500" y="1493736"/>
            <a:ext cx="1452900" cy="42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FFFFFF"/>
                </a:solidFill>
                <a:latin typeface="Helvetica Neue"/>
                <a:ea typeface="Helvetica Neue"/>
                <a:cs typeface="Helvetica Neue"/>
                <a:sym typeface="Helvetica Neue"/>
              </a:rPr>
              <a:t>Bases de CSS</a:t>
            </a:r>
            <a:endParaRPr sz="1100">
              <a:solidFill>
                <a:srgbClr val="FFFFFF"/>
              </a:solidFill>
              <a:latin typeface="Helvetica Neue"/>
              <a:ea typeface="Helvetica Neue"/>
              <a:cs typeface="Helvetica Neue"/>
              <a:sym typeface="Helvetica Neue"/>
            </a:endParaRPr>
          </a:p>
        </p:txBody>
      </p:sp>
      <p:sp>
        <p:nvSpPr>
          <p:cNvPr id="107" name="Google Shape;107;p21"/>
          <p:cNvSpPr/>
          <p:nvPr/>
        </p:nvSpPr>
        <p:spPr>
          <a:xfrm>
            <a:off x="618500" y="2226474"/>
            <a:ext cx="1452900" cy="42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FFFFFF"/>
                </a:solidFill>
                <a:latin typeface="Helvetica Neue"/>
                <a:ea typeface="Helvetica Neue"/>
                <a:cs typeface="Helvetica Neue"/>
                <a:sym typeface="Helvetica Neue"/>
              </a:rPr>
              <a:t>Sintaxis CSS</a:t>
            </a:r>
            <a:endParaRPr sz="1100">
              <a:solidFill>
                <a:srgbClr val="FFFFFF"/>
              </a:solidFill>
              <a:latin typeface="Helvetica Neue"/>
              <a:ea typeface="Helvetica Neue"/>
              <a:cs typeface="Helvetica Neue"/>
              <a:sym typeface="Helvetica Neue"/>
            </a:endParaRPr>
          </a:p>
        </p:txBody>
      </p:sp>
      <p:sp>
        <p:nvSpPr>
          <p:cNvPr id="108" name="Google Shape;108;p21"/>
          <p:cNvSpPr/>
          <p:nvPr/>
        </p:nvSpPr>
        <p:spPr>
          <a:xfrm>
            <a:off x="618500" y="771975"/>
            <a:ext cx="1452900" cy="42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FFFFFF"/>
                </a:solidFill>
                <a:latin typeface="Helvetica Neue"/>
                <a:ea typeface="Helvetica Neue"/>
                <a:cs typeface="Helvetica Neue"/>
                <a:sym typeface="Helvetica Neue"/>
              </a:rPr>
              <a:t>Multimedia en HTML</a:t>
            </a:r>
            <a:endParaRPr b="0" i="0" sz="1100" u="none" cap="none" strike="noStrike">
              <a:solidFill>
                <a:srgbClr val="FFFFFF"/>
              </a:solidFill>
              <a:latin typeface="Helvetica Neue"/>
              <a:ea typeface="Helvetica Neue"/>
              <a:cs typeface="Helvetica Neue"/>
              <a:sym typeface="Helvetica Neue"/>
            </a:endParaRPr>
          </a:p>
        </p:txBody>
      </p:sp>
      <p:cxnSp>
        <p:nvCxnSpPr>
          <p:cNvPr id="109" name="Google Shape;109;p21"/>
          <p:cNvCxnSpPr/>
          <p:nvPr/>
        </p:nvCxnSpPr>
        <p:spPr>
          <a:xfrm>
            <a:off x="2071400" y="1743025"/>
            <a:ext cx="958200" cy="0"/>
          </a:xfrm>
          <a:prstGeom prst="straightConnector1">
            <a:avLst/>
          </a:prstGeom>
          <a:noFill/>
          <a:ln cap="flat" cmpd="sng" w="9525">
            <a:solidFill>
              <a:srgbClr val="CCCCCC"/>
            </a:solidFill>
            <a:prstDash val="solid"/>
            <a:round/>
            <a:headEnd len="med" w="med" type="oval"/>
            <a:tailEnd len="med" w="med" type="oval"/>
          </a:ln>
        </p:spPr>
      </p:cxnSp>
      <p:sp>
        <p:nvSpPr>
          <p:cNvPr id="110" name="Google Shape;110;p21"/>
          <p:cNvSpPr/>
          <p:nvPr/>
        </p:nvSpPr>
        <p:spPr>
          <a:xfrm>
            <a:off x="3007208" y="1586146"/>
            <a:ext cx="1373100" cy="298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222222"/>
                </a:solidFill>
                <a:latin typeface="Helvetica Neue"/>
                <a:ea typeface="Helvetica Neue"/>
                <a:cs typeface="Helvetica Neue"/>
                <a:sym typeface="Helvetica Neue"/>
              </a:rPr>
              <a:t>¿Qué es CSS?</a:t>
            </a:r>
            <a:endParaRPr b="0" i="0" sz="1100" u="none" cap="none" strike="noStrike">
              <a:solidFill>
                <a:srgbClr val="222222"/>
              </a:solidFill>
              <a:latin typeface="Helvetica Neue"/>
              <a:ea typeface="Helvetica Neue"/>
              <a:cs typeface="Helvetica Neue"/>
              <a:sym typeface="Helvetica Neue"/>
            </a:endParaRPr>
          </a:p>
        </p:txBody>
      </p:sp>
      <p:cxnSp>
        <p:nvCxnSpPr>
          <p:cNvPr id="111" name="Google Shape;111;p21"/>
          <p:cNvCxnSpPr/>
          <p:nvPr/>
        </p:nvCxnSpPr>
        <p:spPr>
          <a:xfrm>
            <a:off x="2071400" y="2444263"/>
            <a:ext cx="958200" cy="0"/>
          </a:xfrm>
          <a:prstGeom prst="straightConnector1">
            <a:avLst/>
          </a:prstGeom>
          <a:noFill/>
          <a:ln cap="flat" cmpd="sng" w="9525">
            <a:solidFill>
              <a:srgbClr val="CCCCCC"/>
            </a:solidFill>
            <a:prstDash val="solid"/>
            <a:round/>
            <a:headEnd len="med" w="med" type="oval"/>
            <a:tailEnd len="med" w="med" type="oval"/>
          </a:ln>
        </p:spPr>
      </p:cxnSp>
      <p:sp>
        <p:nvSpPr>
          <p:cNvPr id="112" name="Google Shape;112;p21"/>
          <p:cNvSpPr/>
          <p:nvPr/>
        </p:nvSpPr>
        <p:spPr>
          <a:xfrm>
            <a:off x="3007208" y="2318884"/>
            <a:ext cx="1373100" cy="298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222222"/>
                </a:solidFill>
                <a:latin typeface="Helvetica Neue"/>
                <a:ea typeface="Helvetica Neue"/>
                <a:cs typeface="Helvetica Neue"/>
                <a:sym typeface="Helvetica Neue"/>
              </a:rPr>
              <a:t>Reglas sintácticas</a:t>
            </a:r>
            <a:endParaRPr b="0" i="0" sz="1100" u="none" cap="none" strike="noStrike">
              <a:solidFill>
                <a:srgbClr val="222222"/>
              </a:solidFill>
              <a:latin typeface="Helvetica Neue"/>
              <a:ea typeface="Helvetica Neue"/>
              <a:cs typeface="Helvetica Neue"/>
              <a:sym typeface="Helvetica Neue"/>
            </a:endParaRPr>
          </a:p>
        </p:txBody>
      </p:sp>
      <p:sp>
        <p:nvSpPr>
          <p:cNvPr id="113" name="Google Shape;113;p21"/>
          <p:cNvSpPr/>
          <p:nvPr/>
        </p:nvSpPr>
        <p:spPr>
          <a:xfrm>
            <a:off x="618500" y="2961700"/>
            <a:ext cx="1452900" cy="422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FFFFFF"/>
                </a:solidFill>
                <a:latin typeface="Helvetica Neue"/>
                <a:ea typeface="Helvetica Neue"/>
                <a:cs typeface="Helvetica Neue"/>
                <a:sym typeface="Helvetica Neue"/>
              </a:rPr>
              <a:t>Padre e hijos</a:t>
            </a:r>
            <a:endParaRPr sz="1100">
              <a:solidFill>
                <a:srgbClr val="FFFFFF"/>
              </a:solidFill>
              <a:latin typeface="Helvetica Neue"/>
              <a:ea typeface="Helvetica Neue"/>
              <a:cs typeface="Helvetica Neue"/>
              <a:sym typeface="Helvetica Neue"/>
            </a:endParaRPr>
          </a:p>
        </p:txBody>
      </p:sp>
      <p:cxnSp>
        <p:nvCxnSpPr>
          <p:cNvPr id="114" name="Google Shape;114;p21"/>
          <p:cNvCxnSpPr/>
          <p:nvPr/>
        </p:nvCxnSpPr>
        <p:spPr>
          <a:xfrm>
            <a:off x="1344950" y="1919566"/>
            <a:ext cx="0" cy="288600"/>
          </a:xfrm>
          <a:prstGeom prst="straightConnector1">
            <a:avLst/>
          </a:prstGeom>
          <a:noFill/>
          <a:ln cap="flat" cmpd="sng" w="9525">
            <a:solidFill>
              <a:srgbClr val="CCCCCC"/>
            </a:solidFill>
            <a:prstDash val="solid"/>
            <a:round/>
            <a:headEnd len="med" w="med" type="oval"/>
            <a:tailEnd len="med" w="med" type="oval"/>
          </a:ln>
        </p:spPr>
      </p:cxnSp>
      <p:cxnSp>
        <p:nvCxnSpPr>
          <p:cNvPr id="115" name="Google Shape;115;p21"/>
          <p:cNvCxnSpPr/>
          <p:nvPr/>
        </p:nvCxnSpPr>
        <p:spPr>
          <a:xfrm>
            <a:off x="1344950" y="2668003"/>
            <a:ext cx="0" cy="288600"/>
          </a:xfrm>
          <a:prstGeom prst="straightConnector1">
            <a:avLst/>
          </a:prstGeom>
          <a:noFill/>
          <a:ln cap="flat" cmpd="sng" w="9525">
            <a:solidFill>
              <a:srgbClr val="CCCCCC"/>
            </a:solidFill>
            <a:prstDash val="solid"/>
            <a:round/>
            <a:headEnd len="med" w="med" type="oval"/>
            <a:tailEnd len="med" w="med" type="oval"/>
          </a:ln>
        </p:spPr>
      </p:cxnSp>
      <p:sp>
        <p:nvSpPr>
          <p:cNvPr id="116" name="Google Shape;116;p21"/>
          <p:cNvSpPr/>
          <p:nvPr/>
        </p:nvSpPr>
        <p:spPr>
          <a:xfrm>
            <a:off x="618500" y="3672925"/>
            <a:ext cx="1452900" cy="3894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FFFFFF"/>
                </a:solidFill>
                <a:latin typeface="Helvetica Neue"/>
                <a:ea typeface="Helvetica Neue"/>
                <a:cs typeface="Helvetica Neue"/>
                <a:sym typeface="Helvetica Neue"/>
              </a:rPr>
              <a:t>Atributos</a:t>
            </a:r>
            <a:endParaRPr sz="1100">
              <a:solidFill>
                <a:srgbClr val="FFFFFF"/>
              </a:solidFill>
              <a:latin typeface="Helvetica Neue"/>
              <a:ea typeface="Helvetica Neue"/>
              <a:cs typeface="Helvetica Neue"/>
              <a:sym typeface="Helvetica Neue"/>
            </a:endParaRPr>
          </a:p>
        </p:txBody>
      </p:sp>
      <p:cxnSp>
        <p:nvCxnSpPr>
          <p:cNvPr id="117" name="Google Shape;117;p21"/>
          <p:cNvCxnSpPr/>
          <p:nvPr/>
        </p:nvCxnSpPr>
        <p:spPr>
          <a:xfrm>
            <a:off x="1344950" y="3379228"/>
            <a:ext cx="0" cy="288600"/>
          </a:xfrm>
          <a:prstGeom prst="straightConnector1">
            <a:avLst/>
          </a:prstGeom>
          <a:noFill/>
          <a:ln cap="flat" cmpd="sng" w="9525">
            <a:solidFill>
              <a:srgbClr val="CCCCCC"/>
            </a:solidFill>
            <a:prstDash val="solid"/>
            <a:round/>
            <a:headEnd len="med" w="med" type="oval"/>
            <a:tailEnd len="med" w="med" type="oval"/>
          </a:ln>
        </p:spPr>
      </p:cxnSp>
      <p:cxnSp>
        <p:nvCxnSpPr>
          <p:cNvPr id="118" name="Google Shape;118;p21"/>
          <p:cNvCxnSpPr/>
          <p:nvPr/>
        </p:nvCxnSpPr>
        <p:spPr>
          <a:xfrm>
            <a:off x="2071400" y="3891588"/>
            <a:ext cx="958200" cy="0"/>
          </a:xfrm>
          <a:prstGeom prst="straightConnector1">
            <a:avLst/>
          </a:prstGeom>
          <a:noFill/>
          <a:ln cap="flat" cmpd="sng" w="9525">
            <a:solidFill>
              <a:srgbClr val="CCCCCC"/>
            </a:solidFill>
            <a:prstDash val="solid"/>
            <a:round/>
            <a:headEnd len="med" w="med" type="oval"/>
            <a:tailEnd len="med" w="med" type="oval"/>
          </a:ln>
        </p:spPr>
      </p:cxnSp>
      <p:sp>
        <p:nvSpPr>
          <p:cNvPr id="119" name="Google Shape;119;p21"/>
          <p:cNvSpPr/>
          <p:nvPr/>
        </p:nvSpPr>
        <p:spPr>
          <a:xfrm>
            <a:off x="3007208" y="3734709"/>
            <a:ext cx="1373100" cy="298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222222"/>
                </a:solidFill>
                <a:latin typeface="Helvetica Neue"/>
                <a:ea typeface="Helvetica Neue"/>
                <a:cs typeface="Helvetica Neue"/>
                <a:sym typeface="Helvetica Neue"/>
              </a:rPr>
              <a:t>Class</a:t>
            </a:r>
            <a:endParaRPr b="0" i="0" sz="1100" u="none" cap="none" strike="noStrike">
              <a:solidFill>
                <a:srgbClr val="222222"/>
              </a:solidFill>
              <a:latin typeface="Helvetica Neue"/>
              <a:ea typeface="Helvetica Neue"/>
              <a:cs typeface="Helvetica Neue"/>
              <a:sym typeface="Helvetica Neue"/>
            </a:endParaRPr>
          </a:p>
        </p:txBody>
      </p:sp>
      <p:cxnSp>
        <p:nvCxnSpPr>
          <p:cNvPr id="120" name="Google Shape;120;p21"/>
          <p:cNvCxnSpPr/>
          <p:nvPr/>
        </p:nvCxnSpPr>
        <p:spPr>
          <a:xfrm>
            <a:off x="2157414" y="3884168"/>
            <a:ext cx="849600" cy="389400"/>
          </a:xfrm>
          <a:prstGeom prst="bentConnector3">
            <a:avLst>
              <a:gd fmla="val 50000" name="adj1"/>
            </a:avLst>
          </a:prstGeom>
          <a:noFill/>
          <a:ln cap="flat" cmpd="sng" w="9525">
            <a:solidFill>
              <a:srgbClr val="CCCCCC"/>
            </a:solidFill>
            <a:prstDash val="solid"/>
            <a:round/>
            <a:headEnd len="sm" w="sm" type="none"/>
            <a:tailEnd len="med" w="med" type="oval"/>
          </a:ln>
        </p:spPr>
      </p:cxnSp>
      <p:sp>
        <p:nvSpPr>
          <p:cNvPr id="121" name="Google Shape;121;p21"/>
          <p:cNvSpPr/>
          <p:nvPr/>
        </p:nvSpPr>
        <p:spPr>
          <a:xfrm>
            <a:off x="3007208" y="4126078"/>
            <a:ext cx="1373100" cy="298800"/>
          </a:xfrm>
          <a:prstGeom prst="rect">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222222"/>
                </a:solidFill>
                <a:latin typeface="Helvetica Neue"/>
                <a:ea typeface="Helvetica Neue"/>
                <a:cs typeface="Helvetica Neue"/>
                <a:sym typeface="Helvetica Neue"/>
              </a:rPr>
              <a:t>ID</a:t>
            </a:r>
            <a:endParaRPr b="0" i="0" sz="1100" u="none" cap="none" strike="noStrike">
              <a:solidFill>
                <a:srgbClr val="222222"/>
              </a:solidFill>
              <a:latin typeface="Helvetica Neue"/>
              <a:ea typeface="Helvetica Neue"/>
              <a:cs typeface="Helvetica Neue"/>
              <a:sym typeface="Helvetica Neue"/>
            </a:endParaRPr>
          </a:p>
        </p:txBody>
      </p:sp>
      <p:sp>
        <p:nvSpPr>
          <p:cNvPr id="122" name="Google Shape;122;p21"/>
          <p:cNvSpPr/>
          <p:nvPr/>
        </p:nvSpPr>
        <p:spPr>
          <a:xfrm>
            <a:off x="4572000" y="3837075"/>
            <a:ext cx="55500" cy="483600"/>
          </a:xfrm>
          <a:prstGeom prst="rightBrace">
            <a:avLst>
              <a:gd fmla="val 50000" name="adj1"/>
              <a:gd fmla="val 50000" name="adj2"/>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1"/>
          <p:cNvSpPr txBox="1"/>
          <p:nvPr/>
        </p:nvSpPr>
        <p:spPr>
          <a:xfrm>
            <a:off x="4784100" y="3894225"/>
            <a:ext cx="1095600" cy="21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rgbClr val="222222"/>
                </a:solidFill>
                <a:latin typeface="Helvetica Neue"/>
                <a:ea typeface="Helvetica Neue"/>
                <a:cs typeface="Helvetica Neue"/>
                <a:sym typeface="Helvetica Neue"/>
              </a:rPr>
              <a:t>Comparación</a:t>
            </a:r>
            <a:endParaRPr sz="1100">
              <a:solidFill>
                <a:srgbClr val="222222"/>
              </a:solidFill>
              <a:latin typeface="Helvetica Neue"/>
              <a:ea typeface="Helvetica Neue"/>
              <a:cs typeface="Helvetica Neue"/>
              <a:sym typeface="Helvetica Neue"/>
            </a:endParaRPr>
          </a:p>
        </p:txBody>
      </p:sp>
      <p:sp>
        <p:nvSpPr>
          <p:cNvPr id="124" name="Google Shape;124;p21"/>
          <p:cNvSpPr/>
          <p:nvPr/>
        </p:nvSpPr>
        <p:spPr>
          <a:xfrm>
            <a:off x="618500" y="4356025"/>
            <a:ext cx="1452900" cy="590700"/>
          </a:xfrm>
          <a:prstGeom prst="rect">
            <a:avLst/>
          </a:prstGeom>
          <a:solidFill>
            <a:srgbClr val="434343"/>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GB" sz="1100">
                <a:solidFill>
                  <a:srgbClr val="FFFFFF"/>
                </a:solidFill>
                <a:latin typeface="Helvetica Neue"/>
                <a:ea typeface="Helvetica Neue"/>
                <a:cs typeface="Helvetica Neue"/>
                <a:sym typeface="Helvetica Neue"/>
              </a:rPr>
              <a:t>Primeras propiedades básicas</a:t>
            </a:r>
            <a:endParaRPr sz="1100">
              <a:solidFill>
                <a:srgbClr val="FFFFFF"/>
              </a:solidFill>
              <a:latin typeface="Helvetica Neue"/>
              <a:ea typeface="Helvetica Neue"/>
              <a:cs typeface="Helvetica Neue"/>
              <a:sym typeface="Helvetica Neue"/>
            </a:endParaRPr>
          </a:p>
        </p:txBody>
      </p:sp>
      <p:cxnSp>
        <p:nvCxnSpPr>
          <p:cNvPr id="125" name="Google Shape;125;p21"/>
          <p:cNvCxnSpPr/>
          <p:nvPr/>
        </p:nvCxnSpPr>
        <p:spPr>
          <a:xfrm>
            <a:off x="1344950" y="4062328"/>
            <a:ext cx="0" cy="288600"/>
          </a:xfrm>
          <a:prstGeom prst="straightConnector1">
            <a:avLst/>
          </a:prstGeom>
          <a:noFill/>
          <a:ln cap="flat" cmpd="sng" w="9525">
            <a:solidFill>
              <a:srgbClr val="CCCCCC"/>
            </a:solidFill>
            <a:prstDash val="solid"/>
            <a:round/>
            <a:headEnd len="med" w="med" type="oval"/>
            <a:tailEnd len="med" w="med" type="oval"/>
          </a:ln>
        </p:spPr>
      </p:cxn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graphicFrame>
        <p:nvGraphicFramePr>
          <p:cNvPr id="659" name="Google Shape;659;p84"/>
          <p:cNvGraphicFramePr/>
          <p:nvPr/>
        </p:nvGraphicFramePr>
        <p:xfrm>
          <a:off x="112975" y="317225"/>
          <a:ext cx="3000000" cy="3000000"/>
        </p:xfrm>
        <a:graphic>
          <a:graphicData uri="http://schemas.openxmlformats.org/drawingml/2006/table">
            <a:tbl>
              <a:tblPr>
                <a:noFill/>
                <a:tableStyleId>{30BE2E7C-950A-4935-951B-39084046BD93}</a:tableStyleId>
              </a:tblPr>
              <a:tblGrid>
                <a:gridCol w="2908150"/>
                <a:gridCol w="3773425"/>
                <a:gridCol w="2042925"/>
              </a:tblGrid>
              <a:tr h="646100">
                <a:tc gridSpan="3">
                  <a:txBody>
                    <a:bodyPr/>
                    <a:lstStyle/>
                    <a:p>
                      <a:pPr indent="0" lvl="0" marL="0" marR="0" rtl="0" algn="l">
                        <a:lnSpc>
                          <a:spcPct val="100000"/>
                        </a:lnSpc>
                        <a:spcBef>
                          <a:spcPts val="0"/>
                        </a:spcBef>
                        <a:spcAft>
                          <a:spcPts val="0"/>
                        </a:spcAft>
                        <a:buClr>
                          <a:srgbClr val="000000"/>
                        </a:buClr>
                        <a:buSzPts val="2400"/>
                        <a:buFont typeface="Arial"/>
                        <a:buNone/>
                      </a:pPr>
                      <a:r>
                        <a:rPr i="1" lang="en-GB" sz="2400">
                          <a:solidFill>
                            <a:schemeClr val="dk1"/>
                          </a:solidFill>
                          <a:latin typeface="Anton"/>
                          <a:ea typeface="Anton"/>
                          <a:cs typeface="Anton"/>
                          <a:sym typeface="Anton"/>
                        </a:rPr>
                        <a:t>CSS</a:t>
                      </a:r>
                      <a:endParaRPr sz="2400" u="none" cap="none" strike="noStrike"/>
                    </a:p>
                  </a:txBody>
                  <a:tcPr marT="162000"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hMerge="1"/>
                <a:tc hMerge="1"/>
              </a:tr>
              <a:tr h="521050">
                <a:tc gridSpan="2">
                  <a:txBody>
                    <a:bodyPr/>
                    <a:lstStyle/>
                    <a:p>
                      <a:pPr indent="0" lvl="0" marL="0" marR="0" rtl="0" algn="l">
                        <a:lnSpc>
                          <a:spcPct val="100000"/>
                        </a:lnSpc>
                        <a:spcBef>
                          <a:spcPts val="0"/>
                        </a:spcBef>
                        <a:spcAft>
                          <a:spcPts val="0"/>
                        </a:spcAft>
                        <a:buClr>
                          <a:schemeClr val="dk1"/>
                        </a:buClr>
                        <a:buSzPts val="1100"/>
                        <a:buFont typeface="Arial"/>
                        <a:buNone/>
                      </a:pPr>
                      <a:r>
                        <a:rPr b="1" lang="en-GB" sz="1600">
                          <a:latin typeface="Helvetica Neue"/>
                          <a:ea typeface="Helvetica Neue"/>
                          <a:cs typeface="Helvetica Neue"/>
                          <a:sym typeface="Helvetica Neue"/>
                        </a:rPr>
                        <a:t>Formato: </a:t>
                      </a:r>
                      <a:r>
                        <a:rPr lang="en-GB" sz="1600">
                          <a:latin typeface="Helvetica Neue Light"/>
                          <a:ea typeface="Helvetica Neue Light"/>
                          <a:cs typeface="Helvetica Neue Light"/>
                          <a:sym typeface="Helvetica Neue Light"/>
                        </a:rPr>
                        <a:t>a</a:t>
                      </a:r>
                      <a:r>
                        <a:rPr lang="en-GB" sz="1600">
                          <a:latin typeface="Helvetica Neue Light"/>
                          <a:ea typeface="Helvetica Neue Light"/>
                          <a:cs typeface="Helvetica Neue Light"/>
                          <a:sym typeface="Helvetica Neue Light"/>
                        </a:rPr>
                        <a:t>rchivo html y css</a:t>
                      </a:r>
                      <a:endParaRPr sz="1600">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rPr b="1" lang="en-GB" sz="1600">
                          <a:latin typeface="Helvetica Neue"/>
                          <a:ea typeface="Helvetica Neue"/>
                          <a:cs typeface="Helvetica Neue"/>
                          <a:sym typeface="Helvetica Neue"/>
                        </a:rPr>
                        <a:t>Sugerencia: </a:t>
                      </a:r>
                      <a:r>
                        <a:rPr lang="en-GB" sz="1600">
                          <a:latin typeface="Helvetica Neue Light"/>
                          <a:ea typeface="Helvetica Neue Light"/>
                          <a:cs typeface="Helvetica Neue Light"/>
                          <a:sym typeface="Helvetica Neue Light"/>
                        </a:rPr>
                        <a:t>c</a:t>
                      </a:r>
                      <a:r>
                        <a:rPr lang="en-GB" sz="1600">
                          <a:latin typeface="Helvetica Neue Light"/>
                          <a:ea typeface="Helvetica Neue Light"/>
                          <a:cs typeface="Helvetica Neue Light"/>
                          <a:sym typeface="Helvetica Neue Light"/>
                        </a:rPr>
                        <a:t>arpeta en formato zip o rar con el/los archivos html y css.</a:t>
                      </a:r>
                      <a:endParaRPr sz="1600">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hMerge="1"/>
                <a:tc>
                  <a:txBody>
                    <a:bodyPr/>
                    <a:lstStyle/>
                    <a:p>
                      <a:pPr indent="0" lvl="0" marL="0" marR="0" rtl="0" algn="ctr">
                        <a:lnSpc>
                          <a:spcPct val="100000"/>
                        </a:lnSpc>
                        <a:spcBef>
                          <a:spcPts val="0"/>
                        </a:spcBef>
                        <a:spcAft>
                          <a:spcPts val="0"/>
                        </a:spcAft>
                        <a:buClr>
                          <a:srgbClr val="000000"/>
                        </a:buClr>
                        <a:buSzPts val="1500"/>
                        <a:buFont typeface="Arial"/>
                        <a:buNone/>
                      </a:pPr>
                      <a:r>
                        <a:t/>
                      </a:r>
                      <a:endParaRPr sz="1500" u="none" cap="none" strike="noStrike">
                        <a:latin typeface="Helvetica Neue"/>
                        <a:ea typeface="Helvetica Neue"/>
                        <a:cs typeface="Helvetica Neue"/>
                        <a:sym typeface="Helvetica Neue"/>
                      </a:endParaRPr>
                    </a:p>
                  </a:txBody>
                  <a:tcPr marT="91425" marB="91425" marR="91425" marL="91425">
                    <a:lnL cap="flat" cmpd="sng" w="9525">
                      <a:solidFill>
                        <a:srgbClr val="000000"/>
                      </a:solidFill>
                      <a:prstDash val="solid"/>
                      <a:round/>
                      <a:headEnd len="sm" w="sm" type="none"/>
                      <a:tailEnd len="sm" w="sm" type="none"/>
                    </a:lnL>
                    <a:lnR cap="flat" cmpd="sng" w="9525">
                      <a:solidFill>
                        <a:srgbClr val="EFEFE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2496325">
                <a:tc gridSpan="3">
                  <a:txBody>
                    <a:bodyPr/>
                    <a:lstStyle/>
                    <a:p>
                      <a:pPr indent="0" lvl="0" marL="0" marR="0" rtl="0" algn="l">
                        <a:lnSpc>
                          <a:spcPct val="100000"/>
                        </a:lnSpc>
                        <a:spcBef>
                          <a:spcPts val="0"/>
                        </a:spcBef>
                        <a:spcAft>
                          <a:spcPts val="0"/>
                        </a:spcAft>
                        <a:buClr>
                          <a:srgbClr val="000000"/>
                        </a:buClr>
                        <a:buSzPts val="1600"/>
                        <a:buFont typeface="Arial"/>
                        <a:buNone/>
                      </a:pPr>
                      <a:br>
                        <a:rPr b="1" lang="en-GB" sz="1600" u="none" cap="none" strike="noStrike">
                          <a:solidFill>
                            <a:srgbClr val="4D5156"/>
                          </a:solidFill>
                          <a:highlight>
                            <a:srgbClr val="3CEFAB"/>
                          </a:highlight>
                        </a:rPr>
                      </a:br>
                      <a:endParaRPr b="1" sz="16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600"/>
                        <a:buFont typeface="Arial"/>
                        <a:buNone/>
                      </a:pPr>
                      <a:r>
                        <a:rPr b="1" lang="en-GB" sz="1600" u="none" cap="none" strike="noStrike">
                          <a:solidFill>
                            <a:schemeClr val="dk1"/>
                          </a:solidFill>
                          <a:highlight>
                            <a:srgbClr val="D9D9D9"/>
                          </a:highlight>
                          <a:latin typeface="Helvetica Neue"/>
                          <a:ea typeface="Helvetica Neue"/>
                          <a:cs typeface="Helvetica Neue"/>
                          <a:sym typeface="Helvetica Neue"/>
                        </a:rPr>
                        <a:t>&gt;&gt; Consigna: </a:t>
                      </a:r>
                      <a:endParaRPr b="1" sz="1600" u="none" cap="none" strike="noStrike">
                        <a:solidFill>
                          <a:schemeClr val="dk1"/>
                        </a:solidFill>
                        <a:highlight>
                          <a:srgbClr val="D9D9D9"/>
                        </a:highlight>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600"/>
                        <a:buFont typeface="Arial"/>
                        <a:buNone/>
                      </a:pPr>
                      <a:r>
                        <a:t/>
                      </a:r>
                      <a:endParaRPr b="1" sz="1600">
                        <a:solidFill>
                          <a:schemeClr val="dk1"/>
                        </a:solidFill>
                        <a:highlight>
                          <a:srgbClr val="D9D9D9"/>
                        </a:highlight>
                        <a:latin typeface="Helvetica Neue"/>
                        <a:ea typeface="Helvetica Neue"/>
                        <a:cs typeface="Helvetica Neue"/>
                        <a:sym typeface="Helvetica Neue"/>
                      </a:endParaRPr>
                    </a:p>
                    <a:p>
                      <a:pPr indent="-330200" lvl="0" marL="457200" marR="0" rtl="0" algn="l">
                        <a:lnSpc>
                          <a:spcPct val="100000"/>
                        </a:lnSpc>
                        <a:spcBef>
                          <a:spcPts val="0"/>
                        </a:spcBef>
                        <a:spcAft>
                          <a:spcPts val="0"/>
                        </a:spcAft>
                        <a:buClr>
                          <a:schemeClr val="dk1"/>
                        </a:buClr>
                        <a:buSzPts val="1600"/>
                        <a:buFont typeface="Helvetica Neue Light"/>
                        <a:buAutoNum type="arabicPeriod"/>
                      </a:pPr>
                      <a:r>
                        <a:rPr lang="en-GB" sz="1600" u="none" cap="none" strike="noStrike">
                          <a:solidFill>
                            <a:schemeClr val="dk1"/>
                          </a:solidFill>
                          <a:latin typeface="Helvetica Neue Light"/>
                          <a:ea typeface="Helvetica Neue Light"/>
                          <a:cs typeface="Helvetica Neue Light"/>
                          <a:sym typeface="Helvetica Neue Light"/>
                        </a:rPr>
                        <a:t>Tomando como base las estructuras creadas en HTML de la clase </a:t>
                      </a:r>
                      <a:r>
                        <a:rPr lang="en-GB" sz="1600">
                          <a:solidFill>
                            <a:schemeClr val="dk1"/>
                          </a:solidFill>
                          <a:latin typeface="Helvetica Neue Light"/>
                          <a:ea typeface="Helvetica Neue Light"/>
                          <a:cs typeface="Helvetica Neue Light"/>
                          <a:sym typeface="Helvetica Neue Light"/>
                        </a:rPr>
                        <a:t>dos</a:t>
                      </a:r>
                      <a:r>
                        <a:rPr lang="en-GB" sz="1600" u="none" cap="none" strike="noStrike">
                          <a:solidFill>
                            <a:schemeClr val="dk1"/>
                          </a:solidFill>
                          <a:latin typeface="Helvetica Neue Light"/>
                          <a:ea typeface="Helvetica Neue Light"/>
                          <a:cs typeface="Helvetica Neue Light"/>
                          <a:sym typeface="Helvetica Neue Light"/>
                        </a:rPr>
                        <a:t> para tu proyecto, dar formato al menú, color a los títulos, formato a las listas a través de etiquetas.</a:t>
                      </a:r>
                      <a:endParaRPr sz="1600" u="none" cap="none" strike="noStrike">
                        <a:solidFill>
                          <a:schemeClr val="dk1"/>
                        </a:solidFill>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chemeClr val="dk1"/>
                        </a:buClr>
                        <a:buSzPts val="1600"/>
                        <a:buFont typeface="Helvetica Neue Light"/>
                        <a:buAutoNum type="arabicPeriod"/>
                      </a:pPr>
                      <a:r>
                        <a:rPr lang="en-GB" sz="1600" u="none" cap="none" strike="noStrike">
                          <a:solidFill>
                            <a:schemeClr val="dk1"/>
                          </a:solidFill>
                          <a:latin typeface="Helvetica Neue Light"/>
                          <a:ea typeface="Helvetica Neue Light"/>
                          <a:cs typeface="Helvetica Neue Light"/>
                          <a:sym typeface="Helvetica Neue Light"/>
                        </a:rPr>
                        <a:t>Agregar videos e imágenes a alguna de las secciones del proyecto y darle formato a los títulos de las tablas, agregando color. </a:t>
                      </a:r>
                      <a:endParaRPr sz="1600" u="none" cap="none" strike="noStrike">
                        <a:solidFill>
                          <a:schemeClr val="dk1"/>
                        </a:solidFill>
                        <a:latin typeface="Helvetica Neue Light"/>
                        <a:ea typeface="Helvetica Neue Light"/>
                        <a:cs typeface="Helvetica Neue Light"/>
                        <a:sym typeface="Helvetica Neue Light"/>
                      </a:endParaRPr>
                    </a:p>
                    <a:p>
                      <a:pPr indent="-330200" lvl="0" marL="457200" marR="0" rtl="0" algn="l">
                        <a:lnSpc>
                          <a:spcPct val="100000"/>
                        </a:lnSpc>
                        <a:spcBef>
                          <a:spcPts val="0"/>
                        </a:spcBef>
                        <a:spcAft>
                          <a:spcPts val="0"/>
                        </a:spcAft>
                        <a:buClr>
                          <a:schemeClr val="dk1"/>
                        </a:buClr>
                        <a:buSzPts val="1600"/>
                        <a:buFont typeface="Helvetica Neue Light"/>
                        <a:buAutoNum type="arabicPeriod"/>
                      </a:pPr>
                      <a:r>
                        <a:rPr lang="en-GB" sz="1600" u="none" cap="none" strike="noStrike">
                          <a:solidFill>
                            <a:schemeClr val="dk1"/>
                          </a:solidFill>
                          <a:latin typeface="Helvetica Neue Light"/>
                          <a:ea typeface="Helvetica Neue Light"/>
                          <a:cs typeface="Helvetica Neue Light"/>
                          <a:sym typeface="Helvetica Neue Light"/>
                        </a:rPr>
                        <a:t>Se evaluará el estilo y estructura del código.</a:t>
                      </a:r>
                      <a:endParaRPr sz="1600" u="none" cap="none" strike="noStrike">
                        <a:solidFill>
                          <a:schemeClr val="dk1"/>
                        </a:solidFill>
                        <a:latin typeface="Helvetica Neue Light"/>
                        <a:ea typeface="Helvetica Neue Light"/>
                        <a:cs typeface="Helvetica Neue Light"/>
                        <a:sym typeface="Helvetica Neue Light"/>
                      </a:endParaRPr>
                    </a:p>
                    <a:p>
                      <a:pPr indent="0" lvl="0" marL="0" marR="0" rtl="0" algn="l">
                        <a:lnSpc>
                          <a:spcPct val="100000"/>
                        </a:lnSpc>
                        <a:spcBef>
                          <a:spcPts val="0"/>
                        </a:spcBef>
                        <a:spcAft>
                          <a:spcPts val="0"/>
                        </a:spcAft>
                        <a:buClr>
                          <a:schemeClr val="dk1"/>
                        </a:buClr>
                        <a:buSzPts val="1100"/>
                        <a:buFont typeface="Arial"/>
                        <a:buNone/>
                      </a:pPr>
                      <a:r>
                        <a:t/>
                      </a:r>
                      <a:endParaRPr b="1" sz="1600" u="none" cap="none" strike="noStrike">
                        <a:solidFill>
                          <a:schemeClr val="dk1"/>
                        </a:solidFill>
                        <a:highlight>
                          <a:srgbClr val="D9D9D9"/>
                        </a:highlight>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solidFill>
                          <a:schemeClr val="dk1"/>
                        </a:solidFill>
                        <a:latin typeface="Helvetica Neue Light"/>
                        <a:ea typeface="Helvetica Neue Light"/>
                        <a:cs typeface="Helvetica Neue Light"/>
                        <a:sym typeface="Helvetica Neue 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bl>
          </a:graphicData>
        </a:graphic>
      </p:graphicFrame>
      <p:pic>
        <p:nvPicPr>
          <p:cNvPr id="660" name="Google Shape;660;p84"/>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pic>
        <p:nvPicPr>
          <p:cNvPr id="661" name="Google Shape;661;p84"/>
          <p:cNvPicPr preferRelativeResize="0"/>
          <p:nvPr/>
        </p:nvPicPr>
        <p:blipFill rotWithShape="1">
          <a:blip r:embed="rId4">
            <a:alphaModFix/>
          </a:blip>
          <a:srcRect b="0" l="0" r="0" t="0"/>
          <a:stretch/>
        </p:blipFill>
        <p:spPr>
          <a:xfrm>
            <a:off x="7044275" y="1120550"/>
            <a:ext cx="1634175" cy="6408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5" name="Shape 665"/>
        <p:cNvGrpSpPr/>
        <p:nvPr/>
      </p:nvGrpSpPr>
      <p:grpSpPr>
        <a:xfrm>
          <a:off x="0" y="0"/>
          <a:ext cx="0" cy="0"/>
          <a:chOff x="0" y="0"/>
          <a:chExt cx="0" cy="0"/>
        </a:xfrm>
      </p:grpSpPr>
      <p:sp>
        <p:nvSpPr>
          <p:cNvPr id="666" name="Google Shape;666;p85"/>
          <p:cNvSpPr txBox="1"/>
          <p:nvPr/>
        </p:nvSpPr>
        <p:spPr>
          <a:xfrm>
            <a:off x="2776738" y="1880500"/>
            <a:ext cx="2804700" cy="1129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1" lang="en-GB" sz="4000" u="none" cap="none" strike="noStrike">
                <a:solidFill>
                  <a:srgbClr val="E0FF00"/>
                </a:solidFill>
                <a:latin typeface="Anton"/>
                <a:ea typeface="Anton"/>
                <a:cs typeface="Anton"/>
                <a:sym typeface="Anton"/>
              </a:rPr>
              <a:t>¿PREGUNTAS?</a:t>
            </a:r>
            <a:endParaRPr b="0" i="1" sz="4000" u="none" cap="none" strike="noStrike">
              <a:solidFill>
                <a:srgbClr val="E0FF00"/>
              </a:solidFill>
              <a:latin typeface="Anton"/>
              <a:ea typeface="Anton"/>
              <a:cs typeface="Anton"/>
              <a:sym typeface="Anton"/>
            </a:endParaRPr>
          </a:p>
        </p:txBody>
      </p:sp>
      <p:pic>
        <p:nvPicPr>
          <p:cNvPr descr="Tiger Face on Apple iOS 12.2" id="667" name="Google Shape;667;p85"/>
          <p:cNvPicPr preferRelativeResize="0"/>
          <p:nvPr/>
        </p:nvPicPr>
        <p:blipFill rotWithShape="1">
          <a:blip r:embed="rId4">
            <a:alphaModFix/>
          </a:blip>
          <a:srcRect b="0" l="0" r="0" t="0"/>
          <a:stretch/>
        </p:blipFill>
        <p:spPr>
          <a:xfrm>
            <a:off x="5655188" y="2089063"/>
            <a:ext cx="712075" cy="71207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0FF00"/>
            </a:gs>
            <a:gs pos="100000">
              <a:srgbClr val="3CEFAB"/>
            </a:gs>
          </a:gsLst>
          <a:lin ang="10800025" scaled="0"/>
        </a:gradFill>
      </p:bgPr>
    </p:bg>
    <p:spTree>
      <p:nvGrpSpPr>
        <p:cNvPr id="671" name="Shape 671"/>
        <p:cNvGrpSpPr/>
        <p:nvPr/>
      </p:nvGrpSpPr>
      <p:grpSpPr>
        <a:xfrm>
          <a:off x="0" y="0"/>
          <a:ext cx="0" cy="0"/>
          <a:chOff x="0" y="0"/>
          <a:chExt cx="0" cy="0"/>
        </a:xfrm>
      </p:grpSpPr>
      <p:sp>
        <p:nvSpPr>
          <p:cNvPr id="672" name="Google Shape;672;p86"/>
          <p:cNvSpPr txBox="1"/>
          <p:nvPr/>
        </p:nvSpPr>
        <p:spPr>
          <a:xfrm>
            <a:off x="959875" y="2610600"/>
            <a:ext cx="72243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000000"/>
                </a:solidFill>
                <a:latin typeface="Anton"/>
                <a:ea typeface="Anton"/>
                <a:cs typeface="Anton"/>
                <a:sym typeface="Anton"/>
              </a:rPr>
              <a:t>¿QUIERES SABER MÁS? TE DEJAMOS MATERIAL AMPLIADO DE LA CLASE</a:t>
            </a:r>
            <a:endParaRPr b="0" i="1" sz="3600" u="none" cap="none" strike="noStrike">
              <a:solidFill>
                <a:srgbClr val="000000"/>
              </a:solidFill>
              <a:latin typeface="Anton"/>
              <a:ea typeface="Anton"/>
              <a:cs typeface="Anton"/>
              <a:sym typeface="Anton"/>
            </a:endParaRPr>
          </a:p>
        </p:txBody>
      </p:sp>
      <p:pic>
        <p:nvPicPr>
          <p:cNvPr id="673" name="Google Shape;673;p86"/>
          <p:cNvPicPr preferRelativeResize="0"/>
          <p:nvPr/>
        </p:nvPicPr>
        <p:blipFill rotWithShape="1">
          <a:blip r:embed="rId3">
            <a:alphaModFix/>
          </a:blip>
          <a:srcRect b="0" l="0" r="0" t="0"/>
          <a:stretch/>
        </p:blipFill>
        <p:spPr>
          <a:xfrm>
            <a:off x="3978713" y="1025775"/>
            <a:ext cx="1186525" cy="1186525"/>
          </a:xfrm>
          <a:prstGeom prst="rect">
            <a:avLst/>
          </a:prstGeom>
          <a:noFill/>
          <a:ln>
            <a:noFill/>
          </a:ln>
        </p:spPr>
      </p:pic>
      <p:pic>
        <p:nvPicPr>
          <p:cNvPr id="674" name="Google Shape;674;p86"/>
          <p:cNvPicPr preferRelativeResize="0"/>
          <p:nvPr/>
        </p:nvPicPr>
        <p:blipFill rotWithShape="1">
          <a:blip r:embed="rId4">
            <a:alphaModFix/>
          </a:blip>
          <a:srcRect b="0" l="0" r="0" t="0"/>
          <a:stretch/>
        </p:blipFill>
        <p:spPr>
          <a:xfrm>
            <a:off x="7567925" y="4659625"/>
            <a:ext cx="1186526" cy="330675"/>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87"/>
          <p:cNvSpPr txBox="1"/>
          <p:nvPr/>
        </p:nvSpPr>
        <p:spPr>
          <a:xfrm>
            <a:off x="2854525" y="1734438"/>
            <a:ext cx="5711400" cy="1674600"/>
          </a:xfrm>
          <a:prstGeom prst="rect">
            <a:avLst/>
          </a:prstGeom>
          <a:noFill/>
          <a:ln>
            <a:noFill/>
          </a:ln>
        </p:spPr>
        <p:txBody>
          <a:bodyPr anchorCtr="0" anchor="ctr" bIns="91425" lIns="91425" spcFirstLastPara="1" rIns="91425" wrap="square" tIns="91425">
            <a:noAutofit/>
          </a:bodyPr>
          <a:lstStyle/>
          <a:p>
            <a:pPr indent="-342900" lvl="0" marL="457200" marR="0" rtl="0" algn="l">
              <a:lnSpc>
                <a:spcPct val="115000"/>
              </a:lnSpc>
              <a:spcBef>
                <a:spcPts val="0"/>
              </a:spcBef>
              <a:spcAft>
                <a:spcPts val="0"/>
              </a:spcAft>
              <a:buClr>
                <a:srgbClr val="3CEFAB"/>
              </a:buClr>
              <a:buSzPts val="1800"/>
              <a:buFont typeface="Arial"/>
              <a:buChar char="●"/>
            </a:pPr>
            <a:r>
              <a:rPr lang="en-GB" sz="1800" u="sng">
                <a:solidFill>
                  <a:srgbClr val="0451A5"/>
                </a:solidFill>
                <a:latin typeface="Helvetica Neue Light"/>
                <a:ea typeface="Helvetica Neue Light"/>
                <a:cs typeface="Helvetica Neue Light"/>
                <a:sym typeface="Helvetica Neue Light"/>
                <a:hlinkClick r:id="rId3">
                  <a:extLst>
                    <a:ext uri="{A12FA001-AC4F-418D-AE19-62706E023703}">
                      <ahyp:hlinkClr val="tx"/>
                    </a:ext>
                  </a:extLst>
                </a:hlinkClick>
              </a:rPr>
              <a:t>Patrones sutiles</a:t>
            </a:r>
            <a:r>
              <a:rPr b="0" i="0" lang="en-GB" sz="1800" u="none" cap="none" strike="noStrike">
                <a:solidFill>
                  <a:srgbClr val="FF0000"/>
                </a:solidFill>
                <a:latin typeface="Helvetica Neue Light"/>
                <a:ea typeface="Helvetica Neue Light"/>
                <a:cs typeface="Helvetica Neue Light"/>
                <a:sym typeface="Helvetica Neue Light"/>
              </a:rPr>
              <a:t> </a:t>
            </a:r>
            <a:r>
              <a:rPr b="0" i="0" lang="en-GB" sz="1800" u="none" cap="none" strike="noStrike">
                <a:solidFill>
                  <a:schemeClr val="dk1"/>
                </a:solidFill>
                <a:latin typeface="Helvetica Neue Light"/>
                <a:ea typeface="Helvetica Neue Light"/>
                <a:cs typeface="Helvetica Neue Light"/>
                <a:sym typeface="Helvetica Neue Light"/>
              </a:rPr>
              <a:t>| </a:t>
            </a:r>
            <a:r>
              <a:rPr b="1" i="1" lang="en-GB" sz="1800">
                <a:solidFill>
                  <a:schemeClr val="dk1"/>
                </a:solidFill>
                <a:latin typeface="Helvetica Neue"/>
                <a:ea typeface="Helvetica Neue"/>
                <a:cs typeface="Helvetica Neue"/>
                <a:sym typeface="Helvetica Neue"/>
              </a:rPr>
              <a:t>Toptal</a:t>
            </a:r>
            <a:endParaRPr b="0" i="0" sz="1800" u="none" cap="none" strike="noStrike">
              <a:solidFill>
                <a:schemeClr val="dk1"/>
              </a:solidFill>
              <a:latin typeface="Helvetica Neue Light"/>
              <a:ea typeface="Helvetica Neue Light"/>
              <a:cs typeface="Helvetica Neue Light"/>
              <a:sym typeface="Helvetica Neue Light"/>
            </a:endParaRPr>
          </a:p>
          <a:p>
            <a:pPr indent="-342900" lvl="0" marL="457200" marR="0" rtl="0" algn="l">
              <a:lnSpc>
                <a:spcPct val="115000"/>
              </a:lnSpc>
              <a:spcBef>
                <a:spcPts val="1000"/>
              </a:spcBef>
              <a:spcAft>
                <a:spcPts val="0"/>
              </a:spcAft>
              <a:buClr>
                <a:srgbClr val="3CEFAB"/>
              </a:buClr>
              <a:buSzPts val="1800"/>
              <a:buFont typeface="Arial"/>
              <a:buChar char="●"/>
            </a:pPr>
            <a:r>
              <a:rPr lang="en-GB" sz="1800" u="sng">
                <a:solidFill>
                  <a:srgbClr val="0451A5"/>
                </a:solidFill>
                <a:latin typeface="Helvetica Neue Light"/>
                <a:ea typeface="Helvetica Neue Light"/>
                <a:cs typeface="Helvetica Neue Light"/>
                <a:sym typeface="Helvetica Neue Light"/>
                <a:hlinkClick r:id="rId4">
                  <a:extLst>
                    <a:ext uri="{A12FA001-AC4F-418D-AE19-62706E023703}">
                      <ahyp:hlinkClr val="tx"/>
                    </a:ext>
                  </a:extLst>
                </a:hlinkClick>
              </a:rPr>
              <a:t>Recursos de Dominio Público</a:t>
            </a:r>
            <a:r>
              <a:rPr b="0" i="0" lang="en-GB" sz="1800" u="none" cap="none" strike="noStrike">
                <a:solidFill>
                  <a:schemeClr val="dk1"/>
                </a:solidFill>
                <a:latin typeface="Helvetica Neue Light"/>
                <a:ea typeface="Helvetica Neue Light"/>
                <a:cs typeface="Helvetica Neue Light"/>
                <a:sym typeface="Helvetica Neue Light"/>
              </a:rPr>
              <a:t> | </a:t>
            </a:r>
            <a:r>
              <a:rPr b="1" i="1" lang="en-GB" sz="1800">
                <a:solidFill>
                  <a:schemeClr val="dk1"/>
                </a:solidFill>
                <a:latin typeface="Helvetica Neue"/>
                <a:ea typeface="Helvetica Neue"/>
                <a:cs typeface="Helvetica Neue"/>
                <a:sym typeface="Helvetica Neue"/>
              </a:rPr>
              <a:t>Internet Archive</a:t>
            </a:r>
            <a:endParaRPr b="1" i="1" sz="1800">
              <a:solidFill>
                <a:schemeClr val="dk1"/>
              </a:solidFill>
              <a:latin typeface="Helvetica Neue"/>
              <a:ea typeface="Helvetica Neue"/>
              <a:cs typeface="Helvetica Neue"/>
              <a:sym typeface="Helvetica Neue"/>
            </a:endParaRPr>
          </a:p>
          <a:p>
            <a:pPr indent="-342900" lvl="0" marL="457200" marR="0" rtl="0" algn="l">
              <a:lnSpc>
                <a:spcPct val="115000"/>
              </a:lnSpc>
              <a:spcBef>
                <a:spcPts val="1000"/>
              </a:spcBef>
              <a:spcAft>
                <a:spcPts val="0"/>
              </a:spcAft>
              <a:buClr>
                <a:srgbClr val="3CEFAB"/>
              </a:buClr>
              <a:buSzPts val="1800"/>
              <a:buFont typeface="Helvetica Neue"/>
              <a:buChar char="●"/>
            </a:pPr>
            <a:r>
              <a:rPr lang="en-GB" sz="1800" u="sng">
                <a:solidFill>
                  <a:srgbClr val="0451A5"/>
                </a:solidFill>
                <a:latin typeface="Helvetica Neue Light"/>
                <a:ea typeface="Helvetica Neue Light"/>
                <a:cs typeface="Helvetica Neue Light"/>
                <a:sym typeface="Helvetica Neue Light"/>
                <a:hlinkClick r:id="rId5">
                  <a:extLst>
                    <a:ext uri="{A12FA001-AC4F-418D-AE19-62706E023703}">
                      <ahyp:hlinkClr val="tx"/>
                    </a:ext>
                  </a:extLst>
                </a:hlinkClick>
              </a:rPr>
              <a:t>Jardin Zen CSS</a:t>
            </a:r>
            <a:r>
              <a:rPr b="1" i="1" lang="en-GB" sz="1800">
                <a:solidFill>
                  <a:schemeClr val="dk1"/>
                </a:solidFill>
                <a:latin typeface="Helvetica Neue"/>
                <a:ea typeface="Helvetica Neue"/>
                <a:cs typeface="Helvetica Neue"/>
                <a:sym typeface="Helvetica Neue"/>
              </a:rPr>
              <a:t> </a:t>
            </a:r>
            <a:r>
              <a:rPr lang="en-GB" sz="1800">
                <a:solidFill>
                  <a:schemeClr val="dk1"/>
                </a:solidFill>
                <a:latin typeface="Helvetica Neue Light"/>
                <a:ea typeface="Helvetica Neue Light"/>
                <a:cs typeface="Helvetica Neue Light"/>
                <a:sym typeface="Helvetica Neue Light"/>
              </a:rPr>
              <a:t>| </a:t>
            </a:r>
            <a:r>
              <a:rPr b="1" i="1" lang="en-GB" sz="1800">
                <a:solidFill>
                  <a:schemeClr val="dk1"/>
                </a:solidFill>
                <a:latin typeface="Helvetica Neue"/>
                <a:ea typeface="Helvetica Neue"/>
                <a:cs typeface="Helvetica Neue"/>
                <a:sym typeface="Helvetica Neue"/>
              </a:rPr>
              <a:t>CSS Zen Garden</a:t>
            </a:r>
            <a:endParaRPr b="1" i="1" sz="1800">
              <a:solidFill>
                <a:schemeClr val="dk1"/>
              </a:solidFill>
              <a:latin typeface="Helvetica Neue"/>
              <a:ea typeface="Helvetica Neue"/>
              <a:cs typeface="Helvetica Neue"/>
              <a:sym typeface="Helvetica Neue"/>
            </a:endParaRPr>
          </a:p>
          <a:p>
            <a:pPr indent="0" lvl="0" marL="0" marR="0" rtl="0" algn="l">
              <a:lnSpc>
                <a:spcPct val="115000"/>
              </a:lnSpc>
              <a:spcBef>
                <a:spcPts val="1000"/>
              </a:spcBef>
              <a:spcAft>
                <a:spcPts val="0"/>
              </a:spcAft>
              <a:buClr>
                <a:srgbClr val="000000"/>
              </a:buClr>
              <a:buSzPts val="1100"/>
              <a:buFont typeface="Arial"/>
              <a:buNone/>
            </a:pPr>
            <a:r>
              <a:t/>
            </a:r>
            <a:endParaRPr b="0" i="0" sz="1800" u="none" cap="none" strike="noStrike">
              <a:solidFill>
                <a:schemeClr val="dk1"/>
              </a:solidFill>
              <a:latin typeface="Helvetica Neue Light"/>
              <a:ea typeface="Helvetica Neue Light"/>
              <a:cs typeface="Helvetica Neue Light"/>
              <a:sym typeface="Helvetica Neue Light"/>
            </a:endParaRPr>
          </a:p>
        </p:txBody>
      </p:sp>
      <p:pic>
        <p:nvPicPr>
          <p:cNvPr id="680" name="Google Shape;680;p87"/>
          <p:cNvPicPr preferRelativeResize="0"/>
          <p:nvPr/>
        </p:nvPicPr>
        <p:blipFill rotWithShape="1">
          <a:blip r:embed="rId6">
            <a:alphaModFix/>
          </a:blip>
          <a:srcRect b="0" l="0" r="0" t="0"/>
          <a:stretch/>
        </p:blipFill>
        <p:spPr>
          <a:xfrm>
            <a:off x="7567925" y="4659625"/>
            <a:ext cx="1186526" cy="330675"/>
          </a:xfrm>
          <a:prstGeom prst="rect">
            <a:avLst/>
          </a:prstGeom>
          <a:noFill/>
          <a:ln>
            <a:noFill/>
          </a:ln>
        </p:spPr>
      </p:pic>
      <p:pic>
        <p:nvPicPr>
          <p:cNvPr id="681" name="Google Shape;681;p87"/>
          <p:cNvPicPr preferRelativeResize="0"/>
          <p:nvPr/>
        </p:nvPicPr>
        <p:blipFill rotWithShape="1">
          <a:blip r:embed="rId7">
            <a:alphaModFix/>
          </a:blip>
          <a:srcRect b="0" l="0" r="0" t="0"/>
          <a:stretch/>
        </p:blipFill>
        <p:spPr>
          <a:xfrm>
            <a:off x="7411525" y="127700"/>
            <a:ext cx="1634174" cy="639850"/>
          </a:xfrm>
          <a:prstGeom prst="rect">
            <a:avLst/>
          </a:prstGeom>
          <a:noFill/>
          <a:ln>
            <a:noFill/>
          </a:ln>
        </p:spPr>
      </p:pic>
      <p:sp>
        <p:nvSpPr>
          <p:cNvPr id="682" name="Google Shape;682;p87"/>
          <p:cNvSpPr/>
          <p:nvPr/>
        </p:nvSpPr>
        <p:spPr>
          <a:xfrm>
            <a:off x="1568825" y="1734450"/>
            <a:ext cx="1070700" cy="1070700"/>
          </a:xfrm>
          <a:prstGeom prst="ellipse">
            <a:avLst/>
          </a:prstGeom>
          <a:solidFill>
            <a:srgbClr val="3CEF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83" name="Google Shape;683;p87"/>
          <p:cNvPicPr preferRelativeResize="0"/>
          <p:nvPr/>
        </p:nvPicPr>
        <p:blipFill rotWithShape="1">
          <a:blip r:embed="rId8">
            <a:alphaModFix/>
          </a:blip>
          <a:srcRect b="0" l="0" r="0" t="0"/>
          <a:stretch/>
        </p:blipFill>
        <p:spPr>
          <a:xfrm>
            <a:off x="1831534" y="1997140"/>
            <a:ext cx="545131" cy="545131"/>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7" name="Shape 687"/>
        <p:cNvGrpSpPr/>
        <p:nvPr/>
      </p:nvGrpSpPr>
      <p:grpSpPr>
        <a:xfrm>
          <a:off x="0" y="0"/>
          <a:ext cx="0" cy="0"/>
          <a:chOff x="0" y="0"/>
          <a:chExt cx="0" cy="0"/>
        </a:xfrm>
      </p:grpSpPr>
      <p:sp>
        <p:nvSpPr>
          <p:cNvPr id="688" name="Google Shape;688;p88"/>
          <p:cNvSpPr txBox="1"/>
          <p:nvPr/>
        </p:nvSpPr>
        <p:spPr>
          <a:xfrm>
            <a:off x="1956450" y="1634075"/>
            <a:ext cx="5231100" cy="989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1" lang="en-GB" sz="4800" u="none" cap="none" strike="noStrike">
                <a:solidFill>
                  <a:srgbClr val="E0FF00"/>
                </a:solidFill>
                <a:latin typeface="Anton"/>
                <a:ea typeface="Anton"/>
                <a:cs typeface="Anton"/>
                <a:sym typeface="Anton"/>
              </a:rPr>
              <a:t>¡MUCHAS GRACIAS!</a:t>
            </a:r>
            <a:endParaRPr b="0" i="1" sz="4800" u="none" cap="none" strike="noStrike">
              <a:solidFill>
                <a:srgbClr val="E0FF00"/>
              </a:solidFill>
              <a:latin typeface="Anton"/>
              <a:ea typeface="Anton"/>
              <a:cs typeface="Anton"/>
              <a:sym typeface="Anton"/>
            </a:endParaRPr>
          </a:p>
        </p:txBody>
      </p:sp>
      <p:sp>
        <p:nvSpPr>
          <p:cNvPr id="689" name="Google Shape;689;p88"/>
          <p:cNvSpPr txBox="1"/>
          <p:nvPr/>
        </p:nvSpPr>
        <p:spPr>
          <a:xfrm>
            <a:off x="2180400" y="2623175"/>
            <a:ext cx="4946100" cy="408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2200"/>
              <a:buFont typeface="Arial"/>
              <a:buNone/>
            </a:pPr>
            <a:r>
              <a:rPr b="0" i="0" lang="en-GB" sz="2200" u="none" cap="none" strike="noStrike">
                <a:solidFill>
                  <a:srgbClr val="E0FF00"/>
                </a:solidFill>
                <a:latin typeface="Helvetica Neue Light"/>
                <a:ea typeface="Helvetica Neue Light"/>
                <a:cs typeface="Helvetica Neue Light"/>
                <a:sym typeface="Helvetica Neue Light"/>
              </a:rPr>
              <a:t>Resumen de lo visto en clase hoy: </a:t>
            </a:r>
            <a:endParaRPr b="0" i="0" sz="2200" u="none" cap="none" strike="noStrike">
              <a:solidFill>
                <a:srgbClr val="E0FF00"/>
              </a:solidFill>
              <a:latin typeface="Helvetica Neue Light"/>
              <a:ea typeface="Helvetica Neue Light"/>
              <a:cs typeface="Helvetica Neue Light"/>
              <a:sym typeface="Helvetica Neue Light"/>
            </a:endParaRPr>
          </a:p>
          <a:p>
            <a:pPr indent="-342900" lvl="0" marL="457200" rtl="0" algn="ctr">
              <a:lnSpc>
                <a:spcPct val="115000"/>
              </a:lnSpc>
              <a:spcBef>
                <a:spcPts val="0"/>
              </a:spcBef>
              <a:spcAft>
                <a:spcPts val="0"/>
              </a:spcAft>
              <a:buClr>
                <a:srgbClr val="E0FF00"/>
              </a:buClr>
              <a:buSzPts val="1800"/>
              <a:buFont typeface="Helvetica Neue Light"/>
              <a:buChar char="-"/>
            </a:pPr>
            <a:r>
              <a:rPr lang="en-GB" sz="1800">
                <a:solidFill>
                  <a:srgbClr val="E0FF00"/>
                </a:solidFill>
                <a:latin typeface="Helvetica Neue Light"/>
                <a:ea typeface="Helvetica Neue Light"/>
                <a:cs typeface="Helvetica Neue Light"/>
                <a:sym typeface="Helvetica Neue Light"/>
              </a:rPr>
              <a:t>Multimedia con HTML.</a:t>
            </a:r>
            <a:endParaRPr sz="1800">
              <a:solidFill>
                <a:srgbClr val="E0FF00"/>
              </a:solidFill>
              <a:latin typeface="Helvetica Neue Light"/>
              <a:ea typeface="Helvetica Neue Light"/>
              <a:cs typeface="Helvetica Neue Light"/>
              <a:sym typeface="Helvetica Neue Light"/>
            </a:endParaRPr>
          </a:p>
          <a:p>
            <a:pPr indent="-342900" lvl="0" marL="457200" rtl="0" algn="ctr">
              <a:lnSpc>
                <a:spcPct val="115000"/>
              </a:lnSpc>
              <a:spcBef>
                <a:spcPts val="0"/>
              </a:spcBef>
              <a:spcAft>
                <a:spcPts val="0"/>
              </a:spcAft>
              <a:buClr>
                <a:srgbClr val="E0FF00"/>
              </a:buClr>
              <a:buSzPts val="1800"/>
              <a:buFont typeface="Helvetica Neue Light"/>
              <a:buChar char="-"/>
            </a:pPr>
            <a:r>
              <a:rPr lang="en-GB" sz="1800">
                <a:solidFill>
                  <a:srgbClr val="E0FF00"/>
                </a:solidFill>
                <a:latin typeface="Helvetica Neue Light"/>
                <a:ea typeface="Helvetica Neue Light"/>
                <a:cs typeface="Helvetica Neue Light"/>
                <a:sym typeface="Helvetica Neue Light"/>
              </a:rPr>
              <a:t>CSS: Sintaxis, Reglas, Atributos class &amp; ID.</a:t>
            </a:r>
            <a:endParaRPr sz="1800">
              <a:solidFill>
                <a:srgbClr val="E0FF00"/>
              </a:solidFill>
              <a:latin typeface="Helvetica Neue Light"/>
              <a:ea typeface="Helvetica Neue Light"/>
              <a:cs typeface="Helvetica Neue Light"/>
              <a:sym typeface="Helvetica Neue Light"/>
            </a:endParaRPr>
          </a:p>
          <a:p>
            <a:pPr indent="0" lvl="0" marL="457200" marR="0" rtl="0" algn="l">
              <a:lnSpc>
                <a:spcPct val="115000"/>
              </a:lnSpc>
              <a:spcBef>
                <a:spcPts val="0"/>
              </a:spcBef>
              <a:spcAft>
                <a:spcPts val="0"/>
              </a:spcAft>
              <a:buNone/>
            </a:pPr>
            <a:r>
              <a:t/>
            </a:r>
            <a:endParaRPr sz="2200">
              <a:solidFill>
                <a:srgbClr val="E0FF00"/>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200"/>
              <a:buFont typeface="Arial"/>
              <a:buNone/>
            </a:pPr>
            <a:r>
              <a:t/>
            </a:r>
            <a:endParaRPr b="0" i="0" sz="2200" u="none" cap="none" strike="noStrike">
              <a:solidFill>
                <a:srgbClr val="E0FF00"/>
              </a:solidFill>
              <a:latin typeface="Helvetica Neue Light"/>
              <a:ea typeface="Helvetica Neue Light"/>
              <a:cs typeface="Helvetica Neue Light"/>
              <a:sym typeface="Helvetica Neue Light"/>
            </a:endParaRPr>
          </a:p>
          <a:p>
            <a:pPr indent="0" lvl="0" marL="0" marR="0" rtl="0" algn="ctr">
              <a:lnSpc>
                <a:spcPct val="115000"/>
              </a:lnSpc>
              <a:spcBef>
                <a:spcPts val="0"/>
              </a:spcBef>
              <a:spcAft>
                <a:spcPts val="0"/>
              </a:spcAft>
              <a:buClr>
                <a:srgbClr val="000000"/>
              </a:buClr>
              <a:buSzPts val="2200"/>
              <a:buFont typeface="Arial"/>
              <a:buNone/>
            </a:pPr>
            <a:r>
              <a:t/>
            </a:r>
            <a:endParaRPr b="0" i="0" sz="2200" u="none" cap="none" strike="noStrike">
              <a:solidFill>
                <a:srgbClr val="E0FF00"/>
              </a:solidFill>
              <a:latin typeface="Helvetica Neue Light"/>
              <a:ea typeface="Helvetica Neue Light"/>
              <a:cs typeface="Helvetica Neue Light"/>
              <a:sym typeface="Helvetica Neue Light"/>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93" name="Shape 693"/>
        <p:cNvGrpSpPr/>
        <p:nvPr/>
      </p:nvGrpSpPr>
      <p:grpSpPr>
        <a:xfrm>
          <a:off x="0" y="0"/>
          <a:ext cx="0" cy="0"/>
          <a:chOff x="0" y="0"/>
          <a:chExt cx="0" cy="0"/>
        </a:xfrm>
      </p:grpSpPr>
      <p:sp>
        <p:nvSpPr>
          <p:cNvPr id="694" name="Google Shape;694;p89"/>
          <p:cNvSpPr txBox="1"/>
          <p:nvPr/>
        </p:nvSpPr>
        <p:spPr>
          <a:xfrm>
            <a:off x="2110051" y="2409500"/>
            <a:ext cx="4923900" cy="11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E0FF00"/>
                </a:solidFill>
                <a:latin typeface="Anton"/>
                <a:ea typeface="Anton"/>
                <a:cs typeface="Anton"/>
                <a:sym typeface="Anton"/>
              </a:rPr>
              <a:t>OPINA Y VALORA ESTA CLASE</a:t>
            </a:r>
            <a:endParaRPr b="0" i="1" sz="3600" u="none" cap="none" strike="noStrike">
              <a:solidFill>
                <a:srgbClr val="E0FF00"/>
              </a:solidFill>
              <a:latin typeface="Anton"/>
              <a:ea typeface="Anton"/>
              <a:cs typeface="Anton"/>
              <a:sym typeface="Anton"/>
            </a:endParaRPr>
          </a:p>
        </p:txBody>
      </p:sp>
      <p:pic>
        <p:nvPicPr>
          <p:cNvPr descr="Dizzy on Apple iOS 12.2" id="695" name="Google Shape;695;p89"/>
          <p:cNvPicPr preferRelativeResize="0"/>
          <p:nvPr/>
        </p:nvPicPr>
        <p:blipFill rotWithShape="1">
          <a:blip r:embed="rId4">
            <a:alphaModFix/>
          </a:blip>
          <a:srcRect b="0" l="0" r="0" t="0"/>
          <a:stretch/>
        </p:blipFill>
        <p:spPr>
          <a:xfrm>
            <a:off x="4168425" y="1602350"/>
            <a:ext cx="807150" cy="807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9" name="Shape 129"/>
        <p:cNvGrpSpPr/>
        <p:nvPr/>
      </p:nvGrpSpPr>
      <p:grpSpPr>
        <a:xfrm>
          <a:off x="0" y="0"/>
          <a:ext cx="0" cy="0"/>
          <a:chOff x="0" y="0"/>
          <a:chExt cx="0" cy="0"/>
        </a:xfrm>
      </p:grpSpPr>
      <p:sp>
        <p:nvSpPr>
          <p:cNvPr id="130" name="Google Shape;130;p22"/>
          <p:cNvSpPr/>
          <p:nvPr/>
        </p:nvSpPr>
        <p:spPr>
          <a:xfrm>
            <a:off x="3609600" y="1202750"/>
            <a:ext cx="2157900" cy="3202500"/>
          </a:xfrm>
          <a:prstGeom prst="rect">
            <a:avLst/>
          </a:prstGeom>
          <a:noFill/>
          <a:ln cap="flat" cmpd="sng" w="38100">
            <a:solidFill>
              <a:srgbClr val="3CEFA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1" name="Google Shape;131;p22"/>
          <p:cNvPicPr preferRelativeResize="0"/>
          <p:nvPr/>
        </p:nvPicPr>
        <p:blipFill rotWithShape="1">
          <a:blip r:embed="rId3">
            <a:alphaModFix/>
          </a:blip>
          <a:srcRect b="0" l="0" r="0" t="0"/>
          <a:stretch/>
        </p:blipFill>
        <p:spPr>
          <a:xfrm>
            <a:off x="7567925" y="4659625"/>
            <a:ext cx="1186526" cy="330675"/>
          </a:xfrm>
          <a:prstGeom prst="rect">
            <a:avLst/>
          </a:prstGeom>
          <a:noFill/>
          <a:ln>
            <a:noFill/>
          </a:ln>
        </p:spPr>
      </p:pic>
      <p:sp>
        <p:nvSpPr>
          <p:cNvPr id="132" name="Google Shape;132;p22"/>
          <p:cNvSpPr/>
          <p:nvPr/>
        </p:nvSpPr>
        <p:spPr>
          <a:xfrm>
            <a:off x="37786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2"/>
          <p:cNvSpPr txBox="1"/>
          <p:nvPr/>
        </p:nvSpPr>
        <p:spPr>
          <a:xfrm>
            <a:off x="39193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a:t>
            </a:r>
            <a:r>
              <a:rPr lang="en-GB">
                <a:latin typeface="Helvetica Neue"/>
                <a:ea typeface="Helvetica Neue"/>
                <a:cs typeface="Helvetica Neue"/>
                <a:sym typeface="Helvetica Neue"/>
              </a:rPr>
              <a:t>3</a:t>
            </a:r>
            <a:endParaRPr b="0" i="0" sz="1400" u="none" cap="none" strike="noStrike">
              <a:solidFill>
                <a:srgbClr val="000000"/>
              </a:solidFill>
              <a:latin typeface="Helvetica Neue"/>
              <a:ea typeface="Helvetica Neue"/>
              <a:cs typeface="Helvetica Neue"/>
              <a:sym typeface="Helvetica Neue"/>
            </a:endParaRPr>
          </a:p>
        </p:txBody>
      </p:sp>
      <p:cxnSp>
        <p:nvCxnSpPr>
          <p:cNvPr id="134" name="Google Shape;134;p22"/>
          <p:cNvCxnSpPr/>
          <p:nvPr/>
        </p:nvCxnSpPr>
        <p:spPr>
          <a:xfrm>
            <a:off x="37611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35" name="Google Shape;135;p22"/>
          <p:cNvCxnSpPr/>
          <p:nvPr/>
        </p:nvCxnSpPr>
        <p:spPr>
          <a:xfrm>
            <a:off x="37611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36" name="Google Shape;136;p22"/>
          <p:cNvCxnSpPr/>
          <p:nvPr/>
        </p:nvCxnSpPr>
        <p:spPr>
          <a:xfrm>
            <a:off x="37611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37" name="Google Shape;137;p22"/>
          <p:cNvCxnSpPr/>
          <p:nvPr/>
        </p:nvCxnSpPr>
        <p:spPr>
          <a:xfrm>
            <a:off x="37611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38" name="Google Shape;138;p22"/>
          <p:cNvPicPr preferRelativeResize="0"/>
          <p:nvPr/>
        </p:nvPicPr>
        <p:blipFill rotWithShape="1">
          <a:blip r:embed="rId4">
            <a:alphaModFix/>
          </a:blip>
          <a:srcRect b="0" l="0" r="0" t="0"/>
          <a:stretch/>
        </p:blipFill>
        <p:spPr>
          <a:xfrm>
            <a:off x="5276200" y="1391289"/>
            <a:ext cx="196500" cy="196500"/>
          </a:xfrm>
          <a:prstGeom prst="rect">
            <a:avLst/>
          </a:prstGeom>
          <a:noFill/>
          <a:ln>
            <a:noFill/>
          </a:ln>
        </p:spPr>
      </p:pic>
      <p:sp>
        <p:nvSpPr>
          <p:cNvPr id="139" name="Google Shape;139;p22"/>
          <p:cNvSpPr/>
          <p:nvPr/>
        </p:nvSpPr>
        <p:spPr>
          <a:xfrm>
            <a:off x="1208850" y="12398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2"/>
          <p:cNvSpPr/>
          <p:nvPr/>
        </p:nvSpPr>
        <p:spPr>
          <a:xfrm>
            <a:off x="1395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2"/>
          <p:cNvSpPr txBox="1"/>
          <p:nvPr/>
        </p:nvSpPr>
        <p:spPr>
          <a:xfrm>
            <a:off x="1535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a:t>
            </a:r>
            <a:r>
              <a:rPr lang="en-GB">
                <a:latin typeface="Helvetica Neue"/>
                <a:ea typeface="Helvetica Neue"/>
                <a:cs typeface="Helvetica Neue"/>
                <a:sym typeface="Helvetica Neue"/>
              </a:rPr>
              <a:t>2</a:t>
            </a:r>
            <a:endParaRPr b="0" i="0" sz="1400" u="none" cap="none" strike="noStrike">
              <a:solidFill>
                <a:srgbClr val="000000"/>
              </a:solidFill>
              <a:latin typeface="Helvetica Neue"/>
              <a:ea typeface="Helvetica Neue"/>
              <a:cs typeface="Helvetica Neue"/>
              <a:sym typeface="Helvetica Neue"/>
            </a:endParaRPr>
          </a:p>
        </p:txBody>
      </p:sp>
      <p:cxnSp>
        <p:nvCxnSpPr>
          <p:cNvPr id="142" name="Google Shape;142;p22"/>
          <p:cNvCxnSpPr/>
          <p:nvPr/>
        </p:nvCxnSpPr>
        <p:spPr>
          <a:xfrm>
            <a:off x="1377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43" name="Google Shape;143;p22"/>
          <p:cNvCxnSpPr/>
          <p:nvPr/>
        </p:nvCxnSpPr>
        <p:spPr>
          <a:xfrm>
            <a:off x="1377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44" name="Google Shape;144;p22"/>
          <p:cNvCxnSpPr/>
          <p:nvPr/>
        </p:nvCxnSpPr>
        <p:spPr>
          <a:xfrm>
            <a:off x="1377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45" name="Google Shape;145;p22"/>
          <p:cNvCxnSpPr/>
          <p:nvPr/>
        </p:nvCxnSpPr>
        <p:spPr>
          <a:xfrm>
            <a:off x="1377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46" name="Google Shape;146;p22"/>
          <p:cNvPicPr preferRelativeResize="0"/>
          <p:nvPr/>
        </p:nvPicPr>
        <p:blipFill rotWithShape="1">
          <a:blip r:embed="rId4">
            <a:alphaModFix/>
          </a:blip>
          <a:srcRect b="0" l="0" r="0" t="0"/>
          <a:stretch/>
        </p:blipFill>
        <p:spPr>
          <a:xfrm>
            <a:off x="2966250" y="1391289"/>
            <a:ext cx="196500" cy="196500"/>
          </a:xfrm>
          <a:prstGeom prst="rect">
            <a:avLst/>
          </a:prstGeom>
          <a:noFill/>
          <a:ln>
            <a:noFill/>
          </a:ln>
        </p:spPr>
      </p:pic>
      <p:sp>
        <p:nvSpPr>
          <p:cNvPr id="147" name="Google Shape;147;p22"/>
          <p:cNvSpPr/>
          <p:nvPr/>
        </p:nvSpPr>
        <p:spPr>
          <a:xfrm>
            <a:off x="6010350" y="1163625"/>
            <a:ext cx="2157900" cy="3138600"/>
          </a:xfrm>
          <a:prstGeom prst="rect">
            <a:avLst/>
          </a:prstGeom>
          <a:noFill/>
          <a:ln cap="flat" cmpd="sng" w="952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2"/>
          <p:cNvSpPr/>
          <p:nvPr/>
        </p:nvSpPr>
        <p:spPr>
          <a:xfrm>
            <a:off x="6162175" y="1333050"/>
            <a:ext cx="1819800" cy="330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2"/>
          <p:cNvSpPr txBox="1"/>
          <p:nvPr/>
        </p:nvSpPr>
        <p:spPr>
          <a:xfrm>
            <a:off x="6302858" y="1305800"/>
            <a:ext cx="12348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Helvetica Neue"/>
                <a:ea typeface="Helvetica Neue"/>
                <a:cs typeface="Helvetica Neue"/>
                <a:sym typeface="Helvetica Neue"/>
              </a:rPr>
              <a:t>Clase </a:t>
            </a:r>
            <a:r>
              <a:rPr lang="en-GB">
                <a:latin typeface="Helvetica Neue"/>
                <a:ea typeface="Helvetica Neue"/>
                <a:cs typeface="Helvetica Neue"/>
                <a:sym typeface="Helvetica Neue"/>
              </a:rPr>
              <a:t>4</a:t>
            </a:r>
            <a:endParaRPr b="0" i="0" sz="1400" u="none" cap="none" strike="noStrike">
              <a:solidFill>
                <a:srgbClr val="000000"/>
              </a:solidFill>
              <a:latin typeface="Helvetica Neue"/>
              <a:ea typeface="Helvetica Neue"/>
              <a:cs typeface="Helvetica Neue"/>
              <a:sym typeface="Helvetica Neue"/>
            </a:endParaRPr>
          </a:p>
        </p:txBody>
      </p:sp>
      <p:sp>
        <p:nvSpPr>
          <p:cNvPr id="150" name="Google Shape;150;p22"/>
          <p:cNvSpPr txBox="1"/>
          <p:nvPr/>
        </p:nvSpPr>
        <p:spPr>
          <a:xfrm>
            <a:off x="1420225" y="1758000"/>
            <a:ext cx="1854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Primeros pasos con HTML</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cxnSp>
        <p:nvCxnSpPr>
          <p:cNvPr id="151" name="Google Shape;151;p22"/>
          <p:cNvCxnSpPr/>
          <p:nvPr/>
        </p:nvCxnSpPr>
        <p:spPr>
          <a:xfrm>
            <a:off x="6144600" y="2446275"/>
            <a:ext cx="1854900" cy="0"/>
          </a:xfrm>
          <a:prstGeom prst="straightConnector1">
            <a:avLst/>
          </a:prstGeom>
          <a:noFill/>
          <a:ln cap="flat" cmpd="sng" w="9525">
            <a:solidFill>
              <a:srgbClr val="EFEFEF"/>
            </a:solidFill>
            <a:prstDash val="solid"/>
            <a:round/>
            <a:headEnd len="sm" w="sm" type="none"/>
            <a:tailEnd len="sm" w="sm" type="none"/>
          </a:ln>
        </p:spPr>
      </p:cxnSp>
      <p:cxnSp>
        <p:nvCxnSpPr>
          <p:cNvPr id="152" name="Google Shape;152;p22"/>
          <p:cNvCxnSpPr/>
          <p:nvPr/>
        </p:nvCxnSpPr>
        <p:spPr>
          <a:xfrm>
            <a:off x="6144600" y="2928356"/>
            <a:ext cx="1854900" cy="0"/>
          </a:xfrm>
          <a:prstGeom prst="straightConnector1">
            <a:avLst/>
          </a:prstGeom>
          <a:noFill/>
          <a:ln cap="flat" cmpd="sng" w="9525">
            <a:solidFill>
              <a:srgbClr val="EFEFEF"/>
            </a:solidFill>
            <a:prstDash val="solid"/>
            <a:round/>
            <a:headEnd len="sm" w="sm" type="none"/>
            <a:tailEnd len="sm" w="sm" type="none"/>
          </a:ln>
        </p:spPr>
      </p:cxnSp>
      <p:cxnSp>
        <p:nvCxnSpPr>
          <p:cNvPr id="153" name="Google Shape;153;p22"/>
          <p:cNvCxnSpPr/>
          <p:nvPr/>
        </p:nvCxnSpPr>
        <p:spPr>
          <a:xfrm>
            <a:off x="6144600" y="3843832"/>
            <a:ext cx="1854900" cy="0"/>
          </a:xfrm>
          <a:prstGeom prst="straightConnector1">
            <a:avLst/>
          </a:prstGeom>
          <a:noFill/>
          <a:ln cap="flat" cmpd="sng" w="9525">
            <a:solidFill>
              <a:srgbClr val="EFEFEF"/>
            </a:solidFill>
            <a:prstDash val="solid"/>
            <a:round/>
            <a:headEnd len="sm" w="sm" type="none"/>
            <a:tailEnd len="sm" w="sm" type="none"/>
          </a:ln>
        </p:spPr>
      </p:cxnSp>
      <p:cxnSp>
        <p:nvCxnSpPr>
          <p:cNvPr id="154" name="Google Shape;154;p22"/>
          <p:cNvCxnSpPr/>
          <p:nvPr/>
        </p:nvCxnSpPr>
        <p:spPr>
          <a:xfrm>
            <a:off x="6144600" y="3380081"/>
            <a:ext cx="1854900" cy="0"/>
          </a:xfrm>
          <a:prstGeom prst="straightConnector1">
            <a:avLst/>
          </a:prstGeom>
          <a:noFill/>
          <a:ln cap="flat" cmpd="sng" w="9525">
            <a:solidFill>
              <a:srgbClr val="EFEFEF"/>
            </a:solidFill>
            <a:prstDash val="solid"/>
            <a:round/>
            <a:headEnd len="sm" w="sm" type="none"/>
            <a:tailEnd len="sm" w="sm" type="none"/>
          </a:ln>
        </p:spPr>
      </p:cxnSp>
      <p:pic>
        <p:nvPicPr>
          <p:cNvPr id="155" name="Google Shape;155;p22"/>
          <p:cNvPicPr preferRelativeResize="0"/>
          <p:nvPr/>
        </p:nvPicPr>
        <p:blipFill rotWithShape="1">
          <a:blip r:embed="rId4">
            <a:alphaModFix/>
          </a:blip>
          <a:srcRect b="0" l="0" r="0" t="0"/>
          <a:stretch/>
        </p:blipFill>
        <p:spPr>
          <a:xfrm>
            <a:off x="7733250" y="1391289"/>
            <a:ext cx="196500" cy="196500"/>
          </a:xfrm>
          <a:prstGeom prst="rect">
            <a:avLst/>
          </a:prstGeom>
          <a:noFill/>
          <a:ln>
            <a:noFill/>
          </a:ln>
        </p:spPr>
      </p:pic>
      <p:sp>
        <p:nvSpPr>
          <p:cNvPr id="156" name="Google Shape;156;p22"/>
          <p:cNvSpPr txBox="1"/>
          <p:nvPr/>
        </p:nvSpPr>
        <p:spPr>
          <a:xfrm>
            <a:off x="1398000" y="213650"/>
            <a:ext cx="63480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1" lang="en-GB" sz="3600" u="none" cap="none" strike="noStrike">
                <a:solidFill>
                  <a:srgbClr val="121212"/>
                </a:solidFill>
                <a:latin typeface="Anton"/>
                <a:ea typeface="Anton"/>
                <a:cs typeface="Anton"/>
                <a:sym typeface="Anton"/>
              </a:rPr>
              <a:t>CRONOGRAMA DEL CURSO</a:t>
            </a:r>
            <a:endParaRPr b="0" i="1" sz="3600" u="none" cap="none" strike="noStrike">
              <a:solidFill>
                <a:srgbClr val="121212"/>
              </a:solidFill>
              <a:latin typeface="Anton"/>
              <a:ea typeface="Anton"/>
              <a:cs typeface="Anton"/>
              <a:sym typeface="Anton"/>
            </a:endParaRPr>
          </a:p>
        </p:txBody>
      </p:sp>
      <p:pic>
        <p:nvPicPr>
          <p:cNvPr id="157" name="Google Shape;157;p22"/>
          <p:cNvPicPr preferRelativeResize="0"/>
          <p:nvPr/>
        </p:nvPicPr>
        <p:blipFill rotWithShape="1">
          <a:blip r:embed="rId5">
            <a:alphaModFix/>
          </a:blip>
          <a:srcRect b="0" l="0" r="0" t="0"/>
          <a:stretch/>
        </p:blipFill>
        <p:spPr>
          <a:xfrm>
            <a:off x="1541175" y="2534312"/>
            <a:ext cx="306000" cy="306000"/>
          </a:xfrm>
          <a:prstGeom prst="rect">
            <a:avLst/>
          </a:prstGeom>
          <a:noFill/>
          <a:ln>
            <a:noFill/>
          </a:ln>
        </p:spPr>
      </p:pic>
      <p:sp>
        <p:nvSpPr>
          <p:cNvPr id="158" name="Google Shape;158;p22"/>
          <p:cNvSpPr txBox="1"/>
          <p:nvPr/>
        </p:nvSpPr>
        <p:spPr>
          <a:xfrm>
            <a:off x="1859725" y="2545563"/>
            <a:ext cx="13413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LISTAS</a:t>
            </a:r>
            <a:endParaRPr b="0" i="0" sz="700" u="none" cap="none" strike="noStrike">
              <a:solidFill>
                <a:srgbClr val="000000"/>
              </a:solidFill>
              <a:latin typeface="Helvetica Neue"/>
              <a:ea typeface="Helvetica Neue"/>
              <a:cs typeface="Helvetica Neue"/>
              <a:sym typeface="Helvetica Neue"/>
            </a:endParaRPr>
          </a:p>
        </p:txBody>
      </p:sp>
      <p:sp>
        <p:nvSpPr>
          <p:cNvPr id="159" name="Google Shape;159;p22"/>
          <p:cNvSpPr txBox="1"/>
          <p:nvPr/>
        </p:nvSpPr>
        <p:spPr>
          <a:xfrm>
            <a:off x="1824850" y="2961675"/>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PRÁCTICAS DE LO VISTO EN CLASE</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p:txBody>
      </p:sp>
      <p:pic>
        <p:nvPicPr>
          <p:cNvPr id="160" name="Google Shape;160;p22"/>
          <p:cNvPicPr preferRelativeResize="0"/>
          <p:nvPr/>
        </p:nvPicPr>
        <p:blipFill rotWithShape="1">
          <a:blip r:embed="rId6">
            <a:alphaModFix/>
          </a:blip>
          <a:srcRect b="0" l="0" r="0" t="0"/>
          <a:stretch/>
        </p:blipFill>
        <p:spPr>
          <a:xfrm>
            <a:off x="1489050" y="2981100"/>
            <a:ext cx="365625" cy="365625"/>
          </a:xfrm>
          <a:prstGeom prst="rect">
            <a:avLst/>
          </a:prstGeom>
          <a:noFill/>
          <a:ln>
            <a:noFill/>
          </a:ln>
        </p:spPr>
      </p:pic>
      <p:pic>
        <p:nvPicPr>
          <p:cNvPr id="161" name="Google Shape;161;p22"/>
          <p:cNvPicPr preferRelativeResize="0"/>
          <p:nvPr/>
        </p:nvPicPr>
        <p:blipFill rotWithShape="1">
          <a:blip r:embed="rId5">
            <a:alphaModFix/>
          </a:blip>
          <a:srcRect b="0" l="0" r="0" t="0"/>
          <a:stretch/>
        </p:blipFill>
        <p:spPr>
          <a:xfrm>
            <a:off x="1517725" y="3483487"/>
            <a:ext cx="306000" cy="306000"/>
          </a:xfrm>
          <a:prstGeom prst="rect">
            <a:avLst/>
          </a:prstGeom>
          <a:noFill/>
          <a:ln>
            <a:noFill/>
          </a:ln>
        </p:spPr>
      </p:pic>
      <p:sp>
        <p:nvSpPr>
          <p:cNvPr id="162" name="Google Shape;162;p22"/>
          <p:cNvSpPr txBox="1"/>
          <p:nvPr/>
        </p:nvSpPr>
        <p:spPr>
          <a:xfrm>
            <a:off x="1836275" y="3494738"/>
            <a:ext cx="13413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FORMULARIOS</a:t>
            </a:r>
            <a:endParaRPr b="0" i="0" sz="700" u="none" cap="none" strike="noStrike">
              <a:solidFill>
                <a:srgbClr val="000000"/>
              </a:solidFill>
              <a:latin typeface="Helvetica Neue"/>
              <a:ea typeface="Helvetica Neue"/>
              <a:cs typeface="Helvetica Neue"/>
              <a:sym typeface="Helvetica Neue"/>
            </a:endParaRPr>
          </a:p>
        </p:txBody>
      </p:sp>
      <p:sp>
        <p:nvSpPr>
          <p:cNvPr id="163" name="Google Shape;163;p22"/>
          <p:cNvSpPr txBox="1"/>
          <p:nvPr/>
        </p:nvSpPr>
        <p:spPr>
          <a:xfrm>
            <a:off x="1812413" y="3912675"/>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ESTRUCTURA HTML DEL PROYECTO</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64" name="Google Shape;164;p22"/>
          <p:cNvPicPr preferRelativeResize="0"/>
          <p:nvPr/>
        </p:nvPicPr>
        <p:blipFill rotWithShape="1">
          <a:blip r:embed="rId7">
            <a:alphaModFix/>
          </a:blip>
          <a:srcRect b="0" l="0" r="0" t="0"/>
          <a:stretch/>
        </p:blipFill>
        <p:spPr>
          <a:xfrm>
            <a:off x="1493288" y="3972275"/>
            <a:ext cx="307150" cy="307150"/>
          </a:xfrm>
          <a:prstGeom prst="rect">
            <a:avLst/>
          </a:prstGeom>
          <a:noFill/>
          <a:ln>
            <a:noFill/>
          </a:ln>
        </p:spPr>
      </p:pic>
      <p:sp>
        <p:nvSpPr>
          <p:cNvPr id="165" name="Google Shape;165;p22"/>
          <p:cNvSpPr txBox="1"/>
          <p:nvPr/>
        </p:nvSpPr>
        <p:spPr>
          <a:xfrm>
            <a:off x="3782425" y="1776338"/>
            <a:ext cx="1854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Incluyendo CSS a nuestro proyecto</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sp>
        <p:nvSpPr>
          <p:cNvPr id="166" name="Google Shape;166;p22"/>
          <p:cNvSpPr txBox="1"/>
          <p:nvPr/>
        </p:nvSpPr>
        <p:spPr>
          <a:xfrm>
            <a:off x="4118200" y="2446263"/>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PRÁCTICAS DE LO VISTO EN CLASE</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p:txBody>
      </p:sp>
      <p:pic>
        <p:nvPicPr>
          <p:cNvPr id="167" name="Google Shape;167;p22"/>
          <p:cNvPicPr preferRelativeResize="0"/>
          <p:nvPr/>
        </p:nvPicPr>
        <p:blipFill rotWithShape="1">
          <a:blip r:embed="rId6">
            <a:alphaModFix/>
          </a:blip>
          <a:srcRect b="0" l="0" r="0" t="0"/>
          <a:stretch/>
        </p:blipFill>
        <p:spPr>
          <a:xfrm>
            <a:off x="3782400" y="2465688"/>
            <a:ext cx="365625" cy="365625"/>
          </a:xfrm>
          <a:prstGeom prst="rect">
            <a:avLst/>
          </a:prstGeom>
          <a:noFill/>
          <a:ln>
            <a:noFill/>
          </a:ln>
        </p:spPr>
      </p:pic>
      <p:pic>
        <p:nvPicPr>
          <p:cNvPr id="168" name="Google Shape;168;p22"/>
          <p:cNvPicPr preferRelativeResize="0"/>
          <p:nvPr/>
        </p:nvPicPr>
        <p:blipFill rotWithShape="1">
          <a:blip r:embed="rId5">
            <a:alphaModFix/>
          </a:blip>
          <a:srcRect b="0" l="0" r="0" t="0"/>
          <a:stretch/>
        </p:blipFill>
        <p:spPr>
          <a:xfrm>
            <a:off x="3855500" y="3000812"/>
            <a:ext cx="306000" cy="306000"/>
          </a:xfrm>
          <a:prstGeom prst="rect">
            <a:avLst/>
          </a:prstGeom>
          <a:noFill/>
          <a:ln>
            <a:noFill/>
          </a:ln>
        </p:spPr>
      </p:pic>
      <p:sp>
        <p:nvSpPr>
          <p:cNvPr id="169" name="Google Shape;169;p22"/>
          <p:cNvSpPr txBox="1"/>
          <p:nvPr/>
        </p:nvSpPr>
        <p:spPr>
          <a:xfrm>
            <a:off x="4174050" y="3012063"/>
            <a:ext cx="13413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ATRIBUTOS</a:t>
            </a:r>
            <a:endParaRPr b="0" i="0" sz="700" u="none" cap="none" strike="noStrike">
              <a:solidFill>
                <a:srgbClr val="000000"/>
              </a:solidFill>
              <a:latin typeface="Helvetica Neue"/>
              <a:ea typeface="Helvetica Neue"/>
              <a:cs typeface="Helvetica Neue"/>
              <a:sym typeface="Helvetica Neue"/>
            </a:endParaRPr>
          </a:p>
        </p:txBody>
      </p:sp>
      <p:sp>
        <p:nvSpPr>
          <p:cNvPr id="170" name="Google Shape;170;p22"/>
          <p:cNvSpPr txBox="1"/>
          <p:nvPr/>
        </p:nvSpPr>
        <p:spPr>
          <a:xfrm>
            <a:off x="4174613" y="3379275"/>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AGREGANDO CSS A NUESTRO HTML</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71" name="Google Shape;171;p22"/>
          <p:cNvPicPr preferRelativeResize="0"/>
          <p:nvPr/>
        </p:nvPicPr>
        <p:blipFill rotWithShape="1">
          <a:blip r:embed="rId7">
            <a:alphaModFix/>
          </a:blip>
          <a:srcRect b="0" l="0" r="0" t="0"/>
          <a:stretch/>
        </p:blipFill>
        <p:spPr>
          <a:xfrm>
            <a:off x="3855488" y="3438875"/>
            <a:ext cx="307150" cy="307150"/>
          </a:xfrm>
          <a:prstGeom prst="rect">
            <a:avLst/>
          </a:prstGeom>
          <a:noFill/>
          <a:ln>
            <a:noFill/>
          </a:ln>
        </p:spPr>
      </p:pic>
      <p:sp>
        <p:nvSpPr>
          <p:cNvPr id="172" name="Google Shape;172;p22"/>
          <p:cNvSpPr txBox="1"/>
          <p:nvPr/>
        </p:nvSpPr>
        <p:spPr>
          <a:xfrm>
            <a:off x="6144625" y="1776338"/>
            <a:ext cx="1854900" cy="4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lang="en-GB" sz="1200">
                <a:solidFill>
                  <a:schemeClr val="dk1"/>
                </a:solidFill>
                <a:latin typeface="Helvetica Neue"/>
                <a:ea typeface="Helvetica Neue"/>
                <a:cs typeface="Helvetica Neue"/>
                <a:sym typeface="Helvetica Neue"/>
              </a:rPr>
              <a:t>CSS - Medidas, colores, fuentes</a:t>
            </a:r>
            <a:endParaRPr b="1" i="0" sz="12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Helvetica Neue"/>
              <a:ea typeface="Helvetica Neue"/>
              <a:cs typeface="Helvetica Neue"/>
              <a:sym typeface="Helvetica Neue"/>
            </a:endParaRPr>
          </a:p>
        </p:txBody>
      </p:sp>
      <p:sp>
        <p:nvSpPr>
          <p:cNvPr id="173" name="Google Shape;173;p22"/>
          <p:cNvSpPr txBox="1"/>
          <p:nvPr/>
        </p:nvSpPr>
        <p:spPr>
          <a:xfrm>
            <a:off x="6480400" y="2446263"/>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PRÁCTICAS DE LO VISTO EN CLASE</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p:txBody>
      </p:sp>
      <p:pic>
        <p:nvPicPr>
          <p:cNvPr id="174" name="Google Shape;174;p22"/>
          <p:cNvPicPr preferRelativeResize="0"/>
          <p:nvPr/>
        </p:nvPicPr>
        <p:blipFill rotWithShape="1">
          <a:blip r:embed="rId6">
            <a:alphaModFix/>
          </a:blip>
          <a:srcRect b="0" l="0" r="0" t="0"/>
          <a:stretch/>
        </p:blipFill>
        <p:spPr>
          <a:xfrm>
            <a:off x="6144600" y="2465688"/>
            <a:ext cx="365625" cy="365625"/>
          </a:xfrm>
          <a:prstGeom prst="rect">
            <a:avLst/>
          </a:prstGeom>
          <a:noFill/>
          <a:ln>
            <a:noFill/>
          </a:ln>
        </p:spPr>
      </p:pic>
      <p:pic>
        <p:nvPicPr>
          <p:cNvPr id="175" name="Google Shape;175;p22"/>
          <p:cNvPicPr preferRelativeResize="0"/>
          <p:nvPr/>
        </p:nvPicPr>
        <p:blipFill rotWithShape="1">
          <a:blip r:embed="rId5">
            <a:alphaModFix/>
          </a:blip>
          <a:srcRect b="0" l="0" r="0" t="0"/>
          <a:stretch/>
        </p:blipFill>
        <p:spPr>
          <a:xfrm>
            <a:off x="6242125" y="2952712"/>
            <a:ext cx="306000" cy="306000"/>
          </a:xfrm>
          <a:prstGeom prst="rect">
            <a:avLst/>
          </a:prstGeom>
          <a:noFill/>
          <a:ln>
            <a:noFill/>
          </a:ln>
        </p:spPr>
      </p:pic>
      <p:sp>
        <p:nvSpPr>
          <p:cNvPr id="176" name="Google Shape;176;p22"/>
          <p:cNvSpPr txBox="1"/>
          <p:nvPr/>
        </p:nvSpPr>
        <p:spPr>
          <a:xfrm>
            <a:off x="6560675" y="2963963"/>
            <a:ext cx="13413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ESTILOS</a:t>
            </a:r>
            <a:endParaRPr b="0" i="0" sz="700" u="none" cap="none" strike="noStrike">
              <a:solidFill>
                <a:srgbClr val="000000"/>
              </a:solidFill>
              <a:latin typeface="Helvetica Neue"/>
              <a:ea typeface="Helvetica Neue"/>
              <a:cs typeface="Helvetica Neue"/>
              <a:sym typeface="Helvetica Neue"/>
            </a:endParaRPr>
          </a:p>
        </p:txBody>
      </p:sp>
      <p:pic>
        <p:nvPicPr>
          <p:cNvPr id="177" name="Google Shape;177;p22"/>
          <p:cNvPicPr preferRelativeResize="0"/>
          <p:nvPr/>
        </p:nvPicPr>
        <p:blipFill rotWithShape="1">
          <a:blip r:embed="rId5">
            <a:alphaModFix/>
          </a:blip>
          <a:srcRect b="0" l="0" r="0" t="0"/>
          <a:stretch/>
        </p:blipFill>
        <p:spPr>
          <a:xfrm>
            <a:off x="6243725" y="3458962"/>
            <a:ext cx="306000" cy="306000"/>
          </a:xfrm>
          <a:prstGeom prst="rect">
            <a:avLst/>
          </a:prstGeom>
          <a:noFill/>
          <a:ln>
            <a:noFill/>
          </a:ln>
        </p:spPr>
      </p:pic>
      <p:sp>
        <p:nvSpPr>
          <p:cNvPr id="178" name="Google Shape;178;p22"/>
          <p:cNvSpPr txBox="1"/>
          <p:nvPr/>
        </p:nvSpPr>
        <p:spPr>
          <a:xfrm>
            <a:off x="6562275" y="3470213"/>
            <a:ext cx="1341300" cy="283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TIPOGRAFÍA</a:t>
            </a:r>
            <a:endParaRPr b="0" i="0" sz="700" u="none" cap="none" strike="noStrike">
              <a:solidFill>
                <a:srgbClr val="000000"/>
              </a:solidFill>
              <a:latin typeface="Helvetica Neue"/>
              <a:ea typeface="Helvetica Neue"/>
              <a:cs typeface="Helvetica Neue"/>
              <a:sym typeface="Helvetica Neue"/>
            </a:endParaRPr>
          </a:p>
        </p:txBody>
      </p:sp>
      <p:sp>
        <p:nvSpPr>
          <p:cNvPr id="179" name="Google Shape;179;p22"/>
          <p:cNvSpPr txBox="1"/>
          <p:nvPr/>
        </p:nvSpPr>
        <p:spPr>
          <a:xfrm>
            <a:off x="6570388" y="3912675"/>
            <a:ext cx="1389600" cy="28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ASIGNANDO ESTILOS</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000000"/>
              </a:solidFill>
              <a:latin typeface="Helvetica Neue"/>
              <a:ea typeface="Helvetica Neue"/>
              <a:cs typeface="Helvetica Neue"/>
              <a:sym typeface="Helvetica Neue"/>
            </a:endParaRPr>
          </a:p>
        </p:txBody>
      </p:sp>
      <p:pic>
        <p:nvPicPr>
          <p:cNvPr id="180" name="Google Shape;180;p22"/>
          <p:cNvPicPr preferRelativeResize="0"/>
          <p:nvPr/>
        </p:nvPicPr>
        <p:blipFill rotWithShape="1">
          <a:blip r:embed="rId7">
            <a:alphaModFix/>
          </a:blip>
          <a:srcRect b="0" l="0" r="0" t="0"/>
          <a:stretch/>
        </p:blipFill>
        <p:spPr>
          <a:xfrm>
            <a:off x="6251263" y="3896075"/>
            <a:ext cx="307150" cy="307150"/>
          </a:xfrm>
          <a:prstGeom prst="rect">
            <a:avLst/>
          </a:prstGeom>
          <a:noFill/>
          <a:ln>
            <a:noFill/>
          </a:ln>
        </p:spPr>
      </p:pic>
      <p:pic>
        <p:nvPicPr>
          <p:cNvPr id="181" name="Google Shape;181;p22"/>
          <p:cNvPicPr preferRelativeResize="0"/>
          <p:nvPr/>
        </p:nvPicPr>
        <p:blipFill rotWithShape="1">
          <a:blip r:embed="rId8">
            <a:alphaModFix/>
          </a:blip>
          <a:srcRect b="0" l="0" r="0" t="0"/>
          <a:stretch/>
        </p:blipFill>
        <p:spPr>
          <a:xfrm>
            <a:off x="6251263" y="4288137"/>
            <a:ext cx="306000" cy="306000"/>
          </a:xfrm>
          <a:prstGeom prst="rect">
            <a:avLst/>
          </a:prstGeom>
          <a:noFill/>
          <a:ln>
            <a:noFill/>
          </a:ln>
        </p:spPr>
      </p:pic>
      <p:sp>
        <p:nvSpPr>
          <p:cNvPr id="182" name="Google Shape;182;p22"/>
          <p:cNvSpPr txBox="1"/>
          <p:nvPr/>
        </p:nvSpPr>
        <p:spPr>
          <a:xfrm>
            <a:off x="6574938" y="4268713"/>
            <a:ext cx="1186500" cy="3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lang="en-GB" sz="700">
                <a:latin typeface="Helvetica Neue"/>
                <a:ea typeface="Helvetica Neue"/>
                <a:cs typeface="Helvetica Neue"/>
                <a:sym typeface="Helvetica Neue"/>
              </a:rPr>
              <a:t>PRIMERA ENTREGA DEL PROYECTO FINAL</a:t>
            </a:r>
            <a:endParaRPr sz="700">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700"/>
              <a:buFont typeface="Arial"/>
              <a:buNone/>
            </a:pPr>
            <a:r>
              <a:t/>
            </a:r>
            <a:endParaRPr sz="700">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6" name="Shape 186"/>
        <p:cNvGrpSpPr/>
        <p:nvPr/>
      </p:nvGrpSpPr>
      <p:grpSpPr>
        <a:xfrm>
          <a:off x="0" y="0"/>
          <a:ext cx="0" cy="0"/>
          <a:chOff x="0" y="0"/>
          <a:chExt cx="0" cy="0"/>
        </a:xfrm>
      </p:grpSpPr>
      <p:sp>
        <p:nvSpPr>
          <p:cNvPr id="187" name="Google Shape;187;p23"/>
          <p:cNvSpPr txBox="1"/>
          <p:nvPr/>
        </p:nvSpPr>
        <p:spPr>
          <a:xfrm>
            <a:off x="2187450" y="1644800"/>
            <a:ext cx="4769100" cy="989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i="1" lang="en-GB" sz="3600">
                <a:solidFill>
                  <a:srgbClr val="E0FF00"/>
                </a:solidFill>
                <a:latin typeface="Anton"/>
                <a:ea typeface="Anton"/>
                <a:cs typeface="Anton"/>
                <a:sym typeface="Anton"/>
              </a:rPr>
              <a:t>MULTIMEDIA EN HTML</a:t>
            </a:r>
            <a:endParaRPr i="1" sz="3600">
              <a:solidFill>
                <a:srgbClr val="E0FF00"/>
              </a:solidFill>
              <a:latin typeface="Anton"/>
              <a:ea typeface="Anton"/>
              <a:cs typeface="Anton"/>
              <a:sym typeface="Anto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