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Montserrat Bold" charset="-52"/>
      <p:regular r:id="rId20"/>
    </p:embeddedFont>
    <p:embeddedFont>
      <p:font typeface="Canva Sans" charset="0"/>
      <p:regular r:id="rId21"/>
    </p:embeddedFont>
    <p:embeddedFont>
      <p:font typeface="Montserrat" charset="-52"/>
      <p:regular r:id="rId22"/>
    </p:embeddedFont>
    <p:embeddedFont>
      <p:font typeface="Canva Sans Bold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-69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230600" y="0"/>
            <a:ext cx="1028700" cy="10287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D922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379122" y="5556420"/>
            <a:ext cx="7851478" cy="49247"/>
            <a:chOff x="0" y="0"/>
            <a:chExt cx="10680319" cy="669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680319" cy="66990"/>
            </a:xfrm>
            <a:custGeom>
              <a:avLst/>
              <a:gdLst/>
              <a:ahLst/>
              <a:cxnLst/>
              <a:rect l="l" t="t" r="r" b="b"/>
              <a:pathLst>
                <a:path w="10680319" h="66990">
                  <a:moveTo>
                    <a:pt x="0" y="0"/>
                  </a:moveTo>
                  <a:lnTo>
                    <a:pt x="10680319" y="0"/>
                  </a:lnTo>
                  <a:lnTo>
                    <a:pt x="10680319" y="66990"/>
                  </a:lnTo>
                  <a:lnTo>
                    <a:pt x="0" y="66990"/>
                  </a:lnTo>
                  <a:close/>
                </a:path>
              </a:pathLst>
            </a:custGeom>
            <a:solidFill>
              <a:srgbClr val="4D922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0680319" cy="1050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556382" y="4358864"/>
            <a:ext cx="5366544" cy="4899436"/>
          </a:xfrm>
          <a:custGeom>
            <a:avLst/>
            <a:gdLst/>
            <a:ahLst/>
            <a:cxnLst/>
            <a:rect l="l" t="t" r="r" b="b"/>
            <a:pathLst>
              <a:path w="5366544" h="4899436">
                <a:moveTo>
                  <a:pt x="0" y="0"/>
                </a:moveTo>
                <a:lnTo>
                  <a:pt x="5366543" y="0"/>
                </a:lnTo>
                <a:lnTo>
                  <a:pt x="5366543" y="4899436"/>
                </a:lnTo>
                <a:lnTo>
                  <a:pt x="0" y="4899436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887739" y="166763"/>
            <a:ext cx="16512522" cy="3425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0"/>
              </a:lnSpc>
              <a:spcBef>
                <a:spcPct val="0"/>
              </a:spcBef>
            </a:pPr>
            <a:r>
              <a:rPr lang="en-US" sz="20000">
                <a:solidFill>
                  <a:srgbClr val="4D9223"/>
                </a:solidFill>
                <a:latin typeface="Montserrat Bold"/>
              </a:rPr>
              <a:t>ME&amp;FLORA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728122" y="4301714"/>
            <a:ext cx="9016828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Мобильное приложение для 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распознавания растений по фотографиям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379122" y="7510667"/>
            <a:ext cx="624909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Подготовила команда 3 группы 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5983" y="895350"/>
            <a:ext cx="7476034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Montserrat Bold"/>
              </a:rPr>
              <a:t>Бизнес-модель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99828" y="3109167"/>
            <a:ext cx="15459472" cy="345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000"/>
              </a:lnSpc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Заработок осуществляется путем использования интегрированной сторонней рекламы, которую пользователь просматривает для увеличения  установленных в приложении лимитов на использование функций.</a:t>
            </a:r>
          </a:p>
        </p:txBody>
      </p:sp>
      <p:sp>
        <p:nvSpPr>
          <p:cNvPr id="4" name="Freeform 4"/>
          <p:cNvSpPr/>
          <p:nvPr/>
        </p:nvSpPr>
        <p:spPr>
          <a:xfrm>
            <a:off x="1028700" y="7850283"/>
            <a:ext cx="1542256" cy="1408017"/>
          </a:xfrm>
          <a:custGeom>
            <a:avLst/>
            <a:gdLst/>
            <a:ahLst/>
            <a:cxnLst/>
            <a:rect l="l" t="t" r="r" b="b"/>
            <a:pathLst>
              <a:path w="1542256" h="1408017">
                <a:moveTo>
                  <a:pt x="0" y="0"/>
                </a:moveTo>
                <a:lnTo>
                  <a:pt x="1542256" y="0"/>
                </a:lnTo>
                <a:lnTo>
                  <a:pt x="1542256" y="1408017"/>
                </a:lnTo>
                <a:lnTo>
                  <a:pt x="0" y="1408017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762916" y="8588375"/>
            <a:ext cx="2943027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4D9223"/>
                </a:solidFill>
                <a:latin typeface="Montserrat"/>
              </a:rPr>
              <a:t>ME&amp;FLORA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63576" y="895350"/>
            <a:ext cx="14560848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Montserrat Bold"/>
              </a:rPr>
              <a:t>Краткосрочные цели проекта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99828" y="3552079"/>
            <a:ext cx="11983244" cy="256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70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Запуск MVP приложения</a:t>
            </a:r>
          </a:p>
          <a:p>
            <a:pPr marL="755651" lvl="1" indent="-377825" algn="just">
              <a:lnSpc>
                <a:spcPts val="70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Привлечение первых пользователей </a:t>
            </a:r>
          </a:p>
          <a:p>
            <a:pPr marL="755651" lvl="1" indent="-377825" algn="just">
              <a:lnSpc>
                <a:spcPts val="70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Сбор обратной связи для улучшения функционала </a:t>
            </a:r>
          </a:p>
        </p:txBody>
      </p:sp>
      <p:sp>
        <p:nvSpPr>
          <p:cNvPr id="4" name="Freeform 4"/>
          <p:cNvSpPr/>
          <p:nvPr/>
        </p:nvSpPr>
        <p:spPr>
          <a:xfrm>
            <a:off x="1028700" y="7850283"/>
            <a:ext cx="1542256" cy="1408017"/>
          </a:xfrm>
          <a:custGeom>
            <a:avLst/>
            <a:gdLst/>
            <a:ahLst/>
            <a:cxnLst/>
            <a:rect l="l" t="t" r="r" b="b"/>
            <a:pathLst>
              <a:path w="1542256" h="1408017">
                <a:moveTo>
                  <a:pt x="0" y="0"/>
                </a:moveTo>
                <a:lnTo>
                  <a:pt x="1542256" y="0"/>
                </a:lnTo>
                <a:lnTo>
                  <a:pt x="1542256" y="1408017"/>
                </a:lnTo>
                <a:lnTo>
                  <a:pt x="0" y="1408017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762916" y="8588375"/>
            <a:ext cx="2943027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4D9223"/>
                </a:solidFill>
                <a:latin typeface="Montserrat"/>
              </a:rPr>
              <a:t>ME&amp;FLORA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81400" y="876300"/>
            <a:ext cx="10926514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 dirty="0" err="1">
                <a:solidFill>
                  <a:srgbClr val="000000"/>
                </a:solidFill>
                <a:latin typeface="Montserrat Bold"/>
              </a:rPr>
              <a:t>План</a:t>
            </a:r>
            <a:r>
              <a:rPr lang="en-US" sz="6999" dirty="0">
                <a:solidFill>
                  <a:srgbClr val="000000"/>
                </a:solidFill>
                <a:latin typeface="Montserrat Bold"/>
              </a:rPr>
              <a:t> </a:t>
            </a:r>
            <a:r>
              <a:rPr lang="en-US" sz="6999" dirty="0" err="1">
                <a:solidFill>
                  <a:srgbClr val="000000"/>
                </a:solidFill>
                <a:latin typeface="Montserrat Bold"/>
              </a:rPr>
              <a:t>развития</a:t>
            </a:r>
            <a:endParaRPr lang="en-US" sz="6999" dirty="0">
              <a:solidFill>
                <a:srgbClr val="000000"/>
              </a:solidFill>
              <a:latin typeface="Montserrat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99828" y="2666254"/>
            <a:ext cx="15459472" cy="4340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70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Увеличение количества и качества распознаваемых нейронной сетью растений</a:t>
            </a:r>
          </a:p>
          <a:p>
            <a:pPr marL="755651" lvl="1" indent="-377825" algn="just">
              <a:lnSpc>
                <a:spcPts val="70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Добавление карты для более удобного отслеживания расселения  растений</a:t>
            </a:r>
          </a:p>
          <a:p>
            <a:pPr marL="755651" lvl="1" indent="-377825" algn="just">
              <a:lnSpc>
                <a:spcPts val="70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Внедрение платной подписки</a:t>
            </a:r>
          </a:p>
        </p:txBody>
      </p:sp>
      <p:sp>
        <p:nvSpPr>
          <p:cNvPr id="4" name="Freeform 4"/>
          <p:cNvSpPr/>
          <p:nvPr/>
        </p:nvSpPr>
        <p:spPr>
          <a:xfrm>
            <a:off x="1028700" y="7850283"/>
            <a:ext cx="1542256" cy="1408017"/>
          </a:xfrm>
          <a:custGeom>
            <a:avLst/>
            <a:gdLst/>
            <a:ahLst/>
            <a:cxnLst/>
            <a:rect l="l" t="t" r="r" b="b"/>
            <a:pathLst>
              <a:path w="1542256" h="1408017">
                <a:moveTo>
                  <a:pt x="0" y="0"/>
                </a:moveTo>
                <a:lnTo>
                  <a:pt x="1542256" y="0"/>
                </a:lnTo>
                <a:lnTo>
                  <a:pt x="1542256" y="1408017"/>
                </a:lnTo>
                <a:lnTo>
                  <a:pt x="0" y="1408017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762916" y="8588375"/>
            <a:ext cx="2943027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4D9223"/>
                </a:solidFill>
                <a:latin typeface="Montserrat"/>
              </a:rPr>
              <a:t>ME&amp;FLORA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59927" y="2584932"/>
            <a:ext cx="3746652" cy="3651161"/>
          </a:xfrm>
          <a:custGeom>
            <a:avLst/>
            <a:gdLst/>
            <a:ahLst/>
            <a:cxnLst/>
            <a:rect l="l" t="t" r="r" b="b"/>
            <a:pathLst>
              <a:path w="3746652" h="3651161">
                <a:moveTo>
                  <a:pt x="0" y="0"/>
                </a:moveTo>
                <a:lnTo>
                  <a:pt x="3746652" y="0"/>
                </a:lnTo>
                <a:lnTo>
                  <a:pt x="3746652" y="3651161"/>
                </a:lnTo>
                <a:lnTo>
                  <a:pt x="0" y="3651161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 t="-19072" b="-3467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7850283"/>
            <a:ext cx="1542256" cy="1408017"/>
          </a:xfrm>
          <a:custGeom>
            <a:avLst/>
            <a:gdLst/>
            <a:ahLst/>
            <a:cxnLst/>
            <a:rect l="l" t="t" r="r" b="b"/>
            <a:pathLst>
              <a:path w="1542256" h="1408017">
                <a:moveTo>
                  <a:pt x="0" y="0"/>
                </a:moveTo>
                <a:lnTo>
                  <a:pt x="1542256" y="0"/>
                </a:lnTo>
                <a:lnTo>
                  <a:pt x="1542256" y="1408017"/>
                </a:lnTo>
                <a:lnTo>
                  <a:pt x="0" y="1408017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293283" y="2584932"/>
            <a:ext cx="3708141" cy="3651161"/>
          </a:xfrm>
          <a:custGeom>
            <a:avLst/>
            <a:gdLst/>
            <a:ahLst/>
            <a:cxnLst/>
            <a:rect l="l" t="t" r="r" b="b"/>
            <a:pathLst>
              <a:path w="3708141" h="3651161">
                <a:moveTo>
                  <a:pt x="0" y="0"/>
                </a:moveTo>
                <a:lnTo>
                  <a:pt x="3708141" y="0"/>
                </a:lnTo>
                <a:lnTo>
                  <a:pt x="3708141" y="3651161"/>
                </a:lnTo>
                <a:lnTo>
                  <a:pt x="0" y="3651161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 b="-8093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591974" y="2584932"/>
            <a:ext cx="3708141" cy="3624198"/>
          </a:xfrm>
          <a:custGeom>
            <a:avLst/>
            <a:gdLst/>
            <a:ahLst/>
            <a:cxnLst/>
            <a:rect l="l" t="t" r="r" b="b"/>
            <a:pathLst>
              <a:path w="3708141" h="3624198">
                <a:moveTo>
                  <a:pt x="0" y="0"/>
                </a:moveTo>
                <a:lnTo>
                  <a:pt x="3708142" y="0"/>
                </a:lnTo>
                <a:lnTo>
                  <a:pt x="3708142" y="3624198"/>
                </a:lnTo>
                <a:lnTo>
                  <a:pt x="0" y="3624198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/>
            <a:stretch>
              <a:fillRect l="-24225" t="-56268" r="-10373" b="-27354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301008" y="895350"/>
            <a:ext cx="11685984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Montserrat Bold"/>
              </a:rPr>
              <a:t>Информация о команде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959927" y="6364284"/>
            <a:ext cx="3746652" cy="1437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2"/>
              </a:lnSpc>
            </a:pPr>
            <a:r>
              <a:rPr lang="en-US" sz="2037">
                <a:solidFill>
                  <a:srgbClr val="000000"/>
                </a:solidFill>
                <a:latin typeface="Canva Sans"/>
              </a:rPr>
              <a:t>Дмитрий Котов</a:t>
            </a:r>
          </a:p>
          <a:p>
            <a:pPr algn="ctr">
              <a:lnSpc>
                <a:spcPts val="2852"/>
              </a:lnSpc>
            </a:pPr>
            <a:r>
              <a:rPr lang="en-US" sz="2037">
                <a:solidFill>
                  <a:srgbClr val="000000"/>
                </a:solidFill>
                <a:latin typeface="Canva Sans"/>
              </a:rPr>
              <a:t>Team Lead, Backend разработчик, ML- инженер</a:t>
            </a:r>
          </a:p>
          <a:p>
            <a:pPr algn="ctr">
              <a:lnSpc>
                <a:spcPts val="2852"/>
              </a:lnSpc>
              <a:spcBef>
                <a:spcPct val="0"/>
              </a:spcBef>
            </a:pPr>
            <a:r>
              <a:rPr lang="en-US" sz="2037">
                <a:solidFill>
                  <a:srgbClr val="000000"/>
                </a:solidFill>
                <a:latin typeface="Canva Sans"/>
              </a:rPr>
              <a:t>тел: +7-919-242-08-78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62916" y="8588375"/>
            <a:ext cx="2943027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4D9223"/>
                </a:solidFill>
                <a:latin typeface="Montserrat"/>
              </a:rPr>
              <a:t>ME&amp;FLORA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293283" y="6364284"/>
            <a:ext cx="3708141" cy="1794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47"/>
              </a:lnSpc>
            </a:pPr>
            <a:r>
              <a:rPr lang="en-US" sz="2034">
                <a:solidFill>
                  <a:srgbClr val="000000"/>
                </a:solidFill>
                <a:latin typeface="Canva Sans"/>
              </a:rPr>
              <a:t>Анна Телегина</a:t>
            </a:r>
          </a:p>
          <a:p>
            <a:pPr algn="ctr">
              <a:lnSpc>
                <a:spcPts val="2847"/>
              </a:lnSpc>
            </a:pPr>
            <a:r>
              <a:rPr lang="en-US" sz="2034">
                <a:solidFill>
                  <a:srgbClr val="000000"/>
                </a:solidFill>
                <a:latin typeface="Canva Sans"/>
              </a:rPr>
              <a:t>Frontend разработчик, Дизайнер, Технический Писатель</a:t>
            </a:r>
          </a:p>
          <a:p>
            <a:pPr algn="ctr">
              <a:lnSpc>
                <a:spcPts val="2847"/>
              </a:lnSpc>
              <a:spcBef>
                <a:spcPct val="0"/>
              </a:spcBef>
            </a:pPr>
            <a:r>
              <a:rPr lang="en-US" sz="2034">
                <a:solidFill>
                  <a:srgbClr val="000000"/>
                </a:solidFill>
                <a:latin typeface="Canva Sans"/>
              </a:rPr>
              <a:t>тел: +7-905-050-30-71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591974" y="6364284"/>
            <a:ext cx="3736098" cy="1373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20"/>
              </a:lnSpc>
            </a:pPr>
            <a:r>
              <a:rPr lang="en-US" sz="1943" dirty="0" err="1">
                <a:solidFill>
                  <a:srgbClr val="000000"/>
                </a:solidFill>
                <a:latin typeface="Canva Sans"/>
              </a:rPr>
              <a:t>Владислав</a:t>
            </a:r>
            <a:r>
              <a:rPr lang="en-US" sz="1943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1943" dirty="0" err="1">
                <a:solidFill>
                  <a:srgbClr val="000000"/>
                </a:solidFill>
                <a:latin typeface="Canva Sans"/>
              </a:rPr>
              <a:t>Шепляков</a:t>
            </a:r>
            <a:endParaRPr lang="en-US" sz="1943" dirty="0">
              <a:solidFill>
                <a:srgbClr val="000000"/>
              </a:solidFill>
              <a:latin typeface="Canva Sans"/>
            </a:endParaRPr>
          </a:p>
          <a:p>
            <a:pPr algn="ctr">
              <a:lnSpc>
                <a:spcPts val="2720"/>
              </a:lnSpc>
            </a:pPr>
            <a:r>
              <a:rPr lang="en-US" sz="1943" dirty="0">
                <a:solidFill>
                  <a:srgbClr val="000000"/>
                </a:solidFill>
                <a:latin typeface="Canva Sans"/>
              </a:rPr>
              <a:t>Backend </a:t>
            </a:r>
            <a:r>
              <a:rPr lang="en-US" sz="1943" dirty="0" err="1">
                <a:solidFill>
                  <a:srgbClr val="000000"/>
                </a:solidFill>
                <a:latin typeface="Canva Sans"/>
              </a:rPr>
              <a:t>разработчик</a:t>
            </a:r>
            <a:r>
              <a:rPr lang="en-US" sz="1943" dirty="0">
                <a:solidFill>
                  <a:srgbClr val="000000"/>
                </a:solidFill>
                <a:latin typeface="Canva Sans"/>
              </a:rPr>
              <a:t>, </a:t>
            </a:r>
            <a:r>
              <a:rPr lang="en-US" sz="1943" dirty="0" err="1">
                <a:solidFill>
                  <a:srgbClr val="000000"/>
                </a:solidFill>
                <a:latin typeface="Canva Sans"/>
              </a:rPr>
              <a:t>Бизнес</a:t>
            </a:r>
            <a:r>
              <a:rPr lang="en-US" sz="1943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1943" dirty="0" err="1">
                <a:solidFill>
                  <a:srgbClr val="000000"/>
                </a:solidFill>
                <a:latin typeface="Canva Sans"/>
              </a:rPr>
              <a:t>аналитик</a:t>
            </a:r>
            <a:r>
              <a:rPr lang="en-US" sz="1943" dirty="0">
                <a:solidFill>
                  <a:srgbClr val="000000"/>
                </a:solidFill>
                <a:latin typeface="Canva Sans"/>
              </a:rPr>
              <a:t>, </a:t>
            </a:r>
            <a:r>
              <a:rPr lang="ru-RU" sz="1943" dirty="0" smtClean="0">
                <a:solidFill>
                  <a:srgbClr val="000000"/>
                </a:solidFill>
                <a:latin typeface="Canva Sans"/>
              </a:rPr>
              <a:t>Т</a:t>
            </a:r>
            <a:r>
              <a:rPr lang="en-US" sz="1943" dirty="0" err="1" smtClean="0">
                <a:solidFill>
                  <a:srgbClr val="000000"/>
                </a:solidFill>
                <a:latin typeface="Canva Sans"/>
              </a:rPr>
              <a:t>естировщик</a:t>
            </a:r>
            <a:endParaRPr lang="en-US" sz="1943" dirty="0">
              <a:solidFill>
                <a:srgbClr val="000000"/>
              </a:solidFill>
              <a:latin typeface="Canva Sans"/>
            </a:endParaRPr>
          </a:p>
          <a:p>
            <a:pPr algn="ctr">
              <a:lnSpc>
                <a:spcPts val="2720"/>
              </a:lnSpc>
              <a:spcBef>
                <a:spcPct val="0"/>
              </a:spcBef>
            </a:pPr>
            <a:r>
              <a:rPr lang="en-US" sz="1943" dirty="0" err="1">
                <a:solidFill>
                  <a:srgbClr val="000000"/>
                </a:solidFill>
                <a:latin typeface="Canva Sans"/>
              </a:rPr>
              <a:t>тел</a:t>
            </a:r>
            <a:r>
              <a:rPr lang="en-US" sz="1943" dirty="0">
                <a:solidFill>
                  <a:srgbClr val="000000"/>
                </a:solidFill>
                <a:latin typeface="Canva Sans"/>
              </a:rPr>
              <a:t>: +7-952-437-44-38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170539" y="895350"/>
            <a:ext cx="3946922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Montserrat Bold"/>
              </a:rPr>
              <a:t>Выводы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07046" y="3109167"/>
            <a:ext cx="15073908" cy="345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000"/>
              </a:lnSpc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ME&amp;FLORA предлагает уникальное решение для упрощения поиска информации о растениях. Присоединяйтесь к нам, чтобы больше узнавать о природе вокруг вас, и делитесь этими знаниями с другими!</a:t>
            </a:r>
          </a:p>
        </p:txBody>
      </p:sp>
      <p:sp>
        <p:nvSpPr>
          <p:cNvPr id="4" name="Freeform 4"/>
          <p:cNvSpPr/>
          <p:nvPr/>
        </p:nvSpPr>
        <p:spPr>
          <a:xfrm>
            <a:off x="1028700" y="7850283"/>
            <a:ext cx="1542256" cy="1408017"/>
          </a:xfrm>
          <a:custGeom>
            <a:avLst/>
            <a:gdLst/>
            <a:ahLst/>
            <a:cxnLst/>
            <a:rect l="l" t="t" r="r" b="b"/>
            <a:pathLst>
              <a:path w="1542256" h="1408017">
                <a:moveTo>
                  <a:pt x="0" y="0"/>
                </a:moveTo>
                <a:lnTo>
                  <a:pt x="1542256" y="0"/>
                </a:lnTo>
                <a:lnTo>
                  <a:pt x="1542256" y="1408017"/>
                </a:lnTo>
                <a:lnTo>
                  <a:pt x="0" y="1408017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762916" y="8588375"/>
            <a:ext cx="2943027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4D9223"/>
                </a:solidFill>
                <a:latin typeface="Montserrat"/>
              </a:rPr>
              <a:t>ME&amp;FLORA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00102" y="895350"/>
            <a:ext cx="11887795" cy="1164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 b="1" dirty="0" err="1">
                <a:solidFill>
                  <a:srgbClr val="000000"/>
                </a:solidFill>
                <a:latin typeface="Montserrat Bold" charset="-52"/>
              </a:rPr>
              <a:t>Команда</a:t>
            </a:r>
            <a:r>
              <a:rPr lang="en-US" sz="6999" b="1" dirty="0">
                <a:solidFill>
                  <a:srgbClr val="000000"/>
                </a:solidFill>
                <a:latin typeface="Montserrat Bold" charset="-52"/>
              </a:rPr>
              <a:t> </a:t>
            </a:r>
            <a:r>
              <a:rPr lang="en-US" sz="6999" b="1" dirty="0" err="1">
                <a:solidFill>
                  <a:srgbClr val="000000"/>
                </a:solidFill>
                <a:latin typeface="Montserrat Bold" charset="-52"/>
              </a:rPr>
              <a:t>разработчиков</a:t>
            </a:r>
            <a:endParaRPr lang="en-US" sz="6999" b="1" dirty="0">
              <a:solidFill>
                <a:srgbClr val="000000"/>
              </a:solidFill>
              <a:latin typeface="Montserrat Bold" charset="-5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828800" y="2933700"/>
            <a:ext cx="15459472" cy="4376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7000"/>
              </a:lnSpc>
              <a:buFont typeface="Arial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Котов</a:t>
            </a:r>
            <a:r>
              <a:rPr lang="en-US" sz="3500" dirty="0">
                <a:solidFill>
                  <a:srgbClr val="000000"/>
                </a:solidFill>
                <a:latin typeface="Canva Sans" charset="0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Дмитрий</a:t>
            </a:r>
            <a:r>
              <a:rPr lang="en-US" sz="3500" dirty="0">
                <a:solidFill>
                  <a:srgbClr val="000000"/>
                </a:solidFill>
                <a:latin typeface="Canva Sans" charset="0"/>
              </a:rPr>
              <a:t> - Team Lead, Backend </a:t>
            </a: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разработчик</a:t>
            </a:r>
            <a:r>
              <a:rPr lang="en-US" sz="3500" dirty="0">
                <a:solidFill>
                  <a:srgbClr val="000000"/>
                </a:solidFill>
                <a:latin typeface="Canva Sans" charset="0"/>
              </a:rPr>
              <a:t>, ML- </a:t>
            </a: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инженер</a:t>
            </a:r>
            <a:r>
              <a:rPr lang="en-US" sz="3500" dirty="0">
                <a:solidFill>
                  <a:srgbClr val="000000"/>
                </a:solidFill>
                <a:latin typeface="Canva Sans" charset="0"/>
              </a:rPr>
              <a:t> </a:t>
            </a:r>
          </a:p>
          <a:p>
            <a:pPr marL="755651" lvl="1" indent="-377825" algn="just">
              <a:lnSpc>
                <a:spcPts val="7000"/>
              </a:lnSpc>
              <a:buFont typeface="Arial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Телегина</a:t>
            </a:r>
            <a:r>
              <a:rPr lang="en-US" sz="3500" dirty="0">
                <a:solidFill>
                  <a:srgbClr val="000000"/>
                </a:solidFill>
                <a:latin typeface="Canva Sans" charset="0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Анна</a:t>
            </a:r>
            <a:r>
              <a:rPr lang="en-US" sz="3500" dirty="0">
                <a:solidFill>
                  <a:srgbClr val="000000"/>
                </a:solidFill>
                <a:latin typeface="Canva Sans" charset="0"/>
              </a:rPr>
              <a:t> - Frontend </a:t>
            </a: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разработчик</a:t>
            </a:r>
            <a:r>
              <a:rPr lang="en-US" sz="3500" dirty="0">
                <a:solidFill>
                  <a:srgbClr val="000000"/>
                </a:solidFill>
                <a:latin typeface="Canva Sans" charset="0"/>
              </a:rPr>
              <a:t>, </a:t>
            </a: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Дизайнер</a:t>
            </a:r>
            <a:r>
              <a:rPr lang="en-US" sz="3500" dirty="0">
                <a:solidFill>
                  <a:srgbClr val="000000"/>
                </a:solidFill>
                <a:latin typeface="Canva Sans" charset="0"/>
              </a:rPr>
              <a:t>, </a:t>
            </a: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Технический</a:t>
            </a:r>
            <a:r>
              <a:rPr lang="en-US" sz="3500" dirty="0">
                <a:solidFill>
                  <a:srgbClr val="000000"/>
                </a:solidFill>
                <a:latin typeface="Canva Sans" charset="0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Писатель</a:t>
            </a:r>
            <a:endParaRPr lang="en-US" sz="3500" dirty="0">
              <a:solidFill>
                <a:srgbClr val="000000"/>
              </a:solidFill>
              <a:latin typeface="Canva Sans" charset="0"/>
            </a:endParaRPr>
          </a:p>
          <a:p>
            <a:pPr marL="755651" lvl="1" indent="-377825" algn="just">
              <a:lnSpc>
                <a:spcPts val="7000"/>
              </a:lnSpc>
              <a:buFont typeface="Arial" pitchFamily="34" charset="0"/>
              <a:buChar char="•"/>
            </a:pP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Шепляков</a:t>
            </a:r>
            <a:r>
              <a:rPr lang="en-US" sz="3500" dirty="0">
                <a:solidFill>
                  <a:srgbClr val="000000"/>
                </a:solidFill>
                <a:latin typeface="Canva Sans" charset="0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Владислав</a:t>
            </a:r>
            <a:r>
              <a:rPr lang="en-US" sz="3500" dirty="0">
                <a:solidFill>
                  <a:srgbClr val="000000"/>
                </a:solidFill>
                <a:latin typeface="Canva Sans" charset="0"/>
              </a:rPr>
              <a:t> - Backend </a:t>
            </a: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разработчик</a:t>
            </a:r>
            <a:r>
              <a:rPr lang="en-US" sz="3500" dirty="0">
                <a:solidFill>
                  <a:srgbClr val="000000"/>
                </a:solidFill>
                <a:latin typeface="Canva Sans" charset="0"/>
              </a:rPr>
              <a:t>, </a:t>
            </a: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Бизнес</a:t>
            </a:r>
            <a:r>
              <a:rPr lang="en-US" sz="3500" dirty="0">
                <a:solidFill>
                  <a:srgbClr val="000000"/>
                </a:solidFill>
                <a:latin typeface="Canva Sans" charset="0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аналитик</a:t>
            </a:r>
            <a:r>
              <a:rPr lang="en-US" sz="3500" dirty="0">
                <a:solidFill>
                  <a:srgbClr val="000000"/>
                </a:solidFill>
                <a:latin typeface="Canva Sans" charset="0"/>
              </a:rPr>
              <a:t>, </a:t>
            </a: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тестировщик</a:t>
            </a:r>
            <a:endParaRPr lang="en-US" sz="3500" dirty="0">
              <a:solidFill>
                <a:srgbClr val="000000"/>
              </a:solidFill>
              <a:latin typeface="Canva Sans" charset="0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028700" y="7850283"/>
            <a:ext cx="1542256" cy="1408017"/>
          </a:xfrm>
          <a:custGeom>
            <a:avLst/>
            <a:gdLst/>
            <a:ahLst/>
            <a:cxnLst/>
            <a:rect l="l" t="t" r="r" b="b"/>
            <a:pathLst>
              <a:path w="1542256" h="1408017">
                <a:moveTo>
                  <a:pt x="0" y="0"/>
                </a:moveTo>
                <a:lnTo>
                  <a:pt x="1542256" y="0"/>
                </a:lnTo>
                <a:lnTo>
                  <a:pt x="1542256" y="1408017"/>
                </a:lnTo>
                <a:lnTo>
                  <a:pt x="0" y="1408017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762916" y="8588375"/>
            <a:ext cx="2943027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4D9223"/>
                </a:solidFill>
                <a:latin typeface="Montserrat"/>
              </a:rPr>
              <a:t>ME&amp;FLORA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6356" y="895350"/>
            <a:ext cx="10555288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 b="1" dirty="0" err="1">
                <a:solidFill>
                  <a:srgbClr val="000000"/>
                </a:solidFill>
                <a:latin typeface="Montserrat Bold" charset="-52"/>
              </a:rPr>
              <a:t>Решаемые</a:t>
            </a:r>
            <a:r>
              <a:rPr lang="en-US" sz="6999" b="1" dirty="0">
                <a:solidFill>
                  <a:srgbClr val="000000"/>
                </a:solidFill>
                <a:latin typeface="Montserrat Bold" charset="-52"/>
              </a:rPr>
              <a:t> </a:t>
            </a:r>
            <a:r>
              <a:rPr lang="en-US" sz="6999" b="1" dirty="0" err="1">
                <a:solidFill>
                  <a:srgbClr val="000000"/>
                </a:solidFill>
                <a:latin typeface="Montserrat Bold" charset="-52"/>
              </a:rPr>
              <a:t>проблемы</a:t>
            </a:r>
            <a:endParaRPr lang="en-US" sz="6999" b="1" dirty="0">
              <a:solidFill>
                <a:srgbClr val="000000"/>
              </a:solidFill>
              <a:latin typeface="Montserrat Bold" charset="-5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028700" y="7850283"/>
            <a:ext cx="1542256" cy="1408017"/>
          </a:xfrm>
          <a:custGeom>
            <a:avLst/>
            <a:gdLst/>
            <a:ahLst/>
            <a:cxnLst/>
            <a:rect l="l" t="t" r="r" b="b"/>
            <a:pathLst>
              <a:path w="1542256" h="1408017">
                <a:moveTo>
                  <a:pt x="0" y="0"/>
                </a:moveTo>
                <a:lnTo>
                  <a:pt x="1542256" y="0"/>
                </a:lnTo>
                <a:lnTo>
                  <a:pt x="1542256" y="1408017"/>
                </a:lnTo>
                <a:lnTo>
                  <a:pt x="0" y="1408017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762916" y="8588375"/>
            <a:ext cx="2943027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4D9223"/>
                </a:solidFill>
                <a:latin typeface="Montserrat"/>
              </a:rPr>
              <a:t>ME&amp;FLORA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99828" y="3552079"/>
            <a:ext cx="12100917" cy="256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000"/>
              </a:lnSpc>
              <a:buFont typeface="Arial" pitchFamily="34" charset="0"/>
              <a:buChar char="•"/>
            </a:pPr>
            <a:r>
              <a:rPr lang="ru-RU" sz="3500" dirty="0" smtClean="0">
                <a:solidFill>
                  <a:srgbClr val="000000"/>
                </a:solidFill>
                <a:latin typeface="Canva Sans"/>
              </a:rPr>
              <a:t>  </a:t>
            </a:r>
            <a:r>
              <a:rPr lang="en-US" sz="3500" dirty="0" err="1" smtClean="0">
                <a:solidFill>
                  <a:srgbClr val="000000"/>
                </a:solidFill>
                <a:latin typeface="Canva Sans" charset="0"/>
              </a:rPr>
              <a:t>Недостаток</a:t>
            </a:r>
            <a:r>
              <a:rPr lang="en-US" sz="3500" dirty="0" smtClean="0">
                <a:solidFill>
                  <a:srgbClr val="000000"/>
                </a:solidFill>
                <a:latin typeface="Canva Sans" charset="0"/>
              </a:rPr>
              <a:t> </a:t>
            </a:r>
            <a:r>
              <a:rPr lang="en-US" sz="3500" dirty="0">
                <a:solidFill>
                  <a:srgbClr val="000000"/>
                </a:solidFill>
                <a:latin typeface="Canva Sans" charset="0"/>
              </a:rPr>
              <a:t>и </a:t>
            </a: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труднодоступность</a:t>
            </a:r>
            <a:r>
              <a:rPr lang="en-US" sz="3500" dirty="0">
                <a:solidFill>
                  <a:srgbClr val="000000"/>
                </a:solidFill>
                <a:latin typeface="Canva Sans" charset="0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ботанических</a:t>
            </a:r>
            <a:r>
              <a:rPr lang="en-US" sz="3500" dirty="0">
                <a:solidFill>
                  <a:srgbClr val="000000"/>
                </a:solidFill>
                <a:latin typeface="Canva Sans" charset="0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знаний</a:t>
            </a:r>
            <a:endParaRPr lang="en-US" sz="3500" dirty="0">
              <a:solidFill>
                <a:srgbClr val="000000"/>
              </a:solidFill>
              <a:latin typeface="Canva Sans" charset="0"/>
            </a:endParaRPr>
          </a:p>
          <a:p>
            <a:pPr algn="just">
              <a:lnSpc>
                <a:spcPts val="7000"/>
              </a:lnSpc>
              <a:buFont typeface="Arial" pitchFamily="34" charset="0"/>
              <a:buChar char="•"/>
            </a:pPr>
            <a:r>
              <a:rPr lang="ru-RU" sz="3500" dirty="0" smtClean="0">
                <a:solidFill>
                  <a:srgbClr val="000000"/>
                </a:solidFill>
              </a:rPr>
              <a:t>  </a:t>
            </a:r>
            <a:r>
              <a:rPr lang="en-US" sz="3500" dirty="0" err="1" smtClean="0">
                <a:solidFill>
                  <a:srgbClr val="000000"/>
                </a:solidFill>
                <a:latin typeface="Canva Sans" charset="0"/>
              </a:rPr>
              <a:t>Сложность</a:t>
            </a:r>
            <a:r>
              <a:rPr lang="en-US" sz="3500" dirty="0" smtClean="0">
                <a:solidFill>
                  <a:srgbClr val="000000"/>
                </a:solidFill>
                <a:latin typeface="Canva Sans" charset="0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идентификации</a:t>
            </a:r>
            <a:r>
              <a:rPr lang="en-US" sz="3500" dirty="0">
                <a:solidFill>
                  <a:srgbClr val="000000"/>
                </a:solidFill>
                <a:latin typeface="Canva Sans" charset="0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растений</a:t>
            </a:r>
            <a:endParaRPr lang="en-US" sz="3500" dirty="0">
              <a:solidFill>
                <a:srgbClr val="000000"/>
              </a:solidFill>
              <a:latin typeface="Canva Sans" charset="0"/>
            </a:endParaRPr>
          </a:p>
          <a:p>
            <a:pPr algn="just">
              <a:lnSpc>
                <a:spcPts val="7000"/>
              </a:lnSpc>
              <a:buFont typeface="Arial" pitchFamily="34" charset="0"/>
              <a:buChar char="•"/>
            </a:pPr>
            <a:r>
              <a:rPr lang="ru-RU" sz="3500" dirty="0" smtClean="0">
                <a:solidFill>
                  <a:srgbClr val="000000"/>
                </a:solidFill>
              </a:rPr>
              <a:t>  </a:t>
            </a:r>
            <a:r>
              <a:rPr lang="en-US" sz="3500" dirty="0" err="1" smtClean="0">
                <a:solidFill>
                  <a:srgbClr val="000000"/>
                </a:solidFill>
                <a:latin typeface="Canva Sans" charset="0"/>
              </a:rPr>
              <a:t>Сложность</a:t>
            </a:r>
            <a:r>
              <a:rPr lang="en-US" sz="3500" dirty="0" smtClean="0">
                <a:solidFill>
                  <a:srgbClr val="000000"/>
                </a:solidFill>
                <a:latin typeface="Canva Sans" charset="0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контроля</a:t>
            </a:r>
            <a:r>
              <a:rPr lang="en-US" sz="3500" dirty="0">
                <a:solidFill>
                  <a:srgbClr val="000000"/>
                </a:solidFill>
                <a:latin typeface="Canva Sans" charset="0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расселения</a:t>
            </a:r>
            <a:r>
              <a:rPr lang="en-US" sz="3500" dirty="0">
                <a:solidFill>
                  <a:srgbClr val="000000"/>
                </a:solidFill>
                <a:latin typeface="Canva Sans" charset="0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растений</a:t>
            </a:r>
            <a:endParaRPr lang="en-US" sz="3500" dirty="0">
              <a:solidFill>
                <a:srgbClr val="000000"/>
              </a:solidFill>
              <a:latin typeface="Canva Sans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24200" y="876300"/>
            <a:ext cx="11420773" cy="11794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 b="1" dirty="0" err="1">
                <a:solidFill>
                  <a:srgbClr val="000000"/>
                </a:solidFill>
                <a:latin typeface="Montserrat Bold" charset="-52"/>
              </a:rPr>
              <a:t>Целевая</a:t>
            </a:r>
            <a:r>
              <a:rPr lang="en-US" sz="6999" b="1" dirty="0">
                <a:solidFill>
                  <a:srgbClr val="000000"/>
                </a:solidFill>
                <a:latin typeface="Montserrat Bold" charset="-52"/>
              </a:rPr>
              <a:t> </a:t>
            </a:r>
            <a:r>
              <a:rPr lang="en-US" sz="6999" b="1" dirty="0" err="1">
                <a:solidFill>
                  <a:srgbClr val="000000"/>
                </a:solidFill>
                <a:latin typeface="Montserrat Bold" charset="-52"/>
              </a:rPr>
              <a:t>аудитория</a:t>
            </a:r>
            <a:endParaRPr lang="en-US" sz="6999" b="1" dirty="0">
              <a:solidFill>
                <a:srgbClr val="000000"/>
              </a:solidFill>
              <a:latin typeface="Montserrat Bold" charset="-5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85968" y="3453745"/>
            <a:ext cx="15351763" cy="256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>
              <a:lnSpc>
                <a:spcPts val="7000"/>
              </a:lnSpc>
              <a:buFont typeface="Arial"/>
              <a:buChar char="•"/>
            </a:pPr>
            <a:r>
              <a:rPr lang="en-US" sz="3500" dirty="0">
                <a:solidFill>
                  <a:srgbClr val="000000"/>
                </a:solidFill>
                <a:latin typeface="Canva Sans" charset="0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Ботаники</a:t>
            </a:r>
            <a:endParaRPr lang="en-US" sz="3500" dirty="0">
              <a:solidFill>
                <a:srgbClr val="000000"/>
              </a:solidFill>
              <a:latin typeface="Canva Sans" charset="0"/>
            </a:endParaRPr>
          </a:p>
          <a:p>
            <a:pPr marL="755651" lvl="1" indent="-377825">
              <a:lnSpc>
                <a:spcPts val="7000"/>
              </a:lnSpc>
              <a:buFont typeface="Arial"/>
              <a:buChar char="•"/>
            </a:pPr>
            <a:r>
              <a:rPr lang="en-US" sz="3500" dirty="0">
                <a:solidFill>
                  <a:srgbClr val="000000"/>
                </a:solidFill>
                <a:latin typeface="Canva Sans" charset="0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Садовники</a:t>
            </a:r>
            <a:endParaRPr lang="en-US" sz="3500" dirty="0">
              <a:solidFill>
                <a:srgbClr val="000000"/>
              </a:solidFill>
              <a:latin typeface="Canva Sans" charset="0"/>
            </a:endParaRPr>
          </a:p>
          <a:p>
            <a:pPr marL="755651" lvl="1" indent="-377825" algn="l">
              <a:lnSpc>
                <a:spcPts val="70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 dirty="0">
                <a:solidFill>
                  <a:srgbClr val="000000"/>
                </a:solidFill>
                <a:latin typeface="Canva Sans" charset="0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Созерцатели</a:t>
            </a:r>
            <a:endParaRPr lang="en-US" sz="3500" dirty="0">
              <a:solidFill>
                <a:srgbClr val="000000"/>
              </a:solidFill>
              <a:latin typeface="Canva Sans" charset="0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028700" y="7850283"/>
            <a:ext cx="1542256" cy="1408017"/>
          </a:xfrm>
          <a:custGeom>
            <a:avLst/>
            <a:gdLst/>
            <a:ahLst/>
            <a:cxnLst/>
            <a:rect l="l" t="t" r="r" b="b"/>
            <a:pathLst>
              <a:path w="1542256" h="1408017">
                <a:moveTo>
                  <a:pt x="0" y="0"/>
                </a:moveTo>
                <a:lnTo>
                  <a:pt x="1542256" y="0"/>
                </a:lnTo>
                <a:lnTo>
                  <a:pt x="1542256" y="1408017"/>
                </a:lnTo>
                <a:lnTo>
                  <a:pt x="0" y="1408017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762916" y="8588375"/>
            <a:ext cx="2943027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4D9223"/>
                </a:solidFill>
                <a:latin typeface="Montserrat"/>
              </a:rPr>
              <a:t>ME&amp;FLORA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44105" y="895350"/>
            <a:ext cx="12224495" cy="11794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 b="1" dirty="0" err="1">
                <a:solidFill>
                  <a:srgbClr val="000000"/>
                </a:solidFill>
                <a:latin typeface="Montserrat Bold" charset="-52"/>
              </a:rPr>
              <a:t>Предлагаемое</a:t>
            </a:r>
            <a:r>
              <a:rPr lang="en-US" sz="6999" b="1" dirty="0">
                <a:solidFill>
                  <a:srgbClr val="000000"/>
                </a:solidFill>
                <a:latin typeface="Montserrat Bold" charset="-52"/>
              </a:rPr>
              <a:t> </a:t>
            </a:r>
            <a:r>
              <a:rPr lang="en-US" sz="6999" b="1" dirty="0" err="1">
                <a:solidFill>
                  <a:srgbClr val="000000"/>
                </a:solidFill>
                <a:latin typeface="Montserrat Bold" charset="-52"/>
              </a:rPr>
              <a:t>решение</a:t>
            </a:r>
            <a:endParaRPr lang="en-US" sz="6999" b="1" dirty="0">
              <a:solidFill>
                <a:srgbClr val="000000"/>
              </a:solidFill>
              <a:latin typeface="Montserrat Bold" charset="-5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07537" y="3010833"/>
            <a:ext cx="15351763" cy="3479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000"/>
              </a:lnSpc>
            </a:pP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Создание</a:t>
            </a:r>
            <a:r>
              <a:rPr lang="en-US" sz="3500" dirty="0">
                <a:solidFill>
                  <a:srgbClr val="000000"/>
                </a:solidFill>
                <a:latin typeface="Canva Sans" charset="0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приложения</a:t>
            </a:r>
            <a:r>
              <a:rPr lang="en-US" sz="3500" dirty="0">
                <a:solidFill>
                  <a:srgbClr val="000000"/>
                </a:solidFill>
                <a:latin typeface="Canva Sans" charset="0"/>
              </a:rPr>
              <a:t>, в </a:t>
            </a: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котором</a:t>
            </a:r>
            <a:r>
              <a:rPr lang="en-US" sz="3500" dirty="0">
                <a:solidFill>
                  <a:srgbClr val="000000"/>
                </a:solidFill>
                <a:latin typeface="Canva Sans" charset="0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пользователь</a:t>
            </a:r>
            <a:r>
              <a:rPr lang="en-US" sz="3500" dirty="0">
                <a:solidFill>
                  <a:srgbClr val="000000"/>
                </a:solidFill>
                <a:latin typeface="Canva Sans" charset="0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может</a:t>
            </a:r>
            <a:r>
              <a:rPr lang="en-US" sz="3500" dirty="0">
                <a:solidFill>
                  <a:srgbClr val="000000"/>
                </a:solidFill>
                <a:latin typeface="Canva Sans" charset="0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быстро</a:t>
            </a:r>
            <a:r>
              <a:rPr lang="en-US" sz="3500" dirty="0">
                <a:solidFill>
                  <a:srgbClr val="000000"/>
                </a:solidFill>
                <a:latin typeface="Canva Sans" charset="0"/>
              </a:rPr>
              <a:t> и </a:t>
            </a: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точно</a:t>
            </a:r>
            <a:r>
              <a:rPr lang="en-US" sz="3500" dirty="0">
                <a:solidFill>
                  <a:srgbClr val="000000"/>
                </a:solidFill>
                <a:latin typeface="Canva Sans" charset="0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получить</a:t>
            </a:r>
            <a:r>
              <a:rPr lang="en-US" sz="3500" dirty="0">
                <a:solidFill>
                  <a:srgbClr val="000000"/>
                </a:solidFill>
                <a:latin typeface="Canva Sans" charset="0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информацию</a:t>
            </a:r>
            <a:r>
              <a:rPr lang="en-US" sz="3500" dirty="0">
                <a:solidFill>
                  <a:srgbClr val="000000"/>
                </a:solidFill>
                <a:latin typeface="Canva Sans" charset="0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об</a:t>
            </a:r>
            <a:r>
              <a:rPr lang="en-US" sz="3500" dirty="0">
                <a:solidFill>
                  <a:srgbClr val="000000"/>
                </a:solidFill>
                <a:latin typeface="Canva Sans" charset="0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интересующем</a:t>
            </a:r>
            <a:r>
              <a:rPr lang="en-US" sz="3500" dirty="0">
                <a:solidFill>
                  <a:srgbClr val="000000"/>
                </a:solidFill>
                <a:latin typeface="Canva Sans" charset="0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его</a:t>
            </a:r>
            <a:r>
              <a:rPr lang="en-US" sz="3500" dirty="0">
                <a:solidFill>
                  <a:srgbClr val="000000"/>
                </a:solidFill>
                <a:latin typeface="Canva Sans" charset="0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растении</a:t>
            </a:r>
            <a:r>
              <a:rPr lang="en-US" sz="3500" dirty="0">
                <a:solidFill>
                  <a:srgbClr val="000000"/>
                </a:solidFill>
                <a:latin typeface="Canva Sans" charset="0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как</a:t>
            </a:r>
            <a:r>
              <a:rPr lang="en-US" sz="3500" dirty="0">
                <a:solidFill>
                  <a:srgbClr val="000000"/>
                </a:solidFill>
                <a:latin typeface="Canva Sans" charset="0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по</a:t>
            </a:r>
            <a:r>
              <a:rPr lang="en-US" sz="3500" dirty="0">
                <a:solidFill>
                  <a:srgbClr val="000000"/>
                </a:solidFill>
                <a:latin typeface="Canva Sans" charset="0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названию</a:t>
            </a:r>
            <a:r>
              <a:rPr lang="en-US" sz="3500" dirty="0">
                <a:solidFill>
                  <a:srgbClr val="000000"/>
                </a:solidFill>
                <a:latin typeface="Canva Sans" charset="0"/>
              </a:rPr>
              <a:t>, </a:t>
            </a: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так</a:t>
            </a:r>
            <a:r>
              <a:rPr lang="en-US" sz="3500" dirty="0">
                <a:solidFill>
                  <a:srgbClr val="000000"/>
                </a:solidFill>
                <a:latin typeface="Canva Sans" charset="0"/>
              </a:rPr>
              <a:t> и </a:t>
            </a: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по</a:t>
            </a:r>
            <a:r>
              <a:rPr lang="en-US" sz="3500" dirty="0">
                <a:solidFill>
                  <a:srgbClr val="000000"/>
                </a:solidFill>
                <a:latin typeface="Canva Sans" charset="0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фотографии</a:t>
            </a:r>
            <a:r>
              <a:rPr lang="en-US" sz="3500" dirty="0">
                <a:solidFill>
                  <a:srgbClr val="000000"/>
                </a:solidFill>
                <a:latin typeface="Canva Sans" charset="0"/>
              </a:rPr>
              <a:t>, а </a:t>
            </a: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также</a:t>
            </a:r>
            <a:r>
              <a:rPr lang="en-US" sz="3500" dirty="0">
                <a:solidFill>
                  <a:srgbClr val="000000"/>
                </a:solidFill>
                <a:latin typeface="Canva Sans" charset="0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может</a:t>
            </a:r>
            <a:r>
              <a:rPr lang="en-US" sz="3500" dirty="0">
                <a:solidFill>
                  <a:srgbClr val="000000"/>
                </a:solidFill>
                <a:latin typeface="Canva Sans" charset="0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отслеживать</a:t>
            </a:r>
            <a:r>
              <a:rPr lang="en-US" sz="3500" dirty="0">
                <a:solidFill>
                  <a:srgbClr val="000000"/>
                </a:solidFill>
                <a:latin typeface="Canva Sans" charset="0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появление</a:t>
            </a:r>
            <a:r>
              <a:rPr lang="en-US" sz="3500" dirty="0">
                <a:solidFill>
                  <a:srgbClr val="000000"/>
                </a:solidFill>
                <a:latin typeface="Canva Sans" charset="0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выбранного</a:t>
            </a:r>
            <a:r>
              <a:rPr lang="en-US" sz="3500" dirty="0">
                <a:solidFill>
                  <a:srgbClr val="000000"/>
                </a:solidFill>
                <a:latin typeface="Canva Sans" charset="0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им</a:t>
            </a:r>
            <a:r>
              <a:rPr lang="en-US" sz="3500" dirty="0">
                <a:solidFill>
                  <a:srgbClr val="000000"/>
                </a:solidFill>
                <a:latin typeface="Canva Sans" charset="0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Canva Sans" charset="0"/>
              </a:rPr>
              <a:t>растения</a:t>
            </a:r>
            <a:r>
              <a:rPr lang="en-US" sz="3500" dirty="0">
                <a:solidFill>
                  <a:srgbClr val="000000"/>
                </a:solidFill>
                <a:latin typeface="Canva Sans" charset="0"/>
              </a:rPr>
              <a:t>.</a:t>
            </a:r>
          </a:p>
        </p:txBody>
      </p:sp>
      <p:sp>
        <p:nvSpPr>
          <p:cNvPr id="4" name="Freeform 4"/>
          <p:cNvSpPr/>
          <p:nvPr/>
        </p:nvSpPr>
        <p:spPr>
          <a:xfrm>
            <a:off x="1028700" y="7850283"/>
            <a:ext cx="1542256" cy="1408017"/>
          </a:xfrm>
          <a:custGeom>
            <a:avLst/>
            <a:gdLst/>
            <a:ahLst/>
            <a:cxnLst/>
            <a:rect l="l" t="t" r="r" b="b"/>
            <a:pathLst>
              <a:path w="1542256" h="1408017">
                <a:moveTo>
                  <a:pt x="0" y="0"/>
                </a:moveTo>
                <a:lnTo>
                  <a:pt x="1542256" y="0"/>
                </a:lnTo>
                <a:lnTo>
                  <a:pt x="1542256" y="1408017"/>
                </a:lnTo>
                <a:lnTo>
                  <a:pt x="0" y="1408017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762916" y="8588375"/>
            <a:ext cx="2943027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4D9223"/>
                </a:solidFill>
                <a:latin typeface="Montserrat"/>
              </a:rPr>
              <a:t>ME&amp;FLORA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7537" y="4419578"/>
            <a:ext cx="1660487" cy="2054790"/>
          </a:xfrm>
          <a:custGeom>
            <a:avLst/>
            <a:gdLst/>
            <a:ahLst/>
            <a:cxnLst/>
            <a:rect l="l" t="t" r="r" b="b"/>
            <a:pathLst>
              <a:path w="1660487" h="2054790">
                <a:moveTo>
                  <a:pt x="0" y="0"/>
                </a:moveTo>
                <a:lnTo>
                  <a:pt x="1660487" y="0"/>
                </a:lnTo>
                <a:lnTo>
                  <a:pt x="1660487" y="2054790"/>
                </a:lnTo>
                <a:lnTo>
                  <a:pt x="0" y="205479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712277" y="4457756"/>
            <a:ext cx="2530031" cy="2140795"/>
          </a:xfrm>
          <a:custGeom>
            <a:avLst/>
            <a:gdLst/>
            <a:ahLst/>
            <a:cxnLst/>
            <a:rect l="l" t="t" r="r" b="b"/>
            <a:pathLst>
              <a:path w="2530031" h="2140795">
                <a:moveTo>
                  <a:pt x="0" y="0"/>
                </a:moveTo>
                <a:lnTo>
                  <a:pt x="2530030" y="0"/>
                </a:lnTo>
                <a:lnTo>
                  <a:pt x="2530030" y="2140795"/>
                </a:lnTo>
                <a:lnTo>
                  <a:pt x="0" y="2140795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 l="-35337" t="-22457" r="-50418" b="-12433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619081" y="4365004"/>
            <a:ext cx="2796885" cy="2547627"/>
          </a:xfrm>
          <a:custGeom>
            <a:avLst/>
            <a:gdLst/>
            <a:ahLst/>
            <a:cxnLst/>
            <a:rect l="l" t="t" r="r" b="b"/>
            <a:pathLst>
              <a:path w="2796885" h="2547627">
                <a:moveTo>
                  <a:pt x="0" y="0"/>
                </a:moveTo>
                <a:lnTo>
                  <a:pt x="2796885" y="0"/>
                </a:lnTo>
                <a:lnTo>
                  <a:pt x="2796885" y="2547627"/>
                </a:lnTo>
                <a:lnTo>
                  <a:pt x="0" y="2547627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 l="-12206" b="-36961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700" y="7850283"/>
            <a:ext cx="1542256" cy="1408017"/>
          </a:xfrm>
          <a:custGeom>
            <a:avLst/>
            <a:gdLst/>
            <a:ahLst/>
            <a:cxnLst/>
            <a:rect l="l" t="t" r="r" b="b"/>
            <a:pathLst>
              <a:path w="1542256" h="1408017">
                <a:moveTo>
                  <a:pt x="0" y="0"/>
                </a:moveTo>
                <a:lnTo>
                  <a:pt x="1542256" y="0"/>
                </a:lnTo>
                <a:lnTo>
                  <a:pt x="1542256" y="1408017"/>
                </a:lnTo>
                <a:lnTo>
                  <a:pt x="0" y="1408017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030200" y="4152900"/>
            <a:ext cx="6292595" cy="3537857"/>
          </a:xfrm>
          <a:custGeom>
            <a:avLst/>
            <a:gdLst/>
            <a:ahLst/>
            <a:cxnLst/>
            <a:rect l="l" t="t" r="r" b="b"/>
            <a:pathLst>
              <a:path w="6292595" h="3537857">
                <a:moveTo>
                  <a:pt x="0" y="0"/>
                </a:moveTo>
                <a:lnTo>
                  <a:pt x="6292595" y="0"/>
                </a:lnTo>
                <a:lnTo>
                  <a:pt x="6292595" y="3537857"/>
                </a:lnTo>
                <a:lnTo>
                  <a:pt x="0" y="3537857"/>
                </a:lnTo>
                <a:lnTo>
                  <a:pt x="0" y="0"/>
                </a:lnTo>
                <a:close/>
              </a:path>
            </a:pathLst>
          </a:custGeom>
          <a:blipFill>
            <a:blip r:embed="rId6" cstate="print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495694" y="4770674"/>
            <a:ext cx="1637298" cy="1982253"/>
          </a:xfrm>
          <a:custGeom>
            <a:avLst/>
            <a:gdLst/>
            <a:ahLst/>
            <a:cxnLst/>
            <a:rect l="l" t="t" r="r" b="b"/>
            <a:pathLst>
              <a:path w="1637298" h="1982253">
                <a:moveTo>
                  <a:pt x="0" y="0"/>
                </a:moveTo>
                <a:lnTo>
                  <a:pt x="1637298" y="0"/>
                </a:lnTo>
                <a:lnTo>
                  <a:pt x="1637298" y="1982253"/>
                </a:lnTo>
                <a:lnTo>
                  <a:pt x="0" y="1982253"/>
                </a:lnTo>
                <a:lnTo>
                  <a:pt x="0" y="0"/>
                </a:lnTo>
                <a:close/>
              </a:path>
            </a:pathLst>
          </a:custGeom>
          <a:blipFill>
            <a:blip r:embed="rId7" cstate="print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144000" y="4276453"/>
            <a:ext cx="2970694" cy="2970694"/>
          </a:xfrm>
          <a:custGeom>
            <a:avLst/>
            <a:gdLst/>
            <a:ahLst/>
            <a:cxnLst/>
            <a:rect l="l" t="t" r="r" b="b"/>
            <a:pathLst>
              <a:path w="2970694" h="2970694">
                <a:moveTo>
                  <a:pt x="0" y="0"/>
                </a:moveTo>
                <a:lnTo>
                  <a:pt x="2970694" y="0"/>
                </a:lnTo>
                <a:lnTo>
                  <a:pt x="2970694" y="2970694"/>
                </a:lnTo>
                <a:lnTo>
                  <a:pt x="0" y="2970694"/>
                </a:lnTo>
                <a:lnTo>
                  <a:pt x="0" y="0"/>
                </a:lnTo>
                <a:close/>
              </a:path>
            </a:pathLst>
          </a:custGeom>
          <a:blipFill>
            <a:blip r:embed="rId8" cstate="print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559198" y="895350"/>
            <a:ext cx="14662002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 dirty="0" err="1">
                <a:solidFill>
                  <a:srgbClr val="000000"/>
                </a:solidFill>
                <a:latin typeface="Montserrat Bold"/>
              </a:rPr>
              <a:t>Используемые</a:t>
            </a:r>
            <a:r>
              <a:rPr lang="en-US" sz="6999" dirty="0">
                <a:solidFill>
                  <a:srgbClr val="000000"/>
                </a:solidFill>
                <a:latin typeface="Montserrat Bold"/>
              </a:rPr>
              <a:t> </a:t>
            </a:r>
            <a:r>
              <a:rPr lang="en-US" sz="6999" dirty="0" err="1">
                <a:solidFill>
                  <a:srgbClr val="000000"/>
                </a:solidFill>
                <a:latin typeface="Montserrat Bold"/>
              </a:rPr>
              <a:t>технологии</a:t>
            </a:r>
            <a:endParaRPr lang="en-US" sz="6999" dirty="0">
              <a:solidFill>
                <a:srgbClr val="000000"/>
              </a:solidFill>
              <a:latin typeface="Montserrat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080589" y="3272989"/>
            <a:ext cx="1458516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Flutter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234429" y="3679553"/>
            <a:ext cx="1382117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Spring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619081" y="3272989"/>
            <a:ext cx="2524919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PostgreSQL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293153" y="3272989"/>
            <a:ext cx="1783060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PyTorch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076338" y="3538102"/>
            <a:ext cx="1168598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Kafka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762916" y="8588375"/>
            <a:ext cx="2943027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4D9223"/>
                </a:solidFill>
                <a:latin typeface="Montserrat"/>
              </a:rPr>
              <a:t>ME&amp;FLORA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144125" y="3679553"/>
            <a:ext cx="1521718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Docker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451248" y="2588977"/>
          <a:ext cx="15808052" cy="6365701"/>
        </p:xfrm>
        <a:graphic>
          <a:graphicData uri="http://schemas.openxmlformats.org/drawingml/2006/table">
            <a:tbl>
              <a:tblPr/>
              <a:tblGrid>
                <a:gridCol w="2199400"/>
                <a:gridCol w="2301226"/>
                <a:gridCol w="2066102"/>
                <a:gridCol w="1778333"/>
                <a:gridCol w="2080167"/>
                <a:gridCol w="2460917"/>
                <a:gridCol w="2921907"/>
              </a:tblGrid>
              <a:tr h="1881161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 Bold"/>
                        </a:rPr>
                        <a:t>Приложение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 Bold"/>
                        </a:rPr>
                        <a:t>Кроссплатформенность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 Bold"/>
                        </a:rPr>
                        <a:t>Бесплатный доступ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 Bold"/>
                        </a:rPr>
                        <a:t>Поиск по названию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 Bold"/>
                        </a:rPr>
                        <a:t>Сохранение истории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 Bold"/>
                        </a:rPr>
                        <a:t>Отслеживание растений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 Bold"/>
                        </a:rPr>
                        <a:t>Гарантированный результат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1135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</a:rPr>
                        <a:t>ME&amp;FLORA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Canva Sans Bold"/>
                        </a:rPr>
                        <a:t>+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D95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Canva Sans Bold"/>
                        </a:rPr>
                        <a:t>+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D95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Canva Sans Bold"/>
                        </a:rPr>
                        <a:t>+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D95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Canva Sans Bold"/>
                        </a:rPr>
                        <a:t>+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D95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Canva Sans Bold"/>
                        </a:rPr>
                        <a:t>+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D95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Canva Sans Bold"/>
                        </a:rPr>
                        <a:t>+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D957"/>
                    </a:solidFill>
                  </a:tcPr>
                </a:tc>
              </a:tr>
              <a:tr h="1121135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</a:rPr>
                        <a:t>PlantNet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Canva Sans"/>
                        </a:rPr>
                        <a:t>+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D95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Canva Sans"/>
                        </a:rPr>
                        <a:t>+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D95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Canva Sans"/>
                        </a:rPr>
                        <a:t>+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D95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Canva Sans"/>
                        </a:rPr>
                        <a:t>+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D95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Canv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49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Canv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4949"/>
                    </a:solidFill>
                  </a:tcPr>
                </a:tc>
              </a:tr>
              <a:tr h="1121135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ontserrat"/>
                        </a:rPr>
                        <a:t>INaturalist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Canva Sans"/>
                        </a:rPr>
                        <a:t>+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D95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Canva Sans"/>
                        </a:rPr>
                        <a:t>+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D95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Canva Sans"/>
                        </a:rPr>
                        <a:t>+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D95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Canva Sans"/>
                        </a:rPr>
                        <a:t>+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D95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Canv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49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Canv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4949"/>
                    </a:solidFill>
                  </a:tcPr>
                </a:tc>
              </a:tr>
              <a:tr h="1121135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</a:rPr>
                        <a:t>PlantSnap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Canva Sans"/>
                        </a:rPr>
                        <a:t>+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D95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Canv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49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Canva Sans"/>
                        </a:rPr>
                        <a:t>+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D95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Canva Sans"/>
                        </a:rPr>
                        <a:t>+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D95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Canv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49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Canv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4949"/>
                    </a:solidFill>
                  </a:tcPr>
                </a:tc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1873796" y="895350"/>
            <a:ext cx="14966404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 dirty="0" err="1">
                <a:solidFill>
                  <a:srgbClr val="000000"/>
                </a:solidFill>
                <a:latin typeface="Montserrat Bold"/>
              </a:rPr>
              <a:t>Конкурентное</a:t>
            </a:r>
            <a:r>
              <a:rPr lang="en-US" sz="6999" dirty="0">
                <a:solidFill>
                  <a:srgbClr val="000000"/>
                </a:solidFill>
                <a:latin typeface="Montserrat Bold"/>
              </a:rPr>
              <a:t> </a:t>
            </a:r>
            <a:r>
              <a:rPr lang="en-US" sz="6999" dirty="0" err="1">
                <a:solidFill>
                  <a:srgbClr val="000000"/>
                </a:solidFill>
                <a:latin typeface="Montserrat Bold"/>
              </a:rPr>
              <a:t>преимущество</a:t>
            </a:r>
            <a:endParaRPr lang="en-US" sz="6999" dirty="0">
              <a:solidFill>
                <a:srgbClr val="000000"/>
              </a:solidFill>
              <a:latin typeface="Montserrat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7850283"/>
            <a:ext cx="1542256" cy="1408017"/>
          </a:xfrm>
          <a:custGeom>
            <a:avLst/>
            <a:gdLst/>
            <a:ahLst/>
            <a:cxnLst/>
            <a:rect l="l" t="t" r="r" b="b"/>
            <a:pathLst>
              <a:path w="1542256" h="1408017">
                <a:moveTo>
                  <a:pt x="0" y="0"/>
                </a:moveTo>
                <a:lnTo>
                  <a:pt x="1542256" y="0"/>
                </a:lnTo>
                <a:lnTo>
                  <a:pt x="1542256" y="1408017"/>
                </a:lnTo>
                <a:lnTo>
                  <a:pt x="0" y="1408017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648200" y="2095500"/>
            <a:ext cx="9503694" cy="6612415"/>
          </a:xfrm>
          <a:custGeom>
            <a:avLst/>
            <a:gdLst/>
            <a:ahLst/>
            <a:cxnLst/>
            <a:rect l="l" t="t" r="r" b="b"/>
            <a:pathLst>
              <a:path w="9503694" h="6612415">
                <a:moveTo>
                  <a:pt x="0" y="0"/>
                </a:moveTo>
                <a:lnTo>
                  <a:pt x="9503694" y="0"/>
                </a:lnTo>
                <a:lnTo>
                  <a:pt x="9503694" y="6612414"/>
                </a:lnTo>
                <a:lnTo>
                  <a:pt x="0" y="6612414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209800" y="876300"/>
            <a:ext cx="13856047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 dirty="0" err="1">
                <a:solidFill>
                  <a:srgbClr val="000000"/>
                </a:solidFill>
                <a:latin typeface="Montserrat Bold"/>
              </a:rPr>
              <a:t>Демонстрация</a:t>
            </a:r>
            <a:r>
              <a:rPr lang="en-US" sz="6999" dirty="0">
                <a:solidFill>
                  <a:srgbClr val="000000"/>
                </a:solidFill>
                <a:latin typeface="Montserrat Bold"/>
              </a:rPr>
              <a:t> </a:t>
            </a:r>
            <a:r>
              <a:rPr lang="en-US" sz="6999" dirty="0" err="1">
                <a:solidFill>
                  <a:srgbClr val="000000"/>
                </a:solidFill>
                <a:latin typeface="Montserrat Bold"/>
              </a:rPr>
              <a:t>продукта</a:t>
            </a:r>
            <a:endParaRPr lang="en-US" sz="6999" dirty="0">
              <a:solidFill>
                <a:srgbClr val="000000"/>
              </a:solidFill>
              <a:latin typeface="Montserrat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010400" y="8648700"/>
            <a:ext cx="5161657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dirty="0" err="1">
                <a:solidFill>
                  <a:srgbClr val="000000"/>
                </a:solidFill>
                <a:latin typeface="Canva Sans"/>
              </a:rPr>
              <a:t>Функциональная</a:t>
            </a:r>
            <a:r>
              <a:rPr lang="en-US" sz="3500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Canva Sans"/>
              </a:rPr>
              <a:t>схема</a:t>
            </a:r>
            <a:endParaRPr lang="en-US" sz="3500" dirty="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762916" y="8588375"/>
            <a:ext cx="2943027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4D9223"/>
                </a:solidFill>
                <a:latin typeface="Montserrat"/>
              </a:rPr>
              <a:t>ME&amp;FLORA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231463" y="2401439"/>
            <a:ext cx="2410487" cy="5252176"/>
          </a:xfrm>
          <a:custGeom>
            <a:avLst/>
            <a:gdLst/>
            <a:ahLst/>
            <a:cxnLst/>
            <a:rect l="l" t="t" r="r" b="b"/>
            <a:pathLst>
              <a:path w="2410487" h="5252176">
                <a:moveTo>
                  <a:pt x="0" y="0"/>
                </a:moveTo>
                <a:lnTo>
                  <a:pt x="2410488" y="0"/>
                </a:lnTo>
                <a:lnTo>
                  <a:pt x="2410488" y="5252176"/>
                </a:lnTo>
                <a:lnTo>
                  <a:pt x="0" y="5252176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756546" y="2409617"/>
            <a:ext cx="2387454" cy="5243998"/>
          </a:xfrm>
          <a:custGeom>
            <a:avLst/>
            <a:gdLst/>
            <a:ahLst/>
            <a:cxnLst/>
            <a:rect l="l" t="t" r="r" b="b"/>
            <a:pathLst>
              <a:path w="2387454" h="5243998">
                <a:moveTo>
                  <a:pt x="0" y="0"/>
                </a:moveTo>
                <a:lnTo>
                  <a:pt x="2387454" y="0"/>
                </a:lnTo>
                <a:lnTo>
                  <a:pt x="2387454" y="5243998"/>
                </a:lnTo>
                <a:lnTo>
                  <a:pt x="0" y="5243998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209800" y="800100"/>
            <a:ext cx="13703647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 dirty="0" err="1">
                <a:solidFill>
                  <a:srgbClr val="000000"/>
                </a:solidFill>
                <a:latin typeface="Montserrat Bold"/>
              </a:rPr>
              <a:t>Демонстрация</a:t>
            </a:r>
            <a:r>
              <a:rPr lang="en-US" sz="6999" dirty="0">
                <a:solidFill>
                  <a:srgbClr val="000000"/>
                </a:solidFill>
                <a:latin typeface="Montserrat Bold"/>
              </a:rPr>
              <a:t> </a:t>
            </a:r>
            <a:r>
              <a:rPr lang="en-US" sz="6999" dirty="0" err="1">
                <a:solidFill>
                  <a:srgbClr val="000000"/>
                </a:solidFill>
                <a:latin typeface="Montserrat Bold"/>
              </a:rPr>
              <a:t>продукта</a:t>
            </a:r>
            <a:endParaRPr lang="en-US" sz="6999" dirty="0">
              <a:solidFill>
                <a:srgbClr val="000000"/>
              </a:solidFill>
              <a:latin typeface="Montserrat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310485" y="8058150"/>
            <a:ext cx="3279577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Главный экран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480" y="7901265"/>
            <a:ext cx="4298454" cy="121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Экран информации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 о растении</a:t>
            </a:r>
          </a:p>
        </p:txBody>
      </p:sp>
      <p:sp>
        <p:nvSpPr>
          <p:cNvPr id="7" name="Freeform 7"/>
          <p:cNvSpPr/>
          <p:nvPr/>
        </p:nvSpPr>
        <p:spPr>
          <a:xfrm>
            <a:off x="1028700" y="7850283"/>
            <a:ext cx="1542256" cy="1408017"/>
          </a:xfrm>
          <a:custGeom>
            <a:avLst/>
            <a:gdLst/>
            <a:ahLst/>
            <a:cxnLst/>
            <a:rect l="l" t="t" r="r" b="b"/>
            <a:pathLst>
              <a:path w="1542256" h="1408017">
                <a:moveTo>
                  <a:pt x="0" y="0"/>
                </a:moveTo>
                <a:lnTo>
                  <a:pt x="1542256" y="0"/>
                </a:lnTo>
                <a:lnTo>
                  <a:pt x="1542256" y="1408017"/>
                </a:lnTo>
                <a:lnTo>
                  <a:pt x="0" y="1408017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762916" y="8588375"/>
            <a:ext cx="2943027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4D9223"/>
                </a:solidFill>
                <a:latin typeface="Montserrat"/>
              </a:rPr>
              <a:t>ME&amp;FLORA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316</Words>
  <Application>Microsoft Office PowerPoint</Application>
  <PresentationFormat>Произвольный</PresentationFormat>
  <Paragraphs>101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Montserrat Bold</vt:lpstr>
      <vt:lpstr>Canva Sans</vt:lpstr>
      <vt:lpstr>Montserrat</vt:lpstr>
      <vt:lpstr>Canva Sans Bold</vt:lpstr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Modern Nature Presentation</dc:title>
  <cp:lastModifiedBy>Пользователь Windows</cp:lastModifiedBy>
  <cp:revision>2</cp:revision>
  <dcterms:created xsi:type="dcterms:W3CDTF">2006-08-16T00:00:00Z</dcterms:created>
  <dcterms:modified xsi:type="dcterms:W3CDTF">2024-03-13T20:24:35Z</dcterms:modified>
  <dc:identifier>DAF_ZZQTets</dc:identifier>
</cp:coreProperties>
</file>