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9"/>
  </p:notesMasterIdLst>
  <p:sldIdLst>
    <p:sldId id="277" r:id="rId6"/>
    <p:sldId id="428" r:id="rId7"/>
    <p:sldId id="442" r:id="rId8"/>
    <p:sldId id="431" r:id="rId9"/>
    <p:sldId id="445" r:id="rId10"/>
    <p:sldId id="435" r:id="rId11"/>
    <p:sldId id="436" r:id="rId12"/>
    <p:sldId id="446" r:id="rId13"/>
    <p:sldId id="437" r:id="rId14"/>
    <p:sldId id="443" r:id="rId15"/>
    <p:sldId id="438" r:id="rId16"/>
    <p:sldId id="444" r:id="rId17"/>
    <p:sldId id="43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8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A9BE7-1F2B-45D6-853C-F972123BDB17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5E411-45EF-49DA-BDD5-ED3D9AE0F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1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EB3F5410-3459-44E4-8A9C-8268C6D4E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3130AD-E7B8-4A29-8ADC-B055A659B2A3}" type="slidenum">
              <a:rPr kumimoji="1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신명조"/>
                <a:cs typeface="신명조"/>
              </a:rPr>
              <a:pPr marL="0" marR="0" lvl="0" indent="0" algn="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신명조"/>
              <a:cs typeface="신명조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9D061CD-6E44-406C-9E0A-84B822359E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A5FFFB2-92DA-4650-A160-9108B004A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8DB961-CBC3-4923-8561-5D9EB3D99187}" type="slidenum">
              <a:rPr kumimoji="1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신명조"/>
                <a:cs typeface="신명조"/>
              </a:rPr>
              <a:pPr marL="0" marR="0" lvl="0" indent="0" algn="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3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742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7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2007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8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25419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9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2143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10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26491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11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20670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12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100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5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1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5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F32E68-89A9-4499-BD27-FF6464F8C6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DC6A8B-4E98-426D-84ED-1AFFEB96B1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8F905-64FD-4B6F-8D96-B4EEFDA6B0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632DB48-18FA-47FE-ACA1-D7F31A4DBE5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349230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54C2E1F-B732-4B6D-9EAA-A2D919C49D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6C0BF97-D2C6-4A93-8755-E61CC54E66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F6408-3012-4557-9F36-2D9B6A1BD9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CD4ED47-2EE1-4945-AEF0-3EA84ABD212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806549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AFF42C5-733B-4BB2-96CE-30979D1A86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5B2413-5864-47B8-8011-AD91C268D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B2B61-C317-4F23-B95A-14E6C1A278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294709E-82D7-41BB-9DCD-27AA1BC0B5A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30384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0030D2-EE73-4A44-8980-E1F4D56968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2C8FCA-F207-4D92-A4A3-A338F403C9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BDC12-6837-4072-BD23-03E40AC5FF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6D14079-9DE3-41DB-AF72-BD638F027D9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010927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8C63C90-DE66-4399-B396-BB7A92A53C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B57EEFF-B8C0-43A7-9C28-5CD37C5F34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F8EC9-12DD-4A13-8B07-856FD5B50B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917C7AB-B00B-4510-81A4-F7496BAD118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09839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087FC01-E28C-4C47-B26E-3A4471E9B6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A468C39-7F90-4C5D-B991-7A9E26F540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5D77B-1996-4262-AA36-93597D161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AD650AC-D4A7-4A7B-BDAC-5E52597478B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147386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542494E-8168-49D3-A39C-4C4A27C79E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832F63A-0421-4EE2-9FD2-2DA61DA57E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113A7-2B41-478F-B915-02A2879C6D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336DCEF-58AE-47BA-B334-169C7F2F11B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599812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1793F8-638D-4FEC-A2D7-AA354427AB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307C09-D00E-4E9B-96FC-A2282F5904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1A87A-254A-4268-B27A-DD47B26A7E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C641B4D-E4B0-478F-8448-2F6C5AEB12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04444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100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116C82-52A4-41D0-9E06-865CBE570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800796-F00E-4AA9-ACEE-D61A1EA1C4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80B7B-CF03-4425-AFE0-EDAE5D8B52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2749D03-620D-43F9-87D1-6116236985F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440554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DF7D10-8C51-4CF2-815C-32749EE2D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C53E41-4351-4BFE-8190-2A9C0F4675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2B726-0D1D-4219-9733-73619BFD44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C563205-2317-458A-B909-A5432865DB0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411863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4650" y="274638"/>
            <a:ext cx="2114550" cy="6049962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191250" cy="60499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974EA6-DF44-487A-B4CB-B6C3AC5968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F0E2595-6A6E-4B58-9E8D-D8F6AAA417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50E31-C613-4AC2-986E-AC53232669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9554170-5D2D-44AB-91AB-CE722C3E5DE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4746511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81000" y="274638"/>
            <a:ext cx="8458200" cy="60499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AE0F51C-79FB-402B-B9F5-773AA92EB6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BA26D5E-6A14-4D15-98FD-FBC9A40B26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DE6C4-315C-43F9-82E9-F53CCD2E7C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5A9AC2F-B404-4D2C-A438-80A3C2B580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7743813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9BF594-0D4B-4DC2-B57A-DBBF1E6031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13A26A-A484-4343-8B50-DD9EC922E3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94C0B-713E-4A09-8D7C-24BACC6E08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895F684-DD89-4334-B7CC-31266D68C07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28358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2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48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68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47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4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08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9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78F79-1386-4A75-82E1-0CF64AD07EB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49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990BD9B-A319-4E93-9158-2F1CED49A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8610600" cy="6172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endParaRPr lang="ko-KR" altLang="en-US">
              <a:cs typeface="+mn-cs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5AF230-718E-4707-B970-3FFA23C9C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458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D3E7EB-81A5-4603-9047-1A8EC601B6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400">
                <a:latin typeface="Arial" pitchFamily="34" charset="0"/>
                <a:ea typeface="+mj-ea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14FC9B8-B2CB-4A67-BD80-F7EDD73DCB1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400"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1pPr>
          </a:lstStyle>
          <a:p>
            <a:pPr>
              <a:defRPr/>
            </a:pPr>
            <a:fld id="{59098B4E-8439-4D11-AF3D-4F62A93634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4E495C12-78E3-4F68-A4D0-CF7A90306AC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defRPr sz="1400">
                <a:latin typeface="Arial" pitchFamily="34" charset="0"/>
                <a:ea typeface="+mj-ea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07044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4">
            <a:extLst>
              <a:ext uri="{FF2B5EF4-FFF2-40B4-BE49-F238E27FC236}">
                <a16:creationId xmlns:a16="http://schemas.microsoft.com/office/drawing/2014/main" id="{F8D0443D-C240-411E-90DF-E7344C318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5E9AAD-C021-433C-8CF9-8F7E7A69E45A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7A07F57-6C72-472C-BE15-F6C386604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종합 프로젝트 발표</a:t>
            </a:r>
          </a:p>
        </p:txBody>
      </p:sp>
      <p:sp>
        <p:nvSpPr>
          <p:cNvPr id="4100" name="Rectangle 8">
            <a:extLst>
              <a:ext uri="{FF2B5EF4-FFF2-40B4-BE49-F238E27FC236}">
                <a16:creationId xmlns:a16="http://schemas.microsoft.com/office/drawing/2014/main" id="{B68EFB69-C857-421F-8298-EA8A39412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2" y="2110177"/>
            <a:ext cx="5718175" cy="263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265113" marR="0" lvl="0" indent="-265113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테   마 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: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허리 자세교정 보조기기 개발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265113" marR="0" lvl="0" indent="-265113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팀   명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: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척추요정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265113" marR="0" lvl="0" indent="-265113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발표자 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굴림"/>
                <a:ea typeface="굴림"/>
              </a:rPr>
              <a:t>박현성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                   </a:t>
            </a:r>
          </a:p>
          <a:p>
            <a:pPr marL="265113" marR="0" lvl="0" indent="-265113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발표일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: 2022.09.13</a:t>
            </a: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10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3B8C1DA-AFBA-CE93-0058-3FDA0B243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98" y="1981835"/>
            <a:ext cx="7723886" cy="3192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웹 프레임워크 </a:t>
            </a:r>
            <a:r>
              <a:rPr lang="en-US" altLang="ko-KR" sz="1600" dirty="0">
                <a:latin typeface="+mn-ea"/>
                <a:ea typeface="+mn-ea"/>
              </a:rPr>
              <a:t>React.js</a:t>
            </a:r>
            <a:r>
              <a:rPr lang="ko-KR" altLang="en-US" sz="1600" dirty="0">
                <a:latin typeface="+mn-ea"/>
                <a:ea typeface="+mn-ea"/>
              </a:rPr>
              <a:t> 사용</a:t>
            </a:r>
            <a:endParaRPr lang="en-US" altLang="ko-KR" sz="1600" dirty="0">
              <a:latin typeface="+mn-ea"/>
              <a:ea typeface="+mn-ea"/>
            </a:endParaRP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endParaRPr lang="en-US" altLang="ko-KR" sz="1600" b="1" dirty="0">
              <a:latin typeface="+mn-ea"/>
              <a:ea typeface="+mn-ea"/>
            </a:endParaRP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ko-KR" altLang="en-US" sz="1600" dirty="0">
                <a:latin typeface="+mn-ea"/>
                <a:ea typeface="+mn-ea"/>
              </a:rPr>
              <a:t>웹 어플리케이션을 구축하기 위한 프레임워크</a:t>
            </a:r>
            <a:endParaRPr lang="en-US" altLang="ko-KR" sz="1600" dirty="0">
              <a:latin typeface="+mn-ea"/>
              <a:ea typeface="+mn-ea"/>
            </a:endParaRP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ko-KR" altLang="en-US" sz="1600" dirty="0">
                <a:latin typeface="+mn-ea"/>
                <a:ea typeface="+mn-ea"/>
              </a:rPr>
              <a:t>공식 가이드와 방대한 오픈커뮤니티 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en-US" altLang="ko-KR" sz="1600" dirty="0" err="1">
                <a:latin typeface="+mn-ea"/>
                <a:ea typeface="+mn-ea"/>
              </a:rPr>
              <a:t>facebook</a:t>
            </a:r>
            <a:r>
              <a:rPr lang="ko-KR" altLang="en-US" sz="1600" dirty="0">
                <a:latin typeface="+mn-ea"/>
                <a:ea typeface="+mn-ea"/>
              </a:rPr>
              <a:t>의 지원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ko-KR" altLang="en-US" sz="1600" dirty="0">
                <a:latin typeface="+mn-ea"/>
                <a:ea typeface="+mn-ea"/>
              </a:rPr>
              <a:t>로직의 분리가 아닌 </a:t>
            </a:r>
            <a:r>
              <a:rPr lang="en-US" altLang="ko-KR" sz="1600" dirty="0">
                <a:latin typeface="+mn-ea"/>
                <a:ea typeface="+mn-ea"/>
              </a:rPr>
              <a:t>Component </a:t>
            </a:r>
            <a:r>
              <a:rPr lang="ko-KR" altLang="en-US" sz="1600" dirty="0">
                <a:latin typeface="+mn-ea"/>
                <a:ea typeface="+mn-ea"/>
              </a:rPr>
              <a:t>하나로 관리</a:t>
            </a:r>
            <a:r>
              <a:rPr lang="en-US" altLang="ko-KR" sz="1600" dirty="0">
                <a:latin typeface="+mn-ea"/>
                <a:ea typeface="+mn-ea"/>
              </a:rPr>
              <a:t>.(view </a:t>
            </a:r>
            <a:r>
              <a:rPr lang="ko-KR" altLang="en-US" sz="1600" dirty="0">
                <a:latin typeface="+mn-ea"/>
                <a:ea typeface="+mn-ea"/>
              </a:rPr>
              <a:t>역할을 담당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ko-KR" altLang="en-US" sz="1600" dirty="0">
                <a:latin typeface="+mn-ea"/>
                <a:ea typeface="+mn-ea"/>
              </a:rPr>
              <a:t>수정과 재사용이 용이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가독성이 뛰어남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endParaRPr lang="en-US" altLang="ko-KR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829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+mn-ea"/>
                <a:ea typeface="+mn-ea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11</a:t>
            </a:fld>
            <a:endParaRPr lang="en-US" altLang="ko-KR" sz="1400">
              <a:latin typeface="+mn-ea"/>
              <a:ea typeface="+mn-ea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  <a:latin typeface="+mn-ea"/>
                <a:ea typeface="+mn-ea"/>
              </a:rPr>
              <a:t>2. </a:t>
            </a:r>
            <a:r>
              <a:rPr lang="ko-KR" altLang="en-US" dirty="0">
                <a:solidFill>
                  <a:schemeClr val="accent2"/>
                </a:solidFill>
                <a:latin typeface="+mn-ea"/>
                <a:ea typeface="+mn-ea"/>
              </a:rPr>
              <a:t>이번 주 발표내용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5A0156-9E28-404D-5E24-3D7FA284BEF3}"/>
              </a:ext>
            </a:extLst>
          </p:cNvPr>
          <p:cNvSpPr/>
          <p:nvPr/>
        </p:nvSpPr>
        <p:spPr bwMode="auto">
          <a:xfrm>
            <a:off x="622663" y="1621970"/>
            <a:ext cx="7969076" cy="43623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55D42-9618-0371-213E-DC79256C0FCF}"/>
              </a:ext>
            </a:extLst>
          </p:cNvPr>
          <p:cNvSpPr txBox="1"/>
          <p:nvPr/>
        </p:nvSpPr>
        <p:spPr>
          <a:xfrm>
            <a:off x="3256580" y="5984296"/>
            <a:ext cx="2630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웹페이지 도식도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129772-7FD1-9AE8-8DD3-82F8467BBB5C}"/>
              </a:ext>
            </a:extLst>
          </p:cNvPr>
          <p:cNvSpPr/>
          <p:nvPr/>
        </p:nvSpPr>
        <p:spPr bwMode="auto">
          <a:xfrm>
            <a:off x="844732" y="3222629"/>
            <a:ext cx="905691" cy="6873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로그인 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7A72A4-F826-9DC9-A6FC-8A25E79A4692}"/>
              </a:ext>
            </a:extLst>
          </p:cNvPr>
          <p:cNvSpPr/>
          <p:nvPr/>
        </p:nvSpPr>
        <p:spPr bwMode="auto">
          <a:xfrm>
            <a:off x="2771505" y="2201528"/>
            <a:ext cx="1576250" cy="3672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대시보드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A7DD5D-85F2-CA4E-36C7-AAE6C9E8BA67}"/>
              </a:ext>
            </a:extLst>
          </p:cNvPr>
          <p:cNvSpPr/>
          <p:nvPr/>
        </p:nvSpPr>
        <p:spPr bwMode="auto">
          <a:xfrm>
            <a:off x="2771504" y="2959911"/>
            <a:ext cx="1576251" cy="6873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척추측만증에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대한 정보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FE04C6-A351-3B2E-531F-610FEB9329FE}"/>
              </a:ext>
            </a:extLst>
          </p:cNvPr>
          <p:cNvSpPr/>
          <p:nvPr/>
        </p:nvSpPr>
        <p:spPr bwMode="auto">
          <a:xfrm>
            <a:off x="2771504" y="3919507"/>
            <a:ext cx="1576250" cy="6873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사용자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dirty="0">
                <a:solidFill>
                  <a:schemeClr val="tx1"/>
                </a:solidFill>
                <a:latin typeface="+mn-ea"/>
              </a:rPr>
              <a:t>프로필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857F69-0B2F-89C2-A6A8-77EAFD000330}"/>
              </a:ext>
            </a:extLst>
          </p:cNvPr>
          <p:cNvSpPr/>
          <p:nvPr/>
        </p:nvSpPr>
        <p:spPr bwMode="auto">
          <a:xfrm>
            <a:off x="2771504" y="4879102"/>
            <a:ext cx="1576250" cy="6873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가까운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dirty="0">
                <a:solidFill>
                  <a:schemeClr val="tx1"/>
                </a:solidFill>
                <a:latin typeface="+mn-ea"/>
              </a:rPr>
              <a:t>병원 정보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7164834-3C7C-AF54-DBBF-B710D09893F6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 bwMode="auto">
          <a:xfrm flipV="1">
            <a:off x="1750423" y="2385168"/>
            <a:ext cx="1021082" cy="11811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6C035F6-EC87-C545-7A1D-962CA1BB6DE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 bwMode="auto">
          <a:xfrm>
            <a:off x="3559630" y="2568808"/>
            <a:ext cx="0" cy="3911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28ABCE6-95E1-F2A3-6C22-255293B4A37E}"/>
              </a:ext>
            </a:extLst>
          </p:cNvPr>
          <p:cNvCxnSpPr/>
          <p:nvPr/>
        </p:nvCxnSpPr>
        <p:spPr bwMode="auto">
          <a:xfrm flipH="1">
            <a:off x="3553097" y="3740790"/>
            <a:ext cx="6532" cy="165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3B70D2-3A35-935D-7760-A6CA53E2E4FD}"/>
              </a:ext>
            </a:extLst>
          </p:cNvPr>
          <p:cNvCxnSpPr/>
          <p:nvPr/>
        </p:nvCxnSpPr>
        <p:spPr bwMode="auto">
          <a:xfrm flipH="1">
            <a:off x="3546565" y="4690232"/>
            <a:ext cx="6532" cy="165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51CD60-10ED-A3F6-0C73-E91DFBA0E4F7}"/>
              </a:ext>
            </a:extLst>
          </p:cNvPr>
          <p:cNvSpPr/>
          <p:nvPr/>
        </p:nvSpPr>
        <p:spPr bwMode="auto">
          <a:xfrm>
            <a:off x="4663440" y="2041484"/>
            <a:ext cx="3528060" cy="6873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대시보드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1" lang="ko-KR" altLang="en-US" sz="1600" dirty="0">
                <a:solidFill>
                  <a:schemeClr val="tx1"/>
                </a:solidFill>
                <a:latin typeface="+mn-ea"/>
              </a:rPr>
              <a:t>그래프</a:t>
            </a:r>
            <a:r>
              <a:rPr kumimoji="1"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F0028A-44C0-A557-B5E6-8202BD4F2B74}"/>
              </a:ext>
            </a:extLst>
          </p:cNvPr>
          <p:cNvSpPr/>
          <p:nvPr/>
        </p:nvSpPr>
        <p:spPr bwMode="auto">
          <a:xfrm>
            <a:off x="4663440" y="2959911"/>
            <a:ext cx="3528060" cy="6873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대시보드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1" lang="ko-KR" altLang="en-US" sz="1600" dirty="0">
                <a:solidFill>
                  <a:schemeClr val="tx1"/>
                </a:solidFill>
                <a:latin typeface="+mn-ea"/>
              </a:rPr>
              <a:t>그래프</a:t>
            </a:r>
            <a:r>
              <a:rPr kumimoji="1"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F9063E-D99B-C4F8-512B-FA6421E1E5B8}"/>
              </a:ext>
            </a:extLst>
          </p:cNvPr>
          <p:cNvSpPr/>
          <p:nvPr/>
        </p:nvSpPr>
        <p:spPr bwMode="auto">
          <a:xfrm>
            <a:off x="4663440" y="3906128"/>
            <a:ext cx="3528060" cy="6873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대시보드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1" lang="ko-KR" altLang="en-US" sz="1600" dirty="0">
                <a:solidFill>
                  <a:schemeClr val="tx1"/>
                </a:solidFill>
                <a:latin typeface="+mn-ea"/>
              </a:rPr>
              <a:t>그래프</a:t>
            </a:r>
            <a:r>
              <a:rPr kumimoji="1"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D2DF17-C166-E39A-E45E-CC33FB90D43B}"/>
              </a:ext>
            </a:extLst>
          </p:cNvPr>
          <p:cNvSpPr/>
          <p:nvPr/>
        </p:nvSpPr>
        <p:spPr bwMode="auto">
          <a:xfrm>
            <a:off x="4663440" y="4849609"/>
            <a:ext cx="3528060" cy="6873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대시보드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1" lang="ko-KR" altLang="en-US" sz="1600" dirty="0">
                <a:solidFill>
                  <a:schemeClr val="tx1"/>
                </a:solidFill>
                <a:latin typeface="+mn-ea"/>
              </a:rPr>
              <a:t>그래프</a:t>
            </a:r>
            <a:r>
              <a:rPr kumimoji="1"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D687067-BCE9-AAE0-C740-0BCE787CF59E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 bwMode="auto">
          <a:xfrm>
            <a:off x="4347755" y="2385168"/>
            <a:ext cx="3156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9B6103B-AC3B-B0A5-D464-40B909233C06}"/>
              </a:ext>
            </a:extLst>
          </p:cNvPr>
          <p:cNvCxnSpPr>
            <a:cxnSpLocks/>
          </p:cNvCxnSpPr>
          <p:nvPr/>
        </p:nvCxnSpPr>
        <p:spPr bwMode="auto">
          <a:xfrm>
            <a:off x="4347755" y="3355142"/>
            <a:ext cx="315685" cy="1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5F506AE-CB00-73F9-8E6E-C2EF0626F68D}"/>
              </a:ext>
            </a:extLst>
          </p:cNvPr>
          <p:cNvCxnSpPr>
            <a:cxnSpLocks/>
          </p:cNvCxnSpPr>
          <p:nvPr/>
        </p:nvCxnSpPr>
        <p:spPr bwMode="auto">
          <a:xfrm>
            <a:off x="4344851" y="4303990"/>
            <a:ext cx="315685" cy="1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79A4E3-B530-9B53-E342-231775A079AA}"/>
              </a:ext>
            </a:extLst>
          </p:cNvPr>
          <p:cNvCxnSpPr>
            <a:cxnSpLocks/>
          </p:cNvCxnSpPr>
          <p:nvPr/>
        </p:nvCxnSpPr>
        <p:spPr bwMode="auto">
          <a:xfrm>
            <a:off x="4344851" y="5261274"/>
            <a:ext cx="315685" cy="1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24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12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D679A4-FD34-9224-D1BC-C636164E022D}"/>
              </a:ext>
            </a:extLst>
          </p:cNvPr>
          <p:cNvSpPr/>
          <p:nvPr/>
        </p:nvSpPr>
        <p:spPr bwMode="auto">
          <a:xfrm>
            <a:off x="622663" y="1621971"/>
            <a:ext cx="7835537" cy="42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0A1D61-8CE8-B17E-51B8-CEAF5CDC0A52}"/>
              </a:ext>
            </a:extLst>
          </p:cNvPr>
          <p:cNvSpPr/>
          <p:nvPr/>
        </p:nvSpPr>
        <p:spPr>
          <a:xfrm>
            <a:off x="1968140" y="2629987"/>
            <a:ext cx="6223360" cy="1426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사용자의 척추 상태 현황 그래프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68D287-437F-D841-AE77-93D68AB84254}"/>
              </a:ext>
            </a:extLst>
          </p:cNvPr>
          <p:cNvSpPr/>
          <p:nvPr/>
        </p:nvSpPr>
        <p:spPr>
          <a:xfrm>
            <a:off x="5170174" y="4232364"/>
            <a:ext cx="3021875" cy="1426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일주일 간의 사용통계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5B68E3-8482-412B-0B0A-875DA4746FED}"/>
              </a:ext>
            </a:extLst>
          </p:cNvPr>
          <p:cNvSpPr/>
          <p:nvPr/>
        </p:nvSpPr>
        <p:spPr>
          <a:xfrm>
            <a:off x="1968139" y="4232363"/>
            <a:ext cx="3021875" cy="1426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척추 상태 진단 신호등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0A5CBE-0E1B-AB22-F5CB-12EA72EA3D23}"/>
              </a:ext>
            </a:extLst>
          </p:cNvPr>
          <p:cNvSpPr/>
          <p:nvPr/>
        </p:nvSpPr>
        <p:spPr>
          <a:xfrm>
            <a:off x="1968142" y="1741713"/>
            <a:ext cx="6223361" cy="711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사용자명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 나이 등 개인정보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61CA7-9CA7-BD1B-05CC-D9F440CFC1F0}"/>
              </a:ext>
            </a:extLst>
          </p:cNvPr>
          <p:cNvSpPr txBox="1"/>
          <p:nvPr/>
        </p:nvSpPr>
        <p:spPr>
          <a:xfrm>
            <a:off x="2914340" y="5984296"/>
            <a:ext cx="3315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&lt;</a:t>
            </a:r>
            <a:r>
              <a:rPr lang="ko-KR" altLang="en-US" sz="1600" dirty="0"/>
              <a:t>프론트 웹페이지 레이아웃 구상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6B770E-0178-2229-8989-51E77031FF21}"/>
              </a:ext>
            </a:extLst>
          </p:cNvPr>
          <p:cNvSpPr/>
          <p:nvPr/>
        </p:nvSpPr>
        <p:spPr>
          <a:xfrm>
            <a:off x="775610" y="1741713"/>
            <a:ext cx="1039579" cy="4014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사이드 바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7479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251C1-4B08-9CB3-943A-EEE6149C5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1F6408-3012-4557-9F36-2D9B6A1BD903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BACB0C-2450-0C26-4906-726575747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333CC"/>
                </a:solidFill>
              </a:rPr>
              <a:t>4</a:t>
            </a:r>
            <a:r>
              <a:rPr kumimoji="1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Q&amp;A</a:t>
            </a: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23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77E216-93F4-4DCF-9A71-6ED986B58071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종합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프로젝트 발표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32" y="1878347"/>
            <a:ext cx="7723886" cy="404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342900" marR="0" lvl="0" indent="-160338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 </a:t>
            </a:r>
            <a:r>
              <a:rPr kumimoji="1" lang="ko-KR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목차</a:t>
            </a:r>
            <a:endParaRPr kumimoji="1" lang="en-US" altLang="ko-KR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639762" marR="0" lvl="0" indent="-457200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AutoNum type="arabicPeriod"/>
              <a:tabLst/>
              <a:defRPr/>
            </a:pPr>
            <a:r>
              <a:rPr kumimoji="1" lang="ko-KR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이전 주 지적사항 및 수정 내용</a:t>
            </a:r>
            <a:endParaRPr kumimoji="1" lang="en-US" altLang="ko-KR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82562" marR="0" lvl="0" indent="0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None/>
              <a:tabLst/>
              <a:defRPr/>
            </a:pPr>
            <a:r>
              <a:rPr kumimoji="1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	1.1. </a:t>
            </a:r>
            <a:r>
              <a:rPr kumimoji="1" lang="ko-KR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프로젝트 일정표</a:t>
            </a:r>
            <a:endParaRPr kumimoji="1" lang="en-US" altLang="ko-KR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82562" marR="0" lvl="0" indent="0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None/>
              <a:tabLst/>
              <a:defRPr/>
            </a:pPr>
            <a:r>
              <a:rPr lang="en-US" altLang="ko-KR" dirty="0">
                <a:solidFill>
                  <a:srgbClr val="000000"/>
                </a:solidFill>
                <a:latin typeface="굴림"/>
                <a:ea typeface="굴림"/>
              </a:rPr>
              <a:t>	1.2. </a:t>
            </a:r>
            <a:r>
              <a:rPr lang="ko-KR" altLang="en-US" dirty="0">
                <a:solidFill>
                  <a:srgbClr val="000000"/>
                </a:solidFill>
                <a:latin typeface="굴림"/>
                <a:ea typeface="굴림"/>
              </a:rPr>
              <a:t>발표순서 및 역할분담</a:t>
            </a:r>
            <a:endParaRPr kumimoji="1" lang="en-US" altLang="ko-KR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82562" marR="0" lvl="0" indent="0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None/>
              <a:tabLst/>
              <a:defRPr/>
            </a:pPr>
            <a:r>
              <a:rPr lang="en-US" altLang="ko-KR" dirty="0">
                <a:solidFill>
                  <a:srgbClr val="000000"/>
                </a:solidFill>
                <a:latin typeface="굴림"/>
                <a:ea typeface="굴림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굴림"/>
                <a:ea typeface="굴림"/>
              </a:rPr>
              <a:t>이번 주 발표내용</a:t>
            </a:r>
            <a:endParaRPr kumimoji="1" lang="en-US" altLang="ko-KR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82562" marR="0" lvl="0" indent="0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None/>
              <a:tabLst/>
              <a:defRPr/>
            </a:pPr>
            <a:r>
              <a:rPr kumimoji="1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3.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3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1. </a:t>
            </a:r>
            <a:r>
              <a:rPr lang="ko-KR" altLang="en-US" dirty="0">
                <a:solidFill>
                  <a:schemeClr val="accent2"/>
                </a:solidFill>
              </a:rPr>
              <a:t>이전 주 지적사항 및 수정내용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98" y="1981835"/>
            <a:ext cx="7723886" cy="132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ko-KR" altLang="en-US" sz="1600" b="1" dirty="0">
                <a:latin typeface="+mn-ea"/>
                <a:ea typeface="+mn-ea"/>
              </a:rPr>
              <a:t>이전 주 지적사항 </a:t>
            </a:r>
            <a:endParaRPr lang="en-US" altLang="ko-KR" sz="1600" b="1" dirty="0">
              <a:latin typeface="+mn-ea"/>
              <a:ea typeface="+mn-ea"/>
            </a:endParaRPr>
          </a:p>
          <a:p>
            <a:pPr marL="525462" indent="-342900" algn="just" eaLnBrk="1" hangingPunct="1">
              <a:lnSpc>
                <a:spcPct val="140000"/>
              </a:lnSpc>
              <a:spcBef>
                <a:spcPct val="50000"/>
              </a:spcBef>
              <a:buFontTx/>
              <a:buAutoNum type="arabicPeriod"/>
            </a:pPr>
            <a:r>
              <a:rPr lang="ko-KR" altLang="en-US" sz="1600" dirty="0">
                <a:latin typeface="+mn-ea"/>
                <a:ea typeface="+mn-ea"/>
              </a:rPr>
              <a:t>일정표 및 역할분담 수정</a:t>
            </a:r>
            <a:endParaRPr lang="en-US" altLang="ko-KR" sz="1600" dirty="0">
              <a:latin typeface="+mn-ea"/>
              <a:ea typeface="+mn-ea"/>
            </a:endParaRPr>
          </a:p>
          <a:p>
            <a:pPr marL="525462" indent="-342900" algn="just" eaLnBrk="1" hangingPunct="1">
              <a:lnSpc>
                <a:spcPct val="140000"/>
              </a:lnSpc>
              <a:spcBef>
                <a:spcPct val="50000"/>
              </a:spcBef>
              <a:buFontTx/>
              <a:buAutoNum type="arabicPeriod"/>
            </a:pPr>
            <a:r>
              <a:rPr lang="ko-KR" altLang="en-US" sz="1600" dirty="0">
                <a:latin typeface="+mn-ea"/>
                <a:ea typeface="+mn-ea"/>
              </a:rPr>
              <a:t>폰트사이즈 통일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굴림체 </a:t>
            </a:r>
            <a:r>
              <a:rPr lang="en-US" altLang="ko-KR" sz="1600" dirty="0">
                <a:latin typeface="+mn-ea"/>
                <a:ea typeface="+mn-ea"/>
              </a:rPr>
              <a:t>24pt </a:t>
            </a:r>
            <a:r>
              <a:rPr lang="ko-KR" altLang="en-US" sz="1600" dirty="0">
                <a:latin typeface="+mn-ea"/>
                <a:ea typeface="+mn-ea"/>
              </a:rPr>
              <a:t>혹은 </a:t>
            </a:r>
            <a:r>
              <a:rPr lang="en-US" altLang="ko-KR" sz="1600" dirty="0">
                <a:latin typeface="+mn-ea"/>
                <a:ea typeface="+mn-ea"/>
              </a:rPr>
              <a:t>16pt)</a:t>
            </a:r>
          </a:p>
        </p:txBody>
      </p:sp>
    </p:spTree>
    <p:extLst>
      <p:ext uri="{BB962C8B-B14F-4D97-AF65-F5344CB8AC3E}">
        <p14:creationId xmlns:p14="http://schemas.microsoft.com/office/powerpoint/2010/main" val="217769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F0334B2D-AC10-27F8-B363-2E35CA35C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309528"/>
              </p:ext>
            </p:extLst>
          </p:nvPr>
        </p:nvGraphicFramePr>
        <p:xfrm>
          <a:off x="432492" y="1857198"/>
          <a:ext cx="8279013" cy="3534783"/>
        </p:xfrm>
        <a:graphic>
          <a:graphicData uri="http://schemas.openxmlformats.org/drawingml/2006/table">
            <a:tbl>
              <a:tblPr/>
              <a:tblGrid>
                <a:gridCol w="1358096">
                  <a:extLst>
                    <a:ext uri="{9D8B030D-6E8A-4147-A177-3AD203B41FA5}">
                      <a16:colId xmlns:a16="http://schemas.microsoft.com/office/drawing/2014/main" val="3701935181"/>
                    </a:ext>
                  </a:extLst>
                </a:gridCol>
                <a:gridCol w="1276736">
                  <a:extLst>
                    <a:ext uri="{9D8B030D-6E8A-4147-A177-3AD203B41FA5}">
                      <a16:colId xmlns:a16="http://schemas.microsoft.com/office/drawing/2014/main" val="175263673"/>
                    </a:ext>
                  </a:extLst>
                </a:gridCol>
                <a:gridCol w="986546">
                  <a:extLst>
                    <a:ext uri="{9D8B030D-6E8A-4147-A177-3AD203B41FA5}">
                      <a16:colId xmlns:a16="http://schemas.microsoft.com/office/drawing/2014/main" val="1592637287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452535450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516062396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504296410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935629284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624398233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4291372254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909437708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955134576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199984217"/>
                    </a:ext>
                  </a:extLst>
                </a:gridCol>
              </a:tblGrid>
              <a:tr h="3316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세부작업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담당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08.30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25%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09.06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35%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45%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60%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09.27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70%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10.04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80%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90%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10.18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10.31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84686"/>
                  </a:ext>
                </a:extLst>
              </a:tr>
              <a:tr h="37136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기초 설계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파이 구상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김석준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유관우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6182D6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82945"/>
                  </a:ext>
                </a:extLst>
              </a:tr>
              <a:tr h="3713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페이지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구상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박현성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김정윤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845731"/>
                  </a:ext>
                </a:extLst>
              </a:tr>
              <a:tr h="697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자세교정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시제품 구상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25079"/>
                  </a:ext>
                </a:extLst>
              </a:tr>
              <a:tr h="37136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허리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자세교정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시제품 제작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센서데이터 수집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김석준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유관우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84431"/>
                  </a:ext>
                </a:extLst>
              </a:tr>
              <a:tr h="3713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AI </a:t>
                      </a: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설계 및 학습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18655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251C1-4B08-9CB3-943A-EEE6149C5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1F6408-3012-4557-9F36-2D9B6A1BD903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BACB0C-2450-0C26-4906-726575747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굴림" panose="020B0600000101010101" pitchFamily="50" charset="-127"/>
              </a:rPr>
              <a:t>3.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굴림" panose="020B0600000101010101" pitchFamily="50" charset="-127"/>
              </a:rPr>
              <a:t>프로젝트 일정표 및 발표 순서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894C8D-2F1E-65DF-F8D8-F66D89321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0F19C-0A31-C524-11B5-7A8315AEFE7B}"/>
              </a:ext>
            </a:extLst>
          </p:cNvPr>
          <p:cNvSpPr txBox="1"/>
          <p:nvPr/>
        </p:nvSpPr>
        <p:spPr>
          <a:xfrm>
            <a:off x="3548322" y="5752968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&lt;10</a:t>
            </a:r>
            <a:r>
              <a:rPr lang="ko-KR" altLang="en-US" dirty="0"/>
              <a:t>월 이전 일정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90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F0334B2D-AC10-27F8-B363-2E35CA35C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904639"/>
              </p:ext>
            </p:extLst>
          </p:nvPr>
        </p:nvGraphicFramePr>
        <p:xfrm>
          <a:off x="432493" y="1606739"/>
          <a:ext cx="8279013" cy="4084661"/>
        </p:xfrm>
        <a:graphic>
          <a:graphicData uri="http://schemas.openxmlformats.org/drawingml/2006/table">
            <a:tbl>
              <a:tblPr/>
              <a:tblGrid>
                <a:gridCol w="1358096">
                  <a:extLst>
                    <a:ext uri="{9D8B030D-6E8A-4147-A177-3AD203B41FA5}">
                      <a16:colId xmlns:a16="http://schemas.microsoft.com/office/drawing/2014/main" val="3701935181"/>
                    </a:ext>
                  </a:extLst>
                </a:gridCol>
                <a:gridCol w="1276736">
                  <a:extLst>
                    <a:ext uri="{9D8B030D-6E8A-4147-A177-3AD203B41FA5}">
                      <a16:colId xmlns:a16="http://schemas.microsoft.com/office/drawing/2014/main" val="175263673"/>
                    </a:ext>
                  </a:extLst>
                </a:gridCol>
                <a:gridCol w="986546">
                  <a:extLst>
                    <a:ext uri="{9D8B030D-6E8A-4147-A177-3AD203B41FA5}">
                      <a16:colId xmlns:a16="http://schemas.microsoft.com/office/drawing/2014/main" val="1592637287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452535450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516062396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504296410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935629284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624398233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4291372254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909437708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955134576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199984217"/>
                    </a:ext>
                  </a:extLst>
                </a:gridCol>
              </a:tblGrid>
              <a:tr h="3316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세부작업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담당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08.30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25%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09.06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35%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45%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60%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09.27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70%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10.04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80%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90%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10.18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10.31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84686"/>
                  </a:ext>
                </a:extLst>
              </a:tr>
              <a:tr h="3316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평가 및 보완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시제품 평가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미비점 보완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6182D6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7257"/>
                  </a:ext>
                </a:extLst>
              </a:tr>
              <a:tr h="37136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허리 자세교정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 제작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김석준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유관우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13005"/>
                  </a:ext>
                </a:extLst>
              </a:tr>
              <a:tr h="3713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페이지 보완</a:t>
                      </a:r>
                    </a:p>
                  </a:txBody>
                  <a:tcPr marL="62397" marR="62397" marT="17251" marB="17251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박현성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김정윤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824865"/>
                  </a:ext>
                </a:extLst>
              </a:tr>
              <a:tr h="37136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평가 및 보완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 평가 및 피드백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473066"/>
                  </a:ext>
                </a:extLst>
              </a:tr>
              <a:tr h="3713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보완 및 개선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162391"/>
                  </a:ext>
                </a:extLst>
              </a:tr>
              <a:tr h="3713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최종 발표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점검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이하 동일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6425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251C1-4B08-9CB3-943A-EEE6149C5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1F6408-3012-4557-9F36-2D9B6A1BD903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BACB0C-2450-0C26-4906-726575747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333CC"/>
                </a:solidFill>
                <a:latin typeface="+mn-lt"/>
              </a:rPr>
              <a:t>3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굴림" panose="020B0600000101010101" pitchFamily="50" charset="-127"/>
              </a:rPr>
              <a:t>.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굴림" panose="020B0600000101010101" pitchFamily="50" charset="-127"/>
              </a:rPr>
              <a:t>프로젝트 일정표 및 발표 순서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894C8D-2F1E-65DF-F8D8-F66D89321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897DF-7F53-D125-440E-9CD017FABB84}"/>
              </a:ext>
            </a:extLst>
          </p:cNvPr>
          <p:cNvSpPr txBox="1"/>
          <p:nvPr/>
        </p:nvSpPr>
        <p:spPr>
          <a:xfrm>
            <a:off x="3548322" y="5752968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&lt;10</a:t>
            </a:r>
            <a:r>
              <a:rPr lang="ko-KR" altLang="en-US" dirty="0"/>
              <a:t>월 이후 일정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26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F0334B2D-AC10-27F8-B363-2E35CA35C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920403"/>
              </p:ext>
            </p:extLst>
          </p:nvPr>
        </p:nvGraphicFramePr>
        <p:xfrm>
          <a:off x="474366" y="3993766"/>
          <a:ext cx="7983834" cy="2063798"/>
        </p:xfrm>
        <a:graphic>
          <a:graphicData uri="http://schemas.openxmlformats.org/drawingml/2006/table">
            <a:tbl>
              <a:tblPr/>
              <a:tblGrid>
                <a:gridCol w="805794">
                  <a:extLst>
                    <a:ext uri="{9D8B030D-6E8A-4147-A177-3AD203B41FA5}">
                      <a16:colId xmlns:a16="http://schemas.microsoft.com/office/drawing/2014/main" val="3701935181"/>
                    </a:ext>
                  </a:extLst>
                </a:gridCol>
                <a:gridCol w="833400">
                  <a:extLst>
                    <a:ext uri="{9D8B030D-6E8A-4147-A177-3AD203B41FA5}">
                      <a16:colId xmlns:a16="http://schemas.microsoft.com/office/drawing/2014/main" val="2224041851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1452535450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1516062396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3504296410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3935629284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1624398233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4291372254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1909437708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3955134576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1199984217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1236884601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2512609502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324659637"/>
                    </a:ext>
                  </a:extLst>
                </a:gridCol>
              </a:tblGrid>
              <a:tr h="2209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역할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9/5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9/13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9/19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9/20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9/26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9/27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10/4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10/11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10/17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10/24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10/25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10/31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84686"/>
                  </a:ext>
                </a:extLst>
              </a:tr>
              <a:tr h="446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김석준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조장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6182D6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82945"/>
                  </a:ext>
                </a:extLst>
              </a:tr>
              <a:tr h="446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박현성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84431"/>
                  </a:ext>
                </a:extLst>
              </a:tr>
              <a:tr h="446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유관우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13005"/>
                  </a:ext>
                </a:extLst>
              </a:tr>
              <a:tr h="446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김정윤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473066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251C1-4B08-9CB3-943A-EEE6149C5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1F6408-3012-4557-9F36-2D9B6A1BD903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BACB0C-2450-0C26-4906-726575747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333CC"/>
                </a:solidFill>
              </a:rPr>
              <a:t>3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.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Walbaum Display SemiBold" panose="020B0604020202020204" pitchFamily="18" charset="0"/>
              </a:rPr>
              <a:t>프로젝트 일정표 및 발표 순서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894C8D-2F1E-65DF-F8D8-F66D89321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신명조"/>
            </a:endParaRPr>
          </a:p>
        </p:txBody>
      </p:sp>
      <p:graphicFrame>
        <p:nvGraphicFramePr>
          <p:cNvPr id="3" name="내용 개체 틀 1">
            <a:extLst>
              <a:ext uri="{FF2B5EF4-FFF2-40B4-BE49-F238E27FC236}">
                <a16:creationId xmlns:a16="http://schemas.microsoft.com/office/drawing/2014/main" id="{C6D68DA7-E924-A964-1D66-4AC49BB081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984604"/>
              </p:ext>
            </p:extLst>
          </p:nvPr>
        </p:nvGraphicFramePr>
        <p:xfrm>
          <a:off x="474366" y="1572044"/>
          <a:ext cx="7983834" cy="2094278"/>
        </p:xfrm>
        <a:graphic>
          <a:graphicData uri="http://schemas.openxmlformats.org/drawingml/2006/table">
            <a:tbl>
              <a:tblPr/>
              <a:tblGrid>
                <a:gridCol w="805794">
                  <a:extLst>
                    <a:ext uri="{9D8B030D-6E8A-4147-A177-3AD203B41FA5}">
                      <a16:colId xmlns:a16="http://schemas.microsoft.com/office/drawing/2014/main" val="3701935181"/>
                    </a:ext>
                  </a:extLst>
                </a:gridCol>
                <a:gridCol w="833400">
                  <a:extLst>
                    <a:ext uri="{9D8B030D-6E8A-4147-A177-3AD203B41FA5}">
                      <a16:colId xmlns:a16="http://schemas.microsoft.com/office/drawing/2014/main" val="2224041851"/>
                    </a:ext>
                  </a:extLst>
                </a:gridCol>
                <a:gridCol w="6344640">
                  <a:extLst>
                    <a:ext uri="{9D8B030D-6E8A-4147-A177-3AD203B41FA5}">
                      <a16:colId xmlns:a16="http://schemas.microsoft.com/office/drawing/2014/main" val="1452535450"/>
                    </a:ext>
                  </a:extLst>
                </a:gridCol>
              </a:tblGrid>
              <a:tr h="2209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역할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세부 역할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84686"/>
                  </a:ext>
                </a:extLst>
              </a:tr>
              <a:tr h="446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김석준</a:t>
                      </a:r>
                      <a:endParaRPr kumimoji="0" lang="ko-KR" alt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조장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웹 서버 구축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하드웨어 환경 구성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, Node.js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프로그래밍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82945"/>
                  </a:ext>
                </a:extLst>
              </a:tr>
              <a:tr h="446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박현성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리액트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 기반 웹 페이지 제작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, Ai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모델 구상 및 적용</a:t>
                      </a: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84431"/>
                  </a:ext>
                </a:extLst>
              </a:tr>
              <a:tr h="446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유관우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라즈베리파이 환경 구성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, Node.js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 프로그래밍</a:t>
                      </a: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13005"/>
                  </a:ext>
                </a:extLst>
              </a:tr>
              <a:tr h="446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김정윤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리액트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 기반 웹 페이지 제작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, Ai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모델 구상 및 적용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4730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C9F1C73-85FE-35E9-E5FA-A05740CB67ED}"/>
              </a:ext>
            </a:extLst>
          </p:cNvPr>
          <p:cNvSpPr txBox="1"/>
          <p:nvPr/>
        </p:nvSpPr>
        <p:spPr>
          <a:xfrm>
            <a:off x="3719844" y="606432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팀 발표순서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DFCCD-56CF-9007-688A-266B638B8545}"/>
              </a:ext>
            </a:extLst>
          </p:cNvPr>
          <p:cNvSpPr txBox="1"/>
          <p:nvPr/>
        </p:nvSpPr>
        <p:spPr>
          <a:xfrm>
            <a:off x="3835259" y="3624434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팀 </a:t>
            </a:r>
            <a:r>
              <a:rPr lang="ko-KR" altLang="en-US" dirty="0" err="1"/>
              <a:t>역할표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88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553200"/>
            <a:ext cx="1905000" cy="304800"/>
          </a:xfrm>
        </p:spPr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7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4E4CDCD6-F0C3-5075-55AF-C170A8D16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38" y="2271546"/>
            <a:ext cx="7723886" cy="2724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ko-KR" altLang="en-US" sz="1600" b="1" dirty="0">
                <a:latin typeface="+mn-ea"/>
                <a:ea typeface="+mn-ea"/>
              </a:rPr>
              <a:t>이번주 발표내용</a:t>
            </a:r>
            <a:endParaRPr lang="en-US" altLang="ko-KR" sz="1600" b="1" dirty="0">
              <a:latin typeface="+mn-ea"/>
              <a:ea typeface="+mn-ea"/>
            </a:endParaRPr>
          </a:p>
          <a:p>
            <a:pPr marL="525462" indent="-342900" algn="just">
              <a:lnSpc>
                <a:spcPct val="14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 err="1">
                <a:latin typeface="+mn-ea"/>
                <a:ea typeface="+mn-ea"/>
              </a:rPr>
              <a:t>백엔드</a:t>
            </a:r>
            <a:r>
              <a:rPr lang="en-US" altLang="ko-KR" sz="1600" dirty="0">
                <a:latin typeface="+mn-ea"/>
                <a:ea typeface="+mn-ea"/>
              </a:rPr>
              <a:t>-</a:t>
            </a:r>
            <a:r>
              <a:rPr lang="ko-KR" altLang="en-US" sz="1600" dirty="0">
                <a:latin typeface="+mn-ea"/>
                <a:ea typeface="+mn-ea"/>
              </a:rPr>
              <a:t>라즈베리파이 설계</a:t>
            </a:r>
            <a:endParaRPr lang="en-US" altLang="ko-KR" sz="1600" dirty="0">
              <a:latin typeface="+mn-ea"/>
              <a:ea typeface="+mn-ea"/>
            </a:endParaRPr>
          </a:p>
          <a:p>
            <a:pPr marL="525462" indent="-342900" algn="just">
              <a:lnSpc>
                <a:spcPct val="14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 err="1">
                <a:latin typeface="+mn-ea"/>
                <a:ea typeface="+mn-ea"/>
              </a:rPr>
              <a:t>백엔드</a:t>
            </a:r>
            <a:r>
              <a:rPr lang="en-US" altLang="ko-KR" sz="1600" dirty="0">
                <a:latin typeface="+mn-ea"/>
                <a:ea typeface="+mn-ea"/>
              </a:rPr>
              <a:t>-</a:t>
            </a:r>
            <a:r>
              <a:rPr lang="ko-KR" altLang="en-US" sz="1600" dirty="0">
                <a:latin typeface="+mn-ea"/>
                <a:ea typeface="+mn-ea"/>
              </a:rPr>
              <a:t>웹서버 설계</a:t>
            </a:r>
            <a:endParaRPr lang="en-US" altLang="ko-KR" sz="1600" dirty="0">
              <a:latin typeface="+mn-ea"/>
              <a:ea typeface="+mn-ea"/>
            </a:endParaRPr>
          </a:p>
          <a:p>
            <a:pPr marL="525462" indent="-342900" algn="just">
              <a:lnSpc>
                <a:spcPct val="14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>
                <a:latin typeface="+mn-ea"/>
                <a:ea typeface="+mn-ea"/>
              </a:rPr>
              <a:t>프론트</a:t>
            </a:r>
            <a:r>
              <a:rPr lang="en-US" altLang="ko-KR" sz="1600" dirty="0">
                <a:latin typeface="+mn-ea"/>
                <a:ea typeface="+mn-ea"/>
              </a:rPr>
              <a:t>-</a:t>
            </a:r>
            <a:r>
              <a:rPr lang="ko-KR" altLang="en-US" sz="1600" dirty="0">
                <a:latin typeface="+mn-ea"/>
                <a:ea typeface="+mn-ea"/>
              </a:rPr>
              <a:t>웹페이지 설계</a:t>
            </a:r>
            <a:endParaRPr lang="en-US" altLang="ko-KR" sz="1600" dirty="0">
              <a:latin typeface="+mn-ea"/>
              <a:ea typeface="+mn-ea"/>
            </a:endParaRPr>
          </a:p>
          <a:p>
            <a:pPr marL="525462" indent="-342900" algn="just">
              <a:lnSpc>
                <a:spcPct val="14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>
                <a:latin typeface="+mn-ea"/>
                <a:ea typeface="+mn-ea"/>
              </a:rPr>
              <a:t>프론트</a:t>
            </a:r>
            <a:r>
              <a:rPr lang="en-US" altLang="ko-KR" sz="1600" dirty="0">
                <a:latin typeface="+mn-ea"/>
                <a:ea typeface="+mn-ea"/>
              </a:rPr>
              <a:t>-</a:t>
            </a:r>
            <a:r>
              <a:rPr lang="ko-KR" altLang="en-US" sz="1600" dirty="0">
                <a:latin typeface="+mn-ea"/>
                <a:ea typeface="+mn-ea"/>
              </a:rPr>
              <a:t>페이지 레이아웃 설계</a:t>
            </a:r>
            <a:endParaRPr lang="en-US" altLang="ko-KR" sz="1600" dirty="0">
              <a:latin typeface="+mn-ea"/>
              <a:ea typeface="+mn-ea"/>
            </a:endParaRPr>
          </a:p>
          <a:p>
            <a:pPr marL="182562" indent="0" algn="just">
              <a:lnSpc>
                <a:spcPct val="140000"/>
              </a:lnSpc>
              <a:spcBef>
                <a:spcPct val="50000"/>
              </a:spcBef>
              <a:buNone/>
            </a:pP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52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7CC3C7-0B99-4FDF-4599-A8DEF9BB3FBA}"/>
              </a:ext>
            </a:extLst>
          </p:cNvPr>
          <p:cNvSpPr/>
          <p:nvPr/>
        </p:nvSpPr>
        <p:spPr>
          <a:xfrm>
            <a:off x="447751" y="1892174"/>
            <a:ext cx="8460859" cy="3829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553200"/>
            <a:ext cx="1905000" cy="304800"/>
          </a:xfrm>
        </p:spPr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8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98" y="1981835"/>
            <a:ext cx="7723886" cy="366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EC7FDF-96A7-E81C-5D6B-9E2D1A8947DF}"/>
              </a:ext>
            </a:extLst>
          </p:cNvPr>
          <p:cNvSpPr/>
          <p:nvPr/>
        </p:nvSpPr>
        <p:spPr>
          <a:xfrm>
            <a:off x="2584051" y="2639054"/>
            <a:ext cx="3773010" cy="23894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4045C54-CC8A-8A8B-D77A-DB4903856318}"/>
              </a:ext>
            </a:extLst>
          </p:cNvPr>
          <p:cNvGrpSpPr/>
          <p:nvPr/>
        </p:nvGrpSpPr>
        <p:grpSpPr>
          <a:xfrm>
            <a:off x="646804" y="2566033"/>
            <a:ext cx="753557" cy="2535445"/>
            <a:chOff x="1250272" y="3203663"/>
            <a:chExt cx="753557" cy="253544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174929C-53BE-0D77-96E9-E07E07AF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272" y="4985551"/>
              <a:ext cx="753557" cy="75355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108A78D-369C-FFDC-2105-552D6ECD2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272" y="4094607"/>
              <a:ext cx="753557" cy="75355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9EF921C-37F1-2226-9021-E21FE6ADF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272" y="3203663"/>
              <a:ext cx="753557" cy="75355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0F4282A-8EB0-B8AD-B915-089ADA055351}"/>
              </a:ext>
            </a:extLst>
          </p:cNvPr>
          <p:cNvSpPr txBox="1"/>
          <p:nvPr/>
        </p:nvSpPr>
        <p:spPr>
          <a:xfrm>
            <a:off x="447751" y="2061234"/>
            <a:ext cx="11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축 센서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7FA38AD-F29F-FCF8-4378-EFD7D2197C5A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1400361" y="2942812"/>
            <a:ext cx="1183690" cy="890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6E6DE67-F0A0-D9AE-B191-DCE6FC64658B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1400361" y="3833756"/>
            <a:ext cx="11836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C1023B8-834F-2372-BF26-B99FE36501A1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1400361" y="3833756"/>
            <a:ext cx="1183690" cy="890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CD4139-00F7-2A24-A34F-1682F860A9D2}"/>
              </a:ext>
            </a:extLst>
          </p:cNvPr>
          <p:cNvSpPr/>
          <p:nvPr/>
        </p:nvSpPr>
        <p:spPr>
          <a:xfrm>
            <a:off x="2785189" y="2407880"/>
            <a:ext cx="1651246" cy="3939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라즈베리파이</a:t>
            </a:r>
            <a:endParaRPr lang="ko-KR" altLang="en-US" sz="1600" dirty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B05ED1-9A07-2F2B-7A20-086269D96470}"/>
              </a:ext>
            </a:extLst>
          </p:cNvPr>
          <p:cNvSpPr/>
          <p:nvPr/>
        </p:nvSpPr>
        <p:spPr>
          <a:xfrm>
            <a:off x="2822611" y="4507792"/>
            <a:ext cx="3312508" cy="3939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NodeJS</a:t>
            </a:r>
            <a:endParaRPr lang="ko-KR" altLang="en-US" sz="1600" dirty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521D4C-7C89-D27A-0BB6-78AE95D7F631}"/>
              </a:ext>
            </a:extLst>
          </p:cNvPr>
          <p:cNvSpPr txBox="1"/>
          <p:nvPr/>
        </p:nvSpPr>
        <p:spPr>
          <a:xfrm>
            <a:off x="1316196" y="2457507"/>
            <a:ext cx="1368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I2C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연결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C34FF7-30FF-3123-4A82-2DC186AA89FF}"/>
              </a:ext>
            </a:extLst>
          </p:cNvPr>
          <p:cNvSpPr/>
          <p:nvPr/>
        </p:nvSpPr>
        <p:spPr>
          <a:xfrm>
            <a:off x="2822611" y="3636799"/>
            <a:ext cx="1613824" cy="7442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Tensorflow.js</a:t>
            </a:r>
            <a:endParaRPr lang="ko-KR" altLang="en-US" sz="1600" dirty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F89F5E-D431-0EAB-EB65-F7CB200AB034}"/>
              </a:ext>
            </a:extLst>
          </p:cNvPr>
          <p:cNvSpPr/>
          <p:nvPr/>
        </p:nvSpPr>
        <p:spPr>
          <a:xfrm>
            <a:off x="4521295" y="3636799"/>
            <a:ext cx="1613824" cy="7442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ExpressJS</a:t>
            </a:r>
            <a:endParaRPr lang="ko-KR" altLang="en-US" sz="1600" dirty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C92228-DB32-1713-E0D5-6E74C0479F2C}"/>
              </a:ext>
            </a:extLst>
          </p:cNvPr>
          <p:cNvSpPr/>
          <p:nvPr/>
        </p:nvSpPr>
        <p:spPr>
          <a:xfrm>
            <a:off x="2822611" y="3026714"/>
            <a:ext cx="1613824" cy="5210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AI Model</a:t>
            </a:r>
            <a:endParaRPr lang="ko-KR" altLang="en-US" sz="1600" dirty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40F8397-A203-C047-3B0E-1BDF25E41BE7}"/>
              </a:ext>
            </a:extLst>
          </p:cNvPr>
          <p:cNvCxnSpPr>
            <a:cxnSpLocks/>
          </p:cNvCxnSpPr>
          <p:nvPr/>
        </p:nvCxnSpPr>
        <p:spPr>
          <a:xfrm>
            <a:off x="6357061" y="3833755"/>
            <a:ext cx="12339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534068-5F42-843C-69BA-FB29BF604169}"/>
              </a:ext>
            </a:extLst>
          </p:cNvPr>
          <p:cNvSpPr/>
          <p:nvPr/>
        </p:nvSpPr>
        <p:spPr>
          <a:xfrm>
            <a:off x="7591056" y="3628199"/>
            <a:ext cx="1092782" cy="3939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웹서버</a:t>
            </a:r>
            <a:endParaRPr lang="ko-KR" altLang="en-US" sz="1600" dirty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EC7B306-6CF7-C028-9FEA-21B7B6A84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11" y="2904377"/>
            <a:ext cx="881544" cy="88154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0D51AE-8F97-A8F4-6902-18D2504D2B0D}"/>
              </a:ext>
            </a:extLst>
          </p:cNvPr>
          <p:cNvSpPr txBox="1"/>
          <p:nvPr/>
        </p:nvSpPr>
        <p:spPr>
          <a:xfrm>
            <a:off x="6357061" y="2487211"/>
            <a:ext cx="1455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결과 데이터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9A0A2F-3B1D-538A-24E6-0CEEAB8E35CD}"/>
              </a:ext>
            </a:extLst>
          </p:cNvPr>
          <p:cNvSpPr txBox="1"/>
          <p:nvPr/>
        </p:nvSpPr>
        <p:spPr>
          <a:xfrm>
            <a:off x="3496230" y="5984296"/>
            <a:ext cx="2151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라즈베리파이 구상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24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533A14-722D-587F-4CB7-C1BA4AB6C37A}"/>
              </a:ext>
            </a:extLst>
          </p:cNvPr>
          <p:cNvSpPr/>
          <p:nvPr/>
        </p:nvSpPr>
        <p:spPr>
          <a:xfrm>
            <a:off x="502920" y="1981835"/>
            <a:ext cx="8221980" cy="3557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9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98" y="1981835"/>
            <a:ext cx="7723886" cy="366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7D37-32CC-AF3F-D799-0A4BF115682A}"/>
              </a:ext>
            </a:extLst>
          </p:cNvPr>
          <p:cNvSpPr/>
          <p:nvPr/>
        </p:nvSpPr>
        <p:spPr>
          <a:xfrm>
            <a:off x="3258469" y="2431927"/>
            <a:ext cx="3391270" cy="23894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AE53BA-6025-1884-F881-06FD246EFC7E}"/>
              </a:ext>
            </a:extLst>
          </p:cNvPr>
          <p:cNvSpPr/>
          <p:nvPr/>
        </p:nvSpPr>
        <p:spPr>
          <a:xfrm>
            <a:off x="3350162" y="2200753"/>
            <a:ext cx="1651246" cy="3939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웹서버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4F6021-7564-F006-DB20-E1075B472282}"/>
              </a:ext>
            </a:extLst>
          </p:cNvPr>
          <p:cNvSpPr/>
          <p:nvPr/>
        </p:nvSpPr>
        <p:spPr>
          <a:xfrm>
            <a:off x="4391898" y="4300665"/>
            <a:ext cx="2129286" cy="3939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NodeJS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926775-CDD2-C4DC-AF14-D058AFC872B9}"/>
              </a:ext>
            </a:extLst>
          </p:cNvPr>
          <p:cNvSpPr/>
          <p:nvPr/>
        </p:nvSpPr>
        <p:spPr>
          <a:xfrm>
            <a:off x="4391898" y="3775891"/>
            <a:ext cx="2129285" cy="3980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ExpressJS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DD31BE-922D-2B86-12BD-7AC3F2CD4BD0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2001459" y="3626629"/>
            <a:ext cx="12570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170F34-C801-6099-5A25-5C942EF5C841}"/>
              </a:ext>
            </a:extLst>
          </p:cNvPr>
          <p:cNvSpPr/>
          <p:nvPr/>
        </p:nvSpPr>
        <p:spPr>
          <a:xfrm>
            <a:off x="7444920" y="3516490"/>
            <a:ext cx="1092782" cy="3939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사용자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A3C4A1-3B63-110F-FE70-553B36854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265" y="2634946"/>
            <a:ext cx="881544" cy="88154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326F52-AE00-4C02-40C9-C34BE690C243}"/>
              </a:ext>
            </a:extLst>
          </p:cNvPr>
          <p:cNvSpPr/>
          <p:nvPr/>
        </p:nvSpPr>
        <p:spPr>
          <a:xfrm>
            <a:off x="908677" y="3063956"/>
            <a:ext cx="1092782" cy="11253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라즈베리파이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4512C-C6D6-592B-0FDB-29DB05F694C0}"/>
              </a:ext>
            </a:extLst>
          </p:cNvPr>
          <p:cNvSpPr txBox="1"/>
          <p:nvPr/>
        </p:nvSpPr>
        <p:spPr>
          <a:xfrm>
            <a:off x="1875462" y="2210545"/>
            <a:ext cx="1455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결과 데이터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E38251-BCEA-CE00-262E-4012D94F33AC}"/>
              </a:ext>
            </a:extLst>
          </p:cNvPr>
          <p:cNvSpPr/>
          <p:nvPr/>
        </p:nvSpPr>
        <p:spPr>
          <a:xfrm>
            <a:off x="5001408" y="3101136"/>
            <a:ext cx="1519776" cy="3980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ReactJS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6F67B5C-9F38-BD0F-5AA0-CBB0CF990290}"/>
              </a:ext>
            </a:extLst>
          </p:cNvPr>
          <p:cNvCxnSpPr>
            <a:cxnSpLocks/>
          </p:cNvCxnSpPr>
          <p:nvPr/>
        </p:nvCxnSpPr>
        <p:spPr>
          <a:xfrm>
            <a:off x="6649739" y="3626628"/>
            <a:ext cx="7873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0A70156-081C-9803-F325-F9A0777AA408}"/>
              </a:ext>
            </a:extLst>
          </p:cNvPr>
          <p:cNvCxnSpPr>
            <a:cxnSpLocks/>
          </p:cNvCxnSpPr>
          <p:nvPr/>
        </p:nvCxnSpPr>
        <p:spPr>
          <a:xfrm flipH="1">
            <a:off x="6649738" y="3786081"/>
            <a:ext cx="7873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9812F50-8C9B-4FF4-C417-E99725AB58CF}"/>
              </a:ext>
            </a:extLst>
          </p:cNvPr>
          <p:cNvCxnSpPr>
            <a:cxnSpLocks/>
          </p:cNvCxnSpPr>
          <p:nvPr/>
        </p:nvCxnSpPr>
        <p:spPr>
          <a:xfrm flipV="1">
            <a:off x="5492729" y="3499156"/>
            <a:ext cx="0" cy="276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B644F7E-E818-2FD4-9E99-0002B0DF11D7}"/>
              </a:ext>
            </a:extLst>
          </p:cNvPr>
          <p:cNvCxnSpPr>
            <a:cxnSpLocks/>
          </p:cNvCxnSpPr>
          <p:nvPr/>
        </p:nvCxnSpPr>
        <p:spPr>
          <a:xfrm>
            <a:off x="6114388" y="3499156"/>
            <a:ext cx="0" cy="276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A1FC94-9132-5B09-7AC6-60689AB133A2}"/>
              </a:ext>
            </a:extLst>
          </p:cNvPr>
          <p:cNvSpPr/>
          <p:nvPr/>
        </p:nvSpPr>
        <p:spPr>
          <a:xfrm>
            <a:off x="3305220" y="3782309"/>
            <a:ext cx="996917" cy="3975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MariaDB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33716D2-66DE-8A25-D87A-75065A8EF6D2}"/>
              </a:ext>
            </a:extLst>
          </p:cNvPr>
          <p:cNvCxnSpPr>
            <a:cxnSpLocks/>
          </p:cNvCxnSpPr>
          <p:nvPr/>
        </p:nvCxnSpPr>
        <p:spPr>
          <a:xfrm>
            <a:off x="4302137" y="3910403"/>
            <a:ext cx="1191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4B4D10E-430D-73F0-1B69-A252548E2382}"/>
              </a:ext>
            </a:extLst>
          </p:cNvPr>
          <p:cNvCxnSpPr>
            <a:cxnSpLocks/>
          </p:cNvCxnSpPr>
          <p:nvPr/>
        </p:nvCxnSpPr>
        <p:spPr>
          <a:xfrm flipH="1">
            <a:off x="4272798" y="4053752"/>
            <a:ext cx="1191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67A4503-3092-89F9-9359-547D31E22DCE}"/>
              </a:ext>
            </a:extLst>
          </p:cNvPr>
          <p:cNvSpPr txBox="1"/>
          <p:nvPr/>
        </p:nvSpPr>
        <p:spPr>
          <a:xfrm>
            <a:off x="3666949" y="5984296"/>
            <a:ext cx="1810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웹 서버 구상도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076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zure">
  <a:themeElements>
    <a:clrScheme name="Azur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zure">
      <a:majorFont>
        <a:latin typeface="Times New Roman"/>
        <a:ea typeface="돋움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Az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D196A3B1CBD344B34F08CA432B9501" ma:contentTypeVersion="10" ma:contentTypeDescription="새 문서를 만듭니다." ma:contentTypeScope="" ma:versionID="c94900cac9981603bd6c5bc5d09a90e0">
  <xsd:schema xmlns:xsd="http://www.w3.org/2001/XMLSchema" xmlns:xs="http://www.w3.org/2001/XMLSchema" xmlns:p="http://schemas.microsoft.com/office/2006/metadata/properties" xmlns:ns3="2eec4791-d8dd-4690-8285-490fd9bbc8a6" targetNamespace="http://schemas.microsoft.com/office/2006/metadata/properties" ma:root="true" ma:fieldsID="3e6dc3b1b98b00efdaa267d4d9ec5ed2" ns3:_="">
    <xsd:import namespace="2eec4791-d8dd-4690-8285-490fd9bbc8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ec4791-d8dd-4690-8285-490fd9bbc8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7E0572-FA37-4DDE-901D-0D3754E69DCD}">
  <ds:schemaRefs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2eec4791-d8dd-4690-8285-490fd9bbc8a6"/>
    <ds:schemaRef ds:uri="http://schemas.microsoft.com/office/2006/documentManagement/typ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3382EDD-1B5E-41EA-AB99-3190203BF2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ABB779-06C3-4337-BD8F-83DAB451E4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ec4791-d8dd-4690-8285-490fd9bbc8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1222</TotalTime>
  <Words>549</Words>
  <Application>Microsoft Office PowerPoint</Application>
  <PresentationFormat>화면 슬라이드 쇼(4:3)</PresentationFormat>
  <Paragraphs>231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굴림</vt:lpstr>
      <vt:lpstr>맑은 고딕</vt:lpstr>
      <vt:lpstr>신명조</vt:lpstr>
      <vt:lpstr>Arial</vt:lpstr>
      <vt:lpstr>Calibri</vt:lpstr>
      <vt:lpstr>Calibri Light</vt:lpstr>
      <vt:lpstr>Times New Roman</vt:lpstr>
      <vt:lpstr>Walbaum Display SemiBold</vt:lpstr>
      <vt:lpstr>Wingdings</vt:lpstr>
      <vt:lpstr>Office 테마</vt:lpstr>
      <vt:lpstr>Azure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박현성</dc:creator>
  <cp:lastModifiedBy>박현성</cp:lastModifiedBy>
  <cp:revision>8</cp:revision>
  <dcterms:created xsi:type="dcterms:W3CDTF">2022-09-07T09:04:37Z</dcterms:created>
  <dcterms:modified xsi:type="dcterms:W3CDTF">2022-09-12T12:58:20Z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0x0101001DD196A3B1CBD344B34F08CA432B9501</vt:lpwstr>
  </property>
</Properties>
</file>