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9" r:id="rId5"/>
    <p:sldId id="270" r:id="rId6"/>
    <p:sldId id="274" r:id="rId7"/>
    <p:sldId id="275" r:id="rId8"/>
    <p:sldId id="276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8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Test case overview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No. of tests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AD9-456B-8812-5A1EA750BE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AD9-456B-8812-5A1EA750BE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AD9-456B-8812-5A1EA750BEB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AD9-456B-8812-5A1EA750BEB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AD9-456B-8812-5A1EA750BEB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AD9-456B-8812-5A1EA750BEB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AD9-456B-8812-5A1EA750BEB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8AD9-456B-8812-5A1EA750BEB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8AD9-456B-8812-5A1EA750BEB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8AD9-456B-8812-5A1EA750BEB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8AD9-456B-8812-5A1EA750BEB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8AD9-456B-8812-5A1EA750BEB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8AD9-456B-8812-5A1EA750BEB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8AD9-456B-8812-5A1EA750BEB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8AD9-456B-8812-5A1EA750BEB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8AD9-456B-8812-5A1EA750BEB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8AD9-456B-8812-5A1EA750BEB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8AD9-456B-8812-5A1EA750BEB0}"/>
              </c:ext>
            </c:extLst>
          </c:dPt>
          <c:dLbls>
            <c:dLbl>
              <c:idx val="6"/>
              <c:tx>
                <c:rich>
                  <a:bodyPr/>
                  <a:lstStyle/>
                  <a:p>
                    <a:fld id="{8C1B982C-E736-405A-A377-A571633DC57D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AD9-456B-8812-5A1EA750BEB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7E792A4-4EF5-4B72-9001-7412698D77C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AD9-456B-8812-5A1EA750BEB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D946C12-B071-4C94-8AC0-0E4FC5C6CAB9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AD9-456B-8812-5A1EA750BE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Sheet1!$B$2:$B$19</c:f>
              <c:strCache>
                <c:ptCount val="18"/>
                <c:pt idx="0">
                  <c:v>Create new account </c:v>
                </c:pt>
                <c:pt idx="1">
                  <c:v>Login</c:v>
                </c:pt>
                <c:pt idx="2">
                  <c:v>Forgot password</c:v>
                </c:pt>
                <c:pt idx="3">
                  <c:v>Add to cart</c:v>
                </c:pt>
                <c:pt idx="4">
                  <c:v>Continue shopping</c:v>
                </c:pt>
                <c:pt idx="5">
                  <c:v>Update cart</c:v>
                </c:pt>
                <c:pt idx="6">
                  <c:v>Favorite list</c:v>
                </c:pt>
                <c:pt idx="7">
                  <c:v>Remove from cart</c:v>
                </c:pt>
                <c:pt idx="8">
                  <c:v>Checkout</c:v>
                </c:pt>
                <c:pt idx="9">
                  <c:v>Search</c:v>
                </c:pt>
                <c:pt idx="10">
                  <c:v>Logout</c:v>
                </c:pt>
                <c:pt idx="11">
                  <c:v>My account</c:v>
                </c:pt>
                <c:pt idx="12">
                  <c:v>Payment and delivery</c:v>
                </c:pt>
                <c:pt idx="13">
                  <c:v>Sort and filter</c:v>
                </c:pt>
                <c:pt idx="14">
                  <c:v>Responsive testing</c:v>
                </c:pt>
                <c:pt idx="15">
                  <c:v>Web accesability testing</c:v>
                </c:pt>
                <c:pt idx="16">
                  <c:v>Connectivity</c:v>
                </c:pt>
                <c:pt idx="17">
                  <c:v>Security testing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48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5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7</c:v>
                </c:pt>
                <c:pt idx="10">
                  <c:v>2</c:v>
                </c:pt>
                <c:pt idx="11">
                  <c:v>12</c:v>
                </c:pt>
                <c:pt idx="12">
                  <c:v>7</c:v>
                </c:pt>
                <c:pt idx="13">
                  <c:v>6</c:v>
                </c:pt>
                <c:pt idx="14">
                  <c:v>6</c:v>
                </c:pt>
                <c:pt idx="15">
                  <c:v>4</c:v>
                </c:pt>
                <c:pt idx="16">
                  <c:v>4</c:v>
                </c:pt>
                <c:pt idx="1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8AD9-456B-8812-5A1EA750B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779783096761921"/>
          <c:y val="2.8443579775384632E-2"/>
          <c:w val="0.24036966062331072"/>
          <c:h val="0.947264661722863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No. of Bugs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Sheet1!$B$2:$B$19</c:f>
              <c:strCache>
                <c:ptCount val="18"/>
                <c:pt idx="0">
                  <c:v>Create new account </c:v>
                </c:pt>
                <c:pt idx="1">
                  <c:v>Login</c:v>
                </c:pt>
                <c:pt idx="2">
                  <c:v>Forgot password</c:v>
                </c:pt>
                <c:pt idx="3">
                  <c:v>Add to cart</c:v>
                </c:pt>
                <c:pt idx="4">
                  <c:v>Continue shopping</c:v>
                </c:pt>
                <c:pt idx="5">
                  <c:v>Update cart</c:v>
                </c:pt>
                <c:pt idx="6">
                  <c:v>Favorite list</c:v>
                </c:pt>
                <c:pt idx="7">
                  <c:v>Remove from cart</c:v>
                </c:pt>
                <c:pt idx="8">
                  <c:v>Checkout</c:v>
                </c:pt>
                <c:pt idx="9">
                  <c:v>Search</c:v>
                </c:pt>
                <c:pt idx="10">
                  <c:v>Logout</c:v>
                </c:pt>
                <c:pt idx="11">
                  <c:v>My account</c:v>
                </c:pt>
                <c:pt idx="12">
                  <c:v>Payment and delivery</c:v>
                </c:pt>
                <c:pt idx="13">
                  <c:v>Sort and filter</c:v>
                </c:pt>
                <c:pt idx="14">
                  <c:v>Responsive testing</c:v>
                </c:pt>
                <c:pt idx="15">
                  <c:v>Web accesability testing</c:v>
                </c:pt>
                <c:pt idx="16">
                  <c:v>Connectivity</c:v>
                </c:pt>
                <c:pt idx="17">
                  <c:v>Security testing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8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8D-494E-A0A8-8310C6441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32551376"/>
        <c:axId val="932555312"/>
        <c:axId val="0"/>
      </c:bar3DChart>
      <c:catAx>
        <c:axId val="93255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555312"/>
        <c:crosses val="autoZero"/>
        <c:auto val="1"/>
        <c:lblAlgn val="ctr"/>
        <c:lblOffset val="100"/>
        <c:noMultiLvlLbl val="0"/>
      </c:catAx>
      <c:valAx>
        <c:axId val="93255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55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STATUS</a:t>
            </a:r>
            <a:r>
              <a:rPr lang="en-US" baseline="0">
                <a:solidFill>
                  <a:schemeClr val="tx1"/>
                </a:solidFill>
              </a:rPr>
              <a:t> - PREFORMED TEST CASES</a:t>
            </a:r>
            <a:endParaRPr 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820688231828297"/>
          <c:y val="5.85106205990658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2"/>
          <c:order val="0"/>
          <c:tx>
            <c:strRef>
              <c:f>'Summary Final'!$E$14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'Summary Final'!$B$15:$B$32</c:f>
              <c:strCache>
                <c:ptCount val="18"/>
                <c:pt idx="0">
                  <c:v>Create new account </c:v>
                </c:pt>
                <c:pt idx="1">
                  <c:v>Login</c:v>
                </c:pt>
                <c:pt idx="2">
                  <c:v>Forgot password</c:v>
                </c:pt>
                <c:pt idx="3">
                  <c:v>Add to cart</c:v>
                </c:pt>
                <c:pt idx="4">
                  <c:v>Continue shopping</c:v>
                </c:pt>
                <c:pt idx="5">
                  <c:v>Update cart</c:v>
                </c:pt>
                <c:pt idx="6">
                  <c:v>Add to favorite </c:v>
                </c:pt>
                <c:pt idx="7">
                  <c:v>Remove from cart</c:v>
                </c:pt>
                <c:pt idx="8">
                  <c:v>Checkout</c:v>
                </c:pt>
                <c:pt idx="9">
                  <c:v>Search</c:v>
                </c:pt>
                <c:pt idx="10">
                  <c:v>Log -out</c:v>
                </c:pt>
                <c:pt idx="11">
                  <c:v>My account</c:v>
                </c:pt>
                <c:pt idx="12">
                  <c:v>Payment and delivery</c:v>
                </c:pt>
                <c:pt idx="13">
                  <c:v>Sort and filter</c:v>
                </c:pt>
                <c:pt idx="14">
                  <c:v>Responsive testing</c:v>
                </c:pt>
                <c:pt idx="15">
                  <c:v>Web accesability testing</c:v>
                </c:pt>
                <c:pt idx="16">
                  <c:v>Connectivity</c:v>
                </c:pt>
                <c:pt idx="17">
                  <c:v>Security testing</c:v>
                </c:pt>
              </c:strCache>
            </c:strRef>
          </c:cat>
          <c:val>
            <c:numRef>
              <c:f>'Summary Final'!$E$15:$E$32</c:f>
              <c:numCache>
                <c:formatCode>General</c:formatCode>
                <c:ptCount val="18"/>
                <c:pt idx="0">
                  <c:v>40</c:v>
                </c:pt>
                <c:pt idx="1">
                  <c:v>7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7</c:v>
                </c:pt>
                <c:pt idx="10">
                  <c:v>2</c:v>
                </c:pt>
                <c:pt idx="11">
                  <c:v>7</c:v>
                </c:pt>
                <c:pt idx="12">
                  <c:v>7</c:v>
                </c:pt>
                <c:pt idx="13">
                  <c:v>5</c:v>
                </c:pt>
                <c:pt idx="14">
                  <c:v>6</c:v>
                </c:pt>
                <c:pt idx="15">
                  <c:v>4</c:v>
                </c:pt>
                <c:pt idx="16">
                  <c:v>0</c:v>
                </c:pt>
                <c:pt idx="1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A3-40FA-97DC-825D9690A65A}"/>
            </c:ext>
          </c:extLst>
        </c:ser>
        <c:ser>
          <c:idx val="3"/>
          <c:order val="1"/>
          <c:tx>
            <c:strRef>
              <c:f>'Summary Final'!$F$14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'Summary Final'!$B$15:$B$32</c:f>
              <c:strCache>
                <c:ptCount val="18"/>
                <c:pt idx="0">
                  <c:v>Create new account </c:v>
                </c:pt>
                <c:pt idx="1">
                  <c:v>Login</c:v>
                </c:pt>
                <c:pt idx="2">
                  <c:v>Forgot password</c:v>
                </c:pt>
                <c:pt idx="3">
                  <c:v>Add to cart</c:v>
                </c:pt>
                <c:pt idx="4">
                  <c:v>Continue shopping</c:v>
                </c:pt>
                <c:pt idx="5">
                  <c:v>Update cart</c:v>
                </c:pt>
                <c:pt idx="6">
                  <c:v>Add to favorite </c:v>
                </c:pt>
                <c:pt idx="7">
                  <c:v>Remove from cart</c:v>
                </c:pt>
                <c:pt idx="8">
                  <c:v>Checkout</c:v>
                </c:pt>
                <c:pt idx="9">
                  <c:v>Search</c:v>
                </c:pt>
                <c:pt idx="10">
                  <c:v>Log -out</c:v>
                </c:pt>
                <c:pt idx="11">
                  <c:v>My account</c:v>
                </c:pt>
                <c:pt idx="12">
                  <c:v>Payment and delivery</c:v>
                </c:pt>
                <c:pt idx="13">
                  <c:v>Sort and filter</c:v>
                </c:pt>
                <c:pt idx="14">
                  <c:v>Responsive testing</c:v>
                </c:pt>
                <c:pt idx="15">
                  <c:v>Web accesability testing</c:v>
                </c:pt>
                <c:pt idx="16">
                  <c:v>Connectivity</c:v>
                </c:pt>
                <c:pt idx="17">
                  <c:v>Security testing</c:v>
                </c:pt>
              </c:strCache>
            </c:strRef>
          </c:cat>
          <c:val>
            <c:numRef>
              <c:f>'Summary Final'!$F$15:$F$32</c:f>
              <c:numCache>
                <c:formatCode>General</c:formatCode>
                <c:ptCount val="18"/>
                <c:pt idx="0">
                  <c:v>8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A3-40FA-97DC-825D9690A65A}"/>
            </c:ext>
          </c:extLst>
        </c:ser>
        <c:ser>
          <c:idx val="4"/>
          <c:order val="2"/>
          <c:tx>
            <c:strRef>
              <c:f>'Summary Final'!$G$14</c:f>
              <c:strCache>
                <c:ptCount val="1"/>
                <c:pt idx="0">
                  <c:v>Blocked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'Summary Final'!$B$15:$B$32</c:f>
              <c:strCache>
                <c:ptCount val="18"/>
                <c:pt idx="0">
                  <c:v>Create new account </c:v>
                </c:pt>
                <c:pt idx="1">
                  <c:v>Login</c:v>
                </c:pt>
                <c:pt idx="2">
                  <c:v>Forgot password</c:v>
                </c:pt>
                <c:pt idx="3">
                  <c:v>Add to cart</c:v>
                </c:pt>
                <c:pt idx="4">
                  <c:v>Continue shopping</c:v>
                </c:pt>
                <c:pt idx="5">
                  <c:v>Update cart</c:v>
                </c:pt>
                <c:pt idx="6">
                  <c:v>Add to favorite </c:v>
                </c:pt>
                <c:pt idx="7">
                  <c:v>Remove from cart</c:v>
                </c:pt>
                <c:pt idx="8">
                  <c:v>Checkout</c:v>
                </c:pt>
                <c:pt idx="9">
                  <c:v>Search</c:v>
                </c:pt>
                <c:pt idx="10">
                  <c:v>Log -out</c:v>
                </c:pt>
                <c:pt idx="11">
                  <c:v>My account</c:v>
                </c:pt>
                <c:pt idx="12">
                  <c:v>Payment and delivery</c:v>
                </c:pt>
                <c:pt idx="13">
                  <c:v>Sort and filter</c:v>
                </c:pt>
                <c:pt idx="14">
                  <c:v>Responsive testing</c:v>
                </c:pt>
                <c:pt idx="15">
                  <c:v>Web accesability testing</c:v>
                </c:pt>
                <c:pt idx="16">
                  <c:v>Connectivity</c:v>
                </c:pt>
                <c:pt idx="17">
                  <c:v>Security testing</c:v>
                </c:pt>
              </c:strCache>
            </c:strRef>
          </c:cat>
          <c:val>
            <c:numRef>
              <c:f>'Summary Final'!$G$15:$G$32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A3-40FA-97DC-825D9690A65A}"/>
            </c:ext>
          </c:extLst>
        </c:ser>
        <c:ser>
          <c:idx val="5"/>
          <c:order val="3"/>
          <c:tx>
            <c:strRef>
              <c:f>'Summary Final'!$H$14</c:f>
              <c:strCache>
                <c:ptCount val="1"/>
                <c:pt idx="0">
                  <c:v>Not tested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'Summary Final'!$B$15:$B$32</c:f>
              <c:strCache>
                <c:ptCount val="18"/>
                <c:pt idx="0">
                  <c:v>Create new account </c:v>
                </c:pt>
                <c:pt idx="1">
                  <c:v>Login</c:v>
                </c:pt>
                <c:pt idx="2">
                  <c:v>Forgot password</c:v>
                </c:pt>
                <c:pt idx="3">
                  <c:v>Add to cart</c:v>
                </c:pt>
                <c:pt idx="4">
                  <c:v>Continue shopping</c:v>
                </c:pt>
                <c:pt idx="5">
                  <c:v>Update cart</c:v>
                </c:pt>
                <c:pt idx="6">
                  <c:v>Add to favorite </c:v>
                </c:pt>
                <c:pt idx="7">
                  <c:v>Remove from cart</c:v>
                </c:pt>
                <c:pt idx="8">
                  <c:v>Checkout</c:v>
                </c:pt>
                <c:pt idx="9">
                  <c:v>Search</c:v>
                </c:pt>
                <c:pt idx="10">
                  <c:v>Log -out</c:v>
                </c:pt>
                <c:pt idx="11">
                  <c:v>My account</c:v>
                </c:pt>
                <c:pt idx="12">
                  <c:v>Payment and delivery</c:v>
                </c:pt>
                <c:pt idx="13">
                  <c:v>Sort and filter</c:v>
                </c:pt>
                <c:pt idx="14">
                  <c:v>Responsive testing</c:v>
                </c:pt>
                <c:pt idx="15">
                  <c:v>Web accesability testing</c:v>
                </c:pt>
                <c:pt idx="16">
                  <c:v>Connectivity</c:v>
                </c:pt>
                <c:pt idx="17">
                  <c:v>Security testing</c:v>
                </c:pt>
              </c:strCache>
            </c:strRef>
          </c:cat>
          <c:val>
            <c:numRef>
              <c:f>'Summary Final'!$H$15:$H$32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A3-40FA-97DC-825D9690A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3451352"/>
        <c:axId val="543456600"/>
        <c:axId val="0"/>
      </c:bar3DChart>
      <c:catAx>
        <c:axId val="543451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456600"/>
        <c:crosses val="autoZero"/>
        <c:auto val="1"/>
        <c:lblAlgn val="ctr"/>
        <c:lblOffset val="100"/>
        <c:noMultiLvlLbl val="0"/>
      </c:catAx>
      <c:valAx>
        <c:axId val="54345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451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097403789857571"/>
          <c:y val="0.91264000892760477"/>
          <c:w val="0.54198794326087907"/>
          <c:h val="5.4854090739580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A7AF8-5C82-464A-9034-FCC5CC53214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95A059-88F2-454E-9086-4037242E4FDA}">
      <dgm:prSet custT="1"/>
      <dgm:spPr>
        <a:noFill/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Windows 10, </a:t>
          </a:r>
          <a:r>
            <a:rPr lang="en-US" sz="1200" b="1" dirty="0" err="1">
              <a:solidFill>
                <a:schemeClr val="tx1"/>
              </a:solidFill>
            </a:rPr>
            <a:t>Os</a:t>
          </a:r>
          <a:r>
            <a:rPr lang="en-US" sz="1200" b="1" dirty="0">
              <a:solidFill>
                <a:schemeClr val="tx1"/>
              </a:solidFill>
            </a:rPr>
            <a:t> build 21H2/ 19044.1645, </a:t>
          </a:r>
          <a:endParaRPr lang="en-US" sz="1200" dirty="0">
            <a:solidFill>
              <a:schemeClr val="tx1"/>
            </a:solidFill>
          </a:endParaRPr>
        </a:p>
      </dgm:t>
    </dgm:pt>
    <dgm:pt modelId="{97D1A92E-3684-47CD-9B7E-9F18306D7F84}" type="parTrans" cxnId="{CB355F1B-AB53-4689-849C-1E75B7BB3BA0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0F1913D9-9258-4F30-92DE-CE16201473B4}" type="sibTrans" cxnId="{CB355F1B-AB53-4689-849C-1E75B7BB3BA0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80600A1D-FDE4-4304-A08F-55C634791282}">
      <dgm:prSet custT="1"/>
      <dgm:spPr>
        <a:noFill/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WEB.DEV for Web accessibility testing</a:t>
          </a:r>
          <a:endParaRPr lang="en-US" sz="1200" dirty="0">
            <a:solidFill>
              <a:schemeClr val="tx1"/>
            </a:solidFill>
          </a:endParaRPr>
        </a:p>
      </dgm:t>
    </dgm:pt>
    <dgm:pt modelId="{7A81CFE6-7F01-4E22-9C7F-277448D00076}" type="parTrans" cxnId="{25FBA2F4-8560-4CD6-B4F2-C0ABDCE224EC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C2A8A257-D94F-432F-BB3B-5B16A6F93CAF}" type="sibTrans" cxnId="{25FBA2F4-8560-4CD6-B4F2-C0ABDCE224EC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C6B928EA-E91C-4ABA-B24C-3A2FDF8FABFD}">
      <dgm:prSet custT="1"/>
      <dgm:spPr>
        <a:noFill/>
      </dgm:spPr>
      <dgm:t>
        <a:bodyPr/>
        <a:lstStyle/>
        <a:p>
          <a:r>
            <a:rPr lang="en-US" sz="1200" b="1">
              <a:solidFill>
                <a:schemeClr val="tx1"/>
              </a:solidFill>
            </a:rPr>
            <a:t>SUCURI Site check for security audit</a:t>
          </a:r>
          <a:endParaRPr lang="en-US" sz="1200">
            <a:solidFill>
              <a:schemeClr val="tx1"/>
            </a:solidFill>
          </a:endParaRPr>
        </a:p>
      </dgm:t>
    </dgm:pt>
    <dgm:pt modelId="{8CBB3422-78BB-45E7-9E3D-0ABF3B19C72A}" type="parTrans" cxnId="{0A814511-68A2-4927-8946-2CCCF2827639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89730058-E3FE-47CE-BDA9-993C63EC799D}" type="sibTrans" cxnId="{0A814511-68A2-4927-8946-2CCCF2827639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5B68FD47-3188-4C12-B01C-C346DEDEDCCC}">
      <dgm:prSet custT="1"/>
      <dgm:spPr>
        <a:noFill/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BROWSERSTACK – WEB Tool for responsive Design Testing on Real Devices</a:t>
          </a:r>
          <a:endParaRPr lang="en-US" sz="1200" dirty="0">
            <a:solidFill>
              <a:schemeClr val="tx1"/>
            </a:solidFill>
          </a:endParaRPr>
        </a:p>
      </dgm:t>
    </dgm:pt>
    <dgm:pt modelId="{0C758C1C-235B-422A-A515-E4AD0C0591D4}" type="parTrans" cxnId="{0BF4FD40-BB68-4142-AF98-AAC0727F3825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4A85B42E-ACED-484A-B03E-610E75180C06}" type="sibTrans" cxnId="{0BF4FD40-BB68-4142-AF98-AAC0727F3825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D9AC0963-74BA-46AD-A305-255952F811F4}">
      <dgm:prSet custT="1"/>
      <dgm:spPr>
        <a:noFill/>
      </dgm:spPr>
      <dgm:t>
        <a:bodyPr/>
        <a:lstStyle/>
        <a:p>
          <a:r>
            <a:rPr lang="en-US" sz="1200" b="1">
              <a:solidFill>
                <a:schemeClr val="tx1"/>
              </a:solidFill>
            </a:rPr>
            <a:t>Mantis Bug Tracker </a:t>
          </a:r>
          <a:endParaRPr lang="en-US" sz="1200">
            <a:solidFill>
              <a:schemeClr val="tx1"/>
            </a:solidFill>
          </a:endParaRPr>
        </a:p>
      </dgm:t>
    </dgm:pt>
    <dgm:pt modelId="{195C10BD-2F44-47BE-A2CF-56C8F29599DD}" type="parTrans" cxnId="{EEF29B2E-6EA9-4BCF-90A9-B003DD6B7249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722DE3B9-EDE1-45F0-BE41-B363BE01FA6A}" type="sibTrans" cxnId="{EEF29B2E-6EA9-4BCF-90A9-B003DD6B7249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2E1BA6CB-815D-4B5A-AD0C-96332823EB07}">
      <dgm:prSet custT="1"/>
      <dgm:spPr>
        <a:noFill/>
      </dgm:spPr>
      <dgm:t>
        <a:bodyPr/>
        <a:lstStyle/>
        <a:p>
          <a:r>
            <a:rPr lang="en-US" sz="1200" b="1">
              <a:solidFill>
                <a:schemeClr val="tx1"/>
              </a:solidFill>
            </a:rPr>
            <a:t>Microsoft Excel for test cases design and monitoring</a:t>
          </a:r>
          <a:endParaRPr lang="en-US" sz="1200">
            <a:solidFill>
              <a:schemeClr val="tx1"/>
            </a:solidFill>
          </a:endParaRPr>
        </a:p>
      </dgm:t>
    </dgm:pt>
    <dgm:pt modelId="{CD09D707-5053-4C8D-BB90-1125973BEB4B}" type="parTrans" cxnId="{6665CEBE-0521-44F3-8A33-10D1AA5F4505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F4C1F68C-90E6-459E-8AC7-8E265860AEB1}" type="sibTrans" cxnId="{6665CEBE-0521-44F3-8A33-10D1AA5F4505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066F167C-81BE-484B-8BDD-9963201E5944}">
      <dgm:prSet custT="1"/>
      <dgm:spPr>
        <a:noFill/>
      </dgm:spPr>
      <dgm:t>
        <a:bodyPr/>
        <a:lstStyle/>
        <a:p>
          <a:r>
            <a:rPr lang="en-US" sz="1200" b="1">
              <a:solidFill>
                <a:schemeClr val="tx1"/>
              </a:solidFill>
            </a:rPr>
            <a:t>Browser </a:t>
          </a:r>
          <a:r>
            <a:rPr lang="en-GB" sz="1200" b="1">
              <a:solidFill>
                <a:schemeClr val="tx1"/>
              </a:solidFill>
            </a:rPr>
            <a:t>Microsoft Edge (Version 107.0.1418.26 (Official build) (64-bit))</a:t>
          </a:r>
          <a:endParaRPr lang="en-US" sz="1200">
            <a:solidFill>
              <a:schemeClr val="tx1"/>
            </a:solidFill>
          </a:endParaRPr>
        </a:p>
      </dgm:t>
    </dgm:pt>
    <dgm:pt modelId="{E6952FB3-B913-4FC7-A9E7-13B4053CC829}" type="parTrans" cxnId="{E6EF43AD-1DDE-42CF-A14D-670393A88A2A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7B2DEACC-9001-4EAA-B08C-2E2097772B9B}" type="sibTrans" cxnId="{E6EF43AD-1DDE-42CF-A14D-670393A88A2A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0D598947-41E6-44B0-8132-83C23BD68296}">
      <dgm:prSet custT="1"/>
      <dgm:spPr>
        <a:noFill/>
      </dgm:spPr>
      <dgm:t>
        <a:bodyPr/>
        <a:lstStyle/>
        <a:p>
          <a:r>
            <a:rPr lang="en-US" sz="1200" b="1">
              <a:solidFill>
                <a:schemeClr val="tx1"/>
              </a:solidFill>
            </a:rPr>
            <a:t>Browser Chrome (Version 107.0.5304.88 (Official Build) (64-bit))</a:t>
          </a:r>
          <a:endParaRPr lang="en-US" sz="1200">
            <a:solidFill>
              <a:schemeClr val="tx1"/>
            </a:solidFill>
          </a:endParaRPr>
        </a:p>
      </dgm:t>
    </dgm:pt>
    <dgm:pt modelId="{9E89A89C-EAA0-4E32-9671-C39951931BF8}" type="parTrans" cxnId="{F56DA49C-D0A9-48BC-BC96-00BF74067088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5DD8F954-01E9-455F-88E8-6288CA09B201}" type="sibTrans" cxnId="{F56DA49C-D0A9-48BC-BC96-00BF74067088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AC1A8E98-5C98-45B5-92F2-9D17BC628FB6}">
      <dgm:prSet custT="1"/>
      <dgm:spPr>
        <a:noFill/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DELL Laptop </a:t>
          </a:r>
          <a:r>
            <a:rPr lang="pt-BR" sz="1200" b="1" dirty="0">
              <a:solidFill>
                <a:schemeClr val="tx1"/>
              </a:solidFill>
            </a:rPr>
            <a:t>Intel(R) Core(TM) i5-10310U CPU @ 1.70GHz   2.21 GHz ; 64-bit operating system; 8 GB RAM</a:t>
          </a:r>
        </a:p>
        <a:p>
          <a:endParaRPr lang="pt-BR" sz="1200" b="1" dirty="0">
            <a:solidFill>
              <a:schemeClr val="tx1"/>
            </a:solidFill>
          </a:endParaRPr>
        </a:p>
        <a:p>
          <a:r>
            <a:rPr lang="pt-BR" sz="1200" b="1" dirty="0">
              <a:solidFill>
                <a:schemeClr val="tx1"/>
              </a:solidFill>
            </a:rPr>
            <a:t>Xmind and Visio – for mind map</a:t>
          </a:r>
          <a:endParaRPr lang="en-US" sz="1200" dirty="0">
            <a:solidFill>
              <a:schemeClr val="tx1"/>
            </a:solidFill>
          </a:endParaRPr>
        </a:p>
      </dgm:t>
    </dgm:pt>
    <dgm:pt modelId="{39D5F85E-84DE-44D6-BB56-BE0881017B62}" type="parTrans" cxnId="{CD99B1DD-627B-459C-AF1C-00F264BF9554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45D6163A-8F80-4649-BC82-3C0338F2D56A}" type="sibTrans" cxnId="{CD99B1DD-627B-459C-AF1C-00F264BF9554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F71E222D-4DD9-4F64-A86D-57B20777DE4C}" type="pres">
      <dgm:prSet presAssocID="{875A7AF8-5C82-464A-9034-FCC5CC532143}" presName="linear" presStyleCnt="0">
        <dgm:presLayoutVars>
          <dgm:animLvl val="lvl"/>
          <dgm:resizeHandles val="exact"/>
        </dgm:presLayoutVars>
      </dgm:prSet>
      <dgm:spPr/>
    </dgm:pt>
    <dgm:pt modelId="{42FDC1E4-3A78-43F1-8659-0CA26F272F54}" type="pres">
      <dgm:prSet presAssocID="{F395A059-88F2-454E-9086-4037242E4FD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00AE3BD-B7B3-4960-A210-C30EA4591059}" type="pres">
      <dgm:prSet presAssocID="{0F1913D9-9258-4F30-92DE-CE16201473B4}" presName="spacer" presStyleCnt="0"/>
      <dgm:spPr/>
    </dgm:pt>
    <dgm:pt modelId="{E2AF974E-63D0-4943-A643-6475B23395A8}" type="pres">
      <dgm:prSet presAssocID="{80600A1D-FDE4-4304-A08F-55C634791282}" presName="parentText" presStyleLbl="node1" presStyleIdx="1" presStyleCnt="9" custLinFactNeighborY="50327">
        <dgm:presLayoutVars>
          <dgm:chMax val="0"/>
          <dgm:bulletEnabled val="1"/>
        </dgm:presLayoutVars>
      </dgm:prSet>
      <dgm:spPr/>
    </dgm:pt>
    <dgm:pt modelId="{662EE00B-7756-4B5F-84BB-6F1F0B330BB3}" type="pres">
      <dgm:prSet presAssocID="{C2A8A257-D94F-432F-BB3B-5B16A6F93CAF}" presName="spacer" presStyleCnt="0"/>
      <dgm:spPr/>
    </dgm:pt>
    <dgm:pt modelId="{654A3F79-AB7E-4BB2-B952-01F65956BB62}" type="pres">
      <dgm:prSet presAssocID="{C6B928EA-E91C-4ABA-B24C-3A2FDF8FABFD}" presName="parentText" presStyleLbl="node1" presStyleIdx="2" presStyleCnt="9" custLinFactNeighborY="50327">
        <dgm:presLayoutVars>
          <dgm:chMax val="0"/>
          <dgm:bulletEnabled val="1"/>
        </dgm:presLayoutVars>
      </dgm:prSet>
      <dgm:spPr/>
    </dgm:pt>
    <dgm:pt modelId="{9B05A74A-DBF8-415F-9F2E-4126B2478ECE}" type="pres">
      <dgm:prSet presAssocID="{89730058-E3FE-47CE-BDA9-993C63EC799D}" presName="spacer" presStyleCnt="0"/>
      <dgm:spPr/>
    </dgm:pt>
    <dgm:pt modelId="{5F126BD7-A41A-429D-B85B-30F60BC09F51}" type="pres">
      <dgm:prSet presAssocID="{5B68FD47-3188-4C12-B01C-C346DEDEDCCC}" presName="parentText" presStyleLbl="node1" presStyleIdx="3" presStyleCnt="9" custLinFactNeighborY="50327">
        <dgm:presLayoutVars>
          <dgm:chMax val="0"/>
          <dgm:bulletEnabled val="1"/>
        </dgm:presLayoutVars>
      </dgm:prSet>
      <dgm:spPr/>
    </dgm:pt>
    <dgm:pt modelId="{62679776-CEF9-4E5A-9EB3-7F45A75CE690}" type="pres">
      <dgm:prSet presAssocID="{4A85B42E-ACED-484A-B03E-610E75180C06}" presName="spacer" presStyleCnt="0"/>
      <dgm:spPr/>
    </dgm:pt>
    <dgm:pt modelId="{DBBFF716-685D-433D-A9AF-019D823C8401}" type="pres">
      <dgm:prSet presAssocID="{D9AC0963-74BA-46AD-A305-255952F811F4}" presName="parentText" presStyleLbl="node1" presStyleIdx="4" presStyleCnt="9" custLinFactNeighborY="50327">
        <dgm:presLayoutVars>
          <dgm:chMax val="0"/>
          <dgm:bulletEnabled val="1"/>
        </dgm:presLayoutVars>
      </dgm:prSet>
      <dgm:spPr/>
    </dgm:pt>
    <dgm:pt modelId="{C5333F1A-B94A-46BF-A45E-3A5929F807A6}" type="pres">
      <dgm:prSet presAssocID="{722DE3B9-EDE1-45F0-BE41-B363BE01FA6A}" presName="spacer" presStyleCnt="0"/>
      <dgm:spPr/>
    </dgm:pt>
    <dgm:pt modelId="{EFC75373-A998-4402-A362-77BF386F9650}" type="pres">
      <dgm:prSet presAssocID="{2E1BA6CB-815D-4B5A-AD0C-96332823EB07}" presName="parentText" presStyleLbl="node1" presStyleIdx="5" presStyleCnt="9" custLinFactNeighborY="50327">
        <dgm:presLayoutVars>
          <dgm:chMax val="0"/>
          <dgm:bulletEnabled val="1"/>
        </dgm:presLayoutVars>
      </dgm:prSet>
      <dgm:spPr/>
    </dgm:pt>
    <dgm:pt modelId="{FDCBB989-BAD5-4D89-9F4C-135E288D4B07}" type="pres">
      <dgm:prSet presAssocID="{F4C1F68C-90E6-459E-8AC7-8E265860AEB1}" presName="spacer" presStyleCnt="0"/>
      <dgm:spPr/>
    </dgm:pt>
    <dgm:pt modelId="{7F5013B8-A885-4CF2-AB62-FFD80D67AB33}" type="pres">
      <dgm:prSet presAssocID="{066F167C-81BE-484B-8BDD-9963201E5944}" presName="parentText" presStyleLbl="node1" presStyleIdx="6" presStyleCnt="9" custLinFactNeighborY="50327">
        <dgm:presLayoutVars>
          <dgm:chMax val="0"/>
          <dgm:bulletEnabled val="1"/>
        </dgm:presLayoutVars>
      </dgm:prSet>
      <dgm:spPr/>
    </dgm:pt>
    <dgm:pt modelId="{DFF4FFD9-DACC-42F2-AA4B-DC30A3E3C961}" type="pres">
      <dgm:prSet presAssocID="{7B2DEACC-9001-4EAA-B08C-2E2097772B9B}" presName="spacer" presStyleCnt="0"/>
      <dgm:spPr/>
    </dgm:pt>
    <dgm:pt modelId="{E6F248A2-8B62-44E6-BD6D-B3831B6F797E}" type="pres">
      <dgm:prSet presAssocID="{0D598947-41E6-44B0-8132-83C23BD6829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6273B06-23C7-4915-B51B-331EFD4B9339}" type="pres">
      <dgm:prSet presAssocID="{5DD8F954-01E9-455F-88E8-6288CA09B201}" presName="spacer" presStyleCnt="0"/>
      <dgm:spPr/>
    </dgm:pt>
    <dgm:pt modelId="{D392B16D-55FE-4E17-B3FF-36015E6E14B8}" type="pres">
      <dgm:prSet presAssocID="{AC1A8E98-5C98-45B5-92F2-9D17BC628FB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A141005-CE4F-4E80-AC79-3AEB571721DA}" type="presOf" srcId="{2E1BA6CB-815D-4B5A-AD0C-96332823EB07}" destId="{EFC75373-A998-4402-A362-77BF386F9650}" srcOrd="0" destOrd="0" presId="urn:microsoft.com/office/officeart/2005/8/layout/vList2"/>
    <dgm:cxn modelId="{0A814511-68A2-4927-8946-2CCCF2827639}" srcId="{875A7AF8-5C82-464A-9034-FCC5CC532143}" destId="{C6B928EA-E91C-4ABA-B24C-3A2FDF8FABFD}" srcOrd="2" destOrd="0" parTransId="{8CBB3422-78BB-45E7-9E3D-0ABF3B19C72A}" sibTransId="{89730058-E3FE-47CE-BDA9-993C63EC799D}"/>
    <dgm:cxn modelId="{81165214-8107-4829-B5F7-1E4BF366260D}" type="presOf" srcId="{C6B928EA-E91C-4ABA-B24C-3A2FDF8FABFD}" destId="{654A3F79-AB7E-4BB2-B952-01F65956BB62}" srcOrd="0" destOrd="0" presId="urn:microsoft.com/office/officeart/2005/8/layout/vList2"/>
    <dgm:cxn modelId="{CB355F1B-AB53-4689-849C-1E75B7BB3BA0}" srcId="{875A7AF8-5C82-464A-9034-FCC5CC532143}" destId="{F395A059-88F2-454E-9086-4037242E4FDA}" srcOrd="0" destOrd="0" parTransId="{97D1A92E-3684-47CD-9B7E-9F18306D7F84}" sibTransId="{0F1913D9-9258-4F30-92DE-CE16201473B4}"/>
    <dgm:cxn modelId="{527C6824-0AE5-44EB-9A10-B42758268588}" type="presOf" srcId="{F395A059-88F2-454E-9086-4037242E4FDA}" destId="{42FDC1E4-3A78-43F1-8659-0CA26F272F54}" srcOrd="0" destOrd="0" presId="urn:microsoft.com/office/officeart/2005/8/layout/vList2"/>
    <dgm:cxn modelId="{EEF29B2E-6EA9-4BCF-90A9-B003DD6B7249}" srcId="{875A7AF8-5C82-464A-9034-FCC5CC532143}" destId="{D9AC0963-74BA-46AD-A305-255952F811F4}" srcOrd="4" destOrd="0" parTransId="{195C10BD-2F44-47BE-A2CF-56C8F29599DD}" sibTransId="{722DE3B9-EDE1-45F0-BE41-B363BE01FA6A}"/>
    <dgm:cxn modelId="{0BF4FD40-BB68-4142-AF98-AAC0727F3825}" srcId="{875A7AF8-5C82-464A-9034-FCC5CC532143}" destId="{5B68FD47-3188-4C12-B01C-C346DEDEDCCC}" srcOrd="3" destOrd="0" parTransId="{0C758C1C-235B-422A-A515-E4AD0C0591D4}" sibTransId="{4A85B42E-ACED-484A-B03E-610E75180C06}"/>
    <dgm:cxn modelId="{AC18E070-F80F-418E-A1D1-6D2ED435A15C}" type="presOf" srcId="{AC1A8E98-5C98-45B5-92F2-9D17BC628FB6}" destId="{D392B16D-55FE-4E17-B3FF-36015E6E14B8}" srcOrd="0" destOrd="0" presId="urn:microsoft.com/office/officeart/2005/8/layout/vList2"/>
    <dgm:cxn modelId="{4748F397-B04D-4E3E-ABCB-8C3E6D607A08}" type="presOf" srcId="{5B68FD47-3188-4C12-B01C-C346DEDEDCCC}" destId="{5F126BD7-A41A-429D-B85B-30F60BC09F51}" srcOrd="0" destOrd="0" presId="urn:microsoft.com/office/officeart/2005/8/layout/vList2"/>
    <dgm:cxn modelId="{F56DA49C-D0A9-48BC-BC96-00BF74067088}" srcId="{875A7AF8-5C82-464A-9034-FCC5CC532143}" destId="{0D598947-41E6-44B0-8132-83C23BD68296}" srcOrd="7" destOrd="0" parTransId="{9E89A89C-EAA0-4E32-9671-C39951931BF8}" sibTransId="{5DD8F954-01E9-455F-88E8-6288CA09B201}"/>
    <dgm:cxn modelId="{B42B149F-2625-4BBE-B0F0-429D71E9C8C6}" type="presOf" srcId="{80600A1D-FDE4-4304-A08F-55C634791282}" destId="{E2AF974E-63D0-4943-A643-6475B23395A8}" srcOrd="0" destOrd="0" presId="urn:microsoft.com/office/officeart/2005/8/layout/vList2"/>
    <dgm:cxn modelId="{E6EF43AD-1DDE-42CF-A14D-670393A88A2A}" srcId="{875A7AF8-5C82-464A-9034-FCC5CC532143}" destId="{066F167C-81BE-484B-8BDD-9963201E5944}" srcOrd="6" destOrd="0" parTransId="{E6952FB3-B913-4FC7-A9E7-13B4053CC829}" sibTransId="{7B2DEACC-9001-4EAA-B08C-2E2097772B9B}"/>
    <dgm:cxn modelId="{9E0797AF-7FE5-46E9-8FD1-545285038AB5}" type="presOf" srcId="{D9AC0963-74BA-46AD-A305-255952F811F4}" destId="{DBBFF716-685D-433D-A9AF-019D823C8401}" srcOrd="0" destOrd="0" presId="urn:microsoft.com/office/officeart/2005/8/layout/vList2"/>
    <dgm:cxn modelId="{09953BB5-E443-409D-85CC-18CB7D11EAE9}" type="presOf" srcId="{875A7AF8-5C82-464A-9034-FCC5CC532143}" destId="{F71E222D-4DD9-4F64-A86D-57B20777DE4C}" srcOrd="0" destOrd="0" presId="urn:microsoft.com/office/officeart/2005/8/layout/vList2"/>
    <dgm:cxn modelId="{6665CEBE-0521-44F3-8A33-10D1AA5F4505}" srcId="{875A7AF8-5C82-464A-9034-FCC5CC532143}" destId="{2E1BA6CB-815D-4B5A-AD0C-96332823EB07}" srcOrd="5" destOrd="0" parTransId="{CD09D707-5053-4C8D-BB90-1125973BEB4B}" sibTransId="{F4C1F68C-90E6-459E-8AC7-8E265860AEB1}"/>
    <dgm:cxn modelId="{CD85B3C4-B50B-4E81-A8FE-EA2ABEED6A60}" type="presOf" srcId="{066F167C-81BE-484B-8BDD-9963201E5944}" destId="{7F5013B8-A885-4CF2-AB62-FFD80D67AB33}" srcOrd="0" destOrd="0" presId="urn:microsoft.com/office/officeart/2005/8/layout/vList2"/>
    <dgm:cxn modelId="{5DA72FC9-0609-4636-8375-40150C23E95C}" type="presOf" srcId="{0D598947-41E6-44B0-8132-83C23BD68296}" destId="{E6F248A2-8B62-44E6-BD6D-B3831B6F797E}" srcOrd="0" destOrd="0" presId="urn:microsoft.com/office/officeart/2005/8/layout/vList2"/>
    <dgm:cxn modelId="{CD99B1DD-627B-459C-AF1C-00F264BF9554}" srcId="{875A7AF8-5C82-464A-9034-FCC5CC532143}" destId="{AC1A8E98-5C98-45B5-92F2-9D17BC628FB6}" srcOrd="8" destOrd="0" parTransId="{39D5F85E-84DE-44D6-BB56-BE0881017B62}" sibTransId="{45D6163A-8F80-4649-BC82-3C0338F2D56A}"/>
    <dgm:cxn modelId="{25FBA2F4-8560-4CD6-B4F2-C0ABDCE224EC}" srcId="{875A7AF8-5C82-464A-9034-FCC5CC532143}" destId="{80600A1D-FDE4-4304-A08F-55C634791282}" srcOrd="1" destOrd="0" parTransId="{7A81CFE6-7F01-4E22-9C7F-277448D00076}" sibTransId="{C2A8A257-D94F-432F-BB3B-5B16A6F93CAF}"/>
    <dgm:cxn modelId="{F10C5752-0177-4E0D-8123-E41B24F1F4DD}" type="presParOf" srcId="{F71E222D-4DD9-4F64-A86D-57B20777DE4C}" destId="{42FDC1E4-3A78-43F1-8659-0CA26F272F54}" srcOrd="0" destOrd="0" presId="urn:microsoft.com/office/officeart/2005/8/layout/vList2"/>
    <dgm:cxn modelId="{1EFE0D03-F6FC-4295-A676-BF9A566C309A}" type="presParOf" srcId="{F71E222D-4DD9-4F64-A86D-57B20777DE4C}" destId="{200AE3BD-B7B3-4960-A210-C30EA4591059}" srcOrd="1" destOrd="0" presId="urn:microsoft.com/office/officeart/2005/8/layout/vList2"/>
    <dgm:cxn modelId="{704EB055-888D-414A-8F90-DAD35C302C13}" type="presParOf" srcId="{F71E222D-4DD9-4F64-A86D-57B20777DE4C}" destId="{E2AF974E-63D0-4943-A643-6475B23395A8}" srcOrd="2" destOrd="0" presId="urn:microsoft.com/office/officeart/2005/8/layout/vList2"/>
    <dgm:cxn modelId="{55D284F1-7FD4-439E-9BFF-BF903B0F79B9}" type="presParOf" srcId="{F71E222D-4DD9-4F64-A86D-57B20777DE4C}" destId="{662EE00B-7756-4B5F-84BB-6F1F0B330BB3}" srcOrd="3" destOrd="0" presId="urn:microsoft.com/office/officeart/2005/8/layout/vList2"/>
    <dgm:cxn modelId="{AFEA1F35-EE38-4B62-9E26-79F158F5215A}" type="presParOf" srcId="{F71E222D-4DD9-4F64-A86D-57B20777DE4C}" destId="{654A3F79-AB7E-4BB2-B952-01F65956BB62}" srcOrd="4" destOrd="0" presId="urn:microsoft.com/office/officeart/2005/8/layout/vList2"/>
    <dgm:cxn modelId="{D1DE32ED-119B-4513-B842-1E331D990CA0}" type="presParOf" srcId="{F71E222D-4DD9-4F64-A86D-57B20777DE4C}" destId="{9B05A74A-DBF8-415F-9F2E-4126B2478ECE}" srcOrd="5" destOrd="0" presId="urn:microsoft.com/office/officeart/2005/8/layout/vList2"/>
    <dgm:cxn modelId="{FCC6450A-B83A-42F1-8B2A-FF75B8A1C442}" type="presParOf" srcId="{F71E222D-4DD9-4F64-A86D-57B20777DE4C}" destId="{5F126BD7-A41A-429D-B85B-30F60BC09F51}" srcOrd="6" destOrd="0" presId="urn:microsoft.com/office/officeart/2005/8/layout/vList2"/>
    <dgm:cxn modelId="{29EF7773-3035-4A60-AA0F-1B0FD1584ACE}" type="presParOf" srcId="{F71E222D-4DD9-4F64-A86D-57B20777DE4C}" destId="{62679776-CEF9-4E5A-9EB3-7F45A75CE690}" srcOrd="7" destOrd="0" presId="urn:microsoft.com/office/officeart/2005/8/layout/vList2"/>
    <dgm:cxn modelId="{28197FAF-4024-4D0C-BF55-2B08C22ECA59}" type="presParOf" srcId="{F71E222D-4DD9-4F64-A86D-57B20777DE4C}" destId="{DBBFF716-685D-433D-A9AF-019D823C8401}" srcOrd="8" destOrd="0" presId="urn:microsoft.com/office/officeart/2005/8/layout/vList2"/>
    <dgm:cxn modelId="{7461822E-36EC-48C1-BF9F-EC456B894B1C}" type="presParOf" srcId="{F71E222D-4DD9-4F64-A86D-57B20777DE4C}" destId="{C5333F1A-B94A-46BF-A45E-3A5929F807A6}" srcOrd="9" destOrd="0" presId="urn:microsoft.com/office/officeart/2005/8/layout/vList2"/>
    <dgm:cxn modelId="{1A683322-DD81-4266-91A4-374E7672F2FB}" type="presParOf" srcId="{F71E222D-4DD9-4F64-A86D-57B20777DE4C}" destId="{EFC75373-A998-4402-A362-77BF386F9650}" srcOrd="10" destOrd="0" presId="urn:microsoft.com/office/officeart/2005/8/layout/vList2"/>
    <dgm:cxn modelId="{4620FF94-2334-4158-AC34-A926C9F3EF6C}" type="presParOf" srcId="{F71E222D-4DD9-4F64-A86D-57B20777DE4C}" destId="{FDCBB989-BAD5-4D89-9F4C-135E288D4B07}" srcOrd="11" destOrd="0" presId="urn:microsoft.com/office/officeart/2005/8/layout/vList2"/>
    <dgm:cxn modelId="{816FC0B5-E5D2-494A-AD58-FD555E344092}" type="presParOf" srcId="{F71E222D-4DD9-4F64-A86D-57B20777DE4C}" destId="{7F5013B8-A885-4CF2-AB62-FFD80D67AB33}" srcOrd="12" destOrd="0" presId="urn:microsoft.com/office/officeart/2005/8/layout/vList2"/>
    <dgm:cxn modelId="{183DDAC9-67B0-4BEF-B077-3D0BA3907C97}" type="presParOf" srcId="{F71E222D-4DD9-4F64-A86D-57B20777DE4C}" destId="{DFF4FFD9-DACC-42F2-AA4B-DC30A3E3C961}" srcOrd="13" destOrd="0" presId="urn:microsoft.com/office/officeart/2005/8/layout/vList2"/>
    <dgm:cxn modelId="{C0F65CB5-A3A5-4701-B83C-98A23DA87754}" type="presParOf" srcId="{F71E222D-4DD9-4F64-A86D-57B20777DE4C}" destId="{E6F248A2-8B62-44E6-BD6D-B3831B6F797E}" srcOrd="14" destOrd="0" presId="urn:microsoft.com/office/officeart/2005/8/layout/vList2"/>
    <dgm:cxn modelId="{9F97F3F2-CDBE-41EB-9CD1-34E427C1DD45}" type="presParOf" srcId="{F71E222D-4DD9-4F64-A86D-57B20777DE4C}" destId="{66273B06-23C7-4915-B51B-331EFD4B9339}" srcOrd="15" destOrd="0" presId="urn:microsoft.com/office/officeart/2005/8/layout/vList2"/>
    <dgm:cxn modelId="{81A32A08-565F-4FB1-911C-441F7932526B}" type="presParOf" srcId="{F71E222D-4DD9-4F64-A86D-57B20777DE4C}" destId="{D392B16D-55FE-4E17-B3FF-36015E6E14B8}" srcOrd="1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DC1E4-3A78-43F1-8659-0CA26F272F54}">
      <dsp:nvSpPr>
        <dsp:cNvPr id="0" name=""/>
        <dsp:cNvSpPr/>
      </dsp:nvSpPr>
      <dsp:spPr>
        <a:xfrm>
          <a:off x="0" y="368"/>
          <a:ext cx="6915700" cy="50194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Windows 10, </a:t>
          </a:r>
          <a:r>
            <a:rPr lang="en-US" sz="1200" b="1" kern="1200" dirty="0" err="1">
              <a:solidFill>
                <a:schemeClr val="tx1"/>
              </a:solidFill>
            </a:rPr>
            <a:t>Os</a:t>
          </a:r>
          <a:r>
            <a:rPr lang="en-US" sz="1200" b="1" kern="1200" dirty="0">
              <a:solidFill>
                <a:schemeClr val="tx1"/>
              </a:solidFill>
            </a:rPr>
            <a:t> build 21H2/ 19044.1645, 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4503" y="24871"/>
        <a:ext cx="6866694" cy="452942"/>
      </dsp:txXfrm>
    </dsp:sp>
    <dsp:sp modelId="{E2AF974E-63D0-4943-A643-6475B23395A8}">
      <dsp:nvSpPr>
        <dsp:cNvPr id="0" name=""/>
        <dsp:cNvSpPr/>
      </dsp:nvSpPr>
      <dsp:spPr>
        <a:xfrm>
          <a:off x="0" y="515826"/>
          <a:ext cx="6915700" cy="50194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WEB.DEV for Web accessibility testing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4503" y="540329"/>
        <a:ext cx="6866694" cy="452942"/>
      </dsp:txXfrm>
    </dsp:sp>
    <dsp:sp modelId="{654A3F79-AB7E-4BB2-B952-01F65956BB62}">
      <dsp:nvSpPr>
        <dsp:cNvPr id="0" name=""/>
        <dsp:cNvSpPr/>
      </dsp:nvSpPr>
      <dsp:spPr>
        <a:xfrm>
          <a:off x="0" y="1026760"/>
          <a:ext cx="6915700" cy="50194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SUCURI Site check for security audit</a:t>
          </a:r>
          <a:endParaRPr lang="en-US" sz="1200" kern="1200">
            <a:solidFill>
              <a:schemeClr val="tx1"/>
            </a:solidFill>
          </a:endParaRPr>
        </a:p>
      </dsp:txBody>
      <dsp:txXfrm>
        <a:off x="24503" y="1051263"/>
        <a:ext cx="6866694" cy="452942"/>
      </dsp:txXfrm>
    </dsp:sp>
    <dsp:sp modelId="{5F126BD7-A41A-429D-B85B-30F60BC09F51}">
      <dsp:nvSpPr>
        <dsp:cNvPr id="0" name=""/>
        <dsp:cNvSpPr/>
      </dsp:nvSpPr>
      <dsp:spPr>
        <a:xfrm>
          <a:off x="0" y="1537695"/>
          <a:ext cx="6915700" cy="50194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BROWSERSTACK – WEB Tool for responsive Design Testing on Real Devices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4503" y="1562198"/>
        <a:ext cx="6866694" cy="452942"/>
      </dsp:txXfrm>
    </dsp:sp>
    <dsp:sp modelId="{DBBFF716-685D-433D-A9AF-019D823C8401}">
      <dsp:nvSpPr>
        <dsp:cNvPr id="0" name=""/>
        <dsp:cNvSpPr/>
      </dsp:nvSpPr>
      <dsp:spPr>
        <a:xfrm>
          <a:off x="0" y="2048630"/>
          <a:ext cx="6915700" cy="50194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Mantis Bug Tracker </a:t>
          </a:r>
          <a:endParaRPr lang="en-US" sz="1200" kern="1200">
            <a:solidFill>
              <a:schemeClr val="tx1"/>
            </a:solidFill>
          </a:endParaRPr>
        </a:p>
      </dsp:txBody>
      <dsp:txXfrm>
        <a:off x="24503" y="2073133"/>
        <a:ext cx="6866694" cy="452942"/>
      </dsp:txXfrm>
    </dsp:sp>
    <dsp:sp modelId="{EFC75373-A998-4402-A362-77BF386F9650}">
      <dsp:nvSpPr>
        <dsp:cNvPr id="0" name=""/>
        <dsp:cNvSpPr/>
      </dsp:nvSpPr>
      <dsp:spPr>
        <a:xfrm>
          <a:off x="0" y="2559565"/>
          <a:ext cx="6915700" cy="50194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Microsoft Excel for test cases design and monitoring</a:t>
          </a:r>
          <a:endParaRPr lang="en-US" sz="1200" kern="1200">
            <a:solidFill>
              <a:schemeClr val="tx1"/>
            </a:solidFill>
          </a:endParaRPr>
        </a:p>
      </dsp:txBody>
      <dsp:txXfrm>
        <a:off x="24503" y="2584068"/>
        <a:ext cx="6866694" cy="452942"/>
      </dsp:txXfrm>
    </dsp:sp>
    <dsp:sp modelId="{7F5013B8-A885-4CF2-AB62-FFD80D67AB33}">
      <dsp:nvSpPr>
        <dsp:cNvPr id="0" name=""/>
        <dsp:cNvSpPr/>
      </dsp:nvSpPr>
      <dsp:spPr>
        <a:xfrm>
          <a:off x="0" y="3070500"/>
          <a:ext cx="6915700" cy="50194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Browser </a:t>
          </a:r>
          <a:r>
            <a:rPr lang="en-GB" sz="1200" b="1" kern="1200">
              <a:solidFill>
                <a:schemeClr val="tx1"/>
              </a:solidFill>
            </a:rPr>
            <a:t>Microsoft Edge (Version 107.0.1418.26 (Official build) (64-bit))</a:t>
          </a:r>
          <a:endParaRPr lang="en-US" sz="1200" kern="1200">
            <a:solidFill>
              <a:schemeClr val="tx1"/>
            </a:solidFill>
          </a:endParaRPr>
        </a:p>
      </dsp:txBody>
      <dsp:txXfrm>
        <a:off x="24503" y="3095003"/>
        <a:ext cx="6866694" cy="452942"/>
      </dsp:txXfrm>
    </dsp:sp>
    <dsp:sp modelId="{E6F248A2-8B62-44E6-BD6D-B3831B6F797E}">
      <dsp:nvSpPr>
        <dsp:cNvPr id="0" name=""/>
        <dsp:cNvSpPr/>
      </dsp:nvSpPr>
      <dsp:spPr>
        <a:xfrm>
          <a:off x="0" y="3576912"/>
          <a:ext cx="6915700" cy="50194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Browser Chrome (Version 107.0.5304.88 (Official Build) (64-bit))</a:t>
          </a:r>
          <a:endParaRPr lang="en-US" sz="1200" kern="1200">
            <a:solidFill>
              <a:schemeClr val="tx1"/>
            </a:solidFill>
          </a:endParaRPr>
        </a:p>
      </dsp:txBody>
      <dsp:txXfrm>
        <a:off x="24503" y="3601415"/>
        <a:ext cx="6866694" cy="452942"/>
      </dsp:txXfrm>
    </dsp:sp>
    <dsp:sp modelId="{D392B16D-55FE-4E17-B3FF-36015E6E14B8}">
      <dsp:nvSpPr>
        <dsp:cNvPr id="0" name=""/>
        <dsp:cNvSpPr/>
      </dsp:nvSpPr>
      <dsp:spPr>
        <a:xfrm>
          <a:off x="0" y="4087847"/>
          <a:ext cx="6915700" cy="50194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DELL Laptop </a:t>
          </a:r>
          <a:r>
            <a:rPr lang="pt-BR" sz="1200" b="1" kern="1200" dirty="0">
              <a:solidFill>
                <a:schemeClr val="tx1"/>
              </a:solidFill>
            </a:rPr>
            <a:t>Intel(R) Core(TM) i5-10310U CPU @ 1.70GHz   2.21 GHz ; 64-bit operating system; 8 GB RAM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1" kern="1200" dirty="0">
            <a:solidFill>
              <a:schemeClr val="tx1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Xmind and Visio – for mind map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4503" y="4112350"/>
        <a:ext cx="6866694" cy="45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52A54-CF8B-4E18-AE21-BBFC6829EF0D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80DD6-8CB6-454C-B933-8F845C30E5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4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0DD6-8CB6-454C-B933-8F845C30E5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1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0DD6-8CB6-454C-B933-8F845C30E53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2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share held by internet browsers in Europe 2009-2021 – on STATISTA.com  </a:t>
            </a:r>
          </a:p>
          <a:p>
            <a:r>
              <a:rPr lang="en-US" dirty="0"/>
              <a:t>2021 • Chrome 60.1% </a:t>
            </a:r>
          </a:p>
          <a:p>
            <a:r>
              <a:rPr lang="en-US" dirty="0"/>
              <a:t>• Safari 19.85% </a:t>
            </a:r>
          </a:p>
          <a:p>
            <a:r>
              <a:rPr lang="en-US" dirty="0"/>
              <a:t>• Firefox 6.3% </a:t>
            </a:r>
          </a:p>
          <a:p>
            <a:r>
              <a:rPr lang="en-US" dirty="0"/>
              <a:t>• Edge 4.81%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0DD6-8CB6-454C-B933-8F845C30E53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share held by internet browsers in Europe 2009-2021 – on STATISTA.com  </a:t>
            </a:r>
          </a:p>
          <a:p>
            <a:r>
              <a:rPr lang="en-US" dirty="0"/>
              <a:t>2021 • Chrome 60.1% </a:t>
            </a:r>
          </a:p>
          <a:p>
            <a:r>
              <a:rPr lang="en-US" dirty="0"/>
              <a:t>• Safari 19.85% </a:t>
            </a:r>
          </a:p>
          <a:p>
            <a:r>
              <a:rPr lang="en-US" dirty="0"/>
              <a:t>• Firefox 6.3% </a:t>
            </a:r>
          </a:p>
          <a:p>
            <a:r>
              <a:rPr lang="en-US" dirty="0"/>
              <a:t>• Edge 4.81%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0DD6-8CB6-454C-B933-8F845C30E5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8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0DD6-8CB6-454C-B933-8F845C30E5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share held by internet browsers in Europe 2009-2021 – on STATISTA.com  </a:t>
            </a:r>
          </a:p>
          <a:p>
            <a:r>
              <a:rPr lang="en-US" dirty="0"/>
              <a:t>2021 • Chrome 60.1% </a:t>
            </a:r>
          </a:p>
          <a:p>
            <a:r>
              <a:rPr lang="en-US" dirty="0"/>
              <a:t>• Safari 19.85% </a:t>
            </a:r>
          </a:p>
          <a:p>
            <a:r>
              <a:rPr lang="en-US" dirty="0"/>
              <a:t>• Firefox 6.3% </a:t>
            </a:r>
          </a:p>
          <a:p>
            <a:r>
              <a:rPr lang="en-US" dirty="0"/>
              <a:t>• Edge 4.81%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0DD6-8CB6-454C-B933-8F845C30E5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1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share held by internet browsers in Europe 2009-2021 – on STATISTA.com  </a:t>
            </a:r>
          </a:p>
          <a:p>
            <a:r>
              <a:rPr lang="en-US" dirty="0"/>
              <a:t>2021 • Chrome 60.1% </a:t>
            </a:r>
          </a:p>
          <a:p>
            <a:r>
              <a:rPr lang="en-US" dirty="0"/>
              <a:t>• Safari 19.85% </a:t>
            </a:r>
          </a:p>
          <a:p>
            <a:r>
              <a:rPr lang="en-US" dirty="0"/>
              <a:t>• Firefox 6.3% </a:t>
            </a:r>
          </a:p>
          <a:p>
            <a:r>
              <a:rPr lang="en-US" dirty="0"/>
              <a:t>• Edge 4.81%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0DD6-8CB6-454C-B933-8F845C30E5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0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0DD6-8CB6-454C-B933-8F845C30E5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21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0DD6-8CB6-454C-B933-8F845C30E5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1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872B-75B3-4C92-A3A5-120632EB0D9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79A1-45EF-4A19-B7F3-4A836596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872B-75B3-4C92-A3A5-120632EB0D9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79A1-45EF-4A19-B7F3-4A836596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2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872B-75B3-4C92-A3A5-120632EB0D9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79A1-45EF-4A19-B7F3-4A836596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872B-75B3-4C92-A3A5-120632EB0D9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79A1-45EF-4A19-B7F3-4A836596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4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872B-75B3-4C92-A3A5-120632EB0D9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79A1-45EF-4A19-B7F3-4A836596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2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872B-75B3-4C92-A3A5-120632EB0D9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79A1-45EF-4A19-B7F3-4A836596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872B-75B3-4C92-A3A5-120632EB0D9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79A1-45EF-4A19-B7F3-4A836596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9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872B-75B3-4C92-A3A5-120632EB0D9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79A1-45EF-4A19-B7F3-4A836596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3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872B-75B3-4C92-A3A5-120632EB0D9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79A1-45EF-4A19-B7F3-4A836596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872B-75B3-4C92-A3A5-120632EB0D9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79A1-45EF-4A19-B7F3-4A836596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3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872B-75B3-4C92-A3A5-120632EB0D9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79A1-45EF-4A19-B7F3-4A836596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872B-75B3-4C92-A3A5-120632EB0D9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79A1-45EF-4A19-B7F3-4A836596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6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fif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jp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fif"/><Relationship Id="rId14" Type="http://schemas.openxmlformats.org/officeDocument/2006/relationships/image" Target="../media/image8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#RANGE!A1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ugs.scoalainformala.ro/view.php?id=45135" TargetMode="External"/><Relationship Id="rId13" Type="http://schemas.openxmlformats.org/officeDocument/2006/relationships/hyperlink" Target="https://bugs.scoalainformala.ro/view.php?id=44997" TargetMode="External"/><Relationship Id="rId18" Type="http://schemas.openxmlformats.org/officeDocument/2006/relationships/hyperlink" Target="https://bugs.scoalainformala.ro/view.php?id=44961" TargetMode="External"/><Relationship Id="rId3" Type="http://schemas.openxmlformats.org/officeDocument/2006/relationships/hyperlink" Target="https://bugs.scoalainformala.ro/view.php?id=45166" TargetMode="External"/><Relationship Id="rId7" Type="http://schemas.openxmlformats.org/officeDocument/2006/relationships/hyperlink" Target="https://bugs.scoalainformala.ro/view.php?id=45136" TargetMode="External"/><Relationship Id="rId12" Type="http://schemas.openxmlformats.org/officeDocument/2006/relationships/hyperlink" Target="https://bugs.scoalainformala.ro/view.php?id=44999" TargetMode="External"/><Relationship Id="rId17" Type="http://schemas.openxmlformats.org/officeDocument/2006/relationships/hyperlink" Target="https://bugs.scoalainformala.ro/view.php?id=44970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bugs.scoalainformala.ro/view.php?id=44971" TargetMode="External"/><Relationship Id="rId20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scoalainformala.ro/view.php?id=45137" TargetMode="External"/><Relationship Id="rId11" Type="http://schemas.openxmlformats.org/officeDocument/2006/relationships/hyperlink" Target="https://bugs.scoalainformala.ro/view.php?id=44998" TargetMode="External"/><Relationship Id="rId5" Type="http://schemas.openxmlformats.org/officeDocument/2006/relationships/hyperlink" Target="https://bugs.scoalainformala.ro/view.php?id=45138" TargetMode="External"/><Relationship Id="rId15" Type="http://schemas.openxmlformats.org/officeDocument/2006/relationships/hyperlink" Target="https://bugs.scoalainformala.ro/view.php?id=44972" TargetMode="External"/><Relationship Id="rId10" Type="http://schemas.openxmlformats.org/officeDocument/2006/relationships/hyperlink" Target="https://bugs.scoalainformala.ro/view.php?id=45133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s://bugs.scoalainformala.ro/view.php?id=45139" TargetMode="External"/><Relationship Id="rId9" Type="http://schemas.openxmlformats.org/officeDocument/2006/relationships/hyperlink" Target="https://bugs.scoalainformala.ro/view.php?id=45134" TargetMode="External"/><Relationship Id="rId14" Type="http://schemas.openxmlformats.org/officeDocument/2006/relationships/hyperlink" Target="https://bugs.scoalainformala.ro/view.php?id=4499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6C75B-39E2-4D48-B9A1-AF67E54A07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6166" r="2075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FINAL PROJECT</a:t>
            </a:r>
            <a:br>
              <a:rPr lang="en-US" sz="4800" dirty="0"/>
            </a:br>
            <a:r>
              <a:rPr lang="en-US" sz="4800" dirty="0"/>
              <a:t>gate. shop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49969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900" dirty="0"/>
              <a:t>Junior Software Tester</a:t>
            </a:r>
          </a:p>
          <a:p>
            <a:pPr algn="l"/>
            <a:r>
              <a:rPr lang="en-US" sz="900" dirty="0"/>
              <a:t>Madalina Blaga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900" dirty="0"/>
          </a:p>
          <a:p>
            <a:pPr algn="l"/>
            <a:r>
              <a:rPr lang="en-US" sz="900" dirty="0"/>
              <a:t>Course Software/Manual Testing (QA)</a:t>
            </a:r>
          </a:p>
          <a:p>
            <a:pPr algn="l"/>
            <a:br>
              <a:rPr lang="en-US" sz="900" dirty="0"/>
            </a:br>
            <a:r>
              <a:rPr lang="en-US" sz="900" dirty="0"/>
              <a:t>Software Testing, gr. 33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449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LESSONS LEARNT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70838-173E-47E6-A497-6CA68720863F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The past four months represented a big learning curve for me, discovering: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what is actually software testing,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what are the reasons behind performing testing,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methods and tools ( Mantis, Visual Studio, Postman, XMind) I learned that “The sky is the limit” when we talk about testing types.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I learned that I really love testing  but that it is far from being easy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And last but not least I got to know some great colleagues and mentors. 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The final project was the opportunity to validate all that I have learned  in terms of testing process and applying them that knowledge.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Thank you!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5A17F8-219E-4217-907F-FA8635F1A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9" r="2482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WEBSITE DESCRIPTION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GATE.SHOP is an e-commerce web site, offering for sale clothes, shoes and accessories for men women and kids and diverse home décor items. </a:t>
            </a:r>
          </a:p>
          <a:p>
            <a:pPr marL="0" indent="0">
              <a:buNone/>
            </a:pPr>
            <a:r>
              <a:rPr lang="en-US" sz="2000"/>
              <a:t>It targets customers from eastern European countries.</a:t>
            </a:r>
          </a:p>
          <a:p>
            <a:pPr marL="0" indent="0">
              <a:buNone/>
            </a:pPr>
            <a:r>
              <a:rPr lang="en-US" sz="2000"/>
              <a:t>The scope of the website is to sell products to eastern European clients, while ensuring: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/>
              <a:t>a satisfying shopping experience for the clients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/>
              <a:t>easy to access and to use web site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/>
              <a:t>good customer service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/>
              <a:t>secure data and payments</a:t>
            </a: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 descr="Logo GATE">
            <a:extLst>
              <a:ext uri="{FF2B5EF4-FFF2-40B4-BE49-F238E27FC236}">
                <a16:creationId xmlns:a16="http://schemas.microsoft.com/office/drawing/2014/main" id="{3557D2A5-BB2E-4278-9B28-1E65DF1EAC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44285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3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TEST STRATEGY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Smoke testing -  to decide the website that I will choose</a:t>
            </a:r>
          </a:p>
          <a:p>
            <a:r>
              <a:rPr lang="en-US" sz="1700" dirty="0"/>
              <a:t>Exploratory testing - to identify website features</a:t>
            </a:r>
          </a:p>
          <a:p>
            <a:r>
              <a:rPr lang="en-US" sz="1700" dirty="0"/>
              <a:t>Mind map the features and identify the key ones</a:t>
            </a:r>
          </a:p>
          <a:p>
            <a:r>
              <a:rPr lang="en-US" sz="1700" dirty="0"/>
              <a:t>Inspect Html code - to identify requirements on text fields ( range values) , mandatory error messages. </a:t>
            </a:r>
          </a:p>
          <a:p>
            <a:r>
              <a:rPr lang="en-US" sz="1700" dirty="0"/>
              <a:t>Design test plan </a:t>
            </a:r>
          </a:p>
          <a:p>
            <a:r>
              <a:rPr lang="en-US" sz="1700" dirty="0"/>
              <a:t>Identify the necessary testing tools and environments </a:t>
            </a:r>
          </a:p>
          <a:p>
            <a:r>
              <a:rPr lang="en-US" sz="1700" dirty="0"/>
              <a:t>Design test cases - to check with priority the key functional and non-functional requirements</a:t>
            </a:r>
          </a:p>
          <a:p>
            <a:r>
              <a:rPr lang="en-US" sz="1700" dirty="0"/>
              <a:t>Run the established test cases and record the result </a:t>
            </a:r>
          </a:p>
          <a:p>
            <a:r>
              <a:rPr lang="en-US" sz="1700" dirty="0"/>
              <a:t>Report all identified bugs.</a:t>
            </a:r>
          </a:p>
          <a:p>
            <a:r>
              <a:rPr lang="en-US" sz="1700" dirty="0"/>
              <a:t>Elaborate final test report. 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66" y="196645"/>
            <a:ext cx="6901193" cy="1135737"/>
          </a:xfrm>
        </p:spPr>
        <p:txBody>
          <a:bodyPr>
            <a:normAutofit/>
          </a:bodyPr>
          <a:lstStyle/>
          <a:p>
            <a:pPr fontAlgn="t"/>
            <a:r>
              <a:rPr lang="en-US" sz="3600"/>
              <a:t>TEST TOOLS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50464B4-5F25-41B5-A9E7-FFD30ED87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39464"/>
              </p:ext>
            </p:extLst>
          </p:nvPr>
        </p:nvGraphicFramePr>
        <p:xfrm>
          <a:off x="4948951" y="1345814"/>
          <a:ext cx="6915700" cy="4590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3" name="Picture 32" descr="A picture containing shape&#10;&#10;Description automatically generated">
            <a:extLst>
              <a:ext uri="{FF2B5EF4-FFF2-40B4-BE49-F238E27FC236}">
                <a16:creationId xmlns:a16="http://schemas.microsoft.com/office/drawing/2014/main" id="{3AB7B98C-DEF2-4CA4-806E-22B64F955F7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8" t="1" r="22029" b="5931"/>
          <a:stretch/>
        </p:blipFill>
        <p:spPr>
          <a:xfrm>
            <a:off x="1671148" y="1668141"/>
            <a:ext cx="541569" cy="632607"/>
          </a:xfrm>
          <a:prstGeom prst="rect">
            <a:avLst/>
          </a:prstGeom>
        </p:spPr>
      </p:pic>
      <p:pic>
        <p:nvPicPr>
          <p:cNvPr id="35" name="Picture 3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5F047441-E72F-4BD6-9417-51BEBA7B743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3"/>
          <a:stretch/>
        </p:blipFill>
        <p:spPr>
          <a:xfrm>
            <a:off x="1566782" y="2627589"/>
            <a:ext cx="750299" cy="4935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F5A749-9557-4294-B19F-A1E356835E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65" y="3448008"/>
            <a:ext cx="616194" cy="5734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2232C86-9582-4132-A6FC-500280A4F2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43" y="2587918"/>
            <a:ext cx="559836" cy="5729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05E91E2-9C04-492B-890B-4E169DC097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43" y="1684055"/>
            <a:ext cx="559836" cy="573427"/>
          </a:xfrm>
          <a:prstGeom prst="rect">
            <a:avLst/>
          </a:prstGeom>
        </p:spPr>
      </p:pic>
      <p:pic>
        <p:nvPicPr>
          <p:cNvPr id="41" name="Picture 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9F4048-9FF5-4F95-9995-9AA6DEDCA5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67" y="4898958"/>
            <a:ext cx="974027" cy="257375"/>
          </a:xfrm>
          <a:prstGeom prst="rect">
            <a:avLst/>
          </a:prstGeom>
        </p:spPr>
      </p:pic>
      <p:pic>
        <p:nvPicPr>
          <p:cNvPr id="45" name="Picture 44" descr="A picture containing text, transport, wheel&#10;&#10;Description automatically generated">
            <a:extLst>
              <a:ext uri="{FF2B5EF4-FFF2-40B4-BE49-F238E27FC236}">
                <a16:creationId xmlns:a16="http://schemas.microsoft.com/office/drawing/2014/main" id="{7E91AC9F-888A-4F19-A6CB-7E9F4460A41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88" y="3334803"/>
            <a:ext cx="685512" cy="686632"/>
          </a:xfrm>
          <a:prstGeom prst="rect">
            <a:avLst/>
          </a:prstGeom>
        </p:spPr>
      </p:pic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3A463757-9D99-4179-9746-874E71804F1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7" b="34394"/>
          <a:stretch/>
        </p:blipFill>
        <p:spPr>
          <a:xfrm>
            <a:off x="2698900" y="4336575"/>
            <a:ext cx="1545703" cy="3902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753B4B4-623E-4996-9B69-C6F0BA1DAD2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4969" r="13044" b="6959"/>
          <a:stretch/>
        </p:blipFill>
        <p:spPr>
          <a:xfrm>
            <a:off x="1671148" y="4416374"/>
            <a:ext cx="594583" cy="573209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960784A-D302-4A50-BFE1-117B7F48C73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5" t="33825" r="22445" b="33728"/>
          <a:stretch/>
        </p:blipFill>
        <p:spPr>
          <a:xfrm>
            <a:off x="2696635" y="5336530"/>
            <a:ext cx="1415600" cy="482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3B8B3F-5F7B-4C14-9F29-DDF7570FE27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62013" y="5238603"/>
            <a:ext cx="559836" cy="5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2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TEST TYPES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4023519" y="713064"/>
            <a:ext cx="4771514" cy="5740079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de-DE" sz="1050" b="1" dirty="0" err="1"/>
              <a:t>Functional</a:t>
            </a:r>
            <a:r>
              <a:rPr lang="de-DE" sz="1050" b="1" dirty="0"/>
              <a:t> </a:t>
            </a:r>
            <a:r>
              <a:rPr lang="de-DE" sz="1050" b="1" dirty="0" err="1"/>
              <a:t>testing</a:t>
            </a:r>
            <a:r>
              <a:rPr lang="de-DE" sz="1050" b="1" dirty="0"/>
              <a:t> </a:t>
            </a:r>
          </a:p>
          <a:p>
            <a:pPr lvl="0">
              <a:lnSpc>
                <a:spcPct val="170000"/>
              </a:lnSpc>
            </a:pPr>
            <a:r>
              <a:rPr lang="en-US" sz="1050" dirty="0"/>
              <a:t>Smoke testing</a:t>
            </a:r>
          </a:p>
          <a:p>
            <a:pPr lvl="0">
              <a:lnSpc>
                <a:spcPct val="170000"/>
              </a:lnSpc>
            </a:pPr>
            <a:r>
              <a:rPr lang="en-US" sz="1050" dirty="0"/>
              <a:t>Exploratory testing to check main functionalities </a:t>
            </a:r>
          </a:p>
          <a:p>
            <a:pPr lvl="0">
              <a:lnSpc>
                <a:spcPct val="170000"/>
              </a:lnSpc>
            </a:pPr>
            <a:r>
              <a:rPr lang="de-DE" sz="1050" dirty="0"/>
              <a:t>Usability </a:t>
            </a:r>
            <a:r>
              <a:rPr lang="de-DE" sz="1050" dirty="0" err="1"/>
              <a:t>testing</a:t>
            </a:r>
            <a:r>
              <a:rPr lang="de-DE" sz="1050" dirty="0"/>
              <a:t>  </a:t>
            </a:r>
            <a:endParaRPr lang="en-US" sz="1050" dirty="0"/>
          </a:p>
          <a:p>
            <a:pPr lvl="0">
              <a:lnSpc>
                <a:spcPct val="170000"/>
              </a:lnSpc>
            </a:pPr>
            <a:r>
              <a:rPr lang="de-DE" sz="1050" dirty="0" err="1"/>
              <a:t>Pozitive</a:t>
            </a:r>
            <a:r>
              <a:rPr lang="de-DE" sz="1050" dirty="0"/>
              <a:t> </a:t>
            </a:r>
            <a:r>
              <a:rPr lang="de-DE" sz="1050" dirty="0" err="1"/>
              <a:t>testing</a:t>
            </a:r>
            <a:endParaRPr lang="de-DE" sz="1050" dirty="0"/>
          </a:p>
          <a:p>
            <a:pPr lvl="0">
              <a:lnSpc>
                <a:spcPct val="170000"/>
              </a:lnSpc>
            </a:pPr>
            <a:r>
              <a:rPr lang="de-DE" sz="1050" dirty="0"/>
              <a:t>Negative </a:t>
            </a:r>
            <a:r>
              <a:rPr lang="de-DE" sz="1050" dirty="0" err="1"/>
              <a:t>testing</a:t>
            </a:r>
            <a:endParaRPr lang="de-DE" sz="1050" dirty="0"/>
          </a:p>
          <a:p>
            <a:pPr>
              <a:lnSpc>
                <a:spcPct val="170000"/>
              </a:lnSpc>
            </a:pPr>
            <a:r>
              <a:rPr lang="en-US" sz="1050" dirty="0"/>
              <a:t>Cross-compatibility with Browser , Operating Systems and Mobile Devices </a:t>
            </a:r>
          </a:p>
          <a:p>
            <a:pPr>
              <a:lnSpc>
                <a:spcPct val="170000"/>
              </a:lnSpc>
            </a:pPr>
            <a:r>
              <a:rPr lang="de-DE" sz="1050" dirty="0" err="1"/>
              <a:t>Accessibility</a:t>
            </a:r>
            <a:r>
              <a:rPr lang="de-DE" sz="1050" dirty="0"/>
              <a:t> </a:t>
            </a:r>
            <a:r>
              <a:rPr lang="de-DE" sz="1050" dirty="0" err="1"/>
              <a:t>testing</a:t>
            </a:r>
            <a:endParaRPr lang="de-DE" sz="1050" dirty="0"/>
          </a:p>
          <a:p>
            <a:pPr>
              <a:lnSpc>
                <a:spcPct val="170000"/>
              </a:lnSpc>
            </a:pPr>
            <a:r>
              <a:rPr lang="en-US" sz="1050" dirty="0"/>
              <a:t>Connectivity testing</a:t>
            </a:r>
          </a:p>
          <a:p>
            <a:pPr>
              <a:lnSpc>
                <a:spcPct val="170000"/>
              </a:lnSpc>
            </a:pPr>
            <a:r>
              <a:rPr lang="en-US" sz="1050" dirty="0"/>
              <a:t>Responsive testing</a:t>
            </a:r>
          </a:p>
          <a:p>
            <a:pPr lvl="0">
              <a:lnSpc>
                <a:spcPct val="170000"/>
              </a:lnSpc>
            </a:pPr>
            <a:r>
              <a:rPr lang="en-US" sz="1050" dirty="0"/>
              <a:t>User interface testing</a:t>
            </a:r>
          </a:p>
          <a:p>
            <a:pPr lvl="0">
              <a:lnSpc>
                <a:spcPct val="170000"/>
              </a:lnSpc>
            </a:pPr>
            <a:r>
              <a:rPr lang="en-US" sz="1050" dirty="0"/>
              <a:t>Dynamic testing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050" b="1" dirty="0"/>
              <a:t>Non-functional testing</a:t>
            </a:r>
          </a:p>
          <a:p>
            <a:pPr>
              <a:lnSpc>
                <a:spcPct val="170000"/>
              </a:lnSpc>
            </a:pPr>
            <a:r>
              <a:rPr lang="en-US" sz="1050" dirty="0"/>
              <a:t>Web security testing </a:t>
            </a:r>
          </a:p>
          <a:p>
            <a:pPr>
              <a:lnSpc>
                <a:spcPct val="170000"/>
              </a:lnSpc>
            </a:pPr>
            <a:r>
              <a:rPr lang="en-US" sz="1050" dirty="0"/>
              <a:t>Static testing</a:t>
            </a:r>
          </a:p>
          <a:p>
            <a:pPr lvl="0">
              <a:lnSpc>
                <a:spcPct val="170000"/>
              </a:lnSpc>
            </a:pP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endParaRPr lang="en-US" sz="1050" dirty="0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88FCC5D-4CA7-422E-9026-C726B551F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698" y="2802704"/>
            <a:ext cx="5524500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7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TEST CASE OVERVIEW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1" name="Content Placeholder 13">
            <a:extLst>
              <a:ext uri="{FF2B5EF4-FFF2-40B4-BE49-F238E27FC236}">
                <a16:creationId xmlns:a16="http://schemas.microsoft.com/office/drawing/2014/main" id="{F63981F4-04D2-411A-A321-F5357B822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606285"/>
              </p:ext>
            </p:extLst>
          </p:nvPr>
        </p:nvGraphicFramePr>
        <p:xfrm>
          <a:off x="8934450" y="1727510"/>
          <a:ext cx="3210891" cy="435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561">
                  <a:extLst>
                    <a:ext uri="{9D8B030D-6E8A-4147-A177-3AD203B41FA5}">
                      <a16:colId xmlns:a16="http://schemas.microsoft.com/office/drawing/2014/main" val="3840408634"/>
                    </a:ext>
                  </a:extLst>
                </a:gridCol>
                <a:gridCol w="1791341">
                  <a:extLst>
                    <a:ext uri="{9D8B030D-6E8A-4147-A177-3AD203B41FA5}">
                      <a16:colId xmlns:a16="http://schemas.microsoft.com/office/drawing/2014/main" val="3706966156"/>
                    </a:ext>
                  </a:extLst>
                </a:gridCol>
                <a:gridCol w="851989">
                  <a:extLst>
                    <a:ext uri="{9D8B030D-6E8A-4147-A177-3AD203B41FA5}">
                      <a16:colId xmlns:a16="http://schemas.microsoft.com/office/drawing/2014/main" val="890779723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ID. No.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Test overview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No. of tests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0849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Create new account 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01576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Login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8904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Forgot password</a:t>
                      </a:r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43134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 to cart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29848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Continue shopping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8114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Update cart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1507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Favorite list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61783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 from cart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94520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Checkout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028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Search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81996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Logout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2668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 account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48794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Payment and delivery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91993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Sort and filter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90476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Responsive testing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55718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Web accessibility testing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32495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Connectivity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72920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solidFill>
                            <a:schemeClr val="tx1"/>
                          </a:solidFill>
                          <a:effectLst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Security testing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6" marR="10206" marT="1020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4905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2">
            <a:extLst>
              <a:ext uri="{FF2B5EF4-FFF2-40B4-BE49-F238E27FC236}">
                <a16:creationId xmlns:a16="http://schemas.microsoft.com/office/drawing/2014/main" id="{6519FF90-4F73-4A47-8FA6-70B74F36C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602634"/>
              </p:ext>
            </p:extLst>
          </p:nvPr>
        </p:nvGraphicFramePr>
        <p:xfrm>
          <a:off x="2133129" y="2276929"/>
          <a:ext cx="6569075" cy="288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1122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23" y="1567832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BUGS OVERVIEW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298791-855D-4D52-869B-A5523CD5C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07964"/>
              </p:ext>
            </p:extLst>
          </p:nvPr>
        </p:nvGraphicFramePr>
        <p:xfrm>
          <a:off x="7084938" y="814858"/>
          <a:ext cx="5040842" cy="584071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754018">
                  <a:extLst>
                    <a:ext uri="{9D8B030D-6E8A-4147-A177-3AD203B41FA5}">
                      <a16:colId xmlns:a16="http://schemas.microsoft.com/office/drawing/2014/main" val="1150914969"/>
                    </a:ext>
                  </a:extLst>
                </a:gridCol>
                <a:gridCol w="3600932">
                  <a:extLst>
                    <a:ext uri="{9D8B030D-6E8A-4147-A177-3AD203B41FA5}">
                      <a16:colId xmlns:a16="http://schemas.microsoft.com/office/drawing/2014/main" val="2288148615"/>
                    </a:ext>
                  </a:extLst>
                </a:gridCol>
                <a:gridCol w="685892">
                  <a:extLst>
                    <a:ext uri="{9D8B030D-6E8A-4147-A177-3AD203B41FA5}">
                      <a16:colId xmlns:a16="http://schemas.microsoft.com/office/drawing/2014/main" val="2343798098"/>
                    </a:ext>
                  </a:extLst>
                </a:gridCol>
              </a:tblGrid>
              <a:tr h="28595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 b="1" cap="none" spc="0">
                          <a:solidFill>
                            <a:schemeClr val="tx1"/>
                          </a:solidFill>
                          <a:effectLst/>
                        </a:rPr>
                        <a:t>Defect ID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 b="1" cap="none" spc="0">
                          <a:solidFill>
                            <a:schemeClr val="tx1"/>
                          </a:solidFill>
                          <a:effectLst/>
                        </a:rPr>
                        <a:t>Defect summary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 b="1" cap="none" spc="0">
                          <a:solidFill>
                            <a:schemeClr val="tx1"/>
                          </a:solidFill>
                          <a:effectLst/>
                        </a:rPr>
                        <a:t>Severity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36255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0045166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No firewall detected during security scan of the website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major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091651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0045139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Price filter resets to default if the value is typed in the price box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minor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0150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0045138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New card cannot be added without placing an order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563759"/>
                  </a:ext>
                </a:extLst>
              </a:tr>
              <a:tr h="28213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0045137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No option to delete all items from the bag at once only remove on by one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minor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06243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0045136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Form Cart only move product to favourite list is available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minor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863914"/>
                  </a:ext>
                </a:extLst>
              </a:tr>
              <a:tr h="28213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0045135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More than quantity than on stock for a product can be added in the cart.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393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0045134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Missing feature to type in the quantity for any product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minor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744112"/>
                  </a:ext>
                </a:extLst>
              </a:tr>
              <a:tr h="4620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0045133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When login with incorrect e-mail address the correct error message is not displayed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257110"/>
                  </a:ext>
                </a:extLst>
              </a:tr>
              <a:tr h="4620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0044998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Registration form - Cod postal field - not showing the correct error message when 11 characters are typed in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3291"/>
                  </a:ext>
                </a:extLst>
              </a:tr>
              <a:tr h="4620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0044999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In registration form the text field "</a:t>
                      </a:r>
                      <a:r>
                        <a:rPr lang="en-GB" sz="900" cap="none" spc="0" dirty="0" err="1">
                          <a:solidFill>
                            <a:schemeClr val="tx1"/>
                          </a:solidFill>
                          <a:effectLst/>
                        </a:rPr>
                        <a:t>Localitate</a:t>
                      </a: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" is a mandatory field but is not labelled with " * "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768565"/>
                  </a:ext>
                </a:extLst>
              </a:tr>
              <a:tr h="4620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0044997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In registration form the text field "Cod postal" is a mandatory field but is not labelled with "*"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177263"/>
                  </a:ext>
                </a:extLst>
              </a:tr>
              <a:tr h="4620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0044996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Registration form - "Strada" field - accepts symbols as valid input - no error message is displayed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85274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0044972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Street number field of the registration form accepts decimal numbers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872555"/>
                  </a:ext>
                </a:extLst>
              </a:tr>
              <a:tr h="33062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0044971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Street number field of the registration form accepts alphabetical characters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357083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0044970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Street text field of the registration form accepts decimal numbers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81622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u="sng" cap="none" spc="0">
                          <a:solidFill>
                            <a:schemeClr val="tx1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0044961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Street text field of the registration form accepts integer numbers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b="1" cap="none" spc="0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900" b="1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43" marR="38062" marT="13241" marB="993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204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FD9E518-BF2B-4A44-85A5-5D258F878BA7}"/>
              </a:ext>
            </a:extLst>
          </p:cNvPr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07" y="4519278"/>
            <a:ext cx="3962062" cy="22708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FCB26DE-55FC-480C-8BCD-967BB663B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719864"/>
              </p:ext>
            </p:extLst>
          </p:nvPr>
        </p:nvGraphicFramePr>
        <p:xfrm>
          <a:off x="1202222" y="1906616"/>
          <a:ext cx="5755275" cy="2544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</p:spTree>
    <p:extLst>
      <p:ext uri="{BB962C8B-B14F-4D97-AF65-F5344CB8AC3E}">
        <p14:creationId xmlns:p14="http://schemas.microsoft.com/office/powerpoint/2010/main" val="337585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TEST CASE RESULTS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78299" y="4892164"/>
            <a:ext cx="6478513" cy="1863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1200" dirty="0"/>
              <a:t>From a total of 133 tests: </a:t>
            </a:r>
          </a:p>
          <a:p>
            <a:pPr marL="285750">
              <a:spcAft>
                <a:spcPts val="600"/>
              </a:spcAft>
            </a:pPr>
            <a:r>
              <a:rPr lang="en-US" sz="1200" dirty="0"/>
              <a:t>86%  - passed status;</a:t>
            </a:r>
          </a:p>
          <a:p>
            <a:pPr marL="285750">
              <a:spcAft>
                <a:spcPts val="600"/>
              </a:spcAft>
            </a:pPr>
            <a:r>
              <a:rPr lang="en-US" sz="1200" dirty="0"/>
              <a:t>12%  - failed status </a:t>
            </a:r>
          </a:p>
          <a:p>
            <a:pPr marL="285750">
              <a:spcAft>
                <a:spcPts val="600"/>
              </a:spcAft>
            </a:pPr>
            <a:r>
              <a:rPr lang="en-US" sz="1200" dirty="0"/>
              <a:t>2%  - improvements identified that may increase end user experience while using the web site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BD98A44-FF1C-4825-A05D-2BE664883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145497"/>
              </p:ext>
            </p:extLst>
          </p:nvPr>
        </p:nvGraphicFramePr>
        <p:xfrm>
          <a:off x="4771523" y="1742160"/>
          <a:ext cx="7125202" cy="417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181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/>
            <a:endParaRPr lang="en-US" sz="2000" dirty="0"/>
          </a:p>
          <a:p>
            <a:r>
              <a:rPr lang="en-US" sz="2000" dirty="0"/>
              <a:t> All key functionalities tested are performing as per client requirements.</a:t>
            </a:r>
          </a:p>
          <a:p>
            <a:endParaRPr lang="en-US" sz="2000" dirty="0"/>
          </a:p>
          <a:p>
            <a:r>
              <a:rPr lang="en-US" sz="2000" dirty="0"/>
              <a:t> The main issue is the missing of a firewall – that can increase the security risk so a firewall to increase web site security is necessary  ( as security is both a legal and client requirement).</a:t>
            </a:r>
          </a:p>
          <a:p>
            <a:endParaRPr lang="en-US" sz="2000" dirty="0"/>
          </a:p>
          <a:p>
            <a:r>
              <a:rPr lang="en-US" sz="2000" dirty="0"/>
              <a:t> The website has some minor issues that can have an impact for the final user: mainly in the shopping cart functionality, in order to avoid repetitive actions that are time consuming.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Logo GATE">
            <a:extLst>
              <a:ext uri="{FF2B5EF4-FFF2-40B4-BE49-F238E27FC236}">
                <a16:creationId xmlns:a16="http://schemas.microsoft.com/office/drawing/2014/main" id="{3557D2A5-BB2E-4278-9B28-1E65DF1EAC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44285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4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Microsoft Office PowerPoint</Application>
  <PresentationFormat>Widescreen</PresentationFormat>
  <Paragraphs>225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FINAL PROJECT gate. shop </vt:lpstr>
      <vt:lpstr>WEBSITE DESCRIPTION</vt:lpstr>
      <vt:lpstr>TEST STRATEGY</vt:lpstr>
      <vt:lpstr>TEST TOOLS</vt:lpstr>
      <vt:lpstr>TEST TYPES</vt:lpstr>
      <vt:lpstr>TEST CASE OVERVIEW</vt:lpstr>
      <vt:lpstr>BUGS OVERVIEW </vt:lpstr>
      <vt:lpstr>TEST CASE RESULTS</vt:lpstr>
      <vt:lpstr>CONCLUSIONS</vt:lpstr>
      <vt:lpstr>LESSONS LEARNT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gate. shop </dc:title>
  <dc:creator>Madalina Blaga</dc:creator>
  <cp:lastModifiedBy>Madalina Blaga</cp:lastModifiedBy>
  <cp:revision>10</cp:revision>
  <dcterms:created xsi:type="dcterms:W3CDTF">2022-12-05T17:38:12Z</dcterms:created>
  <dcterms:modified xsi:type="dcterms:W3CDTF">2022-12-06T16:34:18Z</dcterms:modified>
</cp:coreProperties>
</file>