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BEE7249-068D-43D4-B8AD-55A443D4B448}"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411263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EE7249-068D-43D4-B8AD-55A443D4B448}"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391011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ABEE7249-068D-43D4-B8AD-55A443D4B448}"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93692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ABEE7249-068D-43D4-B8AD-55A443D4B448}" type="datetimeFigureOut">
              <a:rPr lang="ru-RU" smtClean="0"/>
              <a:t>30.05.2022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44728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EE7249-068D-43D4-B8AD-55A443D4B448}"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2775056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EE7249-068D-43D4-B8AD-55A443D4B448}"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218243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EE7249-068D-43D4-B8AD-55A443D4B448}"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74880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BEE7249-068D-43D4-B8AD-55A443D4B448}"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378550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BEE7249-068D-43D4-B8AD-55A443D4B448}"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254231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BEE7249-068D-43D4-B8AD-55A443D4B448}" type="datetimeFigureOut">
              <a:rPr lang="ru-RU" smtClean="0"/>
              <a:t>30.05.2022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387398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BEE7249-068D-43D4-B8AD-55A443D4B448}" type="datetimeFigureOut">
              <a:rPr lang="ru-RU" smtClean="0"/>
              <a:t>30.05.2022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162310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E7249-068D-43D4-B8AD-55A443D4B448}" type="datetimeFigureOut">
              <a:rPr lang="ru-RU" smtClean="0"/>
              <a:t>30.05.2022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85948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EE7249-068D-43D4-B8AD-55A443D4B448}"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329784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ABEE7249-068D-43D4-B8AD-55A443D4B448}" type="datetimeFigureOut">
              <a:rPr lang="ru-RU" smtClean="0"/>
              <a:t>30.05.2022</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C4A60C77-2197-4D4D-AC92-600AC10D1A2C}" type="slidenum">
              <a:rPr lang="ru-RU" smtClean="0"/>
              <a:t>‹#›</a:t>
            </a:fld>
            <a:endParaRPr lang="ru-RU"/>
          </a:p>
        </p:txBody>
      </p:sp>
    </p:spTree>
    <p:extLst>
      <p:ext uri="{BB962C8B-B14F-4D97-AF65-F5344CB8AC3E}">
        <p14:creationId xmlns:p14="http://schemas.microsoft.com/office/powerpoint/2010/main" val="414778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BEE7249-068D-43D4-B8AD-55A443D4B448}" type="datetimeFigureOut">
              <a:rPr lang="ru-RU" smtClean="0"/>
              <a:t>30.05.2022</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A60C77-2197-4D4D-AC92-600AC10D1A2C}" type="slidenum">
              <a:rPr lang="ru-RU" smtClean="0"/>
              <a:t>‹#›</a:t>
            </a:fld>
            <a:endParaRPr lang="ru-RU"/>
          </a:p>
        </p:txBody>
      </p:sp>
    </p:spTree>
    <p:extLst>
      <p:ext uri="{BB962C8B-B14F-4D97-AF65-F5344CB8AC3E}">
        <p14:creationId xmlns:p14="http://schemas.microsoft.com/office/powerpoint/2010/main" val="36118432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omputer_hardware" TargetMode="External"/><Relationship Id="rId3" Type="http://schemas.openxmlformats.org/officeDocument/2006/relationships/hyperlink" Target="https://en.wikipedia.org/wiki/Computer_program" TargetMode="External"/><Relationship Id="rId7" Type="http://schemas.openxmlformats.org/officeDocument/2006/relationships/hyperlink" Target="https://en.wikipedia.org/wiki/Interface_(computing)" TargetMode="External"/><Relationship Id="rId12" Type="http://schemas.openxmlformats.org/officeDocument/2006/relationships/hyperlink" Target="https://en.wikipedia.org/wiki/Subroutine"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hyperlink" Target="https://en.wikipedia.org/wiki/Automaton" TargetMode="External"/><Relationship Id="rId11" Type="http://schemas.openxmlformats.org/officeDocument/2006/relationships/hyperlink" Target="https://en.wikipedia.org/wiki/System_call" TargetMode="External"/><Relationship Id="rId5" Type="http://schemas.openxmlformats.org/officeDocument/2006/relationships/hyperlink" Target="https://en.wikipedia.org/wiki/Computer" TargetMode="External"/><Relationship Id="rId10" Type="http://schemas.openxmlformats.org/officeDocument/2006/relationships/hyperlink" Target="https://en.wikipedia.org/wiki/Computer_bus" TargetMode="External"/><Relationship Id="rId4" Type="http://schemas.openxmlformats.org/officeDocument/2006/relationships/hyperlink" Target="https://en.wikipedia.org/wiki/Peripheral" TargetMode="External"/><Relationship Id="rId9" Type="http://schemas.openxmlformats.org/officeDocument/2006/relationships/hyperlink" Target="https://en.wikipedia.org/wiki/Operating_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Driver development in Linux OS</a:t>
            </a:r>
            <a:endParaRPr lang="ru-RU" dirty="0"/>
          </a:p>
        </p:txBody>
      </p:sp>
      <p:sp>
        <p:nvSpPr>
          <p:cNvPr id="3" name="Подзаголовок 2"/>
          <p:cNvSpPr>
            <a:spLocks noGrp="1"/>
          </p:cNvSpPr>
          <p:nvPr>
            <p:ph type="subTitle" idx="1"/>
          </p:nvPr>
        </p:nvSpPr>
        <p:spPr/>
        <p:txBody>
          <a:bodyPr/>
          <a:lstStyle/>
          <a:p>
            <a:r>
              <a:rPr lang="en-US" dirty="0" smtClean="0"/>
              <a:t>By Maryam </a:t>
            </a:r>
            <a:r>
              <a:rPr lang="en-US" dirty="0" err="1" smtClean="0"/>
              <a:t>Hummatova</a:t>
            </a:r>
            <a:endParaRPr lang="ru-RU" dirty="0"/>
          </a:p>
        </p:txBody>
      </p:sp>
    </p:spTree>
    <p:extLst>
      <p:ext uri="{BB962C8B-B14F-4D97-AF65-F5344CB8AC3E}">
        <p14:creationId xmlns:p14="http://schemas.microsoft.com/office/powerpoint/2010/main" val="2688602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Loading and using the module</a:t>
            </a:r>
            <a:endParaRPr lang="ru-RU" dirty="0"/>
          </a:p>
        </p:txBody>
      </p:sp>
      <p:sp>
        <p:nvSpPr>
          <p:cNvPr id="3" name="Объект 2"/>
          <p:cNvSpPr>
            <a:spLocks noGrp="1"/>
          </p:cNvSpPr>
          <p:nvPr>
            <p:ph idx="1"/>
          </p:nvPr>
        </p:nvSpPr>
        <p:spPr/>
        <p:txBody>
          <a:bodyPr/>
          <a:lstStyle/>
          <a:p>
            <a:r>
              <a:rPr lang="en-US" dirty="0"/>
              <a:t>To load the module, we have to execute the make load command from the source file folder</a:t>
            </a:r>
            <a:r>
              <a:rPr lang="en-US" dirty="0" smtClean="0"/>
              <a:t>.</a:t>
            </a:r>
          </a:p>
          <a:p>
            <a:r>
              <a:rPr lang="en-US" dirty="0"/>
              <a:t>The first three records contain the name of the added device and the major device number with which it’s associated. </a:t>
            </a:r>
            <a:endParaRPr lang="en-US" dirty="0" smtClean="0"/>
          </a:p>
          <a:p>
            <a:r>
              <a:rPr lang="en-US" dirty="0"/>
              <a:t>Then we need to create the special character file for our major number with the </a:t>
            </a:r>
            <a:r>
              <a:rPr lang="en-US" dirty="0" err="1"/>
              <a:t>mknod</a:t>
            </a:r>
            <a:r>
              <a:rPr lang="en-US" dirty="0"/>
              <a:t> /dev/simple-driver c  250 0 command.</a:t>
            </a:r>
            <a:endParaRPr lang="ru-RU" dirty="0"/>
          </a:p>
          <a:p>
            <a:r>
              <a:rPr lang="en-US" dirty="0"/>
              <a:t>To verify, we can use the cat command to display the device file contents:</a:t>
            </a:r>
            <a:endParaRPr lang="ru-RU" dirty="0"/>
          </a:p>
          <a:p>
            <a:r>
              <a:rPr lang="en-US" dirty="0"/>
              <a:t>$&gt; cat /dev/simple-driver </a:t>
            </a:r>
            <a:endParaRPr lang="ru-RU" dirty="0"/>
          </a:p>
        </p:txBody>
      </p:sp>
    </p:spTree>
    <p:extLst>
      <p:ext uri="{BB962C8B-B14F-4D97-AF65-F5344CB8AC3E}">
        <p14:creationId xmlns:p14="http://schemas.microsoft.com/office/powerpoint/2010/main" val="47096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Add device files under /dev</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268" y="2222500"/>
            <a:ext cx="5397463" cy="3636963"/>
          </a:xfrm>
        </p:spPr>
      </p:pic>
    </p:spTree>
    <p:extLst>
      <p:ext uri="{BB962C8B-B14F-4D97-AF65-F5344CB8AC3E}">
        <p14:creationId xmlns:p14="http://schemas.microsoft.com/office/powerpoint/2010/main" val="361237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 and Resources</a:t>
            </a:r>
            <a:endParaRPr lang="ru-RU" dirty="0"/>
          </a:p>
        </p:txBody>
      </p:sp>
      <p:sp>
        <p:nvSpPr>
          <p:cNvPr id="3" name="Объект 2"/>
          <p:cNvSpPr>
            <a:spLocks noGrp="1"/>
          </p:cNvSpPr>
          <p:nvPr>
            <p:ph idx="1"/>
          </p:nvPr>
        </p:nvSpPr>
        <p:spPr/>
        <p:txBody>
          <a:bodyPr/>
          <a:lstStyle/>
          <a:p>
            <a:r>
              <a:rPr lang="en-US" dirty="0"/>
              <a:t>We’ve shown you how to write a simple Linux driver. You can find the full source code of this driver in the </a:t>
            </a:r>
            <a:r>
              <a:rPr lang="en-US" dirty="0" err="1"/>
              <a:t>Apriorit</a:t>
            </a:r>
            <a:r>
              <a:rPr lang="en-US" dirty="0"/>
              <a:t> GitHub repository. </a:t>
            </a:r>
            <a:endParaRPr lang="en-US" dirty="0" smtClean="0"/>
          </a:p>
          <a:p>
            <a:pPr marL="0" indent="0">
              <a:buNone/>
            </a:pPr>
            <a:r>
              <a:rPr lang="en-US" dirty="0" smtClean="0"/>
              <a:t>      and</a:t>
            </a:r>
            <a:endParaRPr lang="ru-RU" dirty="0"/>
          </a:p>
          <a:p>
            <a:r>
              <a:rPr lang="en-US" dirty="0"/>
              <a:t>Linux Device Drivers, 3rd Edition by Jonathan </a:t>
            </a:r>
            <a:r>
              <a:rPr lang="en-US" dirty="0" err="1"/>
              <a:t>Corbet</a:t>
            </a:r>
            <a:r>
              <a:rPr lang="en-US" dirty="0"/>
              <a:t>, Alessandro </a:t>
            </a:r>
            <a:r>
              <a:rPr lang="en-US" dirty="0" err="1"/>
              <a:t>Rubini</a:t>
            </a:r>
            <a:r>
              <a:rPr lang="en-US" dirty="0"/>
              <a:t>, and Greg </a:t>
            </a:r>
            <a:r>
              <a:rPr lang="en-US" dirty="0" err="1"/>
              <a:t>Kroah</a:t>
            </a:r>
            <a:r>
              <a:rPr lang="en-US" dirty="0"/>
              <a:t>-Hartman</a:t>
            </a:r>
            <a:endParaRPr lang="ru-RU" dirty="0"/>
          </a:p>
          <a:p>
            <a:r>
              <a:rPr lang="en-US" dirty="0"/>
              <a:t>The Linux Kernel Module Programming Guide by Peter Jay </a:t>
            </a:r>
            <a:r>
              <a:rPr lang="en-US" dirty="0" err="1"/>
              <a:t>Salzman</a:t>
            </a:r>
            <a:r>
              <a:rPr lang="en-US" dirty="0"/>
              <a:t>, and Ori </a:t>
            </a:r>
            <a:r>
              <a:rPr lang="en-US" dirty="0" err="1"/>
              <a:t>Pomeranz</a:t>
            </a:r>
            <a:endParaRPr lang="ru-RU" dirty="0"/>
          </a:p>
          <a:p>
            <a:r>
              <a:rPr lang="en-US" dirty="0"/>
              <a:t>Linux Cross </a:t>
            </a:r>
            <a:r>
              <a:rPr lang="en-US" dirty="0" smtClean="0"/>
              <a:t>Reference</a:t>
            </a:r>
            <a:endParaRPr lang="ru-RU" dirty="0"/>
          </a:p>
        </p:txBody>
      </p:sp>
    </p:spTree>
    <p:extLst>
      <p:ext uri="{BB962C8B-B14F-4D97-AF65-F5344CB8AC3E}">
        <p14:creationId xmlns:p14="http://schemas.microsoft.com/office/powerpoint/2010/main" val="374858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idx="1"/>
          </p:nvPr>
        </p:nvSpPr>
        <p:spPr/>
        <p:txBody>
          <a:bodyPr/>
          <a:lstStyle/>
          <a:p>
            <a:r>
              <a:rPr lang="en-US" dirty="0"/>
              <a:t>In </a:t>
            </a:r>
            <a:r>
              <a:rPr lang="en-US" dirty="0">
                <a:hlinkClick r:id="rId2" tooltip="Computing"/>
              </a:rPr>
              <a:t>computing</a:t>
            </a:r>
            <a:r>
              <a:rPr lang="en-US" dirty="0"/>
              <a:t>, a device driver is a </a:t>
            </a:r>
            <a:r>
              <a:rPr lang="en-US" dirty="0">
                <a:hlinkClick r:id="rId3" tooltip="Computer program"/>
              </a:rPr>
              <a:t>computer program</a:t>
            </a:r>
            <a:r>
              <a:rPr lang="en-US" dirty="0"/>
              <a:t> that operates or controls a particular type of </a:t>
            </a:r>
            <a:r>
              <a:rPr lang="en-US" dirty="0">
                <a:hlinkClick r:id="rId4" tooltip="Peripheral"/>
              </a:rPr>
              <a:t>device</a:t>
            </a:r>
            <a:r>
              <a:rPr lang="en-US" dirty="0"/>
              <a:t> that is attached to a </a:t>
            </a:r>
            <a:r>
              <a:rPr lang="en-US" dirty="0">
                <a:hlinkClick r:id="rId5" tooltip="Computer"/>
              </a:rPr>
              <a:t>computer</a:t>
            </a:r>
            <a:r>
              <a:rPr lang="en-US" dirty="0"/>
              <a:t> or </a:t>
            </a:r>
            <a:r>
              <a:rPr lang="en-US" dirty="0">
                <a:hlinkClick r:id="rId6" tooltip="Automaton"/>
              </a:rPr>
              <a:t>automaton</a:t>
            </a:r>
            <a:r>
              <a:rPr lang="en-US" dirty="0"/>
              <a:t>. A driver provides a software </a:t>
            </a:r>
            <a:r>
              <a:rPr lang="en-US" dirty="0">
                <a:hlinkClick r:id="rId7" tooltip="Interface (computing)"/>
              </a:rPr>
              <a:t>interface</a:t>
            </a:r>
            <a:r>
              <a:rPr lang="en-US" dirty="0"/>
              <a:t> to </a:t>
            </a:r>
            <a:r>
              <a:rPr lang="en-US" dirty="0">
                <a:hlinkClick r:id="rId8" tooltip="Computer hardware"/>
              </a:rPr>
              <a:t>hardware</a:t>
            </a:r>
            <a:r>
              <a:rPr lang="en-US" dirty="0"/>
              <a:t> devices, enabling </a:t>
            </a:r>
            <a:r>
              <a:rPr lang="en-US" dirty="0">
                <a:hlinkClick r:id="rId9" tooltip="Operating system"/>
              </a:rPr>
              <a:t>operating systems</a:t>
            </a:r>
            <a:r>
              <a:rPr lang="en-US" dirty="0"/>
              <a:t> and other computer programs to access hardware functions without needing to know precise details about the hardware being used.</a:t>
            </a:r>
            <a:endParaRPr lang="ru-RU" dirty="0"/>
          </a:p>
          <a:p>
            <a:r>
              <a:rPr lang="en-US" dirty="0"/>
              <a:t>A driver communicates with the device through the </a:t>
            </a:r>
            <a:r>
              <a:rPr lang="en-US" dirty="0">
                <a:hlinkClick r:id="rId10" tooltip="Computer bus"/>
              </a:rPr>
              <a:t>computer bus</a:t>
            </a:r>
            <a:r>
              <a:rPr lang="en-US" dirty="0"/>
              <a:t> or communications subsystem to which the hardware connects. When a </a:t>
            </a:r>
            <a:r>
              <a:rPr lang="en-US" dirty="0">
                <a:hlinkClick r:id="rId11" tooltip="System call"/>
              </a:rPr>
              <a:t>calling</a:t>
            </a:r>
            <a:r>
              <a:rPr lang="en-US" dirty="0"/>
              <a:t> program invokes a </a:t>
            </a:r>
            <a:r>
              <a:rPr lang="en-US" dirty="0">
                <a:hlinkClick r:id="rId12" tooltip="Subroutine"/>
              </a:rPr>
              <a:t>routine</a:t>
            </a:r>
            <a:r>
              <a:rPr lang="en-US" dirty="0"/>
              <a:t> in the driver, the driver issues commands to the device. Once the device sends data back to the driver, the driver may invoke routines in the original calling program.</a:t>
            </a:r>
            <a:endParaRPr lang="ru-RU" dirty="0"/>
          </a:p>
          <a:p>
            <a:r>
              <a:rPr lang="en-US" dirty="0"/>
              <a:t>Drivers are hardware dependent and operating-system-specific.</a:t>
            </a:r>
            <a:endParaRPr lang="ru-RU" dirty="0"/>
          </a:p>
        </p:txBody>
      </p:sp>
    </p:spTree>
    <p:extLst>
      <p:ext uri="{BB962C8B-B14F-4D97-AF65-F5344CB8AC3E}">
        <p14:creationId xmlns:p14="http://schemas.microsoft.com/office/powerpoint/2010/main" val="86044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600" dirty="0"/>
              <a:t>Getting started with the Linux kernel </a:t>
            </a:r>
            <a:r>
              <a:rPr lang="en-US" sz="3600" dirty="0" smtClean="0"/>
              <a:t>module</a:t>
            </a:r>
            <a:endParaRPr lang="ru-RU" sz="3600" dirty="0"/>
          </a:p>
        </p:txBody>
      </p:sp>
      <p:sp>
        <p:nvSpPr>
          <p:cNvPr id="3" name="Объект 2"/>
          <p:cNvSpPr>
            <a:spLocks noGrp="1"/>
          </p:cNvSpPr>
          <p:nvPr>
            <p:ph idx="1"/>
          </p:nvPr>
        </p:nvSpPr>
        <p:spPr/>
        <p:txBody>
          <a:bodyPr/>
          <a:lstStyle/>
          <a:p>
            <a:r>
              <a:rPr lang="en-US" dirty="0" smtClean="0"/>
              <a:t>The </a:t>
            </a:r>
            <a:r>
              <a:rPr lang="en-US" dirty="0"/>
              <a:t>Linux kernel is written in the C and Assembler programming languages. C implements the main part of the kernel, while Assembler implements architecture-dependent parts. That’s why we can use only these two languages for Linux device driver development. We cannot use C++, which is used for the Microsoft Windows kernel, because some parts of the Linux kernel source code may include keywords from C++ , while in Assembler we may encounter lexemes such as ‘ : : </a:t>
            </a:r>
            <a:r>
              <a:rPr lang="en-US" dirty="0" smtClean="0"/>
              <a:t>’.</a:t>
            </a:r>
            <a:endParaRPr lang="en-US" dirty="0"/>
          </a:p>
          <a:p>
            <a:r>
              <a:rPr lang="en-US" dirty="0"/>
              <a:t>When working with modules, Linux links them to the kernel by loading them to the kernel address space. </a:t>
            </a:r>
            <a:endParaRPr lang="en-US" dirty="0" smtClean="0"/>
          </a:p>
          <a:p>
            <a:endParaRPr lang="en-US" dirty="0"/>
          </a:p>
        </p:txBody>
      </p:sp>
    </p:spTree>
    <p:extLst>
      <p:ext uri="{BB962C8B-B14F-4D97-AF65-F5344CB8AC3E}">
        <p14:creationId xmlns:p14="http://schemas.microsoft.com/office/powerpoint/2010/main" val="90586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a kernel module</a:t>
            </a:r>
            <a:endParaRPr lang="ru-RU" dirty="0"/>
          </a:p>
        </p:txBody>
      </p:sp>
      <p:sp>
        <p:nvSpPr>
          <p:cNvPr id="3" name="Объект 2"/>
          <p:cNvSpPr>
            <a:spLocks noGrp="1"/>
          </p:cNvSpPr>
          <p:nvPr>
            <p:ph idx="1"/>
          </p:nvPr>
        </p:nvSpPr>
        <p:spPr/>
        <p:txBody>
          <a:bodyPr/>
          <a:lstStyle/>
          <a:p>
            <a:r>
              <a:rPr lang="en-US" dirty="0"/>
              <a:t>We’ll start by creating a simple prototype of a kernel module that can be loaded and unloaded. </a:t>
            </a:r>
            <a:endParaRPr lang="en-US" dirty="0" smtClean="0"/>
          </a:p>
        </p:txBody>
      </p:sp>
    </p:spTree>
    <p:extLst>
      <p:ext uri="{BB962C8B-B14F-4D97-AF65-F5344CB8AC3E}">
        <p14:creationId xmlns:p14="http://schemas.microsoft.com/office/powerpoint/2010/main" val="1869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Registering a character device</a:t>
            </a:r>
            <a:endParaRPr lang="ru-RU" dirty="0"/>
          </a:p>
        </p:txBody>
      </p:sp>
      <p:sp>
        <p:nvSpPr>
          <p:cNvPr id="3" name="Объект 2"/>
          <p:cNvSpPr>
            <a:spLocks noGrp="1"/>
          </p:cNvSpPr>
          <p:nvPr>
            <p:ph idx="1"/>
          </p:nvPr>
        </p:nvSpPr>
        <p:spPr/>
        <p:txBody>
          <a:bodyPr/>
          <a:lstStyle/>
          <a:p>
            <a:r>
              <a:rPr lang="en-US" dirty="0"/>
              <a:t>Device files are usually stored in the/dev folder. They facilitate interactions between the user space and the kernel code. To make the kernel receive anything, you can just write it to a device file to pass it to the module serving this file. Anything that’s read from a device file originates from the module serving it.</a:t>
            </a:r>
            <a:endParaRPr lang="ru-RU" dirty="0"/>
          </a:p>
          <a:p>
            <a:r>
              <a:rPr lang="en-US" dirty="0"/>
              <a:t>There are two groups of device files: </a:t>
            </a:r>
            <a:endParaRPr lang="ru-RU" dirty="0"/>
          </a:p>
          <a:p>
            <a:pPr>
              <a:buFont typeface="+mj-lt"/>
              <a:buAutoNum type="arabicPeriod"/>
            </a:pPr>
            <a:r>
              <a:rPr lang="en-US" dirty="0"/>
              <a:t>Character files — Non-buffered files that allow you to read and write data character by character. </a:t>
            </a:r>
            <a:endParaRPr lang="ru-RU" dirty="0"/>
          </a:p>
          <a:p>
            <a:pPr>
              <a:buFont typeface="+mj-lt"/>
              <a:buAutoNum type="arabicPeriod"/>
            </a:pPr>
            <a:r>
              <a:rPr lang="en-US" dirty="0"/>
              <a:t>Block files — Buffered files that allow you to read and write only whole blocks of data</a:t>
            </a:r>
            <a:r>
              <a:rPr lang="en-US" dirty="0" smtClean="0"/>
              <a:t>.</a:t>
            </a:r>
            <a:endParaRPr lang="ru-RU" dirty="0"/>
          </a:p>
        </p:txBody>
      </p:sp>
    </p:spTree>
    <p:extLst>
      <p:ext uri="{BB962C8B-B14F-4D97-AF65-F5344CB8AC3E}">
        <p14:creationId xmlns:p14="http://schemas.microsoft.com/office/powerpoint/2010/main" val="369395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a:t>
            </a:r>
            <a:r>
              <a:rPr lang="en-US" dirty="0" err="1" smtClean="0"/>
              <a:t>file_operations</a:t>
            </a:r>
            <a:r>
              <a:rPr lang="en-US" dirty="0" smtClean="0"/>
              <a:t> structure</a:t>
            </a:r>
            <a:endParaRPr lang="ru-RU" dirty="0"/>
          </a:p>
        </p:txBody>
      </p:sp>
      <p:sp>
        <p:nvSpPr>
          <p:cNvPr id="3" name="Объект 2"/>
          <p:cNvSpPr>
            <a:spLocks noGrp="1"/>
          </p:cNvSpPr>
          <p:nvPr>
            <p:ph idx="1"/>
          </p:nvPr>
        </p:nvSpPr>
        <p:spPr/>
        <p:txBody>
          <a:bodyPr/>
          <a:lstStyle/>
          <a:p>
            <a:r>
              <a:rPr lang="en-US" dirty="0"/>
              <a:t>If this structure contains functions that aren’t required for your driver,  you can still use the device file without implementing them. A pointer to an unimplemented function can simply be set to 0. After that, the system will take care of implementing the function and make it behave normally. In our case, we’ll just implement the read function.</a:t>
            </a:r>
            <a:endParaRPr lang="ru-RU" dirty="0"/>
          </a:p>
          <a:p>
            <a:r>
              <a:rPr lang="en-US" dirty="0"/>
              <a:t>As we’re going to ensure the operation of only a single type of device with our Linux driver, our </a:t>
            </a:r>
            <a:r>
              <a:rPr lang="en-US" dirty="0" err="1"/>
              <a:t>file_operations</a:t>
            </a:r>
            <a:r>
              <a:rPr lang="en-US" dirty="0"/>
              <a:t> structure will be global and static. </a:t>
            </a:r>
            <a:endParaRPr lang="ru-RU" dirty="0"/>
          </a:p>
        </p:txBody>
      </p:sp>
    </p:spTree>
    <p:extLst>
      <p:ext uri="{BB962C8B-B14F-4D97-AF65-F5344CB8AC3E}">
        <p14:creationId xmlns:p14="http://schemas.microsoft.com/office/powerpoint/2010/main" val="360817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a:t>
            </a:r>
            <a:r>
              <a:rPr lang="en-US" dirty="0" err="1" smtClean="0"/>
              <a:t>printk</a:t>
            </a:r>
            <a:r>
              <a:rPr lang="en-US" dirty="0" smtClean="0"/>
              <a:t> function</a:t>
            </a:r>
            <a:endParaRPr lang="ru-RU" dirty="0"/>
          </a:p>
        </p:txBody>
      </p:sp>
      <p:sp>
        <p:nvSpPr>
          <p:cNvPr id="3" name="Объект 2"/>
          <p:cNvSpPr>
            <a:spLocks noGrp="1"/>
          </p:cNvSpPr>
          <p:nvPr>
            <p:ph idx="1"/>
          </p:nvPr>
        </p:nvSpPr>
        <p:spPr/>
        <p:txBody>
          <a:bodyPr/>
          <a:lstStyle/>
          <a:p>
            <a:r>
              <a:rPr lang="en-US" dirty="0"/>
              <a:t>The </a:t>
            </a:r>
            <a:r>
              <a:rPr lang="en-US" dirty="0" err="1"/>
              <a:t>printk</a:t>
            </a:r>
            <a:r>
              <a:rPr lang="en-US" dirty="0"/>
              <a:t> function forms a string, which we add to the circular buffer. From there the </a:t>
            </a:r>
            <a:r>
              <a:rPr lang="en-US" dirty="0" err="1"/>
              <a:t>klog</a:t>
            </a:r>
            <a:r>
              <a:rPr lang="en-US" dirty="0"/>
              <a:t> daemon reads it and sends it to the system log. Implementing the </a:t>
            </a:r>
            <a:r>
              <a:rPr lang="en-US" dirty="0" err="1"/>
              <a:t>printk</a:t>
            </a:r>
            <a:r>
              <a:rPr lang="en-US" dirty="0"/>
              <a:t> allows us to call this function from any point in the kernel. Use this function carefully, as it may cause overflow of the circular buffer, meaning the oldest message will not be logged.</a:t>
            </a:r>
            <a:endParaRPr lang="ru-RU" dirty="0"/>
          </a:p>
          <a:p>
            <a:r>
              <a:rPr lang="en-US" dirty="0"/>
              <a:t>Our next step is writing a function for unregistering the device file. If a device file is successfully registered, the value of the </a:t>
            </a:r>
            <a:r>
              <a:rPr lang="en-US" dirty="0" err="1"/>
              <a:t>device_file_major_number</a:t>
            </a:r>
            <a:r>
              <a:rPr lang="en-US" dirty="0"/>
              <a:t> will not be 0. This value allows us to revoke the registration of a file using the </a:t>
            </a:r>
            <a:r>
              <a:rPr lang="en-US" dirty="0" err="1"/>
              <a:t>unregister_chrdev</a:t>
            </a:r>
            <a:r>
              <a:rPr lang="en-US" dirty="0"/>
              <a:t> function, which we declare in the </a:t>
            </a:r>
            <a:r>
              <a:rPr lang="en-US" dirty="0" err="1"/>
              <a:t>linux</a:t>
            </a:r>
            <a:r>
              <a:rPr lang="en-US" dirty="0"/>
              <a:t>/</a:t>
            </a:r>
            <a:r>
              <a:rPr lang="en-US" dirty="0" err="1"/>
              <a:t>fs.h</a:t>
            </a:r>
            <a:r>
              <a:rPr lang="en-US" dirty="0"/>
              <a:t> file. The major device number is the first parameter of this function, followed by a string containing the device name. The </a:t>
            </a:r>
            <a:r>
              <a:rPr lang="en-US" dirty="0" err="1"/>
              <a:t>register_chrdev</a:t>
            </a:r>
            <a:r>
              <a:rPr lang="en-US" dirty="0"/>
              <a:t> and the </a:t>
            </a:r>
            <a:r>
              <a:rPr lang="en-US" dirty="0" err="1"/>
              <a:t>unresister_chrdev</a:t>
            </a:r>
            <a:r>
              <a:rPr lang="en-US" dirty="0"/>
              <a:t> functions have similar contents.</a:t>
            </a:r>
            <a:endParaRPr lang="ru-RU" dirty="0"/>
          </a:p>
          <a:p>
            <a:endParaRPr lang="ru-RU" dirty="0"/>
          </a:p>
        </p:txBody>
      </p:sp>
    </p:spTree>
    <p:extLst>
      <p:ext uri="{BB962C8B-B14F-4D97-AF65-F5344CB8AC3E}">
        <p14:creationId xmlns:p14="http://schemas.microsoft.com/office/powerpoint/2010/main" val="423507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memory allocated in user mode</a:t>
            </a:r>
            <a:endParaRPr lang="ru-RU" dirty="0"/>
          </a:p>
        </p:txBody>
      </p:sp>
      <p:sp>
        <p:nvSpPr>
          <p:cNvPr id="3" name="Объект 2"/>
          <p:cNvSpPr>
            <a:spLocks noGrp="1"/>
          </p:cNvSpPr>
          <p:nvPr>
            <p:ph idx="1"/>
          </p:nvPr>
        </p:nvSpPr>
        <p:spPr/>
        <p:txBody>
          <a:bodyPr>
            <a:normAutofit/>
          </a:bodyPr>
          <a:lstStyle/>
          <a:p>
            <a:pPr marL="0" indent="0">
              <a:buNone/>
            </a:pPr>
            <a:endParaRPr lang="en-US" dirty="0" smtClean="0"/>
          </a:p>
          <a:p>
            <a:r>
              <a:rPr lang="en-US" dirty="0"/>
              <a:t>The read function we’re going to write will read characters from a device. </a:t>
            </a:r>
          </a:p>
          <a:p>
            <a:r>
              <a:rPr lang="en-US" dirty="0" smtClean="0"/>
              <a:t>The </a:t>
            </a:r>
            <a:r>
              <a:rPr lang="en-US" dirty="0"/>
              <a:t>data we’ve read is allocated in the user space at the address specified by the second parameter — buffer. </a:t>
            </a:r>
            <a:endParaRPr lang="en-US" dirty="0" smtClean="0"/>
          </a:p>
          <a:p>
            <a:r>
              <a:rPr lang="en-US" dirty="0" smtClean="0"/>
              <a:t>Its </a:t>
            </a:r>
            <a:r>
              <a:rPr lang="en-US" dirty="0"/>
              <a:t>name speaks for itself: it copies specific data from the kernel buffer to the buffer allocated in the user space. </a:t>
            </a:r>
            <a:endParaRPr lang="en-US" dirty="0" smtClean="0"/>
          </a:p>
          <a:p>
            <a:r>
              <a:rPr lang="en-US" dirty="0" smtClean="0"/>
              <a:t>This is done using Sparse, an analyzer for static code.</a:t>
            </a:r>
          </a:p>
        </p:txBody>
      </p:sp>
    </p:spTree>
    <p:extLst>
      <p:ext uri="{BB962C8B-B14F-4D97-AF65-F5344CB8AC3E}">
        <p14:creationId xmlns:p14="http://schemas.microsoft.com/office/powerpoint/2010/main" val="9949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Building the kernel mode</a:t>
            </a:r>
            <a:endParaRPr lang="ru-RU" dirty="0"/>
          </a:p>
        </p:txBody>
      </p:sp>
      <p:sp>
        <p:nvSpPr>
          <p:cNvPr id="3" name="Объект 2"/>
          <p:cNvSpPr>
            <a:spLocks noGrp="1"/>
          </p:cNvSpPr>
          <p:nvPr>
            <p:ph idx="1"/>
          </p:nvPr>
        </p:nvSpPr>
        <p:spPr/>
        <p:txBody>
          <a:bodyPr/>
          <a:lstStyle/>
          <a:p>
            <a:r>
              <a:rPr lang="en-US" dirty="0"/>
              <a:t>In modern kernel versions, the </a:t>
            </a:r>
            <a:r>
              <a:rPr lang="en-US" dirty="0" err="1"/>
              <a:t>makefile</a:t>
            </a:r>
            <a:r>
              <a:rPr lang="en-US" dirty="0"/>
              <a:t> does most of the building for a developer. </a:t>
            </a:r>
            <a:endParaRPr lang="en-US" dirty="0" smtClean="0"/>
          </a:p>
          <a:p>
            <a:r>
              <a:rPr lang="en-US" dirty="0"/>
              <a:t>It starts the kernel build system and provides the kernel with information about the components required to build the module.</a:t>
            </a:r>
            <a:endParaRPr lang="ru-RU" dirty="0"/>
          </a:p>
          <a:p>
            <a:r>
              <a:rPr lang="en-US" dirty="0"/>
              <a:t>A module built from a single source file requires a single string in the </a:t>
            </a:r>
            <a:r>
              <a:rPr lang="en-US" dirty="0" err="1"/>
              <a:t>makefile</a:t>
            </a:r>
            <a:r>
              <a:rPr lang="en-US" dirty="0"/>
              <a:t>. After creating this file, you only need to initiate the kernel build system with the </a:t>
            </a:r>
            <a:r>
              <a:rPr lang="en-US" dirty="0" err="1"/>
              <a:t>obj</a:t>
            </a:r>
            <a:r>
              <a:rPr lang="en-US" dirty="0"/>
              <a:t>-m := </a:t>
            </a:r>
            <a:r>
              <a:rPr lang="en-US" dirty="0" err="1"/>
              <a:t>source_file_name.o</a:t>
            </a:r>
            <a:r>
              <a:rPr lang="en-US" dirty="0"/>
              <a:t> command. As you can see, here we’ve assigned the source file name to the module — the *.</a:t>
            </a:r>
            <a:r>
              <a:rPr lang="en-US" dirty="0" err="1"/>
              <a:t>ko</a:t>
            </a:r>
            <a:r>
              <a:rPr lang="en-US" dirty="0"/>
              <a:t> file.</a:t>
            </a:r>
            <a:endParaRPr lang="ru-RU" dirty="0"/>
          </a:p>
          <a:p>
            <a:r>
              <a:rPr lang="en-US" dirty="0"/>
              <a:t>If there are several source files, only two strings are required for the kernel build:</a:t>
            </a:r>
            <a:endParaRPr lang="ru-RU" dirty="0"/>
          </a:p>
          <a:p>
            <a:pPr marL="0" indent="0">
              <a:buNone/>
            </a:pPr>
            <a:r>
              <a:rPr lang="en-US" i="1" dirty="0" err="1"/>
              <a:t>obj</a:t>
            </a:r>
            <a:r>
              <a:rPr lang="en-US" i="1" dirty="0"/>
              <a:t>-m := </a:t>
            </a:r>
            <a:r>
              <a:rPr lang="en-US" i="1" dirty="0" err="1"/>
              <a:t>module_name.o</a:t>
            </a:r>
            <a:endParaRPr lang="ru-RU" dirty="0"/>
          </a:p>
          <a:p>
            <a:pPr marL="0" indent="0">
              <a:buNone/>
            </a:pPr>
            <a:r>
              <a:rPr lang="en-US" i="1" dirty="0" err="1"/>
              <a:t>module_name-objs</a:t>
            </a:r>
            <a:r>
              <a:rPr lang="en-US" i="1" dirty="0"/>
              <a:t> := source_1.o source_2.o … </a:t>
            </a:r>
            <a:r>
              <a:rPr lang="en-US" i="1" dirty="0" err="1"/>
              <a:t>source_n.o</a:t>
            </a:r>
            <a:r>
              <a:rPr lang="en-US" i="1" dirty="0"/>
              <a:t> </a:t>
            </a:r>
            <a:endParaRPr lang="ru-RU" dirty="0"/>
          </a:p>
          <a:p>
            <a:endParaRPr lang="ru-RU" dirty="0"/>
          </a:p>
        </p:txBody>
      </p:sp>
    </p:spTree>
    <p:extLst>
      <p:ext uri="{BB962C8B-B14F-4D97-AF65-F5344CB8AC3E}">
        <p14:creationId xmlns:p14="http://schemas.microsoft.com/office/powerpoint/2010/main" val="417344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208</TotalTime>
  <Words>868</Words>
  <Application>Microsoft Office PowerPoint</Application>
  <PresentationFormat>Широкоэкранный</PresentationFormat>
  <Paragraphs>48</Paragraphs>
  <Slides>12</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12</vt:i4>
      </vt:variant>
    </vt:vector>
  </HeadingPairs>
  <TitlesOfParts>
    <vt:vector size="15" baseType="lpstr">
      <vt:lpstr>Century Gothic</vt:lpstr>
      <vt:lpstr>Wingdings 2</vt:lpstr>
      <vt:lpstr>Цитаты</vt:lpstr>
      <vt:lpstr>Driver development in Linux OS</vt:lpstr>
      <vt:lpstr>Introduction</vt:lpstr>
      <vt:lpstr>Getting started with the Linux kernel module</vt:lpstr>
      <vt:lpstr>Creating a kernel module</vt:lpstr>
      <vt:lpstr>Registering a character device</vt:lpstr>
      <vt:lpstr>The file_operations structure</vt:lpstr>
      <vt:lpstr>The printk function</vt:lpstr>
      <vt:lpstr>Using memory allocated in user mode</vt:lpstr>
      <vt:lpstr>Building the kernel mode</vt:lpstr>
      <vt:lpstr>Loading and using the module</vt:lpstr>
      <vt:lpstr>Add device files under /dev</vt:lpstr>
      <vt:lpstr>Conclusion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development in Linux OS</dc:title>
  <dc:creator>User</dc:creator>
  <cp:lastModifiedBy>User</cp:lastModifiedBy>
  <cp:revision>6</cp:revision>
  <dcterms:created xsi:type="dcterms:W3CDTF">2022-05-25T16:37:57Z</dcterms:created>
  <dcterms:modified xsi:type="dcterms:W3CDTF">2022-05-30T20:31:51Z</dcterms:modified>
</cp:coreProperties>
</file>