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eswar\Eswar\Training\IBM_Data_Science\Capstone\Final%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eswar\Eswar\Training\IBM_Data_Science\Capstone\Final%20output.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eswar\Eswar\Training\IBM_Data_Science\Capstone\Capstone\Indian_CBD_venu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CBD venue counts - Distribution</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Clusters!$C$2:$C$41</c:f>
              <c:strCache>
                <c:ptCount val="40"/>
                <c:pt idx="0">
                  <c:v>Bangalore - MG Road</c:v>
                </c:pt>
                <c:pt idx="1">
                  <c:v>Trivandrum - MG Road</c:v>
                </c:pt>
                <c:pt idx="2">
                  <c:v>Mumbai and Navi Mumbai - Nariman Point</c:v>
                </c:pt>
                <c:pt idx="3">
                  <c:v>New Delhi - Connaught Place</c:v>
                </c:pt>
                <c:pt idx="4">
                  <c:v>Chennai - Nungambakkam</c:v>
                </c:pt>
                <c:pt idx="5">
                  <c:v>Mumbai and Navi Mumbai - Ballard Estate</c:v>
                </c:pt>
                <c:pt idx="6">
                  <c:v>Chennai - Anna Salai</c:v>
                </c:pt>
                <c:pt idx="7">
                  <c:v>Chennai - T Nagar</c:v>
                </c:pt>
                <c:pt idx="8">
                  <c:v>Hyderabad - HITEC City</c:v>
                </c:pt>
                <c:pt idx="9">
                  <c:v>Mumbai and Navi Mumbai - Bandra Kurla Complex</c:v>
                </c:pt>
                <c:pt idx="10">
                  <c:v>New Delhi - Nehru Place</c:v>
                </c:pt>
                <c:pt idx="11">
                  <c:v>Visakhapatnam - Asilmetta</c:v>
                </c:pt>
                <c:pt idx="12">
                  <c:v>Trivandrum - East Fort</c:v>
                </c:pt>
                <c:pt idx="13">
                  <c:v>Kolkata - Esplanade</c:v>
                </c:pt>
                <c:pt idx="14">
                  <c:v>Visakhapatnam - Siripuram</c:v>
                </c:pt>
                <c:pt idx="15">
                  <c:v>Kochi - Edappally</c:v>
                </c:pt>
                <c:pt idx="16">
                  <c:v>Kochi - Lulu International Shopping Mall</c:v>
                </c:pt>
                <c:pt idx="17">
                  <c:v>Coimbatore - RS Puram</c:v>
                </c:pt>
                <c:pt idx="18">
                  <c:v>Hyderabad - Himayatnagar</c:v>
                </c:pt>
                <c:pt idx="19">
                  <c:v>Mumbai and Navi Mumbai - Cuffe Parade</c:v>
                </c:pt>
                <c:pt idx="20">
                  <c:v>Hyderabad - Koti</c:v>
                </c:pt>
                <c:pt idx="21">
                  <c:v>Bangalore - Shivajinagar</c:v>
                </c:pt>
                <c:pt idx="22">
                  <c:v>Visakhapatnam - Dwaraka Nagar</c:v>
                </c:pt>
                <c:pt idx="23">
                  <c:v>Bangalore - Bangalore Central Business District</c:v>
                </c:pt>
                <c:pt idx="24">
                  <c:v>Bangalore - Electronic City</c:v>
                </c:pt>
                <c:pt idx="25">
                  <c:v>Hyderabad - Gachibowli</c:v>
                </c:pt>
                <c:pt idx="26">
                  <c:v>Kolkata - B.B.D. Bagh</c:v>
                </c:pt>
                <c:pt idx="27">
                  <c:v>Mumbai and Navi Mumbai - CBD Belapur</c:v>
                </c:pt>
                <c:pt idx="28">
                  <c:v>Hyderabad - Nanakramguda</c:v>
                </c:pt>
                <c:pt idx="29">
                  <c:v>Chandigarh - Sector 17</c:v>
                </c:pt>
                <c:pt idx="30">
                  <c:v>Bangalore - Whitefield</c:v>
                </c:pt>
                <c:pt idx="31">
                  <c:v>Coimbatore - Gandhipuram</c:v>
                </c:pt>
                <c:pt idx="32">
                  <c:v>Kochi - M.G Road</c:v>
                </c:pt>
                <c:pt idx="33">
                  <c:v>Mumbai and Navi Mumbai - Colaba</c:v>
                </c:pt>
                <c:pt idx="34">
                  <c:v>Visakhapatnam - Daba Gardens</c:v>
                </c:pt>
                <c:pt idx="35">
                  <c:v>Chennai - Parry's Corner</c:v>
                </c:pt>
                <c:pt idx="36">
                  <c:v>Hyderabad - Nampally</c:v>
                </c:pt>
                <c:pt idx="37">
                  <c:v>Coimbatore - Avinashi Road</c:v>
                </c:pt>
                <c:pt idx="38">
                  <c:v>Hyderabad - Manikonda</c:v>
                </c:pt>
                <c:pt idx="39">
                  <c:v>Ahmedabad and Gandhinagar - Gujarat International Finance Tec-City</c:v>
                </c:pt>
              </c:strCache>
            </c:strRef>
          </c:cat>
          <c:val>
            <c:numRef>
              <c:f>Clusters!$E$2:$E$41</c:f>
              <c:numCache>
                <c:formatCode>General</c:formatCode>
                <c:ptCount val="40"/>
                <c:pt idx="0">
                  <c:v>56</c:v>
                </c:pt>
                <c:pt idx="1">
                  <c:v>56</c:v>
                </c:pt>
                <c:pt idx="2">
                  <c:v>55</c:v>
                </c:pt>
                <c:pt idx="3">
                  <c:v>45</c:v>
                </c:pt>
                <c:pt idx="4">
                  <c:v>39</c:v>
                </c:pt>
                <c:pt idx="5">
                  <c:v>39</c:v>
                </c:pt>
                <c:pt idx="6">
                  <c:v>38</c:v>
                </c:pt>
                <c:pt idx="7">
                  <c:v>37</c:v>
                </c:pt>
                <c:pt idx="8">
                  <c:v>33</c:v>
                </c:pt>
                <c:pt idx="9">
                  <c:v>33</c:v>
                </c:pt>
                <c:pt idx="10">
                  <c:v>30</c:v>
                </c:pt>
                <c:pt idx="11">
                  <c:v>29</c:v>
                </c:pt>
                <c:pt idx="12">
                  <c:v>27</c:v>
                </c:pt>
                <c:pt idx="13">
                  <c:v>26</c:v>
                </c:pt>
                <c:pt idx="14">
                  <c:v>26</c:v>
                </c:pt>
                <c:pt idx="15">
                  <c:v>25</c:v>
                </c:pt>
                <c:pt idx="16">
                  <c:v>25</c:v>
                </c:pt>
                <c:pt idx="17">
                  <c:v>24</c:v>
                </c:pt>
                <c:pt idx="18">
                  <c:v>22</c:v>
                </c:pt>
                <c:pt idx="19">
                  <c:v>22</c:v>
                </c:pt>
                <c:pt idx="20">
                  <c:v>21</c:v>
                </c:pt>
                <c:pt idx="21">
                  <c:v>20</c:v>
                </c:pt>
                <c:pt idx="22">
                  <c:v>20</c:v>
                </c:pt>
                <c:pt idx="23">
                  <c:v>17</c:v>
                </c:pt>
                <c:pt idx="24">
                  <c:v>17</c:v>
                </c:pt>
                <c:pt idx="25">
                  <c:v>17</c:v>
                </c:pt>
                <c:pt idx="26">
                  <c:v>17</c:v>
                </c:pt>
                <c:pt idx="27">
                  <c:v>17</c:v>
                </c:pt>
                <c:pt idx="28">
                  <c:v>16</c:v>
                </c:pt>
                <c:pt idx="29">
                  <c:v>14</c:v>
                </c:pt>
                <c:pt idx="30">
                  <c:v>13</c:v>
                </c:pt>
                <c:pt idx="31">
                  <c:v>11</c:v>
                </c:pt>
                <c:pt idx="32">
                  <c:v>11</c:v>
                </c:pt>
                <c:pt idx="33">
                  <c:v>11</c:v>
                </c:pt>
                <c:pt idx="34">
                  <c:v>8</c:v>
                </c:pt>
                <c:pt idx="35">
                  <c:v>7</c:v>
                </c:pt>
                <c:pt idx="36">
                  <c:v>7</c:v>
                </c:pt>
                <c:pt idx="37">
                  <c:v>5</c:v>
                </c:pt>
                <c:pt idx="38">
                  <c:v>5</c:v>
                </c:pt>
                <c:pt idx="39">
                  <c:v>2</c:v>
                </c:pt>
              </c:numCache>
            </c:numRef>
          </c:val>
          <c:extLst>
            <c:ext xmlns:c16="http://schemas.microsoft.com/office/drawing/2014/chart" uri="{C3380CC4-5D6E-409C-BE32-E72D297353CC}">
              <c16:uniqueId val="{00000000-016C-4724-BD9D-89D648F0E730}"/>
            </c:ext>
          </c:extLst>
        </c:ser>
        <c:dLbls>
          <c:dLblPos val="outEnd"/>
          <c:showLegendKey val="0"/>
          <c:showVal val="1"/>
          <c:showCatName val="0"/>
          <c:showSerName val="0"/>
          <c:showPercent val="0"/>
          <c:showBubbleSize val="0"/>
        </c:dLbls>
        <c:gapWidth val="80"/>
        <c:overlap val="25"/>
        <c:axId val="452461456"/>
        <c:axId val="452451288"/>
      </c:barChart>
      <c:catAx>
        <c:axId val="4524614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52451288"/>
        <c:crosses val="autoZero"/>
        <c:auto val="1"/>
        <c:lblAlgn val="ctr"/>
        <c:lblOffset val="100"/>
        <c:noMultiLvlLbl val="0"/>
      </c:catAx>
      <c:valAx>
        <c:axId val="45245128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52461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Sheet6!$B$21</c:f>
              <c:strCache>
                <c:ptCount val="1"/>
                <c:pt idx="0">
                  <c:v>Eateries</c:v>
                </c:pt>
              </c:strCache>
            </c:strRef>
          </c:tx>
          <c:spPr>
            <a:solidFill>
              <a:schemeClr val="accent2">
                <a:shade val="45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Sheet6!$B$22:$B$27</c:f>
              <c:numCache>
                <c:formatCode>0%</c:formatCode>
                <c:ptCount val="6"/>
                <c:pt idx="0">
                  <c:v>0.5872913992297818</c:v>
                </c:pt>
                <c:pt idx="1">
                  <c:v>0.60081661859321722</c:v>
                </c:pt>
                <c:pt idx="2">
                  <c:v>0.58594274999613893</c:v>
                </c:pt>
                <c:pt idx="3">
                  <c:v>0.67142857142856993</c:v>
                </c:pt>
                <c:pt idx="4">
                  <c:v>0.57518796992481092</c:v>
                </c:pt>
                <c:pt idx="5">
                  <c:v>0.44967948717948686</c:v>
                </c:pt>
              </c:numCache>
            </c:numRef>
          </c:val>
          <c:extLst>
            <c:ext xmlns:c16="http://schemas.microsoft.com/office/drawing/2014/chart" uri="{C3380CC4-5D6E-409C-BE32-E72D297353CC}">
              <c16:uniqueId val="{00000000-5A1F-4FBB-9369-3A427BFD1B08}"/>
            </c:ext>
          </c:extLst>
        </c:ser>
        <c:ser>
          <c:idx val="1"/>
          <c:order val="1"/>
          <c:tx>
            <c:strRef>
              <c:f>Sheet6!$C$21</c:f>
              <c:strCache>
                <c:ptCount val="1"/>
                <c:pt idx="0">
                  <c:v>Entertainment</c:v>
                </c:pt>
              </c:strCache>
            </c:strRef>
          </c:tx>
          <c:spPr>
            <a:solidFill>
              <a:schemeClr val="accent2">
                <a:shade val="61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Sheet6!$C$22:$C$27</c:f>
              <c:numCache>
                <c:formatCode>0%</c:formatCode>
                <c:ptCount val="6"/>
                <c:pt idx="0">
                  <c:v>2.7599486521181001E-2</c:v>
                </c:pt>
                <c:pt idx="1">
                  <c:v>2.8352363989131043E-2</c:v>
                </c:pt>
                <c:pt idx="2">
                  <c:v>2.1565006238137688E-2</c:v>
                </c:pt>
                <c:pt idx="3">
                  <c:v>0</c:v>
                </c:pt>
                <c:pt idx="4">
                  <c:v>0</c:v>
                </c:pt>
                <c:pt idx="5">
                  <c:v>8.3333333333332996E-2</c:v>
                </c:pt>
              </c:numCache>
            </c:numRef>
          </c:val>
          <c:extLst>
            <c:ext xmlns:c16="http://schemas.microsoft.com/office/drawing/2014/chart" uri="{C3380CC4-5D6E-409C-BE32-E72D297353CC}">
              <c16:uniqueId val="{00000001-5A1F-4FBB-9369-3A427BFD1B08}"/>
            </c:ext>
          </c:extLst>
        </c:ser>
        <c:ser>
          <c:idx val="2"/>
          <c:order val="2"/>
          <c:tx>
            <c:strRef>
              <c:f>Sheet6!$D$21</c:f>
              <c:strCache>
                <c:ptCount val="1"/>
                <c:pt idx="0">
                  <c:v>Outdoor</c:v>
                </c:pt>
              </c:strCache>
            </c:strRef>
          </c:tx>
          <c:spPr>
            <a:solidFill>
              <a:schemeClr val="accent2">
                <a:shade val="76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Sheet6!$D$22:$D$27</c:f>
              <c:numCache>
                <c:formatCode>0%</c:formatCode>
                <c:ptCount val="6"/>
                <c:pt idx="0">
                  <c:v>0.10847240051347883</c:v>
                </c:pt>
                <c:pt idx="1">
                  <c:v>0.10249632767583278</c:v>
                </c:pt>
                <c:pt idx="2">
                  <c:v>9.3164514007348681E-2</c:v>
                </c:pt>
                <c:pt idx="3">
                  <c:v>0.14761904761904734</c:v>
                </c:pt>
                <c:pt idx="4">
                  <c:v>3.5714285714285698E-2</c:v>
                </c:pt>
                <c:pt idx="5">
                  <c:v>0.10929487179487157</c:v>
                </c:pt>
              </c:numCache>
            </c:numRef>
          </c:val>
          <c:extLst>
            <c:ext xmlns:c16="http://schemas.microsoft.com/office/drawing/2014/chart" uri="{C3380CC4-5D6E-409C-BE32-E72D297353CC}">
              <c16:uniqueId val="{00000002-5A1F-4FBB-9369-3A427BFD1B08}"/>
            </c:ext>
          </c:extLst>
        </c:ser>
        <c:ser>
          <c:idx val="3"/>
          <c:order val="3"/>
          <c:tx>
            <c:strRef>
              <c:f>Sheet6!$E$21</c:f>
              <c:strCache>
                <c:ptCount val="1"/>
                <c:pt idx="0">
                  <c:v>Services</c:v>
                </c:pt>
              </c:strCache>
            </c:strRef>
          </c:tx>
          <c:spPr>
            <a:solidFill>
              <a:schemeClr val="accent2">
                <a:shade val="92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Sheet6!$E$22:$E$27</c:f>
              <c:numCache>
                <c:formatCode>0%</c:formatCode>
                <c:ptCount val="6"/>
                <c:pt idx="0">
                  <c:v>2.5673940949935813E-3</c:v>
                </c:pt>
                <c:pt idx="1">
                  <c:v>3.0574716714926163E-3</c:v>
                </c:pt>
                <c:pt idx="2">
                  <c:v>0</c:v>
                </c:pt>
                <c:pt idx="3">
                  <c:v>0</c:v>
                </c:pt>
                <c:pt idx="4">
                  <c:v>0</c:v>
                </c:pt>
                <c:pt idx="5">
                  <c:v>0</c:v>
                </c:pt>
              </c:numCache>
            </c:numRef>
          </c:val>
          <c:extLst>
            <c:ext xmlns:c16="http://schemas.microsoft.com/office/drawing/2014/chart" uri="{C3380CC4-5D6E-409C-BE32-E72D297353CC}">
              <c16:uniqueId val="{00000003-5A1F-4FBB-9369-3A427BFD1B08}"/>
            </c:ext>
          </c:extLst>
        </c:ser>
        <c:ser>
          <c:idx val="4"/>
          <c:order val="4"/>
          <c:tx>
            <c:strRef>
              <c:f>Sheet6!$F$21</c:f>
              <c:strCache>
                <c:ptCount val="1"/>
                <c:pt idx="0">
                  <c:v>Shop</c:v>
                </c:pt>
              </c:strCache>
            </c:strRef>
          </c:tx>
          <c:spPr>
            <a:solidFill>
              <a:schemeClr val="accent2">
                <a:tint val="93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Sheet6!$F$22:$F$27</c:f>
              <c:numCache>
                <c:formatCode>0%</c:formatCode>
                <c:ptCount val="6"/>
                <c:pt idx="0">
                  <c:v>0.1797175866495507</c:v>
                </c:pt>
                <c:pt idx="1">
                  <c:v>0.18534506948967019</c:v>
                </c:pt>
                <c:pt idx="2">
                  <c:v>0.17300098699289146</c:v>
                </c:pt>
                <c:pt idx="3">
                  <c:v>0.1</c:v>
                </c:pt>
                <c:pt idx="4">
                  <c:v>0.26503759398496185</c:v>
                </c:pt>
                <c:pt idx="5">
                  <c:v>9.0064102564102549E-2</c:v>
                </c:pt>
              </c:numCache>
            </c:numRef>
          </c:val>
          <c:extLst>
            <c:ext xmlns:c16="http://schemas.microsoft.com/office/drawing/2014/chart" uri="{C3380CC4-5D6E-409C-BE32-E72D297353CC}">
              <c16:uniqueId val="{00000004-5A1F-4FBB-9369-3A427BFD1B08}"/>
            </c:ext>
          </c:extLst>
        </c:ser>
        <c:ser>
          <c:idx val="5"/>
          <c:order val="5"/>
          <c:tx>
            <c:strRef>
              <c:f>Sheet6!$G$21</c:f>
              <c:strCache>
                <c:ptCount val="1"/>
                <c:pt idx="0">
                  <c:v>Sports</c:v>
                </c:pt>
              </c:strCache>
            </c:strRef>
          </c:tx>
          <c:spPr>
            <a:solidFill>
              <a:schemeClr val="accent2">
                <a:tint val="77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Sheet6!$G$22:$G$27</c:f>
              <c:numCache>
                <c:formatCode>0%</c:formatCode>
                <c:ptCount val="6"/>
                <c:pt idx="0">
                  <c:v>1.9255455712451863E-2</c:v>
                </c:pt>
                <c:pt idx="1">
                  <c:v>2.4750887571377424E-2</c:v>
                </c:pt>
                <c:pt idx="2">
                  <c:v>1.9727324128031767E-2</c:v>
                </c:pt>
                <c:pt idx="3">
                  <c:v>0</c:v>
                </c:pt>
                <c:pt idx="4">
                  <c:v>0</c:v>
                </c:pt>
                <c:pt idx="5">
                  <c:v>3.846153846153845E-2</c:v>
                </c:pt>
              </c:numCache>
            </c:numRef>
          </c:val>
          <c:extLst>
            <c:ext xmlns:c16="http://schemas.microsoft.com/office/drawing/2014/chart" uri="{C3380CC4-5D6E-409C-BE32-E72D297353CC}">
              <c16:uniqueId val="{00000005-5A1F-4FBB-9369-3A427BFD1B08}"/>
            </c:ext>
          </c:extLst>
        </c:ser>
        <c:ser>
          <c:idx val="6"/>
          <c:order val="6"/>
          <c:tx>
            <c:strRef>
              <c:f>Sheet6!$H$21</c:f>
              <c:strCache>
                <c:ptCount val="1"/>
                <c:pt idx="0">
                  <c:v>Stay</c:v>
                </c:pt>
              </c:strCache>
            </c:strRef>
          </c:tx>
          <c:spPr>
            <a:solidFill>
              <a:schemeClr val="accent2">
                <a:tint val="62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Sheet6!$H$22:$H$27</c:f>
              <c:numCache>
                <c:formatCode>0%</c:formatCode>
                <c:ptCount val="6"/>
                <c:pt idx="0">
                  <c:v>6.4826700898587927E-2</c:v>
                </c:pt>
                <c:pt idx="1">
                  <c:v>4.8122478230845055E-2</c:v>
                </c:pt>
                <c:pt idx="2">
                  <c:v>9.1024145049754077E-2</c:v>
                </c:pt>
                <c:pt idx="3">
                  <c:v>0</c:v>
                </c:pt>
                <c:pt idx="4">
                  <c:v>0.10620300751879655</c:v>
                </c:pt>
                <c:pt idx="5">
                  <c:v>0.22916666666666649</c:v>
                </c:pt>
              </c:numCache>
            </c:numRef>
          </c:val>
          <c:extLst>
            <c:ext xmlns:c16="http://schemas.microsoft.com/office/drawing/2014/chart" uri="{C3380CC4-5D6E-409C-BE32-E72D297353CC}">
              <c16:uniqueId val="{00000006-5A1F-4FBB-9369-3A427BFD1B08}"/>
            </c:ext>
          </c:extLst>
        </c:ser>
        <c:ser>
          <c:idx val="7"/>
          <c:order val="7"/>
          <c:tx>
            <c:strRef>
              <c:f>Sheet6!$I$21</c:f>
              <c:strCache>
                <c:ptCount val="1"/>
                <c:pt idx="0">
                  <c:v>Transport</c:v>
                </c:pt>
              </c:strCache>
            </c:strRef>
          </c:tx>
          <c:spPr>
            <a:solidFill>
              <a:schemeClr val="accent2">
                <a:tint val="46000"/>
                <a:tint val="100000"/>
                <a:shade val="100000"/>
                <a:satMod val="10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Sheet6!$A$22:$A$27</c:f>
              <c:strCache>
                <c:ptCount val="6"/>
                <c:pt idx="0">
                  <c:v>Overall</c:v>
                </c:pt>
                <c:pt idx="1">
                  <c:v>1</c:v>
                </c:pt>
                <c:pt idx="2">
                  <c:v>2</c:v>
                </c:pt>
                <c:pt idx="3">
                  <c:v>3</c:v>
                </c:pt>
                <c:pt idx="4">
                  <c:v>4</c:v>
                </c:pt>
                <c:pt idx="5">
                  <c:v>5</c:v>
                </c:pt>
              </c:strCache>
            </c:strRef>
          </c:cat>
          <c:val>
            <c:numRef>
              <c:f>Sheet6!$I$22:$I$27</c:f>
              <c:numCache>
                <c:formatCode>0%</c:formatCode>
                <c:ptCount val="6"/>
                <c:pt idx="0">
                  <c:v>1.0269576379974325E-2</c:v>
                </c:pt>
                <c:pt idx="1">
                  <c:v>7.0587827784323303E-3</c:v>
                </c:pt>
                <c:pt idx="2">
                  <c:v>1.5575273587695943E-2</c:v>
                </c:pt>
                <c:pt idx="3">
                  <c:v>8.0952380952380665E-2</c:v>
                </c:pt>
                <c:pt idx="4">
                  <c:v>1.7857142857142849E-2</c:v>
                </c:pt>
                <c:pt idx="5">
                  <c:v>0</c:v>
                </c:pt>
              </c:numCache>
            </c:numRef>
          </c:val>
          <c:extLst>
            <c:ext xmlns:c16="http://schemas.microsoft.com/office/drawing/2014/chart" uri="{C3380CC4-5D6E-409C-BE32-E72D297353CC}">
              <c16:uniqueId val="{00000007-5A1F-4FBB-9369-3A427BFD1B08}"/>
            </c:ext>
          </c:extLst>
        </c:ser>
        <c:dLbls>
          <c:dLblPos val="ctr"/>
          <c:showLegendKey val="0"/>
          <c:showVal val="1"/>
          <c:showCatName val="0"/>
          <c:showSerName val="0"/>
          <c:showPercent val="0"/>
          <c:showBubbleSize val="0"/>
        </c:dLbls>
        <c:gapWidth val="150"/>
        <c:overlap val="100"/>
        <c:axId val="450003912"/>
        <c:axId val="450004240"/>
      </c:barChart>
      <c:catAx>
        <c:axId val="450003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004240"/>
        <c:crosses val="autoZero"/>
        <c:auto val="1"/>
        <c:lblAlgn val="ctr"/>
        <c:lblOffset val="100"/>
        <c:noMultiLvlLbl val="0"/>
      </c:catAx>
      <c:valAx>
        <c:axId val="4500042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003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Sheet2!$E$1:$E$8</cx:f>
        <cx:lvl ptCount="8">
          <cx:pt idx="0">Eateries</cx:pt>
          <cx:pt idx="1">Entertainment</cx:pt>
          <cx:pt idx="2">Outdoor</cx:pt>
          <cx:pt idx="3">Services</cx:pt>
          <cx:pt idx="4">Shop</cx:pt>
          <cx:pt idx="5">Sports</cx:pt>
          <cx:pt idx="6">Stay</cx:pt>
          <cx:pt idx="7">Transport</cx:pt>
        </cx:lvl>
      </cx:strDim>
      <cx:numDim type="size">
        <cx:f>Sheet2!$F$1:$F$8</cx:f>
        <cx:lvl ptCount="8" formatCode="General">
          <cx:pt idx="0">915</cx:pt>
          <cx:pt idx="1">43</cx:pt>
          <cx:pt idx="2">169</cx:pt>
          <cx:pt idx="3">4</cx:pt>
          <cx:pt idx="4">280</cx:pt>
          <cx:pt idx="5">30</cx:pt>
          <cx:pt idx="6">101</cx:pt>
          <cx:pt idx="7">16</cx:pt>
        </cx:lvl>
      </cx:numDim>
    </cx:data>
  </cx:chartData>
  <cx:chart>
    <cx:title pos="t" align="ctr" overlay="0">
      <cx:tx>
        <cx:txData>
          <cx:v>Distribution of the Venues</cx:v>
        </cx:txData>
      </cx:tx>
      <cx:txPr>
        <a:bodyPr spcFirstLastPara="1" vertOverflow="ellipsis" horzOverflow="overflow" wrap="square" lIns="0" tIns="0" rIns="0" bIns="0" anchor="ctr" anchorCtr="1"/>
        <a:lstStyle/>
        <a:p>
          <a:pPr algn="ctr" rtl="0">
            <a:defRPr/>
          </a:pPr>
          <a:r>
            <a:rPr lang="en-US" sz="1400" b="0" i="0" u="none" strike="noStrike" baseline="0">
              <a:solidFill>
                <a:srgbClr val="0F0D29">
                  <a:lumMod val="65000"/>
                  <a:lumOff val="35000"/>
                </a:srgbClr>
              </a:solidFill>
              <a:latin typeface="Calibri"/>
            </a:rPr>
            <a:t>Distribution of the Venues</a:t>
          </a:r>
        </a:p>
      </cx:txPr>
    </cx:title>
    <cx:plotArea>
      <cx:plotAreaRegion>
        <cx:series layoutId="treemap" uniqueId="{580A61C3-B213-49D3-AE9A-63621FF9A68C}">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437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03-May-20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101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7791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03-May-20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531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4028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97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741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001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6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930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98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250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03-May-20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94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03-May-20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393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03-May-20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116704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entral_business_distric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1122-99F0-4EC9-A70D-30F506953496}"/>
              </a:ext>
            </a:extLst>
          </p:cNvPr>
          <p:cNvSpPr>
            <a:spLocks noGrp="1"/>
          </p:cNvSpPr>
          <p:nvPr>
            <p:ph type="ctrTitle"/>
          </p:nvPr>
        </p:nvSpPr>
        <p:spPr/>
        <p:txBody>
          <a:bodyPr/>
          <a:lstStyle/>
          <a:p>
            <a:r>
              <a:rPr lang="en-US" dirty="0"/>
              <a:t>IBM data science – final project</a:t>
            </a:r>
          </a:p>
        </p:txBody>
      </p:sp>
    </p:spTree>
    <p:extLst>
      <p:ext uri="{BB962C8B-B14F-4D97-AF65-F5344CB8AC3E}">
        <p14:creationId xmlns:p14="http://schemas.microsoft.com/office/powerpoint/2010/main" val="332627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31FDE0-7D09-4C7D-B823-6C14795C2C92}"/>
              </a:ext>
            </a:extLst>
          </p:cNvPr>
          <p:cNvSpPr>
            <a:spLocks noGrp="1"/>
          </p:cNvSpPr>
          <p:nvPr>
            <p:ph type="title"/>
          </p:nvPr>
        </p:nvSpPr>
        <p:spPr>
          <a:xfrm>
            <a:off x="641754" y="1687286"/>
            <a:ext cx="3269463" cy="3978017"/>
          </a:xfrm>
        </p:spPr>
        <p:txBody>
          <a:bodyPr anchor="t">
            <a:normAutofit/>
          </a:bodyPr>
          <a:lstStyle/>
          <a:p>
            <a:r>
              <a:rPr lang="en-US" sz="4400" dirty="0"/>
              <a:t>The Distribution of the Groups</a:t>
            </a:r>
          </a:p>
        </p:txBody>
      </p:sp>
      <p:graphicFrame>
        <p:nvGraphicFramePr>
          <p:cNvPr id="11" name="Content Placeholder 10">
            <a:extLst>
              <a:ext uri="{FF2B5EF4-FFF2-40B4-BE49-F238E27FC236}">
                <a16:creationId xmlns:a16="http://schemas.microsoft.com/office/drawing/2014/main" id="{B046C41B-D99D-44BD-8395-AFFCAC87F1A0}"/>
              </a:ext>
            </a:extLst>
          </p:cNvPr>
          <p:cNvGraphicFramePr>
            <a:graphicFrameLocks noGrp="1"/>
          </p:cNvGraphicFramePr>
          <p:nvPr>
            <p:ph idx="1"/>
            <p:extLst>
              <p:ext uri="{D42A27DB-BD31-4B8C-83A1-F6EECF244321}">
                <p14:modId xmlns:p14="http://schemas.microsoft.com/office/powerpoint/2010/main" val="760141582"/>
              </p:ext>
            </p:extLst>
          </p:nvPr>
        </p:nvGraphicFramePr>
        <p:xfrm>
          <a:off x="5508820" y="965200"/>
          <a:ext cx="5728344" cy="4902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1578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B99F-2C15-4F55-B1DA-9279CDFE6B7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05BE221-D9AC-4ECC-85DF-EDCF3F63626B}"/>
              </a:ext>
            </a:extLst>
          </p:cNvPr>
          <p:cNvSpPr>
            <a:spLocks noGrp="1"/>
          </p:cNvSpPr>
          <p:nvPr>
            <p:ph idx="1"/>
          </p:nvPr>
        </p:nvSpPr>
        <p:spPr/>
        <p:txBody>
          <a:bodyPr>
            <a:normAutofit fontScale="85000" lnSpcReduction="20000"/>
          </a:bodyPr>
          <a:lstStyle/>
          <a:p>
            <a:r>
              <a:rPr lang="en-US" dirty="0"/>
              <a:t>All the negative skews, are the opportunity cells. It goes without saying if the company’s business involves one of the categories and needs less competition for example, Eateries in Cluster 5 area is an opportunity area. In the above analysis, As we don’t know the nature of the company we cannot suggest any cluster as our final solution. In this we will list out the advantages in each cluster and the client and pick the one that fits their profile. </a:t>
            </a:r>
            <a:endParaRPr lang="en-US" b="1" dirty="0"/>
          </a:p>
          <a:p>
            <a:r>
              <a:rPr lang="en-US" b="1" dirty="0"/>
              <a:t>Cluster 1:</a:t>
            </a:r>
            <a:r>
              <a:rPr lang="en-US" dirty="0"/>
              <a:t> The CBDs under this cluster are the places with lot of venues. If the company is dependent on all the above groups. Cluster 1 is the ideal place to loot for.</a:t>
            </a:r>
            <a:endParaRPr lang="en-US" b="1" dirty="0"/>
          </a:p>
          <a:p>
            <a:r>
              <a:rPr lang="en-US" b="1" dirty="0"/>
              <a:t>Cluster 2:</a:t>
            </a:r>
            <a:r>
              <a:rPr lang="en-US" dirty="0"/>
              <a:t> With high skews in Stay and Transport. If the company wanted a place with high connectivity, this is the cluster to look.</a:t>
            </a:r>
            <a:endParaRPr lang="en-US" b="1" dirty="0"/>
          </a:p>
          <a:p>
            <a:r>
              <a:rPr lang="en-US" b="1" dirty="0"/>
              <a:t>Cluster 3: </a:t>
            </a:r>
            <a:r>
              <a:rPr lang="en-US" dirty="0"/>
              <a:t>This is ideal place for companies that requires Eateries, Transport and Outdoor like educational or creative institutions.</a:t>
            </a:r>
            <a:endParaRPr lang="en-US" b="1" dirty="0"/>
          </a:p>
          <a:p>
            <a:r>
              <a:rPr lang="en-US" b="1" dirty="0"/>
              <a:t>Cluster 4: </a:t>
            </a:r>
            <a:r>
              <a:rPr lang="en-US" dirty="0"/>
              <a:t>Companies that involves Travels and Tourism. These places are rich in Shops, Stay, Transport. So, it can aid their cause.</a:t>
            </a:r>
            <a:endParaRPr lang="en-US" b="1" dirty="0"/>
          </a:p>
          <a:p>
            <a:r>
              <a:rPr lang="en-US" b="1" dirty="0"/>
              <a:t>Cluster 5: </a:t>
            </a:r>
            <a:r>
              <a:rPr lang="en-US" dirty="0"/>
              <a:t>This is probably opportunity CBDs where the company can drive growth.</a:t>
            </a:r>
            <a:r>
              <a:rPr lang="en-US" b="1" dirty="0"/>
              <a:t> </a:t>
            </a:r>
          </a:p>
          <a:p>
            <a:pPr marL="0" indent="0">
              <a:buNone/>
            </a:pPr>
            <a:endParaRPr lang="en-US" dirty="0"/>
          </a:p>
        </p:txBody>
      </p:sp>
    </p:spTree>
    <p:extLst>
      <p:ext uri="{BB962C8B-B14F-4D97-AF65-F5344CB8AC3E}">
        <p14:creationId xmlns:p14="http://schemas.microsoft.com/office/powerpoint/2010/main" val="176907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515B-C752-4A7F-9569-C90DC355B63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6804B8-DAE2-4AA0-8DAC-43FDAD3EDA0F}"/>
              </a:ext>
            </a:extLst>
          </p:cNvPr>
          <p:cNvSpPr>
            <a:spLocks noGrp="1"/>
          </p:cNvSpPr>
          <p:nvPr>
            <p:ph idx="1"/>
          </p:nvPr>
        </p:nvSpPr>
        <p:spPr/>
        <p:txBody>
          <a:bodyPr/>
          <a:lstStyle/>
          <a:p>
            <a:r>
              <a:rPr lang="en-US" dirty="0"/>
              <a:t>The final capstone project was fun. </a:t>
            </a:r>
          </a:p>
          <a:p>
            <a:r>
              <a:rPr lang="en-US" dirty="0"/>
              <a:t>As for as the problem statement and results are concerned, it is decent but there are so many places for improvement such as— </a:t>
            </a:r>
          </a:p>
          <a:p>
            <a:pPr lvl="1"/>
            <a:r>
              <a:rPr lang="en-US" dirty="0"/>
              <a:t>We can include crime rates in the area which can be used to make the decision on the safety of the employees </a:t>
            </a:r>
          </a:p>
          <a:p>
            <a:pPr lvl="1"/>
            <a:r>
              <a:rPr lang="en-US" dirty="0"/>
              <a:t>We can include number of universities in the area, which can be used from growth and recruitment perspective </a:t>
            </a:r>
          </a:p>
          <a:p>
            <a:pPr lvl="1"/>
            <a:r>
              <a:rPr lang="en-US" dirty="0"/>
              <a:t>We can do a principle component analysis on the features to get the latent features. </a:t>
            </a:r>
          </a:p>
          <a:p>
            <a:r>
              <a:rPr lang="en-US" dirty="0"/>
              <a:t>With the dataset and timeline we had the results as is pretty decent.</a:t>
            </a:r>
            <a:endParaRPr lang="en-US" b="1" dirty="0"/>
          </a:p>
          <a:p>
            <a:endParaRPr lang="en-US" dirty="0"/>
          </a:p>
        </p:txBody>
      </p:sp>
    </p:spTree>
    <p:extLst>
      <p:ext uri="{BB962C8B-B14F-4D97-AF65-F5344CB8AC3E}">
        <p14:creationId xmlns:p14="http://schemas.microsoft.com/office/powerpoint/2010/main" val="215977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EAC-E61B-42F1-812D-C65AEE4A455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67AA939-D80B-49C8-9EA2-8189B8CBC0EF}"/>
              </a:ext>
            </a:extLst>
          </p:cNvPr>
          <p:cNvSpPr>
            <a:spLocks noGrp="1"/>
          </p:cNvSpPr>
          <p:nvPr>
            <p:ph idx="1"/>
          </p:nvPr>
        </p:nvSpPr>
        <p:spPr/>
        <p:txBody>
          <a:bodyPr>
            <a:normAutofit lnSpcReduction="10000"/>
          </a:bodyPr>
          <a:lstStyle/>
          <a:p>
            <a:r>
              <a:rPr lang="en-US" dirty="0"/>
              <a:t>A Multinational Company X wants to setup its first branch in India. The choice of the place where the company is going to setup will depend on the venues in that area. In order to identify the ideal place, the company is interested to do analysis on the Central Business Districts of India. </a:t>
            </a:r>
          </a:p>
          <a:p>
            <a:r>
              <a:rPr lang="en-US" b="1" dirty="0"/>
              <a:t>What are Central Business districts?  </a:t>
            </a:r>
          </a:p>
          <a:p>
            <a:r>
              <a:rPr lang="en-US" b="1" dirty="0"/>
              <a:t>Assumptions and Objectives</a:t>
            </a:r>
          </a:p>
          <a:p>
            <a:pPr lvl="0">
              <a:buFont typeface="Wingdings" panose="05000000000000000000" pitchFamily="2" charset="2"/>
              <a:buChar char="§"/>
            </a:pPr>
            <a:r>
              <a:rPr lang="en-US" dirty="0"/>
              <a:t>Identify the CBDs in India</a:t>
            </a:r>
          </a:p>
          <a:p>
            <a:pPr lvl="0">
              <a:buFont typeface="Wingdings" panose="05000000000000000000" pitchFamily="2" charset="2"/>
              <a:buChar char="§"/>
            </a:pPr>
            <a:r>
              <a:rPr lang="en-US" dirty="0"/>
              <a:t>Collect the venue data of the CBDs.</a:t>
            </a:r>
            <a:endParaRPr lang="en-US" b="1" dirty="0"/>
          </a:p>
          <a:p>
            <a:pPr lvl="0">
              <a:buFont typeface="Wingdings" panose="05000000000000000000" pitchFamily="2" charset="2"/>
              <a:buChar char="§"/>
            </a:pPr>
            <a:r>
              <a:rPr lang="en-US" dirty="0"/>
              <a:t>Perform a clustering analysis among the CBD to identify the similar groups</a:t>
            </a:r>
            <a:endParaRPr lang="en-US" b="1" dirty="0"/>
          </a:p>
          <a:p>
            <a:pPr lvl="0">
              <a:buFont typeface="Wingdings" panose="05000000000000000000" pitchFamily="2" charset="2"/>
              <a:buChar char="§"/>
            </a:pPr>
            <a:r>
              <a:rPr lang="en-US" dirty="0"/>
              <a:t>Profile the clusters based on the analysis</a:t>
            </a:r>
            <a:endParaRPr lang="en-US" b="1" dirty="0"/>
          </a:p>
          <a:p>
            <a:pPr marL="457200" indent="-457200">
              <a:buFont typeface="+mj-lt"/>
              <a:buAutoNum type="arabicPeriod"/>
            </a:pPr>
            <a:endParaRPr lang="en-US" dirty="0"/>
          </a:p>
        </p:txBody>
      </p:sp>
    </p:spTree>
    <p:extLst>
      <p:ext uri="{BB962C8B-B14F-4D97-AF65-F5344CB8AC3E}">
        <p14:creationId xmlns:p14="http://schemas.microsoft.com/office/powerpoint/2010/main" val="427070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9CDC-ED11-444F-8508-E9989C1970DC}"/>
              </a:ext>
            </a:extLst>
          </p:cNvPr>
          <p:cNvSpPr>
            <a:spLocks noGrp="1"/>
          </p:cNvSpPr>
          <p:nvPr>
            <p:ph type="title"/>
          </p:nvPr>
        </p:nvSpPr>
        <p:spPr/>
        <p:txBody>
          <a:bodyPr/>
          <a:lstStyle/>
          <a:p>
            <a:r>
              <a:rPr lang="en-US" dirty="0"/>
              <a:t>Data Sources and Description:</a:t>
            </a:r>
          </a:p>
        </p:txBody>
      </p:sp>
      <p:sp>
        <p:nvSpPr>
          <p:cNvPr id="3" name="Content Placeholder 2">
            <a:extLst>
              <a:ext uri="{FF2B5EF4-FFF2-40B4-BE49-F238E27FC236}">
                <a16:creationId xmlns:a16="http://schemas.microsoft.com/office/drawing/2014/main" id="{63903F94-158F-4396-BAD0-2B0F90813581}"/>
              </a:ext>
            </a:extLst>
          </p:cNvPr>
          <p:cNvSpPr>
            <a:spLocks noGrp="1"/>
          </p:cNvSpPr>
          <p:nvPr>
            <p:ph idx="1"/>
          </p:nvPr>
        </p:nvSpPr>
        <p:spPr/>
        <p:txBody>
          <a:bodyPr/>
          <a:lstStyle/>
          <a:p>
            <a:r>
              <a:rPr lang="en-US" dirty="0"/>
              <a:t>The Wikipedia site that lists all the CBDs </a:t>
            </a:r>
            <a:r>
              <a:rPr lang="en-US" dirty="0">
                <a:hlinkClick r:id="rId2"/>
              </a:rPr>
              <a:t>https://en.wikipedia.org/wiki/List_of_central_business_districts</a:t>
            </a:r>
            <a:r>
              <a:rPr lang="en-US" dirty="0"/>
              <a:t>. We can scrape the website and get the information we need.</a:t>
            </a:r>
          </a:p>
          <a:p>
            <a:r>
              <a:rPr lang="en-US" dirty="0"/>
              <a:t>There are going to be 2 levels of data. One is a </a:t>
            </a:r>
          </a:p>
          <a:p>
            <a:pPr lvl="1">
              <a:buFont typeface="Wingdings" panose="05000000000000000000" pitchFamily="2" charset="2"/>
              <a:buChar char="§"/>
            </a:pPr>
            <a:r>
              <a:rPr lang="en-US" dirty="0"/>
              <a:t>City level data, and another is crime rate, climate, temperature etc.</a:t>
            </a:r>
          </a:p>
          <a:p>
            <a:pPr lvl="1">
              <a:buFont typeface="Wingdings" panose="05000000000000000000" pitchFamily="2" charset="2"/>
              <a:buChar char="§"/>
            </a:pPr>
            <a:r>
              <a:rPr lang="en-US" dirty="0"/>
              <a:t>CBD level data which is the venues in that area etc. </a:t>
            </a:r>
          </a:p>
          <a:p>
            <a:pPr indent="-285750"/>
            <a:r>
              <a:rPr lang="en-US" dirty="0"/>
              <a:t>City level data will not be used in the clustering exercise so that the final cluster won’t have inherent bias based on the city information. If we use this information, then CBDs in the same city is more likely to be clubbed together.</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88000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814F8E-8E71-4DD8-9E90-A2886B0BE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D6F07063-98C1-4852-B9CD-9CB5B58C9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948368"/>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657883-D72B-478D-98C9-FFF99105D7B0}"/>
              </a:ext>
            </a:extLst>
          </p:cNvPr>
          <p:cNvSpPr>
            <a:spLocks noGrp="1"/>
          </p:cNvSpPr>
          <p:nvPr>
            <p:ph type="title"/>
          </p:nvPr>
        </p:nvSpPr>
        <p:spPr>
          <a:xfrm>
            <a:off x="810000" y="5430663"/>
            <a:ext cx="10571998" cy="970450"/>
          </a:xfrm>
        </p:spPr>
        <p:txBody>
          <a:bodyPr>
            <a:normAutofit/>
          </a:bodyPr>
          <a:lstStyle/>
          <a:p>
            <a:r>
              <a:rPr lang="en-US" dirty="0"/>
              <a:t>Distribution of the Venues in each CBD</a:t>
            </a:r>
          </a:p>
        </p:txBody>
      </p:sp>
      <p:graphicFrame>
        <p:nvGraphicFramePr>
          <p:cNvPr id="4" name="Content Placeholder 3">
            <a:extLst>
              <a:ext uri="{FF2B5EF4-FFF2-40B4-BE49-F238E27FC236}">
                <a16:creationId xmlns:a16="http://schemas.microsoft.com/office/drawing/2014/main" id="{835DE407-E63E-4EE7-811B-6DC666F53BF4}"/>
              </a:ext>
            </a:extLst>
          </p:cNvPr>
          <p:cNvGraphicFramePr>
            <a:graphicFrameLocks noGrp="1"/>
          </p:cNvGraphicFramePr>
          <p:nvPr>
            <p:ph idx="1"/>
            <p:extLst>
              <p:ext uri="{D42A27DB-BD31-4B8C-83A1-F6EECF244321}">
                <p14:modId xmlns:p14="http://schemas.microsoft.com/office/powerpoint/2010/main" val="3731949561"/>
              </p:ext>
            </p:extLst>
          </p:nvPr>
        </p:nvGraphicFramePr>
        <p:xfrm>
          <a:off x="643467" y="643468"/>
          <a:ext cx="10905066" cy="3966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07055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E8C6-8D06-408F-ADE1-2B15B7564572}"/>
              </a:ext>
            </a:extLst>
          </p:cNvPr>
          <p:cNvSpPr>
            <a:spLocks noGrp="1"/>
          </p:cNvSpPr>
          <p:nvPr>
            <p:ph type="title"/>
          </p:nvPr>
        </p:nvSpPr>
        <p:spPr/>
        <p:txBody>
          <a:bodyPr/>
          <a:lstStyle/>
          <a:p>
            <a:r>
              <a:rPr lang="en-US" dirty="0"/>
              <a:t>Exploratory analysis</a:t>
            </a:r>
          </a:p>
        </p:txBody>
      </p:sp>
      <mc:AlternateContent xmlns:mc="http://schemas.openxmlformats.org/markup-compatibility/2006">
        <mc:Choice xmlns:cx1="http://schemas.microsoft.com/office/drawing/2015/9/8/chartex" Requires="cx1">
          <p:graphicFrame>
            <p:nvGraphicFramePr>
              <p:cNvPr id="4" name="Content Placeholder 3">
                <a:extLst>
                  <a:ext uri="{FF2B5EF4-FFF2-40B4-BE49-F238E27FC236}">
                    <a16:creationId xmlns:a16="http://schemas.microsoft.com/office/drawing/2014/main" id="{4DD5CD5E-6044-4A78-A430-A96079A25531}"/>
                  </a:ext>
                </a:extLst>
              </p:cNvPr>
              <p:cNvGraphicFramePr>
                <a:graphicFrameLocks noGrp="1"/>
              </p:cNvGraphicFramePr>
              <p:nvPr>
                <p:ph idx="1"/>
                <p:extLst>
                  <p:ext uri="{D42A27DB-BD31-4B8C-83A1-F6EECF244321}">
                    <p14:modId xmlns:p14="http://schemas.microsoft.com/office/powerpoint/2010/main" val="3515170552"/>
                  </p:ext>
                </p:extLst>
              </p:nvPr>
            </p:nvGraphicFramePr>
            <p:xfrm>
              <a:off x="819151" y="2222500"/>
              <a:ext cx="5372100" cy="363696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4DD5CD5E-6044-4A78-A430-A96079A25531}"/>
                  </a:ext>
                </a:extLst>
              </p:cNvPr>
              <p:cNvPicPr>
                <a:picLocks noGrp="1" noRot="1" noChangeAspect="1" noMove="1" noResize="1" noEditPoints="1" noAdjustHandles="1" noChangeArrowheads="1" noChangeShapeType="1"/>
              </p:cNvPicPr>
              <p:nvPr/>
            </p:nvPicPr>
            <p:blipFill>
              <a:blip r:embed="rId3"/>
              <a:stretch>
                <a:fillRect/>
              </a:stretch>
            </p:blipFill>
            <p:spPr>
              <a:xfrm>
                <a:off x="819151" y="2222500"/>
                <a:ext cx="5372100" cy="3636963"/>
              </a:xfrm>
              <a:prstGeom prst="rect">
                <a:avLst/>
              </a:prstGeom>
            </p:spPr>
          </p:pic>
        </mc:Fallback>
      </mc:AlternateContent>
      <p:graphicFrame>
        <p:nvGraphicFramePr>
          <p:cNvPr id="5" name="Table 4">
            <a:extLst>
              <a:ext uri="{FF2B5EF4-FFF2-40B4-BE49-F238E27FC236}">
                <a16:creationId xmlns:a16="http://schemas.microsoft.com/office/drawing/2014/main" id="{01627101-9D1C-4F0B-8AA4-67DB4D950577}"/>
              </a:ext>
            </a:extLst>
          </p:cNvPr>
          <p:cNvGraphicFramePr>
            <a:graphicFrameLocks noGrp="1"/>
          </p:cNvGraphicFramePr>
          <p:nvPr>
            <p:extLst>
              <p:ext uri="{D42A27DB-BD31-4B8C-83A1-F6EECF244321}">
                <p14:modId xmlns:p14="http://schemas.microsoft.com/office/powerpoint/2010/main" val="145795760"/>
              </p:ext>
            </p:extLst>
          </p:nvPr>
        </p:nvGraphicFramePr>
        <p:xfrm>
          <a:off x="6626225" y="2488531"/>
          <a:ext cx="5156200" cy="1834769"/>
        </p:xfrm>
        <a:graphic>
          <a:graphicData uri="http://schemas.openxmlformats.org/drawingml/2006/table">
            <a:tbl>
              <a:tblPr firstRow="1" firstCol="1" bandRow="1">
                <a:tableStyleId>{5C22544A-7EE6-4342-B048-85BDC9FD1C3A}</a:tableStyleId>
              </a:tblPr>
              <a:tblGrid>
                <a:gridCol w="1352574">
                  <a:extLst>
                    <a:ext uri="{9D8B030D-6E8A-4147-A177-3AD203B41FA5}">
                      <a16:colId xmlns:a16="http://schemas.microsoft.com/office/drawing/2014/main" val="3299794336"/>
                    </a:ext>
                  </a:extLst>
                </a:gridCol>
                <a:gridCol w="3803626">
                  <a:extLst>
                    <a:ext uri="{9D8B030D-6E8A-4147-A177-3AD203B41FA5}">
                      <a16:colId xmlns:a16="http://schemas.microsoft.com/office/drawing/2014/main" val="1205785891"/>
                    </a:ext>
                  </a:extLst>
                </a:gridCol>
              </a:tblGrid>
              <a:tr h="182880">
                <a:tc>
                  <a:txBody>
                    <a:bodyPr/>
                    <a:lstStyle/>
                    <a:p>
                      <a:pPr marL="0" marR="0">
                        <a:lnSpc>
                          <a:spcPct val="115000"/>
                        </a:lnSpc>
                        <a:spcBef>
                          <a:spcPts val="0"/>
                        </a:spcBef>
                        <a:spcAft>
                          <a:spcPts val="0"/>
                        </a:spcAft>
                      </a:pPr>
                      <a:r>
                        <a:rPr lang="en-US" sz="1400">
                          <a:effectLst/>
                        </a:rPr>
                        <a:t>Eateries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Restaurants, Snack bar </a:t>
                      </a:r>
                      <a:r>
                        <a:rPr lang="en-US" sz="1400" dirty="0" err="1">
                          <a:effectLst/>
                        </a:rPr>
                        <a:t>etc</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5715477"/>
                  </a:ext>
                </a:extLst>
              </a:tr>
              <a:tr h="182880">
                <a:tc>
                  <a:txBody>
                    <a:bodyPr/>
                    <a:lstStyle/>
                    <a:p>
                      <a:pPr marL="0" marR="0">
                        <a:lnSpc>
                          <a:spcPct val="115000"/>
                        </a:lnSpc>
                        <a:spcBef>
                          <a:spcPts val="0"/>
                        </a:spcBef>
                        <a:spcAft>
                          <a:spcPts val="0"/>
                        </a:spcAft>
                      </a:pPr>
                      <a:r>
                        <a:rPr lang="en-US" sz="1400">
                          <a:effectLst/>
                        </a:rPr>
                        <a:t>Entertainment</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Move theater, multiplex </a:t>
                      </a:r>
                      <a:r>
                        <a:rPr lang="en-US" sz="1400" dirty="0" err="1">
                          <a:effectLst/>
                        </a:rPr>
                        <a:t>etc</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73207802"/>
                  </a:ext>
                </a:extLst>
              </a:tr>
              <a:tr h="182880">
                <a:tc>
                  <a:txBody>
                    <a:bodyPr/>
                    <a:lstStyle/>
                    <a:p>
                      <a:pPr marL="0" marR="0">
                        <a:lnSpc>
                          <a:spcPct val="115000"/>
                        </a:lnSpc>
                        <a:spcBef>
                          <a:spcPts val="0"/>
                        </a:spcBef>
                        <a:spcAft>
                          <a:spcPts val="0"/>
                        </a:spcAft>
                      </a:pPr>
                      <a:r>
                        <a:rPr lang="en-US" sz="1400">
                          <a:effectLst/>
                        </a:rPr>
                        <a:t>Outdoor</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Beach, Park etc</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44187734"/>
                  </a:ext>
                </a:extLst>
              </a:tr>
              <a:tr h="182880">
                <a:tc>
                  <a:txBody>
                    <a:bodyPr/>
                    <a:lstStyle/>
                    <a:p>
                      <a:pPr marL="0" marR="0">
                        <a:lnSpc>
                          <a:spcPct val="115000"/>
                        </a:lnSpc>
                        <a:spcBef>
                          <a:spcPts val="0"/>
                        </a:spcBef>
                        <a:spcAft>
                          <a:spcPts val="0"/>
                        </a:spcAft>
                      </a:pPr>
                      <a:r>
                        <a:rPr lang="en-US" sz="1400">
                          <a:effectLst/>
                        </a:rPr>
                        <a:t>Services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General Services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76090966"/>
                  </a:ext>
                </a:extLst>
              </a:tr>
              <a:tr h="182880">
                <a:tc>
                  <a:txBody>
                    <a:bodyPr/>
                    <a:lstStyle/>
                    <a:p>
                      <a:pPr marL="0" marR="0">
                        <a:lnSpc>
                          <a:spcPct val="115000"/>
                        </a:lnSpc>
                        <a:spcBef>
                          <a:spcPts val="0"/>
                        </a:spcBef>
                        <a:spcAft>
                          <a:spcPts val="0"/>
                        </a:spcAft>
                      </a:pPr>
                      <a:r>
                        <a:rPr lang="en-US" sz="1400">
                          <a:effectLst/>
                        </a:rPr>
                        <a:t>Shop</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All Stores and shops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205893896"/>
                  </a:ext>
                </a:extLst>
              </a:tr>
              <a:tr h="182880">
                <a:tc>
                  <a:txBody>
                    <a:bodyPr/>
                    <a:lstStyle/>
                    <a:p>
                      <a:pPr marL="0" marR="0">
                        <a:lnSpc>
                          <a:spcPct val="115000"/>
                        </a:lnSpc>
                        <a:spcBef>
                          <a:spcPts val="0"/>
                        </a:spcBef>
                        <a:spcAft>
                          <a:spcPts val="0"/>
                        </a:spcAft>
                      </a:pPr>
                      <a:r>
                        <a:rPr lang="en-US" sz="1400">
                          <a:effectLst/>
                        </a:rPr>
                        <a:t>Sports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Stadiums and courts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58256565"/>
                  </a:ext>
                </a:extLst>
              </a:tr>
              <a:tr h="182880">
                <a:tc>
                  <a:txBody>
                    <a:bodyPr/>
                    <a:lstStyle/>
                    <a:p>
                      <a:pPr marL="0" marR="0">
                        <a:lnSpc>
                          <a:spcPct val="115000"/>
                        </a:lnSpc>
                        <a:spcBef>
                          <a:spcPts val="0"/>
                        </a:spcBef>
                        <a:spcAft>
                          <a:spcPts val="0"/>
                        </a:spcAft>
                      </a:pPr>
                      <a:r>
                        <a:rPr lang="en-US" sz="1400">
                          <a:effectLst/>
                        </a:rPr>
                        <a:t>Stay</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rPr>
                        <a:t>Hotel, hostel and BnBs</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37401873"/>
                  </a:ext>
                </a:extLst>
              </a:tr>
              <a:tr h="182880">
                <a:tc>
                  <a:txBody>
                    <a:bodyPr/>
                    <a:lstStyle/>
                    <a:p>
                      <a:pPr marL="0" marR="0">
                        <a:lnSpc>
                          <a:spcPct val="115000"/>
                        </a:lnSpc>
                        <a:spcBef>
                          <a:spcPts val="0"/>
                        </a:spcBef>
                        <a:spcAft>
                          <a:spcPts val="0"/>
                        </a:spcAft>
                      </a:pPr>
                      <a:r>
                        <a:rPr lang="en-US" sz="1400">
                          <a:effectLst/>
                        </a:rPr>
                        <a:t>Transport</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rPr>
                        <a:t>Bus, train and other transport terminals</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22933950"/>
                  </a:ext>
                </a:extLst>
              </a:tr>
            </a:tbl>
          </a:graphicData>
        </a:graphic>
      </p:graphicFrame>
    </p:spTree>
    <p:extLst>
      <p:ext uri="{BB962C8B-B14F-4D97-AF65-F5344CB8AC3E}">
        <p14:creationId xmlns:p14="http://schemas.microsoft.com/office/powerpoint/2010/main" val="377571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0148-2580-4538-88D8-BFFFA193B8FF}"/>
              </a:ext>
            </a:extLst>
          </p:cNvPr>
          <p:cNvSpPr>
            <a:spLocks noGrp="1"/>
          </p:cNvSpPr>
          <p:nvPr>
            <p:ph type="title"/>
          </p:nvPr>
        </p:nvSpPr>
        <p:spPr/>
        <p:txBody>
          <a:bodyPr/>
          <a:lstStyle/>
          <a:p>
            <a:r>
              <a:rPr lang="en-US" dirty="0"/>
              <a:t>Clustering Algorithm</a:t>
            </a:r>
          </a:p>
        </p:txBody>
      </p:sp>
      <p:sp>
        <p:nvSpPr>
          <p:cNvPr id="3" name="Content Placeholder 2">
            <a:extLst>
              <a:ext uri="{FF2B5EF4-FFF2-40B4-BE49-F238E27FC236}">
                <a16:creationId xmlns:a16="http://schemas.microsoft.com/office/drawing/2014/main" id="{9DE802CC-AF5F-412B-BC94-914D87FF64A2}"/>
              </a:ext>
            </a:extLst>
          </p:cNvPr>
          <p:cNvSpPr>
            <a:spLocks noGrp="1"/>
          </p:cNvSpPr>
          <p:nvPr>
            <p:ph idx="1"/>
          </p:nvPr>
        </p:nvSpPr>
        <p:spPr/>
        <p:txBody>
          <a:bodyPr/>
          <a:lstStyle/>
          <a:p>
            <a:r>
              <a:rPr lang="en-US" dirty="0"/>
              <a:t>Why we chose Agglomerative hierarchical clustering?</a:t>
            </a:r>
          </a:p>
          <a:p>
            <a:r>
              <a:rPr lang="en-US" dirty="0"/>
              <a:t>There are two advantages of this algorithm. </a:t>
            </a:r>
            <a:endParaRPr lang="en-US" b="1" dirty="0"/>
          </a:p>
          <a:p>
            <a:pPr lvl="1"/>
            <a:r>
              <a:rPr lang="en-US" dirty="0"/>
              <a:t>Euclidean distance is a good measure of the similarity in this case.</a:t>
            </a:r>
            <a:endParaRPr lang="en-US" b="1" dirty="0"/>
          </a:p>
          <a:p>
            <a:pPr lvl="1"/>
            <a:r>
              <a:rPr lang="en-US" dirty="0"/>
              <a:t>Client can choose any place that is closest to the ideal branch from the dendrogram.</a:t>
            </a:r>
            <a:endParaRPr lang="en-US" b="1" dirty="0"/>
          </a:p>
          <a:p>
            <a:endParaRPr lang="en-US" dirty="0"/>
          </a:p>
        </p:txBody>
      </p:sp>
    </p:spTree>
    <p:extLst>
      <p:ext uri="{BB962C8B-B14F-4D97-AF65-F5344CB8AC3E}">
        <p14:creationId xmlns:p14="http://schemas.microsoft.com/office/powerpoint/2010/main" val="24408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5D2C0-9234-438F-BF32-AB4070799B9C}"/>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solidFill>
                  <a:srgbClr val="FFFFFF"/>
                </a:solidFill>
              </a:rPr>
              <a:t>Final Clusters</a:t>
            </a:r>
          </a:p>
        </p:txBody>
      </p:sp>
      <p:pic>
        <p:nvPicPr>
          <p:cNvPr id="10" name="Content Placeholder 9">
            <a:extLst>
              <a:ext uri="{FF2B5EF4-FFF2-40B4-BE49-F238E27FC236}">
                <a16:creationId xmlns:a16="http://schemas.microsoft.com/office/drawing/2014/main" id="{E53C2862-530C-4F0B-86B2-964F00F70597}"/>
              </a:ext>
            </a:extLst>
          </p:cNvPr>
          <p:cNvPicPr>
            <a:picLocks noGrp="1" noChangeAspect="1"/>
          </p:cNvPicPr>
          <p:nvPr>
            <p:ph sz="half" idx="2"/>
          </p:nvPr>
        </p:nvPicPr>
        <p:blipFill>
          <a:blip r:embed="rId2"/>
          <a:stretch>
            <a:fillRect/>
          </a:stretch>
        </p:blipFill>
        <p:spPr>
          <a:xfrm>
            <a:off x="1041856" y="237433"/>
            <a:ext cx="10108287" cy="4183688"/>
          </a:xfrm>
        </p:spPr>
      </p:pic>
    </p:spTree>
    <p:extLst>
      <p:ext uri="{BB962C8B-B14F-4D97-AF65-F5344CB8AC3E}">
        <p14:creationId xmlns:p14="http://schemas.microsoft.com/office/powerpoint/2010/main" val="326826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32E966-EA98-4F2A-BA42-36AFCCC384DF}"/>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Final clusters in the Map of India</a:t>
            </a:r>
          </a:p>
        </p:txBody>
      </p:sp>
      <p:pic>
        <p:nvPicPr>
          <p:cNvPr id="12" name="Content Placeholder 11">
            <a:extLst>
              <a:ext uri="{FF2B5EF4-FFF2-40B4-BE49-F238E27FC236}">
                <a16:creationId xmlns:a16="http://schemas.microsoft.com/office/drawing/2014/main" id="{4E0DE586-BBD4-445B-B183-2943DC1168D8}"/>
              </a:ext>
            </a:extLst>
          </p:cNvPr>
          <p:cNvPicPr>
            <a:picLocks noGrp="1" noChangeAspect="1"/>
          </p:cNvPicPr>
          <p:nvPr>
            <p:ph idx="1"/>
          </p:nvPr>
        </p:nvPicPr>
        <p:blipFill rotWithShape="1">
          <a:blip r:embed="rId3"/>
          <a:srcRect t="3172" r="2" b="2"/>
          <a:stretch/>
        </p:blipFill>
        <p:spPr>
          <a:xfrm>
            <a:off x="6017369" y="643465"/>
            <a:ext cx="4794268"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734860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228D-EDE6-4121-88A7-1E1FF9797704}"/>
              </a:ext>
            </a:extLst>
          </p:cNvPr>
          <p:cNvSpPr>
            <a:spLocks noGrp="1"/>
          </p:cNvSpPr>
          <p:nvPr>
            <p:ph type="title"/>
          </p:nvPr>
        </p:nvSpPr>
        <p:spPr/>
        <p:txBody>
          <a:bodyPr/>
          <a:lstStyle/>
          <a:p>
            <a:r>
              <a:rPr lang="en-US" dirty="0"/>
              <a:t>Index 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1A47E5-AB80-4A54-B012-EBF262977415}"/>
                  </a:ext>
                </a:extLst>
              </p:cNvPr>
              <p:cNvSpPr>
                <a:spLocks noGrp="1"/>
              </p:cNvSpPr>
              <p:nvPr>
                <p:ph idx="1"/>
              </p:nvPr>
            </p:nvSpPr>
            <p:spPr/>
            <p:txBody>
              <a:bodyPr>
                <a:normAutofit fontScale="92500"/>
              </a:bodyPr>
              <a:lstStyle/>
              <a:p>
                <a:r>
                  <a:rPr lang="en-US" dirty="0"/>
                  <a:t>The interpretation of the clusters are pretty straight forward. We have to see the Venue categories composition with respect to the overall composition. It is called as index numbers. The formula is  </a:t>
                </a:r>
                <a:endParaRPr lang="en-US" b="1" dirty="0"/>
              </a:p>
              <a:p>
                <a:pPr marL="0" indent="0">
                  <a:buNone/>
                </a:pPr>
                <a14:m>
                  <m:oMathPara xmlns:m="http://schemas.openxmlformats.org/officeDocument/2006/math">
                    <m:oMathParaPr>
                      <m:jc m:val="centerGroup"/>
                    </m:oMathParaPr>
                    <m:oMath xmlns:m="http://schemas.openxmlformats.org/officeDocument/2006/math">
                      <m:r>
                        <a:rPr lang="en-US" i="1"/>
                        <m:t>𝐼𝑛𝑑𝑒𝑥</m:t>
                      </m:r>
                      <m:r>
                        <a:rPr lang="en-US" i="1"/>
                        <m:t> </m:t>
                      </m:r>
                      <m:r>
                        <a:rPr lang="en-US" i="1"/>
                        <m:t>𝑣𝑎𝑙𝑢𝑒</m:t>
                      </m:r>
                      <m:r>
                        <a:rPr lang="en-US" i="1"/>
                        <m:t>= </m:t>
                      </m:r>
                      <m:f>
                        <m:fPr>
                          <m:ctrlPr>
                            <a:rPr lang="en-US" i="1"/>
                          </m:ctrlPr>
                        </m:fPr>
                        <m:num>
                          <m:r>
                            <a:rPr lang="en-US" i="1"/>
                            <m:t>% </m:t>
                          </m:r>
                          <m:r>
                            <a:rPr lang="en-US" i="1"/>
                            <m:t>𝑜𝑓</m:t>
                          </m:r>
                          <m:r>
                            <a:rPr lang="en-US" i="1"/>
                            <m:t> </m:t>
                          </m:r>
                          <m:r>
                            <a:rPr lang="en-US" i="1"/>
                            <m:t>𝑉𝑒𝑛𝑢𝑒</m:t>
                          </m:r>
                          <m:r>
                            <a:rPr lang="en-US" i="1"/>
                            <m:t> </m:t>
                          </m:r>
                          <m:r>
                            <a:rPr lang="en-US" i="1"/>
                            <m:t>𝑐𝑎𝑡𝑒𝑔𝑜𝑟𝑦</m:t>
                          </m:r>
                          <m:r>
                            <a:rPr lang="en-US" i="1"/>
                            <m:t> </m:t>
                          </m:r>
                          <m:r>
                            <a:rPr lang="en-US" i="1"/>
                            <m:t>𝑖𝑛</m:t>
                          </m:r>
                          <m:r>
                            <a:rPr lang="en-US" i="1"/>
                            <m:t> </m:t>
                          </m:r>
                          <m:r>
                            <a:rPr lang="en-US" i="1"/>
                            <m:t>𝐶𝑙𝑢𝑠𝑡𝑒𝑟</m:t>
                          </m:r>
                        </m:num>
                        <m:den>
                          <m:r>
                            <a:rPr lang="en-US" i="1"/>
                            <m:t>% </m:t>
                          </m:r>
                          <m:r>
                            <a:rPr lang="en-US" i="1"/>
                            <m:t>𝑜𝑓</m:t>
                          </m:r>
                          <m:r>
                            <a:rPr lang="en-US" i="1"/>
                            <m:t> </m:t>
                          </m:r>
                          <m:r>
                            <a:rPr lang="en-US" i="1"/>
                            <m:t>𝑉𝑒𝑛𝑢𝑒</m:t>
                          </m:r>
                          <m:r>
                            <a:rPr lang="en-US" i="1"/>
                            <m:t> </m:t>
                          </m:r>
                          <m:r>
                            <a:rPr lang="en-US" i="1"/>
                            <m:t>𝑐𝑎𝑡𝑒𝑔𝑜𝑟𝑦</m:t>
                          </m:r>
                          <m:r>
                            <a:rPr lang="en-US" i="1"/>
                            <m:t> </m:t>
                          </m:r>
                          <m:r>
                            <a:rPr lang="en-US" i="1"/>
                            <m:t>𝑜𝑣𝑒𝑟𝑎𝑙𝑙</m:t>
                          </m:r>
                        </m:den>
                      </m:f>
                      <m:r>
                        <a:rPr lang="en-US" i="1"/>
                        <m:t> ×100</m:t>
                      </m:r>
                    </m:oMath>
                  </m:oMathPara>
                </a14:m>
                <a:endParaRPr lang="en-US" b="1" dirty="0"/>
              </a:p>
              <a:p>
                <a:r>
                  <a:rPr lang="en-US" dirty="0"/>
                  <a:t>For example, for Eateries in cluster 3, the index value is</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𝐼𝑛𝑑𝑒𝑥</m:t>
                          </m:r>
                          <m:r>
                            <a:rPr lang="en-US" i="1"/>
                            <m:t> </m:t>
                          </m:r>
                          <m:r>
                            <a:rPr lang="en-US" i="1"/>
                            <m:t>𝑣𝑎𝑙𝑢𝑒</m:t>
                          </m:r>
                        </m:e>
                        <m:sub>
                          <m:r>
                            <a:rPr lang="en-US" i="1"/>
                            <m:t>𝐸𝑎𝑡𝑒𝑟𝑖𝑒𝑠</m:t>
                          </m:r>
                          <m:r>
                            <a:rPr lang="en-US" i="1"/>
                            <m:t> </m:t>
                          </m:r>
                          <m:r>
                            <a:rPr lang="en-US" i="1"/>
                            <m:t>𝑖𝑛</m:t>
                          </m:r>
                          <m:r>
                            <a:rPr lang="en-US" i="1"/>
                            <m:t> </m:t>
                          </m:r>
                          <m:r>
                            <a:rPr lang="en-US" i="1"/>
                            <m:t>𝑐𝑙𝑢𝑠𝑡𝑒𝑟</m:t>
                          </m:r>
                          <m:r>
                            <a:rPr lang="en-US" i="1"/>
                            <m:t> 3</m:t>
                          </m:r>
                        </m:sub>
                      </m:sSub>
                      <m:r>
                        <a:rPr lang="en-US" i="1"/>
                        <m:t>= </m:t>
                      </m:r>
                      <m:f>
                        <m:fPr>
                          <m:ctrlPr>
                            <a:rPr lang="en-US" i="1"/>
                          </m:ctrlPr>
                        </m:fPr>
                        <m:num>
                          <m:r>
                            <a:rPr lang="en-US" i="1"/>
                            <m:t>67%</m:t>
                          </m:r>
                        </m:num>
                        <m:den>
                          <m:r>
                            <a:rPr lang="en-US" i="1"/>
                            <m:t>69%</m:t>
                          </m:r>
                        </m:den>
                      </m:f>
                      <m:r>
                        <a:rPr lang="en-US" i="1"/>
                        <m:t> ×100=113</m:t>
                      </m:r>
                    </m:oMath>
                  </m:oMathPara>
                </a14:m>
                <a:endParaRPr lang="en-US" b="1" dirty="0"/>
              </a:p>
              <a:p>
                <a:r>
                  <a:rPr lang="en-US" dirty="0"/>
                  <a:t>Then we can consider a threshold (which is subjective), in this case I have considered 95 and 105 as thresholds. If an index value is less than 95 then it is skewing low, which means the group has less of it and if it is more than 105; it is skewing high and cluster has more of it.</a:t>
                </a:r>
                <a:endParaRPr lang="en-US" b="1" dirty="0"/>
              </a:p>
              <a:p>
                <a:endParaRPr lang="en-US" dirty="0"/>
              </a:p>
            </p:txBody>
          </p:sp>
        </mc:Choice>
        <mc:Fallback>
          <p:sp>
            <p:nvSpPr>
              <p:cNvPr id="3" name="Content Placeholder 2">
                <a:extLst>
                  <a:ext uri="{FF2B5EF4-FFF2-40B4-BE49-F238E27FC236}">
                    <a16:creationId xmlns:a16="http://schemas.microsoft.com/office/drawing/2014/main" id="{251A47E5-AB80-4A54-B012-EBF26297741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71899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CLUDEHIDDENSLIDES" val="False"/>
  <p:tag name="NUMBEROFPAGES"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5</TotalTime>
  <Words>675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Wingdings</vt:lpstr>
      <vt:lpstr>Wingdings 2</vt:lpstr>
      <vt:lpstr>Quotable</vt:lpstr>
      <vt:lpstr>IBM data science – final project</vt:lpstr>
      <vt:lpstr>Problem statement</vt:lpstr>
      <vt:lpstr>Data Sources and Description:</vt:lpstr>
      <vt:lpstr>Distribution of the Venues in each CBD</vt:lpstr>
      <vt:lpstr>Exploratory analysis</vt:lpstr>
      <vt:lpstr>Clustering Algorithm</vt:lpstr>
      <vt:lpstr>Final Clusters</vt:lpstr>
      <vt:lpstr>Final clusters in the Map of India</vt:lpstr>
      <vt:lpstr>Index values</vt:lpstr>
      <vt:lpstr>The Distribution of the Groups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 final project</dc:title>
  <dc:creator>Sunder, Eswar (MaPS CHE)</dc:creator>
  <cp:lastModifiedBy>Sunder, Eswar (MaPS CHE)</cp:lastModifiedBy>
  <cp:revision>3</cp:revision>
  <dcterms:created xsi:type="dcterms:W3CDTF">2020-05-03T16:53:21Z</dcterms:created>
  <dcterms:modified xsi:type="dcterms:W3CDTF">2020-05-03T17:00:49Z</dcterms:modified>
</cp:coreProperties>
</file>