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17"/>
  </p:notesMasterIdLst>
  <p:sldIdLst>
    <p:sldId id="265" r:id="rId2"/>
    <p:sldId id="263" r:id="rId3"/>
    <p:sldId id="264" r:id="rId4"/>
    <p:sldId id="271" r:id="rId5"/>
    <p:sldId id="266" r:id="rId6"/>
    <p:sldId id="268" r:id="rId7"/>
    <p:sldId id="269" r:id="rId8"/>
    <p:sldId id="270" r:id="rId9"/>
    <p:sldId id="273" r:id="rId10"/>
    <p:sldId id="274" r:id="rId11"/>
    <p:sldId id="279" r:id="rId12"/>
    <p:sldId id="276" r:id="rId13"/>
    <p:sldId id="277" r:id="rId14"/>
    <p:sldId id="278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61D6FF"/>
    <a:srgbClr val="33C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26" autoAdjust="0"/>
    <p:restoredTop sz="91667" autoAdjust="0"/>
  </p:normalViewPr>
  <p:slideViewPr>
    <p:cSldViewPr snapToGrid="0">
      <p:cViewPr>
        <p:scale>
          <a:sx n="69" d="100"/>
          <a:sy n="69" d="100"/>
        </p:scale>
        <p:origin x="678" y="-132"/>
      </p:cViewPr>
      <p:guideLst/>
    </p:cSldViewPr>
  </p:slideViewPr>
  <p:outlineViewPr>
    <p:cViewPr>
      <p:scale>
        <a:sx n="33" d="100"/>
        <a:sy n="33" d="100"/>
      </p:scale>
      <p:origin x="0" y="-58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255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E44A77-0EA2-4EA8-8236-40A4A966A452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90A1D-50F3-479E-9331-F4DC6D32C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85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90A1D-50F3-479E-9331-F4DC6D32CA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99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90A1D-50F3-479E-9331-F4DC6D32CA6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843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90A1D-50F3-479E-9331-F4DC6D32CA6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822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90A1D-50F3-479E-9331-F4DC6D32CA6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41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https://gigaom.com/2014/01/07/fords-connected-car-wont-deliver-a-pizza-but-it-can-order-one/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90A1D-50F3-479E-9331-F4DC6D32CA6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43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http://www.freedomchannel.com/road-safety-in-2016-top-10-causes-of-car-accidents-in-the-us/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90A1D-50F3-479E-9331-F4DC6D32CA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29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http://safety.trw.com/wp-content/uploads/2016/01/AutomatedDriving_table_large.jpg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90A1D-50F3-479E-9331-F4DC6D32CA6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357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https://priceonomics.com/why-ups-trucks-dont-turn-left/</a:t>
            </a:r>
          </a:p>
          <a:p>
            <a:r>
              <a:rPr lang="en-US" dirty="0" smtClean="0"/>
              <a:t>http://standards.sae.org/j3016_201609/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90A1D-50F3-479E-9331-F4DC6D32CA6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335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90A1D-50F3-479E-9331-F4DC6D32CA6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25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90A1D-50F3-479E-9331-F4DC6D32CA6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261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90A1D-50F3-479E-9331-F4DC6D32CA6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829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90A1D-50F3-479E-9331-F4DC6D32CA6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307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90A1D-50F3-479E-9331-F4DC6D32CA6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312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D9AC7-AF5C-417A-A293-2A88591A4940}" type="datetime1">
              <a:rPr lang="en-US" smtClean="0"/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Industrial and Systems Engineering — ISE 51lL Fall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07CC-8A4F-4589-A333-EC03363CFAF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924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F0345-B7DB-4674-82FA-D7014071CF2A}" type="datetime1">
              <a:rPr lang="en-US" smtClean="0"/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Industrial and Systems Engineering — ISE 51lL Fall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07CC-8A4F-4589-A333-EC03363CF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17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0BC07-AD4E-4654-9DC6-A79CBE13D203}" type="datetime1">
              <a:rPr lang="en-US" smtClean="0"/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Industrial and Systems Engineering — ISE 51lL Fall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07CC-8A4F-4589-A333-EC03363CF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19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083" y="2124703"/>
            <a:ext cx="1005840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C152-0F7F-4051-AE12-30D30DD41A77}" type="datetime1">
              <a:rPr lang="en-US" smtClean="0"/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Industrial and Systems Engineering — ISE 51lL Fall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07CC-8A4F-4589-A333-EC03363CF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20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2703-A4D3-4770-9E7B-ED90BB60534A}" type="datetime1">
              <a:rPr lang="en-US" smtClean="0"/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Industrial and Systems Engineering — ISE 51lL Fall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07CC-8A4F-4589-A333-EC03363CFAF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521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F8D98-9E83-4A48-9561-9569926C51EE}" type="datetime1">
              <a:rPr lang="en-US" smtClean="0"/>
              <a:t>11/26/2016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Industrial and Systems Engineering — ISE 51lL Fall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07CC-8A4F-4589-A333-EC03363CF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965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364D-3986-4F16-922E-F35C1AB21333}" type="datetime1">
              <a:rPr lang="en-US" smtClean="0"/>
              <a:t>11/26/2016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Industrial and Systems Engineering — ISE 51lL Fall 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07CC-8A4F-4589-A333-EC03363CF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270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-29447"/>
            <a:ext cx="10058400" cy="145075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6DFAC-7525-43C9-8816-4DB5D1E98062}" type="datetime1">
              <a:rPr lang="en-US" smtClean="0"/>
              <a:t>11/26/2016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Industrial and Systems Engineering — ISE 51lL Fall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07CC-8A4F-4589-A333-EC03363CF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8726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2223" y="6446837"/>
            <a:ext cx="2472271" cy="365125"/>
          </a:xfrm>
        </p:spPr>
        <p:txBody>
          <a:bodyPr/>
          <a:lstStyle/>
          <a:p>
            <a:fld id="{FDF5FAEF-16AB-4636-97C9-1202656DAEB5}" type="datetime1">
              <a:rPr lang="en-US" smtClean="0"/>
              <a:t>11/26/2016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USC Industrial and Systems Engineering — ISE 51lL Fall 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671428" y="6446836"/>
            <a:ext cx="1360151" cy="365126"/>
          </a:xfrm>
        </p:spPr>
        <p:txBody>
          <a:bodyPr/>
          <a:lstStyle/>
          <a:p>
            <a:fld id="{4BC007CC-8A4F-4589-A333-EC03363CF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782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EE14CEF-EFB5-475E-8AD5-05A19479449F}" type="datetime1">
              <a:rPr lang="en-US" smtClean="0"/>
              <a:t>11/26/2016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USC Industrial and Systems Engineering — ISE 51lL Fall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BC007CC-8A4F-4589-A333-EC03363CF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797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FB7B-B73E-4D36-B124-0D9D92A909E4}" type="datetime1">
              <a:rPr lang="en-US" smtClean="0"/>
              <a:t>11/26/2016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Industrial and Systems Engineering — ISE 51lL Fall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07CC-8A4F-4589-A333-EC03363CF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04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/>
            </a:gs>
            <a:gs pos="0">
              <a:schemeClr val="accent2">
                <a:lumMod val="40000"/>
                <a:lumOff val="6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1B64CDD-7246-478A-B2DC-EDC88D896D4B}" type="datetime1">
              <a:rPr lang="en-US" smtClean="0"/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USC Industrial and Systems Engineering — ISE 51lL Fall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BC007CC-8A4F-4589-A333-EC03363CFAF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016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/>
            </a:gs>
            <a:gs pos="12000">
              <a:srgbClr val="61D6FF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4821" y="608365"/>
            <a:ext cx="10058400" cy="2667000"/>
          </a:xfrm>
        </p:spPr>
        <p:txBody>
          <a:bodyPr>
            <a:noAutofit/>
          </a:bodyPr>
          <a:lstStyle/>
          <a:p>
            <a:r>
              <a:rPr lang="en-US" sz="6000" dirty="0"/>
              <a:t>ISE </a:t>
            </a:r>
            <a:r>
              <a:rPr lang="en-US" sz="6000" dirty="0" smtClean="0"/>
              <a:t>511L</a:t>
            </a:r>
            <a:br>
              <a:rPr lang="en-US" sz="6000" dirty="0" smtClean="0"/>
            </a:br>
            <a:r>
              <a:rPr lang="en-US" sz="6000" dirty="0" smtClean="0"/>
              <a:t>Final Application Project</a:t>
            </a:r>
            <a:r>
              <a:rPr lang="en-US" sz="6000" dirty="0"/>
              <a:t/>
            </a:r>
            <a:br>
              <a:rPr lang="en-US" sz="6000" dirty="0"/>
            </a:br>
            <a:r>
              <a:rPr lang="en-US" sz="6000" dirty="0"/>
              <a:t>Autonomous RC Car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4821" y="3488992"/>
            <a:ext cx="10058400" cy="2095500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University of Southern </a:t>
            </a:r>
            <a:r>
              <a:rPr lang="en-US" sz="32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California</a:t>
            </a:r>
            <a:r>
              <a:rPr lang="en-US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/>
            </a:r>
            <a:br>
              <a:rPr lang="en-US" dirty="0">
                <a:solidFill>
                  <a:schemeClr val="accent6">
                    <a:lumMod val="90000"/>
                    <a:lumOff val="10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Industrial and Systems Engineering Department</a:t>
            </a:r>
            <a:br>
              <a:rPr lang="en-US" dirty="0">
                <a:solidFill>
                  <a:schemeClr val="accent6">
                    <a:lumMod val="90000"/>
                    <a:lumOff val="10000"/>
                  </a:schemeClr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/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/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sz="2600" dirty="0" smtClean="0">
                <a:solidFill>
                  <a:schemeClr val="tx1"/>
                </a:solidFill>
              </a:rPr>
              <a:t>Presented by:</a:t>
            </a:r>
            <a:br>
              <a:rPr lang="en-US" sz="2600" dirty="0" smtClean="0">
                <a:solidFill>
                  <a:schemeClr val="tx1"/>
                </a:solidFill>
              </a:rPr>
            </a:br>
            <a:r>
              <a:rPr lang="en-US" sz="2600" dirty="0" smtClean="0">
                <a:solidFill>
                  <a:schemeClr val="tx1"/>
                </a:solidFill>
              </a:rPr>
              <a:t>Elaine Wu</a:t>
            </a:r>
          </a:p>
          <a:p>
            <a:endParaRPr lang="en-US" dirty="0"/>
          </a:p>
        </p:txBody>
      </p:sp>
      <p:pic>
        <p:nvPicPr>
          <p:cNvPr id="4" name="Picture 6" descr="http://www-scf.usc.edu/~alameer/images/pic08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171" y="3229282"/>
            <a:ext cx="1030637" cy="103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3" name="Group 42"/>
          <p:cNvGrpSpPr/>
          <p:nvPr/>
        </p:nvGrpSpPr>
        <p:grpSpPr>
          <a:xfrm flipH="1">
            <a:off x="3986666" y="545424"/>
            <a:ext cx="1653669" cy="936373"/>
            <a:chOff x="8496394" y="1920159"/>
            <a:chExt cx="1621549" cy="936373"/>
          </a:xfrm>
        </p:grpSpPr>
        <p:sp>
          <p:nvSpPr>
            <p:cNvPr id="38" name="Oval 37"/>
            <p:cNvSpPr/>
            <p:nvPr/>
          </p:nvSpPr>
          <p:spPr>
            <a:xfrm>
              <a:off x="8496394" y="2473275"/>
              <a:ext cx="132664" cy="198858"/>
            </a:xfrm>
            <a:prstGeom prst="ellipse">
              <a:avLst/>
            </a:prstGeom>
            <a:solidFill>
              <a:srgbClr val="FFFF66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9940975" y="2480717"/>
              <a:ext cx="132664" cy="19885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8496394" y="2097390"/>
              <a:ext cx="1577246" cy="751773"/>
              <a:chOff x="8496394" y="2097390"/>
              <a:chExt cx="1577246" cy="751773"/>
            </a:xfrm>
          </p:grpSpPr>
          <p:sp>
            <p:nvSpPr>
              <p:cNvPr id="31" name="Arc 30"/>
              <p:cNvSpPr/>
              <p:nvPr/>
            </p:nvSpPr>
            <p:spPr>
              <a:xfrm flipH="1">
                <a:off x="8909127" y="2252167"/>
                <a:ext cx="604370" cy="499658"/>
              </a:xfrm>
              <a:prstGeom prst="arc">
                <a:avLst>
                  <a:gd name="adj1" fmla="val 16200000"/>
                  <a:gd name="adj2" fmla="val 21314187"/>
                </a:avLst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5" name="Group 34"/>
              <p:cNvGrpSpPr/>
              <p:nvPr/>
            </p:nvGrpSpPr>
            <p:grpSpPr>
              <a:xfrm>
                <a:off x="8496394" y="2097390"/>
                <a:ext cx="1577246" cy="751773"/>
                <a:chOff x="8496394" y="2097390"/>
                <a:chExt cx="1577246" cy="751773"/>
              </a:xfrm>
            </p:grpSpPr>
            <p:sp>
              <p:nvSpPr>
                <p:cNvPr id="11" name="Freeform 10"/>
                <p:cNvSpPr/>
                <p:nvPr/>
              </p:nvSpPr>
              <p:spPr>
                <a:xfrm flipH="1">
                  <a:off x="8496394" y="2408467"/>
                  <a:ext cx="226023" cy="343358"/>
                </a:xfrm>
                <a:custGeom>
                  <a:avLst/>
                  <a:gdLst>
                    <a:gd name="connsiteX0" fmla="*/ 0 w 146423"/>
                    <a:gd name="connsiteY0" fmla="*/ 18669 h 201520"/>
                    <a:gd name="connsiteX1" fmla="*/ 123825 w 146423"/>
                    <a:gd name="connsiteY1" fmla="*/ 15494 h 201520"/>
                    <a:gd name="connsiteX2" fmla="*/ 139700 w 146423"/>
                    <a:gd name="connsiteY2" fmla="*/ 186944 h 201520"/>
                    <a:gd name="connsiteX3" fmla="*/ 47625 w 146423"/>
                    <a:gd name="connsiteY3" fmla="*/ 199644 h 2015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423" h="201520">
                      <a:moveTo>
                        <a:pt x="0" y="18669"/>
                      </a:moveTo>
                      <a:cubicBezTo>
                        <a:pt x="50271" y="3058"/>
                        <a:pt x="100542" y="-12552"/>
                        <a:pt x="123825" y="15494"/>
                      </a:cubicBezTo>
                      <a:cubicBezTo>
                        <a:pt x="147108" y="43540"/>
                        <a:pt x="152400" y="156252"/>
                        <a:pt x="139700" y="186944"/>
                      </a:cubicBezTo>
                      <a:cubicBezTo>
                        <a:pt x="127000" y="217636"/>
                        <a:pt x="38100" y="188532"/>
                        <a:pt x="47625" y="199644"/>
                      </a:cubicBezTo>
                    </a:path>
                  </a:pathLst>
                </a:custGeom>
                <a:ln w="28575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" name="Straight Connector 14"/>
                <p:cNvCxnSpPr>
                  <a:stCxn id="5" idx="6"/>
                  <a:endCxn id="7" idx="2"/>
                </p:cNvCxnSpPr>
                <p:nvPr/>
              </p:nvCxnSpPr>
              <p:spPr>
                <a:xfrm>
                  <a:off x="8953353" y="2738607"/>
                  <a:ext cx="673155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9" name="Arc 8"/>
                <p:cNvSpPr/>
                <p:nvPr/>
              </p:nvSpPr>
              <p:spPr>
                <a:xfrm flipH="1">
                  <a:off x="8717503" y="2097392"/>
                  <a:ext cx="1135027" cy="751771"/>
                </a:xfrm>
                <a:prstGeom prst="arc">
                  <a:avLst>
                    <a:gd name="adj1" fmla="val 16200000"/>
                    <a:gd name="adj2" fmla="val 21494796"/>
                  </a:avLst>
                </a:prstGeom>
                <a:ln w="28575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Freeform 9"/>
                <p:cNvSpPr/>
                <p:nvPr/>
              </p:nvSpPr>
              <p:spPr>
                <a:xfrm>
                  <a:off x="9852531" y="2408467"/>
                  <a:ext cx="221109" cy="343358"/>
                </a:xfrm>
                <a:custGeom>
                  <a:avLst/>
                  <a:gdLst>
                    <a:gd name="connsiteX0" fmla="*/ 0 w 146423"/>
                    <a:gd name="connsiteY0" fmla="*/ 18669 h 201520"/>
                    <a:gd name="connsiteX1" fmla="*/ 123825 w 146423"/>
                    <a:gd name="connsiteY1" fmla="*/ 15494 h 201520"/>
                    <a:gd name="connsiteX2" fmla="*/ 139700 w 146423"/>
                    <a:gd name="connsiteY2" fmla="*/ 186944 h 201520"/>
                    <a:gd name="connsiteX3" fmla="*/ 47625 w 146423"/>
                    <a:gd name="connsiteY3" fmla="*/ 199644 h 2015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423" h="201520">
                      <a:moveTo>
                        <a:pt x="0" y="18669"/>
                      </a:moveTo>
                      <a:cubicBezTo>
                        <a:pt x="50271" y="3058"/>
                        <a:pt x="100542" y="-12552"/>
                        <a:pt x="123825" y="15494"/>
                      </a:cubicBezTo>
                      <a:cubicBezTo>
                        <a:pt x="147108" y="43540"/>
                        <a:pt x="152400" y="156252"/>
                        <a:pt x="139700" y="186944"/>
                      </a:cubicBezTo>
                      <a:cubicBezTo>
                        <a:pt x="127000" y="217636"/>
                        <a:pt x="38100" y="188532"/>
                        <a:pt x="47625" y="199644"/>
                      </a:cubicBezTo>
                    </a:path>
                  </a:pathLst>
                </a:custGeom>
                <a:ln w="28575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Arc 12"/>
                <p:cNvSpPr/>
                <p:nvPr/>
              </p:nvSpPr>
              <p:spPr>
                <a:xfrm>
                  <a:off x="8629058" y="2097390"/>
                  <a:ext cx="1233300" cy="751771"/>
                </a:xfrm>
                <a:prstGeom prst="arc">
                  <a:avLst>
                    <a:gd name="adj1" fmla="val 16200000"/>
                    <a:gd name="adj2" fmla="val 21494796"/>
                  </a:avLst>
                </a:prstGeom>
                <a:ln w="28575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" name="Straight Connector 19"/>
                <p:cNvCxnSpPr>
                  <a:endCxn id="32" idx="2"/>
                </p:cNvCxnSpPr>
                <p:nvPr/>
              </p:nvCxnSpPr>
              <p:spPr>
                <a:xfrm>
                  <a:off x="9413995" y="2473275"/>
                  <a:ext cx="267868" cy="588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8909130" y="2473275"/>
                  <a:ext cx="294814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 flipH="1">
                  <a:off x="9201607" y="2252167"/>
                  <a:ext cx="2211" cy="221108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 flipH="1">
                  <a:off x="9418658" y="2252167"/>
                  <a:ext cx="2211" cy="221108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32" name="Arc 31"/>
                <p:cNvSpPr/>
                <p:nvPr/>
              </p:nvSpPr>
              <p:spPr>
                <a:xfrm>
                  <a:off x="9132698" y="2252167"/>
                  <a:ext cx="550316" cy="499658"/>
                </a:xfrm>
                <a:prstGeom prst="arc">
                  <a:avLst>
                    <a:gd name="adj1" fmla="val 16200000"/>
                    <a:gd name="adj2" fmla="val 21314187"/>
                  </a:avLst>
                </a:prstGeom>
                <a:ln w="28575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5" name="Oval 4"/>
            <p:cNvSpPr/>
            <p:nvPr/>
          </p:nvSpPr>
          <p:spPr>
            <a:xfrm flipV="1">
              <a:off x="8717503" y="2620682"/>
              <a:ext cx="235850" cy="235850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 flipV="1">
              <a:off x="9626508" y="2620682"/>
              <a:ext cx="235850" cy="235850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9864149" y="1980410"/>
              <a:ext cx="180038" cy="454831"/>
            </a:xfrm>
            <a:custGeom>
              <a:avLst/>
              <a:gdLst>
                <a:gd name="connsiteX0" fmla="*/ 0 w 180038"/>
                <a:gd name="connsiteY0" fmla="*/ 454831 h 454831"/>
                <a:gd name="connsiteX1" fmla="*/ 75805 w 180038"/>
                <a:gd name="connsiteY1" fmla="*/ 132659 h 454831"/>
                <a:gd name="connsiteX2" fmla="*/ 180038 w 180038"/>
                <a:gd name="connsiteY2" fmla="*/ 0 h 454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0038" h="454831">
                  <a:moveTo>
                    <a:pt x="0" y="454831"/>
                  </a:moveTo>
                  <a:cubicBezTo>
                    <a:pt x="22899" y="331647"/>
                    <a:pt x="45799" y="208464"/>
                    <a:pt x="75805" y="132659"/>
                  </a:cubicBezTo>
                  <a:cubicBezTo>
                    <a:pt x="105811" y="56854"/>
                    <a:pt x="129501" y="12634"/>
                    <a:pt x="180038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10044187" y="1920159"/>
              <a:ext cx="73756" cy="7502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727520" y="-1158885"/>
            <a:ext cx="1621549" cy="936373"/>
            <a:chOff x="8496394" y="1920159"/>
            <a:chExt cx="1621549" cy="936373"/>
          </a:xfrm>
        </p:grpSpPr>
        <p:sp>
          <p:nvSpPr>
            <p:cNvPr id="85" name="Oval 84"/>
            <p:cNvSpPr/>
            <p:nvPr/>
          </p:nvSpPr>
          <p:spPr>
            <a:xfrm>
              <a:off x="8496394" y="2473275"/>
              <a:ext cx="132664" cy="198858"/>
            </a:xfrm>
            <a:prstGeom prst="ellipse">
              <a:avLst/>
            </a:prstGeom>
            <a:solidFill>
              <a:srgbClr val="FFFF66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9940975" y="2480717"/>
              <a:ext cx="132664" cy="19885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8496394" y="2097390"/>
              <a:ext cx="1577246" cy="751773"/>
              <a:chOff x="8496394" y="2097390"/>
              <a:chExt cx="1577246" cy="751773"/>
            </a:xfrm>
          </p:grpSpPr>
          <p:sp>
            <p:nvSpPr>
              <p:cNvPr id="92" name="Arc 91"/>
              <p:cNvSpPr/>
              <p:nvPr/>
            </p:nvSpPr>
            <p:spPr>
              <a:xfrm flipH="1">
                <a:off x="8909127" y="2252167"/>
                <a:ext cx="604370" cy="499658"/>
              </a:xfrm>
              <a:prstGeom prst="arc">
                <a:avLst>
                  <a:gd name="adj1" fmla="val 16200000"/>
                  <a:gd name="adj2" fmla="val 21314187"/>
                </a:avLst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93" name="Group 92"/>
              <p:cNvGrpSpPr/>
              <p:nvPr/>
            </p:nvGrpSpPr>
            <p:grpSpPr>
              <a:xfrm>
                <a:off x="8496394" y="2097390"/>
                <a:ext cx="1577246" cy="751773"/>
                <a:chOff x="8496394" y="2097390"/>
                <a:chExt cx="1577246" cy="751773"/>
              </a:xfrm>
            </p:grpSpPr>
            <p:sp>
              <p:nvSpPr>
                <p:cNvPr id="94" name="Freeform 93"/>
                <p:cNvSpPr/>
                <p:nvPr/>
              </p:nvSpPr>
              <p:spPr>
                <a:xfrm flipH="1">
                  <a:off x="8496394" y="2408467"/>
                  <a:ext cx="226023" cy="343358"/>
                </a:xfrm>
                <a:custGeom>
                  <a:avLst/>
                  <a:gdLst>
                    <a:gd name="connsiteX0" fmla="*/ 0 w 146423"/>
                    <a:gd name="connsiteY0" fmla="*/ 18669 h 201520"/>
                    <a:gd name="connsiteX1" fmla="*/ 123825 w 146423"/>
                    <a:gd name="connsiteY1" fmla="*/ 15494 h 201520"/>
                    <a:gd name="connsiteX2" fmla="*/ 139700 w 146423"/>
                    <a:gd name="connsiteY2" fmla="*/ 186944 h 201520"/>
                    <a:gd name="connsiteX3" fmla="*/ 47625 w 146423"/>
                    <a:gd name="connsiteY3" fmla="*/ 199644 h 2015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423" h="201520">
                      <a:moveTo>
                        <a:pt x="0" y="18669"/>
                      </a:moveTo>
                      <a:cubicBezTo>
                        <a:pt x="50271" y="3058"/>
                        <a:pt x="100542" y="-12552"/>
                        <a:pt x="123825" y="15494"/>
                      </a:cubicBezTo>
                      <a:cubicBezTo>
                        <a:pt x="147108" y="43540"/>
                        <a:pt x="152400" y="156252"/>
                        <a:pt x="139700" y="186944"/>
                      </a:cubicBezTo>
                      <a:cubicBezTo>
                        <a:pt x="127000" y="217636"/>
                        <a:pt x="38100" y="188532"/>
                        <a:pt x="47625" y="199644"/>
                      </a:cubicBezTo>
                    </a:path>
                  </a:pathLst>
                </a:custGeom>
                <a:ln w="28575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5" name="Straight Connector 94"/>
                <p:cNvCxnSpPr>
                  <a:stCxn id="88" idx="6"/>
                  <a:endCxn id="89" idx="2"/>
                </p:cNvCxnSpPr>
                <p:nvPr/>
              </p:nvCxnSpPr>
              <p:spPr>
                <a:xfrm>
                  <a:off x="8953353" y="2738607"/>
                  <a:ext cx="673155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96" name="Arc 95"/>
                <p:cNvSpPr/>
                <p:nvPr/>
              </p:nvSpPr>
              <p:spPr>
                <a:xfrm flipH="1">
                  <a:off x="8717503" y="2097392"/>
                  <a:ext cx="1135027" cy="751771"/>
                </a:xfrm>
                <a:prstGeom prst="arc">
                  <a:avLst>
                    <a:gd name="adj1" fmla="val 16200000"/>
                    <a:gd name="adj2" fmla="val 21494796"/>
                  </a:avLst>
                </a:prstGeom>
                <a:ln w="28575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Freeform 96"/>
                <p:cNvSpPr/>
                <p:nvPr/>
              </p:nvSpPr>
              <p:spPr>
                <a:xfrm>
                  <a:off x="9852531" y="2408467"/>
                  <a:ext cx="221109" cy="343358"/>
                </a:xfrm>
                <a:custGeom>
                  <a:avLst/>
                  <a:gdLst>
                    <a:gd name="connsiteX0" fmla="*/ 0 w 146423"/>
                    <a:gd name="connsiteY0" fmla="*/ 18669 h 201520"/>
                    <a:gd name="connsiteX1" fmla="*/ 123825 w 146423"/>
                    <a:gd name="connsiteY1" fmla="*/ 15494 h 201520"/>
                    <a:gd name="connsiteX2" fmla="*/ 139700 w 146423"/>
                    <a:gd name="connsiteY2" fmla="*/ 186944 h 201520"/>
                    <a:gd name="connsiteX3" fmla="*/ 47625 w 146423"/>
                    <a:gd name="connsiteY3" fmla="*/ 199644 h 2015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423" h="201520">
                      <a:moveTo>
                        <a:pt x="0" y="18669"/>
                      </a:moveTo>
                      <a:cubicBezTo>
                        <a:pt x="50271" y="3058"/>
                        <a:pt x="100542" y="-12552"/>
                        <a:pt x="123825" y="15494"/>
                      </a:cubicBezTo>
                      <a:cubicBezTo>
                        <a:pt x="147108" y="43540"/>
                        <a:pt x="152400" y="156252"/>
                        <a:pt x="139700" y="186944"/>
                      </a:cubicBezTo>
                      <a:cubicBezTo>
                        <a:pt x="127000" y="217636"/>
                        <a:pt x="38100" y="188532"/>
                        <a:pt x="47625" y="199644"/>
                      </a:cubicBezTo>
                    </a:path>
                  </a:pathLst>
                </a:custGeom>
                <a:ln w="28575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Arc 97"/>
                <p:cNvSpPr/>
                <p:nvPr/>
              </p:nvSpPr>
              <p:spPr>
                <a:xfrm>
                  <a:off x="8629058" y="2097390"/>
                  <a:ext cx="1233300" cy="751771"/>
                </a:xfrm>
                <a:prstGeom prst="arc">
                  <a:avLst>
                    <a:gd name="adj1" fmla="val 16200000"/>
                    <a:gd name="adj2" fmla="val 21494796"/>
                  </a:avLst>
                </a:prstGeom>
                <a:ln w="28575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9" name="Straight Connector 98"/>
                <p:cNvCxnSpPr>
                  <a:endCxn id="103" idx="2"/>
                </p:cNvCxnSpPr>
                <p:nvPr/>
              </p:nvCxnSpPr>
              <p:spPr>
                <a:xfrm>
                  <a:off x="9413995" y="2473275"/>
                  <a:ext cx="267868" cy="588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8909130" y="2473275"/>
                  <a:ext cx="294814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/>
              </p:nvCxnSpPr>
              <p:spPr>
                <a:xfrm flipH="1">
                  <a:off x="9201607" y="2252167"/>
                  <a:ext cx="2211" cy="221108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/>
                <p:nvPr/>
              </p:nvCxnSpPr>
              <p:spPr>
                <a:xfrm flipH="1">
                  <a:off x="9418658" y="2252167"/>
                  <a:ext cx="2211" cy="221108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03" name="Arc 102"/>
                <p:cNvSpPr/>
                <p:nvPr/>
              </p:nvSpPr>
              <p:spPr>
                <a:xfrm>
                  <a:off x="9132698" y="2252167"/>
                  <a:ext cx="550316" cy="499658"/>
                </a:xfrm>
                <a:prstGeom prst="arc">
                  <a:avLst>
                    <a:gd name="adj1" fmla="val 16200000"/>
                    <a:gd name="adj2" fmla="val 21314187"/>
                  </a:avLst>
                </a:prstGeom>
                <a:ln w="28575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88" name="Oval 87"/>
            <p:cNvSpPr/>
            <p:nvPr/>
          </p:nvSpPr>
          <p:spPr>
            <a:xfrm flipV="1">
              <a:off x="8717503" y="2620682"/>
              <a:ext cx="235850" cy="235850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 flipV="1">
              <a:off x="9626508" y="2620682"/>
              <a:ext cx="235850" cy="235850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reeform 89"/>
            <p:cNvSpPr/>
            <p:nvPr/>
          </p:nvSpPr>
          <p:spPr>
            <a:xfrm>
              <a:off x="9864149" y="1980410"/>
              <a:ext cx="180038" cy="454831"/>
            </a:xfrm>
            <a:custGeom>
              <a:avLst/>
              <a:gdLst>
                <a:gd name="connsiteX0" fmla="*/ 0 w 180038"/>
                <a:gd name="connsiteY0" fmla="*/ 454831 h 454831"/>
                <a:gd name="connsiteX1" fmla="*/ 75805 w 180038"/>
                <a:gd name="connsiteY1" fmla="*/ 132659 h 454831"/>
                <a:gd name="connsiteX2" fmla="*/ 180038 w 180038"/>
                <a:gd name="connsiteY2" fmla="*/ 0 h 454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0038" h="454831">
                  <a:moveTo>
                    <a:pt x="0" y="454831"/>
                  </a:moveTo>
                  <a:cubicBezTo>
                    <a:pt x="22899" y="331647"/>
                    <a:pt x="45799" y="208464"/>
                    <a:pt x="75805" y="132659"/>
                  </a:cubicBezTo>
                  <a:cubicBezTo>
                    <a:pt x="105811" y="56854"/>
                    <a:pt x="129501" y="12634"/>
                    <a:pt x="180038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10044187" y="1920159"/>
              <a:ext cx="73756" cy="7502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8" name="Cross 147"/>
          <p:cNvSpPr/>
          <p:nvPr/>
        </p:nvSpPr>
        <p:spPr>
          <a:xfrm rot="2517446">
            <a:off x="3384291" y="4730203"/>
            <a:ext cx="929585" cy="915035"/>
          </a:xfrm>
          <a:prstGeom prst="plus">
            <a:avLst>
              <a:gd name="adj" fmla="val 39375"/>
            </a:avLst>
          </a:prstGeom>
          <a:solidFill>
            <a:srgbClr val="FF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1" name="Group 180"/>
          <p:cNvGrpSpPr/>
          <p:nvPr/>
        </p:nvGrpSpPr>
        <p:grpSpPr>
          <a:xfrm>
            <a:off x="4406329" y="618158"/>
            <a:ext cx="7631868" cy="5504482"/>
            <a:chOff x="4630918" y="584855"/>
            <a:chExt cx="7631868" cy="5504482"/>
          </a:xfrm>
        </p:grpSpPr>
        <p:sp>
          <p:nvSpPr>
            <p:cNvPr id="105" name="Freeform 104"/>
            <p:cNvSpPr/>
            <p:nvPr/>
          </p:nvSpPr>
          <p:spPr>
            <a:xfrm>
              <a:off x="7956758" y="1235778"/>
              <a:ext cx="712922" cy="148690"/>
            </a:xfrm>
            <a:custGeom>
              <a:avLst/>
              <a:gdLst>
                <a:gd name="connsiteX0" fmla="*/ 0 w 712922"/>
                <a:gd name="connsiteY0" fmla="*/ 24703 h 148690"/>
                <a:gd name="connsiteX1" fmla="*/ 325465 w 712922"/>
                <a:gd name="connsiteY1" fmla="*/ 9205 h 148690"/>
                <a:gd name="connsiteX2" fmla="*/ 712922 w 712922"/>
                <a:gd name="connsiteY2" fmla="*/ 148690 h 148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2922" h="148690">
                  <a:moveTo>
                    <a:pt x="0" y="24703"/>
                  </a:moveTo>
                  <a:cubicBezTo>
                    <a:pt x="103322" y="6621"/>
                    <a:pt x="206645" y="-11460"/>
                    <a:pt x="325465" y="9205"/>
                  </a:cubicBezTo>
                  <a:cubicBezTo>
                    <a:pt x="444285" y="29870"/>
                    <a:pt x="604434" y="66032"/>
                    <a:pt x="712922" y="148690"/>
                  </a:cubicBezTo>
                </a:path>
              </a:pathLst>
            </a:custGeom>
            <a:ln w="762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6" name="Freeform 125"/>
            <p:cNvSpPr/>
            <p:nvPr/>
          </p:nvSpPr>
          <p:spPr>
            <a:xfrm rot="10504298">
              <a:off x="8834303" y="1471628"/>
              <a:ext cx="712922" cy="148690"/>
            </a:xfrm>
            <a:custGeom>
              <a:avLst/>
              <a:gdLst>
                <a:gd name="connsiteX0" fmla="*/ 0 w 712922"/>
                <a:gd name="connsiteY0" fmla="*/ 24703 h 148690"/>
                <a:gd name="connsiteX1" fmla="*/ 325465 w 712922"/>
                <a:gd name="connsiteY1" fmla="*/ 9205 h 148690"/>
                <a:gd name="connsiteX2" fmla="*/ 712922 w 712922"/>
                <a:gd name="connsiteY2" fmla="*/ 148690 h 148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2922" h="148690">
                  <a:moveTo>
                    <a:pt x="0" y="24703"/>
                  </a:moveTo>
                  <a:cubicBezTo>
                    <a:pt x="103322" y="6621"/>
                    <a:pt x="206645" y="-11460"/>
                    <a:pt x="325465" y="9205"/>
                  </a:cubicBezTo>
                  <a:cubicBezTo>
                    <a:pt x="444285" y="29870"/>
                    <a:pt x="604434" y="66032"/>
                    <a:pt x="712922" y="148690"/>
                  </a:cubicBezTo>
                </a:path>
              </a:pathLst>
            </a:custGeom>
            <a:ln w="762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7" name="Freeform 126"/>
            <p:cNvSpPr/>
            <p:nvPr/>
          </p:nvSpPr>
          <p:spPr>
            <a:xfrm>
              <a:off x="9690970" y="1427972"/>
              <a:ext cx="517100" cy="276386"/>
            </a:xfrm>
            <a:custGeom>
              <a:avLst/>
              <a:gdLst>
                <a:gd name="connsiteX0" fmla="*/ 0 w 712922"/>
                <a:gd name="connsiteY0" fmla="*/ 24703 h 148690"/>
                <a:gd name="connsiteX1" fmla="*/ 325465 w 712922"/>
                <a:gd name="connsiteY1" fmla="*/ 9205 h 148690"/>
                <a:gd name="connsiteX2" fmla="*/ 712922 w 712922"/>
                <a:gd name="connsiteY2" fmla="*/ 148690 h 148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2922" h="148690">
                  <a:moveTo>
                    <a:pt x="0" y="24703"/>
                  </a:moveTo>
                  <a:cubicBezTo>
                    <a:pt x="103322" y="6621"/>
                    <a:pt x="206645" y="-11460"/>
                    <a:pt x="325465" y="9205"/>
                  </a:cubicBezTo>
                  <a:cubicBezTo>
                    <a:pt x="444285" y="29870"/>
                    <a:pt x="604434" y="66032"/>
                    <a:pt x="712922" y="148690"/>
                  </a:cubicBezTo>
                </a:path>
              </a:pathLst>
            </a:custGeom>
            <a:ln w="762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8" name="Freeform 127"/>
            <p:cNvSpPr/>
            <p:nvPr/>
          </p:nvSpPr>
          <p:spPr>
            <a:xfrm flipV="1">
              <a:off x="10334993" y="1545972"/>
              <a:ext cx="1087010" cy="364929"/>
            </a:xfrm>
            <a:custGeom>
              <a:avLst/>
              <a:gdLst>
                <a:gd name="connsiteX0" fmla="*/ 0 w 712922"/>
                <a:gd name="connsiteY0" fmla="*/ 24703 h 148690"/>
                <a:gd name="connsiteX1" fmla="*/ 325465 w 712922"/>
                <a:gd name="connsiteY1" fmla="*/ 9205 h 148690"/>
                <a:gd name="connsiteX2" fmla="*/ 712922 w 712922"/>
                <a:gd name="connsiteY2" fmla="*/ 148690 h 148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2922" h="148690">
                  <a:moveTo>
                    <a:pt x="0" y="24703"/>
                  </a:moveTo>
                  <a:cubicBezTo>
                    <a:pt x="103322" y="6621"/>
                    <a:pt x="206645" y="-11460"/>
                    <a:pt x="325465" y="9205"/>
                  </a:cubicBezTo>
                  <a:cubicBezTo>
                    <a:pt x="444285" y="29870"/>
                    <a:pt x="604434" y="66032"/>
                    <a:pt x="712922" y="148690"/>
                  </a:cubicBezTo>
                </a:path>
              </a:pathLst>
            </a:custGeom>
            <a:ln w="762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9" name="Freeform 128"/>
            <p:cNvSpPr/>
            <p:nvPr/>
          </p:nvSpPr>
          <p:spPr>
            <a:xfrm rot="10800000" flipV="1">
              <a:off x="10747709" y="584855"/>
              <a:ext cx="712922" cy="520470"/>
            </a:xfrm>
            <a:custGeom>
              <a:avLst/>
              <a:gdLst>
                <a:gd name="connsiteX0" fmla="*/ 0 w 712922"/>
                <a:gd name="connsiteY0" fmla="*/ 24703 h 148690"/>
                <a:gd name="connsiteX1" fmla="*/ 325465 w 712922"/>
                <a:gd name="connsiteY1" fmla="*/ 9205 h 148690"/>
                <a:gd name="connsiteX2" fmla="*/ 712922 w 712922"/>
                <a:gd name="connsiteY2" fmla="*/ 148690 h 148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2922" h="148690">
                  <a:moveTo>
                    <a:pt x="0" y="24703"/>
                  </a:moveTo>
                  <a:cubicBezTo>
                    <a:pt x="103322" y="6621"/>
                    <a:pt x="206645" y="-11460"/>
                    <a:pt x="325465" y="9205"/>
                  </a:cubicBezTo>
                  <a:cubicBezTo>
                    <a:pt x="444285" y="29870"/>
                    <a:pt x="604434" y="66032"/>
                    <a:pt x="712922" y="148690"/>
                  </a:cubicBezTo>
                </a:path>
              </a:pathLst>
            </a:custGeom>
            <a:ln w="762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1" name="Freeform 130"/>
            <p:cNvSpPr/>
            <p:nvPr/>
          </p:nvSpPr>
          <p:spPr>
            <a:xfrm rot="5050024">
              <a:off x="11256012" y="1003047"/>
              <a:ext cx="631502" cy="206465"/>
            </a:xfrm>
            <a:custGeom>
              <a:avLst/>
              <a:gdLst>
                <a:gd name="connsiteX0" fmla="*/ 0 w 712922"/>
                <a:gd name="connsiteY0" fmla="*/ 24703 h 148690"/>
                <a:gd name="connsiteX1" fmla="*/ 325465 w 712922"/>
                <a:gd name="connsiteY1" fmla="*/ 9205 h 148690"/>
                <a:gd name="connsiteX2" fmla="*/ 712922 w 712922"/>
                <a:gd name="connsiteY2" fmla="*/ 148690 h 148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2922" h="148690">
                  <a:moveTo>
                    <a:pt x="0" y="24703"/>
                  </a:moveTo>
                  <a:cubicBezTo>
                    <a:pt x="103322" y="6621"/>
                    <a:pt x="206645" y="-11460"/>
                    <a:pt x="325465" y="9205"/>
                  </a:cubicBezTo>
                  <a:cubicBezTo>
                    <a:pt x="444285" y="29870"/>
                    <a:pt x="604434" y="66032"/>
                    <a:pt x="712922" y="148690"/>
                  </a:cubicBezTo>
                </a:path>
              </a:pathLst>
            </a:custGeom>
            <a:ln w="762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2" name="Freeform 131"/>
            <p:cNvSpPr/>
            <p:nvPr/>
          </p:nvSpPr>
          <p:spPr>
            <a:xfrm rot="13342760">
              <a:off x="10561915" y="1317488"/>
              <a:ext cx="441933" cy="266314"/>
            </a:xfrm>
            <a:custGeom>
              <a:avLst/>
              <a:gdLst>
                <a:gd name="connsiteX0" fmla="*/ 0 w 712922"/>
                <a:gd name="connsiteY0" fmla="*/ 24703 h 148690"/>
                <a:gd name="connsiteX1" fmla="*/ 325465 w 712922"/>
                <a:gd name="connsiteY1" fmla="*/ 9205 h 148690"/>
                <a:gd name="connsiteX2" fmla="*/ 712922 w 712922"/>
                <a:gd name="connsiteY2" fmla="*/ 148690 h 148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2922" h="148690">
                  <a:moveTo>
                    <a:pt x="0" y="24703"/>
                  </a:moveTo>
                  <a:cubicBezTo>
                    <a:pt x="103322" y="6621"/>
                    <a:pt x="206645" y="-11460"/>
                    <a:pt x="325465" y="9205"/>
                  </a:cubicBezTo>
                  <a:cubicBezTo>
                    <a:pt x="444285" y="29870"/>
                    <a:pt x="604434" y="66032"/>
                    <a:pt x="712922" y="148690"/>
                  </a:cubicBezTo>
                </a:path>
              </a:pathLst>
            </a:custGeom>
            <a:ln w="762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3" name="Freeform 132"/>
            <p:cNvSpPr/>
            <p:nvPr/>
          </p:nvSpPr>
          <p:spPr>
            <a:xfrm rot="17446300" flipV="1">
              <a:off x="10870972" y="2149119"/>
              <a:ext cx="579915" cy="436280"/>
            </a:xfrm>
            <a:custGeom>
              <a:avLst/>
              <a:gdLst>
                <a:gd name="connsiteX0" fmla="*/ 0 w 712922"/>
                <a:gd name="connsiteY0" fmla="*/ 24703 h 148690"/>
                <a:gd name="connsiteX1" fmla="*/ 325465 w 712922"/>
                <a:gd name="connsiteY1" fmla="*/ 9205 h 148690"/>
                <a:gd name="connsiteX2" fmla="*/ 712922 w 712922"/>
                <a:gd name="connsiteY2" fmla="*/ 148690 h 148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2922" h="148690">
                  <a:moveTo>
                    <a:pt x="0" y="24703"/>
                  </a:moveTo>
                  <a:cubicBezTo>
                    <a:pt x="103322" y="6621"/>
                    <a:pt x="206645" y="-11460"/>
                    <a:pt x="325465" y="9205"/>
                  </a:cubicBezTo>
                  <a:cubicBezTo>
                    <a:pt x="444285" y="29870"/>
                    <a:pt x="604434" y="66032"/>
                    <a:pt x="712922" y="148690"/>
                  </a:cubicBezTo>
                </a:path>
              </a:pathLst>
            </a:custGeom>
            <a:ln w="762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4" name="Freeform 133"/>
            <p:cNvSpPr/>
            <p:nvPr/>
          </p:nvSpPr>
          <p:spPr>
            <a:xfrm rot="15790266">
              <a:off x="10724323" y="3122306"/>
              <a:ext cx="712922" cy="148690"/>
            </a:xfrm>
            <a:custGeom>
              <a:avLst/>
              <a:gdLst>
                <a:gd name="connsiteX0" fmla="*/ 0 w 712922"/>
                <a:gd name="connsiteY0" fmla="*/ 24703 h 148690"/>
                <a:gd name="connsiteX1" fmla="*/ 325465 w 712922"/>
                <a:gd name="connsiteY1" fmla="*/ 9205 h 148690"/>
                <a:gd name="connsiteX2" fmla="*/ 712922 w 712922"/>
                <a:gd name="connsiteY2" fmla="*/ 148690 h 148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2922" h="148690">
                  <a:moveTo>
                    <a:pt x="0" y="24703"/>
                  </a:moveTo>
                  <a:cubicBezTo>
                    <a:pt x="103322" y="6621"/>
                    <a:pt x="206645" y="-11460"/>
                    <a:pt x="325465" y="9205"/>
                  </a:cubicBezTo>
                  <a:cubicBezTo>
                    <a:pt x="444285" y="29870"/>
                    <a:pt x="604434" y="66032"/>
                    <a:pt x="712922" y="148690"/>
                  </a:cubicBezTo>
                </a:path>
              </a:pathLst>
            </a:custGeom>
            <a:ln w="762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5" name="Freeform 134"/>
            <p:cNvSpPr/>
            <p:nvPr/>
          </p:nvSpPr>
          <p:spPr>
            <a:xfrm rot="11730195">
              <a:off x="11087686" y="3791063"/>
              <a:ext cx="712922" cy="148690"/>
            </a:xfrm>
            <a:custGeom>
              <a:avLst/>
              <a:gdLst>
                <a:gd name="connsiteX0" fmla="*/ 0 w 712922"/>
                <a:gd name="connsiteY0" fmla="*/ 24703 h 148690"/>
                <a:gd name="connsiteX1" fmla="*/ 325465 w 712922"/>
                <a:gd name="connsiteY1" fmla="*/ 9205 h 148690"/>
                <a:gd name="connsiteX2" fmla="*/ 712922 w 712922"/>
                <a:gd name="connsiteY2" fmla="*/ 148690 h 148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2922" h="148690">
                  <a:moveTo>
                    <a:pt x="0" y="24703"/>
                  </a:moveTo>
                  <a:cubicBezTo>
                    <a:pt x="103322" y="6621"/>
                    <a:pt x="206645" y="-11460"/>
                    <a:pt x="325465" y="9205"/>
                  </a:cubicBezTo>
                  <a:cubicBezTo>
                    <a:pt x="444285" y="29870"/>
                    <a:pt x="604434" y="66032"/>
                    <a:pt x="712922" y="148690"/>
                  </a:cubicBezTo>
                </a:path>
              </a:pathLst>
            </a:custGeom>
            <a:ln w="762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6" name="Freeform 135"/>
            <p:cNvSpPr/>
            <p:nvPr/>
          </p:nvSpPr>
          <p:spPr>
            <a:xfrm rot="2661846">
              <a:off x="11745686" y="4173713"/>
              <a:ext cx="517100" cy="276386"/>
            </a:xfrm>
            <a:custGeom>
              <a:avLst/>
              <a:gdLst>
                <a:gd name="connsiteX0" fmla="*/ 0 w 712922"/>
                <a:gd name="connsiteY0" fmla="*/ 24703 h 148690"/>
                <a:gd name="connsiteX1" fmla="*/ 325465 w 712922"/>
                <a:gd name="connsiteY1" fmla="*/ 9205 h 148690"/>
                <a:gd name="connsiteX2" fmla="*/ 712922 w 712922"/>
                <a:gd name="connsiteY2" fmla="*/ 148690 h 148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2922" h="148690">
                  <a:moveTo>
                    <a:pt x="0" y="24703"/>
                  </a:moveTo>
                  <a:cubicBezTo>
                    <a:pt x="103322" y="6621"/>
                    <a:pt x="206645" y="-11460"/>
                    <a:pt x="325465" y="9205"/>
                  </a:cubicBezTo>
                  <a:cubicBezTo>
                    <a:pt x="444285" y="29870"/>
                    <a:pt x="604434" y="66032"/>
                    <a:pt x="712922" y="148690"/>
                  </a:cubicBezTo>
                </a:path>
              </a:pathLst>
            </a:custGeom>
            <a:ln w="762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7" name="Freeform 136"/>
            <p:cNvSpPr/>
            <p:nvPr/>
          </p:nvSpPr>
          <p:spPr>
            <a:xfrm rot="8687547">
              <a:off x="11366308" y="4794598"/>
              <a:ext cx="712922" cy="176295"/>
            </a:xfrm>
            <a:custGeom>
              <a:avLst/>
              <a:gdLst>
                <a:gd name="connsiteX0" fmla="*/ 0 w 712922"/>
                <a:gd name="connsiteY0" fmla="*/ 24703 h 148690"/>
                <a:gd name="connsiteX1" fmla="*/ 325465 w 712922"/>
                <a:gd name="connsiteY1" fmla="*/ 9205 h 148690"/>
                <a:gd name="connsiteX2" fmla="*/ 712922 w 712922"/>
                <a:gd name="connsiteY2" fmla="*/ 148690 h 148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2922" h="148690">
                  <a:moveTo>
                    <a:pt x="0" y="24703"/>
                  </a:moveTo>
                  <a:cubicBezTo>
                    <a:pt x="103322" y="6621"/>
                    <a:pt x="206645" y="-11460"/>
                    <a:pt x="325465" y="9205"/>
                  </a:cubicBezTo>
                  <a:cubicBezTo>
                    <a:pt x="444285" y="29870"/>
                    <a:pt x="604434" y="66032"/>
                    <a:pt x="712922" y="148690"/>
                  </a:cubicBezTo>
                </a:path>
              </a:pathLst>
            </a:custGeom>
            <a:ln w="762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8" name="Freeform 137"/>
            <p:cNvSpPr/>
            <p:nvPr/>
          </p:nvSpPr>
          <p:spPr>
            <a:xfrm>
              <a:off x="10522037" y="4863205"/>
              <a:ext cx="712922" cy="148690"/>
            </a:xfrm>
            <a:custGeom>
              <a:avLst/>
              <a:gdLst>
                <a:gd name="connsiteX0" fmla="*/ 0 w 712922"/>
                <a:gd name="connsiteY0" fmla="*/ 24703 h 148690"/>
                <a:gd name="connsiteX1" fmla="*/ 325465 w 712922"/>
                <a:gd name="connsiteY1" fmla="*/ 9205 h 148690"/>
                <a:gd name="connsiteX2" fmla="*/ 712922 w 712922"/>
                <a:gd name="connsiteY2" fmla="*/ 148690 h 148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2922" h="148690">
                  <a:moveTo>
                    <a:pt x="0" y="24703"/>
                  </a:moveTo>
                  <a:cubicBezTo>
                    <a:pt x="103322" y="6621"/>
                    <a:pt x="206645" y="-11460"/>
                    <a:pt x="325465" y="9205"/>
                  </a:cubicBezTo>
                  <a:cubicBezTo>
                    <a:pt x="444285" y="29870"/>
                    <a:pt x="604434" y="66032"/>
                    <a:pt x="712922" y="148690"/>
                  </a:cubicBezTo>
                </a:path>
              </a:pathLst>
            </a:custGeom>
            <a:ln w="762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9" name="Freeform 138"/>
            <p:cNvSpPr/>
            <p:nvPr/>
          </p:nvSpPr>
          <p:spPr>
            <a:xfrm rot="17075205">
              <a:off x="9932243" y="4993755"/>
              <a:ext cx="517100" cy="276386"/>
            </a:xfrm>
            <a:custGeom>
              <a:avLst/>
              <a:gdLst>
                <a:gd name="connsiteX0" fmla="*/ 0 w 712922"/>
                <a:gd name="connsiteY0" fmla="*/ 24703 h 148690"/>
                <a:gd name="connsiteX1" fmla="*/ 325465 w 712922"/>
                <a:gd name="connsiteY1" fmla="*/ 9205 h 148690"/>
                <a:gd name="connsiteX2" fmla="*/ 712922 w 712922"/>
                <a:gd name="connsiteY2" fmla="*/ 148690 h 148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2922" h="148690">
                  <a:moveTo>
                    <a:pt x="0" y="24703"/>
                  </a:moveTo>
                  <a:cubicBezTo>
                    <a:pt x="103322" y="6621"/>
                    <a:pt x="206645" y="-11460"/>
                    <a:pt x="325465" y="9205"/>
                  </a:cubicBezTo>
                  <a:cubicBezTo>
                    <a:pt x="444285" y="29870"/>
                    <a:pt x="604434" y="66032"/>
                    <a:pt x="712922" y="148690"/>
                  </a:cubicBezTo>
                </a:path>
              </a:pathLst>
            </a:custGeom>
            <a:ln w="762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0" name="Freeform 139"/>
            <p:cNvSpPr/>
            <p:nvPr/>
          </p:nvSpPr>
          <p:spPr>
            <a:xfrm rot="6010767">
              <a:off x="9690970" y="5614907"/>
              <a:ext cx="517100" cy="276386"/>
            </a:xfrm>
            <a:custGeom>
              <a:avLst/>
              <a:gdLst>
                <a:gd name="connsiteX0" fmla="*/ 0 w 712922"/>
                <a:gd name="connsiteY0" fmla="*/ 24703 h 148690"/>
                <a:gd name="connsiteX1" fmla="*/ 325465 w 712922"/>
                <a:gd name="connsiteY1" fmla="*/ 9205 h 148690"/>
                <a:gd name="connsiteX2" fmla="*/ 712922 w 712922"/>
                <a:gd name="connsiteY2" fmla="*/ 148690 h 148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2922" h="148690">
                  <a:moveTo>
                    <a:pt x="0" y="24703"/>
                  </a:moveTo>
                  <a:cubicBezTo>
                    <a:pt x="103322" y="6621"/>
                    <a:pt x="206645" y="-11460"/>
                    <a:pt x="325465" y="9205"/>
                  </a:cubicBezTo>
                  <a:cubicBezTo>
                    <a:pt x="444285" y="29870"/>
                    <a:pt x="604434" y="66032"/>
                    <a:pt x="712922" y="148690"/>
                  </a:cubicBezTo>
                </a:path>
              </a:pathLst>
            </a:custGeom>
            <a:ln w="762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1" name="Freeform 140"/>
            <p:cNvSpPr/>
            <p:nvPr/>
          </p:nvSpPr>
          <p:spPr>
            <a:xfrm rot="10504298">
              <a:off x="8972979" y="5940647"/>
              <a:ext cx="712922" cy="148690"/>
            </a:xfrm>
            <a:custGeom>
              <a:avLst/>
              <a:gdLst>
                <a:gd name="connsiteX0" fmla="*/ 0 w 712922"/>
                <a:gd name="connsiteY0" fmla="*/ 24703 h 148690"/>
                <a:gd name="connsiteX1" fmla="*/ 325465 w 712922"/>
                <a:gd name="connsiteY1" fmla="*/ 9205 h 148690"/>
                <a:gd name="connsiteX2" fmla="*/ 712922 w 712922"/>
                <a:gd name="connsiteY2" fmla="*/ 148690 h 148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2922" h="148690">
                  <a:moveTo>
                    <a:pt x="0" y="24703"/>
                  </a:moveTo>
                  <a:cubicBezTo>
                    <a:pt x="103322" y="6621"/>
                    <a:pt x="206645" y="-11460"/>
                    <a:pt x="325465" y="9205"/>
                  </a:cubicBezTo>
                  <a:cubicBezTo>
                    <a:pt x="444285" y="29870"/>
                    <a:pt x="604434" y="66032"/>
                    <a:pt x="712922" y="148690"/>
                  </a:cubicBezTo>
                </a:path>
              </a:pathLst>
            </a:custGeom>
            <a:ln w="762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2" name="Freeform 141"/>
            <p:cNvSpPr/>
            <p:nvPr/>
          </p:nvSpPr>
          <p:spPr>
            <a:xfrm>
              <a:off x="8170120" y="5746904"/>
              <a:ext cx="712922" cy="148690"/>
            </a:xfrm>
            <a:custGeom>
              <a:avLst/>
              <a:gdLst>
                <a:gd name="connsiteX0" fmla="*/ 0 w 712922"/>
                <a:gd name="connsiteY0" fmla="*/ 24703 h 148690"/>
                <a:gd name="connsiteX1" fmla="*/ 325465 w 712922"/>
                <a:gd name="connsiteY1" fmla="*/ 9205 h 148690"/>
                <a:gd name="connsiteX2" fmla="*/ 712922 w 712922"/>
                <a:gd name="connsiteY2" fmla="*/ 148690 h 148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2922" h="148690">
                  <a:moveTo>
                    <a:pt x="0" y="24703"/>
                  </a:moveTo>
                  <a:cubicBezTo>
                    <a:pt x="103322" y="6621"/>
                    <a:pt x="206645" y="-11460"/>
                    <a:pt x="325465" y="9205"/>
                  </a:cubicBezTo>
                  <a:cubicBezTo>
                    <a:pt x="444285" y="29870"/>
                    <a:pt x="604434" y="66032"/>
                    <a:pt x="712922" y="148690"/>
                  </a:cubicBezTo>
                </a:path>
              </a:pathLst>
            </a:custGeom>
            <a:ln w="762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3" name="Freeform 142"/>
            <p:cNvSpPr/>
            <p:nvPr/>
          </p:nvSpPr>
          <p:spPr>
            <a:xfrm>
              <a:off x="6371059" y="5447308"/>
              <a:ext cx="712922" cy="148690"/>
            </a:xfrm>
            <a:custGeom>
              <a:avLst/>
              <a:gdLst>
                <a:gd name="connsiteX0" fmla="*/ 0 w 712922"/>
                <a:gd name="connsiteY0" fmla="*/ 24703 h 148690"/>
                <a:gd name="connsiteX1" fmla="*/ 325465 w 712922"/>
                <a:gd name="connsiteY1" fmla="*/ 9205 h 148690"/>
                <a:gd name="connsiteX2" fmla="*/ 712922 w 712922"/>
                <a:gd name="connsiteY2" fmla="*/ 148690 h 148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2922" h="148690">
                  <a:moveTo>
                    <a:pt x="0" y="24703"/>
                  </a:moveTo>
                  <a:cubicBezTo>
                    <a:pt x="103322" y="6621"/>
                    <a:pt x="206645" y="-11460"/>
                    <a:pt x="325465" y="9205"/>
                  </a:cubicBezTo>
                  <a:cubicBezTo>
                    <a:pt x="444285" y="29870"/>
                    <a:pt x="604434" y="66032"/>
                    <a:pt x="712922" y="148690"/>
                  </a:cubicBezTo>
                </a:path>
              </a:pathLst>
            </a:custGeom>
            <a:ln w="762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4" name="Freeform 143"/>
            <p:cNvSpPr/>
            <p:nvPr/>
          </p:nvSpPr>
          <p:spPr>
            <a:xfrm rot="10504298">
              <a:off x="7248604" y="5683158"/>
              <a:ext cx="712922" cy="148690"/>
            </a:xfrm>
            <a:custGeom>
              <a:avLst/>
              <a:gdLst>
                <a:gd name="connsiteX0" fmla="*/ 0 w 712922"/>
                <a:gd name="connsiteY0" fmla="*/ 24703 h 148690"/>
                <a:gd name="connsiteX1" fmla="*/ 325465 w 712922"/>
                <a:gd name="connsiteY1" fmla="*/ 9205 h 148690"/>
                <a:gd name="connsiteX2" fmla="*/ 712922 w 712922"/>
                <a:gd name="connsiteY2" fmla="*/ 148690 h 148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2922" h="148690">
                  <a:moveTo>
                    <a:pt x="0" y="24703"/>
                  </a:moveTo>
                  <a:cubicBezTo>
                    <a:pt x="103322" y="6621"/>
                    <a:pt x="206645" y="-11460"/>
                    <a:pt x="325465" y="9205"/>
                  </a:cubicBezTo>
                  <a:cubicBezTo>
                    <a:pt x="444285" y="29870"/>
                    <a:pt x="604434" y="66032"/>
                    <a:pt x="712922" y="148690"/>
                  </a:cubicBezTo>
                </a:path>
              </a:pathLst>
            </a:custGeom>
            <a:ln w="762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5" name="Freeform 144"/>
            <p:cNvSpPr/>
            <p:nvPr/>
          </p:nvSpPr>
          <p:spPr>
            <a:xfrm>
              <a:off x="4630918" y="5180087"/>
              <a:ext cx="712922" cy="148690"/>
            </a:xfrm>
            <a:custGeom>
              <a:avLst/>
              <a:gdLst>
                <a:gd name="connsiteX0" fmla="*/ 0 w 712922"/>
                <a:gd name="connsiteY0" fmla="*/ 24703 h 148690"/>
                <a:gd name="connsiteX1" fmla="*/ 325465 w 712922"/>
                <a:gd name="connsiteY1" fmla="*/ 9205 h 148690"/>
                <a:gd name="connsiteX2" fmla="*/ 712922 w 712922"/>
                <a:gd name="connsiteY2" fmla="*/ 148690 h 148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2922" h="148690">
                  <a:moveTo>
                    <a:pt x="0" y="24703"/>
                  </a:moveTo>
                  <a:cubicBezTo>
                    <a:pt x="103322" y="6621"/>
                    <a:pt x="206645" y="-11460"/>
                    <a:pt x="325465" y="9205"/>
                  </a:cubicBezTo>
                  <a:cubicBezTo>
                    <a:pt x="444285" y="29870"/>
                    <a:pt x="604434" y="66032"/>
                    <a:pt x="712922" y="148690"/>
                  </a:cubicBezTo>
                </a:path>
              </a:pathLst>
            </a:custGeom>
            <a:ln w="762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6" name="Freeform 145"/>
            <p:cNvSpPr/>
            <p:nvPr/>
          </p:nvSpPr>
          <p:spPr>
            <a:xfrm rot="10504298">
              <a:off x="5508463" y="5415937"/>
              <a:ext cx="712922" cy="148690"/>
            </a:xfrm>
            <a:custGeom>
              <a:avLst/>
              <a:gdLst>
                <a:gd name="connsiteX0" fmla="*/ 0 w 712922"/>
                <a:gd name="connsiteY0" fmla="*/ 24703 h 148690"/>
                <a:gd name="connsiteX1" fmla="*/ 325465 w 712922"/>
                <a:gd name="connsiteY1" fmla="*/ 9205 h 148690"/>
                <a:gd name="connsiteX2" fmla="*/ 712922 w 712922"/>
                <a:gd name="connsiteY2" fmla="*/ 148690 h 148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2922" h="148690">
                  <a:moveTo>
                    <a:pt x="0" y="24703"/>
                  </a:moveTo>
                  <a:cubicBezTo>
                    <a:pt x="103322" y="6621"/>
                    <a:pt x="206645" y="-11460"/>
                    <a:pt x="325465" y="9205"/>
                  </a:cubicBezTo>
                  <a:cubicBezTo>
                    <a:pt x="444285" y="29870"/>
                    <a:pt x="604434" y="66032"/>
                    <a:pt x="712922" y="148690"/>
                  </a:cubicBezTo>
                </a:path>
              </a:pathLst>
            </a:custGeom>
            <a:ln w="762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9" name="Freeform 148"/>
            <p:cNvSpPr/>
            <p:nvPr/>
          </p:nvSpPr>
          <p:spPr>
            <a:xfrm>
              <a:off x="6279978" y="1063370"/>
              <a:ext cx="712922" cy="148690"/>
            </a:xfrm>
            <a:custGeom>
              <a:avLst/>
              <a:gdLst>
                <a:gd name="connsiteX0" fmla="*/ 0 w 712922"/>
                <a:gd name="connsiteY0" fmla="*/ 24703 h 148690"/>
                <a:gd name="connsiteX1" fmla="*/ 325465 w 712922"/>
                <a:gd name="connsiteY1" fmla="*/ 9205 h 148690"/>
                <a:gd name="connsiteX2" fmla="*/ 712922 w 712922"/>
                <a:gd name="connsiteY2" fmla="*/ 148690 h 148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2922" h="148690">
                  <a:moveTo>
                    <a:pt x="0" y="24703"/>
                  </a:moveTo>
                  <a:cubicBezTo>
                    <a:pt x="103322" y="6621"/>
                    <a:pt x="206645" y="-11460"/>
                    <a:pt x="325465" y="9205"/>
                  </a:cubicBezTo>
                  <a:cubicBezTo>
                    <a:pt x="444285" y="29870"/>
                    <a:pt x="604434" y="66032"/>
                    <a:pt x="712922" y="148690"/>
                  </a:cubicBezTo>
                </a:path>
              </a:pathLst>
            </a:custGeom>
            <a:ln w="762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0" name="Freeform 149"/>
            <p:cNvSpPr/>
            <p:nvPr/>
          </p:nvSpPr>
          <p:spPr>
            <a:xfrm rot="10504298">
              <a:off x="7127203" y="1222780"/>
              <a:ext cx="712922" cy="148690"/>
            </a:xfrm>
            <a:custGeom>
              <a:avLst/>
              <a:gdLst>
                <a:gd name="connsiteX0" fmla="*/ 0 w 712922"/>
                <a:gd name="connsiteY0" fmla="*/ 24703 h 148690"/>
                <a:gd name="connsiteX1" fmla="*/ 325465 w 712922"/>
                <a:gd name="connsiteY1" fmla="*/ 9205 h 148690"/>
                <a:gd name="connsiteX2" fmla="*/ 712922 w 712922"/>
                <a:gd name="connsiteY2" fmla="*/ 148690 h 148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2922" h="148690">
                  <a:moveTo>
                    <a:pt x="0" y="24703"/>
                  </a:moveTo>
                  <a:cubicBezTo>
                    <a:pt x="103322" y="6621"/>
                    <a:pt x="206645" y="-11460"/>
                    <a:pt x="325465" y="9205"/>
                  </a:cubicBezTo>
                  <a:cubicBezTo>
                    <a:pt x="444285" y="29870"/>
                    <a:pt x="604434" y="66032"/>
                    <a:pt x="712922" y="148690"/>
                  </a:cubicBezTo>
                </a:path>
              </a:pathLst>
            </a:custGeom>
            <a:ln w="762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83" name="Straight Connector 182"/>
          <p:cNvCxnSpPr/>
          <p:nvPr/>
        </p:nvCxnSpPr>
        <p:spPr>
          <a:xfrm flipH="1">
            <a:off x="747330" y="4342896"/>
            <a:ext cx="63543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91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/>
            </a:gs>
            <a:gs pos="0">
              <a:srgbClr val="61D6FF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4212" y="188287"/>
            <a:ext cx="8534400" cy="82164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OBSTACLE AVOIDANCE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84212" y="1160060"/>
            <a:ext cx="8534400" cy="4505783"/>
          </a:xfrm>
          <a:prstGeom prst="rect">
            <a:avLst/>
          </a:prstGeom>
        </p:spPr>
        <p:txBody>
          <a:bodyPr anchor="t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u="sng" dirty="0" smtClean="0"/>
              <a:t>GOAL</a:t>
            </a:r>
            <a:r>
              <a:rPr lang="en-US" sz="2400" dirty="0" smtClean="0"/>
              <a:t>: Retrofit Miniature RC Car to move from point A to point B.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Arrangement of Devices on RC Car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/>
              <a:t>USC Industrial and Systems Engineering — ISE 51lL Fall 2016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07CC-8A4F-4589-A333-EC03363CFAF4}" type="slidenum">
              <a:rPr lang="en-US" sz="1600" smtClean="0"/>
              <a:t>10</a:t>
            </a:fld>
            <a:endParaRPr lang="en-US" sz="1600"/>
          </a:p>
        </p:txBody>
      </p:sp>
      <p:pic>
        <p:nvPicPr>
          <p:cNvPr id="8" name="Picture 6" descr="http://www-scf.usc.edu/~alameer/images/pic08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1363" y="0"/>
            <a:ext cx="1030637" cy="103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84" t="10557" r="10417" b="11389"/>
          <a:stretch/>
        </p:blipFill>
        <p:spPr>
          <a:xfrm>
            <a:off x="840326" y="2234560"/>
            <a:ext cx="4876800" cy="380661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84" t="26667" r="25416" b="9166"/>
          <a:stretch/>
        </p:blipFill>
        <p:spPr>
          <a:xfrm>
            <a:off x="6397355" y="1640624"/>
            <a:ext cx="4572000" cy="44005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278726" y="6041174"/>
            <a:ext cx="523026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Note: Wiring and Arduino Removed from picture for aesthetic purposes.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8445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/>
            </a:gs>
            <a:gs pos="0">
              <a:srgbClr val="61D6FF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4212" y="188287"/>
            <a:ext cx="8534400" cy="82164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OBSTACLE AVOIDANCE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84212" y="1160060"/>
            <a:ext cx="8534400" cy="4505783"/>
          </a:xfrm>
          <a:prstGeom prst="rect">
            <a:avLst/>
          </a:prstGeom>
        </p:spPr>
        <p:txBody>
          <a:bodyPr anchor="t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u="sng" dirty="0" smtClean="0"/>
              <a:t>GOAL</a:t>
            </a:r>
            <a:r>
              <a:rPr lang="en-US" sz="2400" dirty="0" smtClean="0"/>
              <a:t>: Retrofit Miniature RC Car to move from point A to point B.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Arrangement of Devices on RC Car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Matrix </a:t>
            </a:r>
            <a:r>
              <a:rPr lang="en-US" dirty="0"/>
              <a:t>of 0 and 1 for localization and mapping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/>
              <a:t>USC Industrial and Systems Engineering — ISE 51lL Fall 2016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07CC-8A4F-4589-A333-EC03363CFAF4}" type="slidenum">
              <a:rPr lang="en-US" sz="1600" smtClean="0"/>
              <a:t>11</a:t>
            </a:fld>
            <a:endParaRPr lang="en-US" sz="1600"/>
          </a:p>
        </p:txBody>
      </p:sp>
      <p:pic>
        <p:nvPicPr>
          <p:cNvPr id="8" name="Picture 6" descr="http://www-scf.usc.edu/~alameer/images/pic08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1363" y="0"/>
            <a:ext cx="1030637" cy="103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2354" y="1557337"/>
            <a:ext cx="5229225" cy="46577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2354" y="1557337"/>
            <a:ext cx="5267325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77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/>
            </a:gs>
            <a:gs pos="0">
              <a:srgbClr val="61D6FF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4212" y="188287"/>
            <a:ext cx="8534400" cy="82164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INDOOR NAVIGATION - RSSI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84211" y="1160060"/>
            <a:ext cx="11078297" cy="4505783"/>
          </a:xfrm>
          <a:prstGeom prst="rect">
            <a:avLst/>
          </a:prstGeom>
        </p:spPr>
        <p:txBody>
          <a:bodyPr anchor="t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u="sng" dirty="0" smtClean="0"/>
              <a:t>GOAL</a:t>
            </a:r>
            <a:r>
              <a:rPr lang="en-US" sz="2400" dirty="0" smtClean="0"/>
              <a:t>: Retrofit Miniature RC Car to move from point A to point B.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RSSI operates on 802.15.4 standard wireless communication where signal strength is measured from transmitter and receiver in decibels [dB]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dB measured varies with distance from target (receiver)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Differentiates </a:t>
            </a:r>
            <a:r>
              <a:rPr lang="en-US" dirty="0"/>
              <a:t>Target Navigation vs. Random </a:t>
            </a:r>
            <a:r>
              <a:rPr lang="en-US" dirty="0" smtClean="0"/>
              <a:t>Navigation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Xbee</a:t>
            </a:r>
            <a:r>
              <a:rPr lang="en-US" dirty="0" smtClean="0"/>
              <a:t> modules have a compatible Arduino library as well as an RSSI pin that outputs a PWM signal,    representing this value with: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sz="16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pulseIn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igitalPin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LOW, 200);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01168" lvl="1" indent="0">
              <a:buNone/>
            </a:pPr>
            <a:endParaRPr lang="en-US" dirty="0" smtClean="0"/>
          </a:p>
          <a:p>
            <a:pPr marL="201168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6" descr="http://www-scf.usc.edu/~alameer/images/pic08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1363" y="5272488"/>
            <a:ext cx="1030637" cy="103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/>
              <a:t>USC Industrial and Systems Engineering — ISE 51lL Fall 2016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07CC-8A4F-4589-A333-EC03363CFAF4}" type="slidenum">
              <a:rPr lang="en-US" sz="1600" smtClean="0"/>
              <a:t>12</a:t>
            </a:fld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47640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/>
            </a:gs>
            <a:gs pos="0">
              <a:srgbClr val="61D6FF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4212" y="188287"/>
            <a:ext cx="8534400" cy="82164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RSSI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84212" y="1160060"/>
            <a:ext cx="8534400" cy="4505783"/>
          </a:xfrm>
          <a:prstGeom prst="rect">
            <a:avLst/>
          </a:prstGeom>
        </p:spPr>
        <p:txBody>
          <a:bodyPr anchor="t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u="sng" dirty="0" smtClean="0"/>
              <a:t>GOAL</a:t>
            </a:r>
            <a:r>
              <a:rPr lang="en-US" sz="2400" dirty="0" smtClean="0"/>
              <a:t>: Retrofit Miniature RC Car to move from point A to point B.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RSSI measures signal logarithmically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An increase 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dirty="0"/>
              <a:t>6dB means the signal has doubled in strength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An increase 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/>
              <a:t>12dB means the signal increased by 4 times</a:t>
            </a:r>
            <a:r>
              <a:rPr lang="en-US" dirty="0" smtClean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Requires fine tuning to calibrate the dB at varying distances away, however that is not needed.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All that is needed is the calibrated threshold at which the RC Car is within proximity of target.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6" descr="http://www-scf.usc.edu/~alameer/images/pic08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1363" y="5272488"/>
            <a:ext cx="1030637" cy="103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/>
              <a:t>USC Industrial and Systems Engineering — ISE 51lL Fall 2016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07CC-8A4F-4589-A333-EC03363CFAF4}" type="slidenum">
              <a:rPr lang="en-US" sz="1600" smtClean="0"/>
              <a:t>13</a:t>
            </a:fld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82527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/>
            </a:gs>
            <a:gs pos="0">
              <a:srgbClr val="61D6FF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4212" y="188287"/>
            <a:ext cx="8534400" cy="82164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PROGRESS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84212" y="1160060"/>
            <a:ext cx="8534400" cy="4505783"/>
          </a:xfrm>
          <a:prstGeom prst="rect">
            <a:avLst/>
          </a:prstGeom>
        </p:spPr>
        <p:txBody>
          <a:bodyPr anchor="t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u="sng" dirty="0" smtClean="0"/>
              <a:t>GOAL</a:t>
            </a:r>
            <a:r>
              <a:rPr lang="en-US" sz="2400" dirty="0" smtClean="0"/>
              <a:t>: Retrofit Miniature RC Car to move from point A to point B.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Sensors are calibrated individually, but need to calibrate relative to each other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Need to Calibrate Threshold for </a:t>
            </a:r>
            <a:r>
              <a:rPr lang="en-US" dirty="0" err="1" smtClean="0"/>
              <a:t>Xbee</a:t>
            </a:r>
            <a:r>
              <a:rPr lang="en-US" dirty="0" smtClean="0"/>
              <a:t> RSSI Meter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Might add OSD onto Arduino to display RSSI value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Reconsidering demonstrating in the hallway rather than classroom.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Carpet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Abnormal Objects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6" descr="http://www-scf.usc.edu/~alameer/images/pic08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1363" y="5272488"/>
            <a:ext cx="1030637" cy="103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/>
              <a:t>USC Industrial and Systems Engineering — ISE 51lL Fall 2016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07CC-8A4F-4589-A333-EC03363CFAF4}" type="slidenum">
              <a:rPr lang="en-US" sz="1600" smtClean="0"/>
              <a:t>14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9791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/>
            </a:gs>
            <a:gs pos="0">
              <a:srgbClr val="61D6FF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4212" y="188287"/>
            <a:ext cx="8534400" cy="82164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84212" y="1179110"/>
            <a:ext cx="8534400" cy="4505783"/>
          </a:xfrm>
          <a:prstGeom prst="rect">
            <a:avLst/>
          </a:prstGeom>
        </p:spPr>
        <p:txBody>
          <a:bodyPr anchor="t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6" descr="http://www-scf.usc.edu/~alameer/images/pic08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1363" y="5272488"/>
            <a:ext cx="1030637" cy="103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dirty="0" smtClean="0"/>
              <a:t>THANK YOU!</a:t>
            </a:r>
            <a:endParaRPr lang="en-US" sz="54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QUESTIONs?</a:t>
            </a:r>
            <a:endParaRPr lang="en-US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/>
              <a:t>USC Industrial and Systems Engineering — ISE 51lL Fall 2016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46625" y="6459784"/>
            <a:ext cx="1312025" cy="365125"/>
          </a:xfrm>
        </p:spPr>
        <p:txBody>
          <a:bodyPr/>
          <a:lstStyle/>
          <a:p>
            <a:fld id="{4BC007CC-8A4F-4589-A333-EC03363CFAF4}" type="slidenum">
              <a:rPr lang="en-US" sz="1600" smtClean="0"/>
              <a:t>15</a:t>
            </a:fld>
            <a:endParaRPr lang="en-US" sz="1600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07" b="11607"/>
          <a:stretch>
            <a:fillRect/>
          </a:stretch>
        </p:blipFill>
        <p:spPr/>
      </p:pic>
      <p:sp>
        <p:nvSpPr>
          <p:cNvPr id="12" name="TextBox 11"/>
          <p:cNvSpPr txBox="1"/>
          <p:nvPr/>
        </p:nvSpPr>
        <p:spPr>
          <a:xfrm>
            <a:off x="11030953" y="4654850"/>
            <a:ext cx="1161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The New Yorker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1118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/>
            </a:gs>
            <a:gs pos="0">
              <a:srgbClr val="61D6FF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4212" y="188287"/>
            <a:ext cx="8534400" cy="82164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84212" y="1160060"/>
            <a:ext cx="11031538" cy="4505783"/>
          </a:xfrm>
          <a:prstGeom prst="rect">
            <a:avLst/>
          </a:prstGeom>
        </p:spPr>
        <p:txBody>
          <a:bodyPr anchor="t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dirty="0" smtClean="0"/>
              <a:t>Mobility and Accessibility for the Future:</a:t>
            </a:r>
          </a:p>
          <a:p>
            <a:r>
              <a:rPr lang="en-US" dirty="0" smtClean="0"/>
              <a:t>Transportation for people who could not drive previously before: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Handicapped and disabled civilians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Children and senior citizens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Drivers prone to falling asleep, road rage, and other minor accidents.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People who lack driving skills overall.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Many automotive companies and OEM’s are aiming to provide driverless cars/services by 2020.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Examples include Google, Tesla, Uber, Delphi, and many more.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6" descr="http://www-scf.usc.edu/~alameer/images/pic08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0431" y="54360"/>
            <a:ext cx="1030637" cy="103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/>
              <a:t>USC Industrial and Systems Engineering — ISE 51lL Fall 2016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07CC-8A4F-4589-A333-EC03363CFAF4}" type="slidenum">
              <a:rPr lang="en-US" sz="1600" smtClean="0"/>
              <a:t>2</a:t>
            </a:fld>
            <a:endParaRPr lang="en-US" sz="1600" dirty="0"/>
          </a:p>
        </p:txBody>
      </p:sp>
      <p:pic>
        <p:nvPicPr>
          <p:cNvPr id="7170" name="Picture 2" descr="Image result for cartoon self-driving ca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1121" y="4074995"/>
            <a:ext cx="3459310" cy="212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192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flip="none" rotWithShape="1">
          <a:gsLst>
            <a:gs pos="100000">
              <a:schemeClr val="bg1"/>
            </a:gs>
            <a:gs pos="0">
              <a:srgbClr val="61D6FF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4212" y="188287"/>
            <a:ext cx="8534400" cy="82164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84212" y="1160060"/>
            <a:ext cx="8534400" cy="4505783"/>
          </a:xfrm>
          <a:prstGeom prst="rect">
            <a:avLst/>
          </a:prstGeom>
        </p:spPr>
        <p:txBody>
          <a:bodyPr anchor="t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Current traffic and preventable driving accidents: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Vehicle Congestion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Compact Parking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Left turns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Blind spots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Sleeping at the wheel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Right of Way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Driverless vehicles is one of the many solutions that can alleviate the common issues above.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6" descr="http://www-scf.usc.edu/~alameer/images/pic08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1363" y="5272488"/>
            <a:ext cx="1030637" cy="103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/>
              <a:t>USC Industrial and Systems Engineering — ISE 51lL Fall 2016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79976" y="6459785"/>
            <a:ext cx="1151604" cy="352176"/>
          </a:xfrm>
        </p:spPr>
        <p:txBody>
          <a:bodyPr/>
          <a:lstStyle/>
          <a:p>
            <a:fld id="{4BC007CC-8A4F-4589-A333-EC03363CFAF4}" type="slidenum">
              <a:rPr lang="en-US" sz="1600" smtClean="0"/>
              <a:t>3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09714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/>
            </a:gs>
            <a:gs pos="0">
              <a:srgbClr val="61D6FF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4212" y="188287"/>
            <a:ext cx="8534400" cy="82164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84212" y="1160060"/>
            <a:ext cx="11131494" cy="5031190"/>
          </a:xfrm>
          <a:prstGeom prst="rect">
            <a:avLst/>
          </a:prstGeom>
        </p:spPr>
        <p:txBody>
          <a:bodyPr anchor="t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Typical Causes of Driving Accidents and Driver Dissatisfaction: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Vehicle Congestion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Distracted Driving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Cell phones, multi-tasking while driving, etc.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Speeding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Driving Under the Influence (DUI)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Reckless/Careless Driving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Tailgating, rubbernecking, falling asleep at the wheel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Failure to Stop of Traffic Lights and Stop Signs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Driverless vehicles is one of the many solutions that can </a:t>
            </a:r>
            <a:r>
              <a:rPr lang="en-US" dirty="0" smtClean="0"/>
              <a:t>prevent many of the top causes for driving accidents listed above.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/>
              <a:t>USC Industrial and Systems Engineering — ISE 51lL Fall 2016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79976" y="6459785"/>
            <a:ext cx="1151604" cy="352176"/>
          </a:xfrm>
        </p:spPr>
        <p:txBody>
          <a:bodyPr/>
          <a:lstStyle/>
          <a:p>
            <a:fld id="{4BC007CC-8A4F-4589-A333-EC03363CFAF4}" type="slidenum">
              <a:rPr lang="en-US" sz="1600" smtClean="0"/>
              <a:t>4</a:t>
            </a:fld>
            <a:endParaRPr lang="en-US" sz="1600" dirty="0"/>
          </a:p>
        </p:txBody>
      </p:sp>
      <p:pic>
        <p:nvPicPr>
          <p:cNvPr id="4098" name="Picture 2" descr="Image result for cartoon self-driving ca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9" t="1211" r="1135" b="1369"/>
          <a:stretch/>
        </p:blipFill>
        <p:spPr bwMode="auto">
          <a:xfrm>
            <a:off x="6543787" y="1544187"/>
            <a:ext cx="5171962" cy="3883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www-scf.usc.edu/~alameer/images/pic08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0431" y="54360"/>
            <a:ext cx="1030637" cy="103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45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/>
            </a:gs>
            <a:gs pos="0">
              <a:srgbClr val="61D6FF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4212" y="188287"/>
            <a:ext cx="10288588" cy="82164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DRIVING AUTOMATION STANDARDS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84212" y="1160060"/>
            <a:ext cx="8534400" cy="4505784"/>
          </a:xfrm>
          <a:prstGeom prst="rect">
            <a:avLst/>
          </a:prstGeom>
        </p:spPr>
        <p:txBody>
          <a:bodyPr anchor="t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SAE </a:t>
            </a:r>
            <a:r>
              <a:rPr lang="en-US" sz="2400" dirty="0" smtClean="0"/>
              <a:t>International Standard J32016 -- Driving Automation Levels</a:t>
            </a:r>
            <a:endParaRPr lang="en-US" sz="2400" dirty="0"/>
          </a:p>
          <a:p>
            <a:pPr marL="0" indent="0">
              <a:buNone/>
            </a:pP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2200" b="1" u="sng" dirty="0" smtClean="0"/>
              <a:t>Total of 6 Level Definitions:</a:t>
            </a:r>
            <a:r>
              <a:rPr lang="en-US" b="1" u="sng" dirty="0" smtClean="0"/>
              <a:t/>
            </a:r>
            <a:br>
              <a:rPr lang="en-US" b="1" u="sng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sz="2200" dirty="0" smtClean="0"/>
              <a:t>Level </a:t>
            </a:r>
            <a:r>
              <a:rPr lang="en-US" sz="2200" b="1" dirty="0" smtClean="0"/>
              <a:t>0 to 2</a:t>
            </a:r>
            <a:r>
              <a:rPr lang="en-US" sz="2200" dirty="0" smtClean="0"/>
              <a:t>: Automation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Driver supervision highly recommended</a:t>
            </a:r>
            <a:br>
              <a:rPr lang="en-US" sz="2000" dirty="0" smtClean="0"/>
            </a:br>
            <a:endParaRPr lang="en-US" sz="2000" dirty="0" smtClean="0"/>
          </a:p>
          <a:p>
            <a:pPr marL="0">
              <a:buNone/>
            </a:pPr>
            <a:r>
              <a:rPr lang="en-US" sz="2200" dirty="0" smtClean="0"/>
              <a:t>Level </a:t>
            </a:r>
            <a:r>
              <a:rPr lang="en-US" sz="2200" b="1" dirty="0" smtClean="0"/>
              <a:t>4 to 5</a:t>
            </a:r>
            <a:r>
              <a:rPr lang="en-US" sz="2200" dirty="0" smtClean="0"/>
              <a:t>: Autonomous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No driver supervision required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6" descr="http://www-scf.usc.edu/~alameer/images/pic08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5223" y="87816"/>
            <a:ext cx="1030637" cy="103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2895"/>
          <a:stretch/>
        </p:blipFill>
        <p:spPr>
          <a:xfrm>
            <a:off x="5699792" y="1675743"/>
            <a:ext cx="6492208" cy="4501518"/>
          </a:xfrm>
          <a:prstGeom prst="rect">
            <a:avLst/>
          </a:prstGeom>
        </p:spPr>
      </p:pic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smtClean="0"/>
              <a:t>USC Industrial and Systems Engineering — ISE 51lL Fall 2016</a:t>
            </a:r>
            <a:endParaRPr lang="en-US" sz="120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07CC-8A4F-4589-A333-EC03363CFAF4}" type="slidenum">
              <a:rPr lang="en-US" sz="1600" smtClean="0"/>
              <a:t>5</a:t>
            </a:fld>
            <a:endParaRPr lang="en-US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141" y="1160060"/>
            <a:ext cx="10726400" cy="497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674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/>
            </a:gs>
            <a:gs pos="0">
              <a:srgbClr val="61D6FF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4212" y="188287"/>
            <a:ext cx="8534400" cy="82164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TECHNOLOGICAL ADVANCES</a:t>
            </a:r>
            <a:endParaRPr lang="en-US" dirty="0"/>
          </a:p>
        </p:txBody>
      </p:sp>
      <p:pic>
        <p:nvPicPr>
          <p:cNvPr id="4" name="Picture 6" descr="http://www-scf.usc.edu/~alameer/images/pic08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1363" y="5272488"/>
            <a:ext cx="1030637" cy="103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2"/>
          <p:cNvSpPr txBox="1">
            <a:spLocks/>
          </p:cNvSpPr>
          <p:nvPr/>
        </p:nvSpPr>
        <p:spPr>
          <a:xfrm>
            <a:off x="678529" y="1009934"/>
            <a:ext cx="5356511" cy="78620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smtClean="0"/>
              <a:t>Commercial Advances on the Market	</a:t>
            </a:r>
            <a:endParaRPr lang="en-US" sz="2400" b="1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684212" y="1540042"/>
            <a:ext cx="5350828" cy="4420492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Technology such as LIDAR, camera, and </a:t>
            </a:r>
            <a:r>
              <a:rPr lang="en-US" dirty="0" smtClean="0"/>
              <a:t>radar </a:t>
            </a:r>
            <a:r>
              <a:rPr lang="en-US" dirty="0"/>
              <a:t>are combined to allow for certain level of automated </a:t>
            </a:r>
            <a:r>
              <a:rPr lang="en-US" dirty="0" smtClean="0"/>
              <a:t>control.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SAE Standard J32016 Level 1 &amp; 2 </a:t>
            </a:r>
            <a:br>
              <a:rPr lang="en-US" dirty="0" smtClean="0"/>
            </a:br>
            <a:r>
              <a:rPr lang="en-US" dirty="0" smtClean="0"/>
              <a:t>Driving Automation: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Forward Collision Avoidance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Automatic Emergency Braking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Lane Assist &amp; Adaptive Cruise Control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Lane Detection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Automated Parking Assist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Mandated rear safety cameras in 2018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Vehicle to Vehicle (V2V) Communications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6217920" y="1010652"/>
            <a:ext cx="4937760" cy="785481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/>
              <a:t>Future Improvements</a:t>
            </a:r>
            <a:endParaRPr lang="en-US" sz="2400" b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6217920" y="1099074"/>
            <a:ext cx="5877827" cy="3755018"/>
            <a:chOff x="6217920" y="1099074"/>
            <a:chExt cx="5877827" cy="3755018"/>
          </a:xfrm>
        </p:grpSpPr>
        <p:pic>
          <p:nvPicPr>
            <p:cNvPr id="1026" name="Picture 2" descr="Image result for sae autonomous levels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7920" y="1099074"/>
              <a:ext cx="5816926" cy="37550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11069052" y="4579407"/>
              <a:ext cx="1026695" cy="2746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solidFill>
                    <a:schemeClr val="bg1"/>
                  </a:solidFill>
                </a:rPr>
                <a:t>Shuttershock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Content Placeholder 5"/>
          <p:cNvSpPr txBox="1">
            <a:spLocks/>
          </p:cNvSpPr>
          <p:nvPr/>
        </p:nvSpPr>
        <p:spPr>
          <a:xfrm>
            <a:off x="6217920" y="1540042"/>
            <a:ext cx="5120640" cy="4420492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Infrastructure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Mapping and Localization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3D Mapping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V2X Communications (DSRC, 5G)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Motion Planning and Navigation, Guidance, and Control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Sensor Fusion and Visual Perception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Artificial Intelligence and Deep Learning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Obstacle Avoidance</a:t>
            </a:r>
            <a:br>
              <a:rPr lang="en-US" dirty="0" smtClean="0"/>
            </a:br>
            <a:endParaRPr lang="en-US" dirty="0" smtClean="0"/>
          </a:p>
          <a:p>
            <a:pPr marL="0">
              <a:buNone/>
            </a:pPr>
            <a:r>
              <a:rPr lang="en-US" dirty="0" smtClean="0"/>
              <a:t>Other Non-technical Fields: Legal, Privacy, Security, Safety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/>
              <a:t>USC Industrial and Systems Engineering — ISE 51lL Fall 2016</a:t>
            </a:r>
            <a:endParaRPr lang="en-US" sz="12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07CC-8A4F-4589-A333-EC03363CFAF4}" type="slidenum">
              <a:rPr lang="en-US" sz="1600" smtClean="0"/>
              <a:t>6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8247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/>
            </a:gs>
            <a:gs pos="0">
              <a:srgbClr val="61D6FF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4212" y="188287"/>
            <a:ext cx="8534400" cy="82164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84212" y="1160060"/>
            <a:ext cx="8534400" cy="4505783"/>
          </a:xfrm>
          <a:prstGeom prst="rect">
            <a:avLst/>
          </a:prstGeom>
        </p:spPr>
        <p:txBody>
          <a:bodyPr anchor="t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u="sng" dirty="0" smtClean="0"/>
              <a:t>GOAL</a:t>
            </a:r>
            <a:r>
              <a:rPr lang="en-US" sz="2400" dirty="0" smtClean="0"/>
              <a:t>: Retrofit Miniature RC Car to move from point A to point B.</a:t>
            </a:r>
          </a:p>
          <a:p>
            <a:pPr marL="0" indent="0">
              <a:buNone/>
            </a:pPr>
            <a:r>
              <a:rPr lang="en-US" sz="2400" b="1" u="sng" dirty="0" smtClean="0"/>
              <a:t>WHY? </a:t>
            </a:r>
            <a:r>
              <a:rPr lang="en-US" sz="2400" dirty="0" smtClean="0"/>
              <a:t>Simulate autonomous driving in a scaled environment.</a:t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r>
              <a:rPr lang="en-US" sz="2400" b="1" u="sng" dirty="0" smtClean="0"/>
              <a:t>KEY OBJECTIVES:</a:t>
            </a:r>
            <a:endParaRPr lang="en-US" sz="2400" b="1" u="sng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Avoid Obstacles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Indoor Navigation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Reach within 10cm of target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Path Optimization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Affordable Budget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6" descr="http://www-scf.usc.edu/~alameer/images/pic08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1363" y="5272488"/>
            <a:ext cx="1030637" cy="103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/>
              <a:t>USC Industrial and Systems Engineering — ISE 51lL Fall 2016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07CC-8A4F-4589-A333-EC03363CFAF4}" type="slidenum">
              <a:rPr lang="en-US" sz="1600" smtClean="0"/>
              <a:t>7</a:t>
            </a:fld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69075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/>
            </a:gs>
            <a:gs pos="0">
              <a:srgbClr val="61D6FF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4212" y="188287"/>
            <a:ext cx="8534400" cy="82164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EQUIPMENT AND MATERIALS</a:t>
            </a:r>
            <a:endParaRPr lang="en-US" dirty="0"/>
          </a:p>
        </p:txBody>
      </p:sp>
      <p:pic>
        <p:nvPicPr>
          <p:cNvPr id="4" name="Picture 6" descr="http://www-scf.usc.edu/~alameer/images/pic08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7391" y="5244952"/>
            <a:ext cx="1030637" cy="103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/>
              <a:t>USC Industrial and Systems Engineering — ISE 51lL Fall 2016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07CC-8A4F-4589-A333-EC03363CFAF4}" type="slidenum">
              <a:rPr lang="en-US" sz="1600" smtClean="0"/>
              <a:t>8</a:t>
            </a:fld>
            <a:endParaRPr lang="en-US" sz="160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78529" y="1009934"/>
            <a:ext cx="5356511" cy="78620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smtClean="0"/>
              <a:t>Obstacle Avoidance	</a:t>
            </a:r>
            <a:endParaRPr lang="en-US" sz="2400" b="1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684212" y="1540042"/>
            <a:ext cx="5350828" cy="4420492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Sensors: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HC-SR204 Distance Sensor (3)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Left Peripheral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Front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Right Peripheral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Infrared Laser Distance Sensor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Front (Redundancy)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HC-SR501 Motion Sensors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If time permits, accommodate moving obstacles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Coded to stop when sensor is within 15cm of object/obstacle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If left and right also blocked, car reverses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6217920" y="1010652"/>
            <a:ext cx="4937760" cy="785481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6217920" y="1540042"/>
            <a:ext cx="5120640" cy="4420492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</p:txBody>
      </p:sp>
      <p:grpSp>
        <p:nvGrpSpPr>
          <p:cNvPr id="17" name="Group 16"/>
          <p:cNvGrpSpPr/>
          <p:nvPr/>
        </p:nvGrpSpPr>
        <p:grpSpPr>
          <a:xfrm>
            <a:off x="7998009" y="544651"/>
            <a:ext cx="3504230" cy="2351920"/>
            <a:chOff x="5559141" y="1258366"/>
            <a:chExt cx="3504230" cy="2351920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4"/>
            <a:srcRect l="5210"/>
            <a:stretch/>
          </p:blipFill>
          <p:spPr>
            <a:xfrm>
              <a:off x="5559141" y="1258366"/>
              <a:ext cx="3504230" cy="2351920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6171590" y="1278366"/>
              <a:ext cx="25152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HC-SR204 Ultrasonic Distance Sensor</a:t>
              </a:r>
              <a:endParaRPr lang="en-US" sz="12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766536" y="1596150"/>
            <a:ext cx="3140033" cy="2768318"/>
            <a:chOff x="7878929" y="3527464"/>
            <a:chExt cx="3140033" cy="2768318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5"/>
            <a:srcRect l="17553" t="2405"/>
            <a:stretch/>
          </p:blipFill>
          <p:spPr>
            <a:xfrm>
              <a:off x="7878929" y="3527464"/>
              <a:ext cx="3140033" cy="2768318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8370253" y="3527464"/>
              <a:ext cx="22008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Infrared Laser Distance Sensor</a:t>
              </a:r>
              <a:endParaRPr lang="en-US" sz="12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998009" y="3196849"/>
            <a:ext cx="3378442" cy="2805998"/>
            <a:chOff x="8158238" y="3298247"/>
            <a:chExt cx="3378442" cy="2805998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58238" y="3298247"/>
              <a:ext cx="3279382" cy="2805998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8286750" y="3313024"/>
              <a:ext cx="32499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HC-SR501 </a:t>
              </a:r>
              <a:r>
                <a:rPr lang="en-US" sz="1200" dirty="0" err="1" smtClean="0"/>
                <a:t>Pyroelectic</a:t>
              </a:r>
              <a:r>
                <a:rPr lang="en-US" sz="1200" dirty="0" smtClean="0"/>
                <a:t> Infrared Motion Sensor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52415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/>
            </a:gs>
            <a:gs pos="0">
              <a:srgbClr val="61D6FF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4212" y="188287"/>
            <a:ext cx="8534400" cy="82164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EQUIPMENT AND MATERIALS</a:t>
            </a:r>
            <a:endParaRPr lang="en-US" dirty="0"/>
          </a:p>
        </p:txBody>
      </p:sp>
      <p:pic>
        <p:nvPicPr>
          <p:cNvPr id="4" name="Picture 6" descr="http://www-scf.usc.edu/~alameer/images/pic08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1363" y="5272488"/>
            <a:ext cx="1030637" cy="103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/>
              <a:t>USC Industrial and Systems Engineering — ISE 51lL Fall 2016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07CC-8A4F-4589-A333-EC03363CFAF4}" type="slidenum">
              <a:rPr lang="en-US" sz="1600" smtClean="0"/>
              <a:t>9</a:t>
            </a:fld>
            <a:endParaRPr lang="en-US" sz="160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78529" y="1009934"/>
            <a:ext cx="5356511" cy="78620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b="1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684212" y="1540042"/>
            <a:ext cx="5350828" cy="4420492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6217920" y="1010652"/>
            <a:ext cx="4937760" cy="785481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smtClean="0"/>
              <a:t>Indoor Navigation</a:t>
            </a:r>
            <a:endParaRPr lang="en-US" sz="2400" b="1" dirty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6217920" y="1540042"/>
            <a:ext cx="5120640" cy="4420492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Received Signal Strength Indicator (RSSI):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Xbee</a:t>
            </a:r>
            <a:r>
              <a:rPr lang="en-US" dirty="0" smtClean="0"/>
              <a:t> 802.15.4 Series 1 Modules (2)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Router located at target destination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Coordinator located on RC Car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Arduino RSSI Meter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Develop calibration module for ensuring vehicles is heading toward destination.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trike="sngStrike" dirty="0" err="1" smtClean="0"/>
              <a:t>iBeacons</a:t>
            </a:r>
            <a:endParaRPr lang="en-US" strike="sngStrike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Cost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trike="sngStrike" dirty="0" smtClean="0"/>
              <a:t>GPS for Positioning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Accuracy is limited to outdoor usage</a:t>
            </a:r>
          </a:p>
          <a:p>
            <a:pPr marL="0" indent="0">
              <a:buNone/>
            </a:pPr>
            <a:endParaRPr lang="en-US" dirty="0" smtClean="0"/>
          </a:p>
        </p:txBody>
      </p:sp>
      <p:grpSp>
        <p:nvGrpSpPr>
          <p:cNvPr id="16" name="Group 15"/>
          <p:cNvGrpSpPr/>
          <p:nvPr/>
        </p:nvGrpSpPr>
        <p:grpSpPr>
          <a:xfrm>
            <a:off x="3529854" y="1952485"/>
            <a:ext cx="2295525" cy="2838450"/>
            <a:chOff x="2655887" y="2913322"/>
            <a:chExt cx="2295525" cy="283845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55887" y="2913322"/>
              <a:ext cx="2295525" cy="283845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2703212" y="2948349"/>
              <a:ext cx="22008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Proximity Beacons</a:t>
              </a:r>
              <a:endParaRPr lang="en-US" sz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102276" y="1069958"/>
            <a:ext cx="2059387" cy="2419350"/>
            <a:chOff x="2400300" y="3295934"/>
            <a:chExt cx="2059387" cy="2419350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5"/>
            <a:srcRect l="10338"/>
            <a:stretch/>
          </p:blipFill>
          <p:spPr>
            <a:xfrm>
              <a:off x="2400300" y="3295934"/>
              <a:ext cx="1870337" cy="241935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2544913" y="3296818"/>
              <a:ext cx="19147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/>
                <a:t>Xbee</a:t>
              </a:r>
              <a:r>
                <a:rPr lang="en-US" sz="1200" dirty="0" smtClean="0"/>
                <a:t> 1mW Series 1</a:t>
              </a:r>
              <a:endParaRPr lang="en-US" sz="12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01332" y="3632281"/>
            <a:ext cx="2818861" cy="2400091"/>
            <a:chOff x="805203" y="3614757"/>
            <a:chExt cx="2818861" cy="2400091"/>
          </a:xfrm>
        </p:grpSpPr>
        <p:pic>
          <p:nvPicPr>
            <p:cNvPr id="3074" name="Picture 2" descr="Image result for gps images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5204" y="3900704"/>
              <a:ext cx="2818860" cy="2114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805203" y="3614757"/>
              <a:ext cx="2818861" cy="28594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GPS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82463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theme1.xml><?xml version="1.0" encoding="utf-8"?>
<a:theme xmlns:a="http://schemas.openxmlformats.org/drawingml/2006/main" name="Retrospect">
  <a:themeElements>
    <a:clrScheme name="Custom 1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7EA9CA"/>
      </a:accent1>
      <a:accent2>
        <a:srgbClr val="0F4C76"/>
      </a:accent2>
      <a:accent3>
        <a:srgbClr val="865640"/>
      </a:accent3>
      <a:accent4>
        <a:srgbClr val="9B8357"/>
      </a:accent4>
      <a:accent5>
        <a:srgbClr val="C2BC80"/>
      </a:accent5>
      <a:accent6>
        <a:srgbClr val="0C171F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3134</TotalTime>
  <Words>887</Words>
  <Application>Microsoft Office PowerPoint</Application>
  <PresentationFormat>Widescreen</PresentationFormat>
  <Paragraphs>194</Paragraphs>
  <Slides>15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Times New Roman</vt:lpstr>
      <vt:lpstr>Wingdings</vt:lpstr>
      <vt:lpstr>Retrospect</vt:lpstr>
      <vt:lpstr>ISE 511L Final Application Project Autonomous RC Car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ISE 511L Final application project Autonomous RC Car</dc:title>
  <dc:creator>Elaine W.</dc:creator>
  <cp:lastModifiedBy>Elaine W.</cp:lastModifiedBy>
  <cp:revision>96</cp:revision>
  <dcterms:created xsi:type="dcterms:W3CDTF">2016-11-26T21:14:32Z</dcterms:created>
  <dcterms:modified xsi:type="dcterms:W3CDTF">2016-11-29T01:28:50Z</dcterms:modified>
</cp:coreProperties>
</file>