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p:restoredTop sz="94646"/>
  </p:normalViewPr>
  <p:slideViewPr>
    <p:cSldViewPr snapToGrid="0" snapToObjects="1">
      <p:cViewPr varScale="1">
        <p:scale>
          <a:sx n="103" d="100"/>
          <a:sy n="103"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phpmyadm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Databases</a:t>
            </a:r>
            <a:endParaRPr lang="en-US" dirty="0"/>
          </a:p>
        </p:txBody>
      </p:sp>
      <p:sp>
        <p:nvSpPr>
          <p:cNvPr id="3" name="Subtitle 2"/>
          <p:cNvSpPr>
            <a:spLocks noGrp="1"/>
          </p:cNvSpPr>
          <p:nvPr>
            <p:ph type="subTitle" idx="1"/>
          </p:nvPr>
        </p:nvSpPr>
        <p:spPr/>
        <p:txBody>
          <a:bodyPr/>
          <a:lstStyle/>
          <a:p>
            <a:r>
              <a:rPr lang="en-US" dirty="0" smtClean="0"/>
              <a:t>An Introduction</a:t>
            </a:r>
            <a:endParaRPr lang="en-US" dirty="0"/>
          </a:p>
        </p:txBody>
      </p:sp>
    </p:spTree>
    <p:extLst>
      <p:ext uri="{BB962C8B-B14F-4D97-AF65-F5344CB8AC3E}">
        <p14:creationId xmlns:p14="http://schemas.microsoft.com/office/powerpoint/2010/main" val="198444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Week (continued)</a:t>
            </a:r>
            <a:endParaRPr lang="en-US" dirty="0"/>
          </a:p>
        </p:txBody>
      </p:sp>
      <p:sp>
        <p:nvSpPr>
          <p:cNvPr id="3" name="Content Placeholder 2"/>
          <p:cNvSpPr>
            <a:spLocks noGrp="1"/>
          </p:cNvSpPr>
          <p:nvPr>
            <p:ph idx="1"/>
          </p:nvPr>
        </p:nvSpPr>
        <p:spPr/>
        <p:txBody>
          <a:bodyPr>
            <a:normAutofit lnSpcReduction="10000"/>
          </a:bodyPr>
          <a:lstStyle/>
          <a:p>
            <a:pPr marL="201168" lvl="1" indent="0">
              <a:buNone/>
            </a:pPr>
            <a:r>
              <a:rPr lang="en-US" sz="2800" dirty="0"/>
              <a:t>4 – Complete Exercise 16-2.1</a:t>
            </a:r>
          </a:p>
          <a:p>
            <a:pPr marL="201168" lvl="1" indent="0">
              <a:buNone/>
            </a:pPr>
            <a:r>
              <a:rPr lang="en-US" sz="2800" dirty="0"/>
              <a:t>You can use any means to produce your design (</a:t>
            </a:r>
            <a:r>
              <a:rPr lang="en-US" sz="2800" dirty="0" err="1" smtClean="0"/>
              <a:t>mysql</a:t>
            </a:r>
            <a:r>
              <a:rPr lang="en-US" sz="2800" dirty="0" smtClean="0"/>
              <a:t> workbench</a:t>
            </a:r>
            <a:r>
              <a:rPr lang="en-US" sz="2800" dirty="0"/>
              <a:t>, another computer program or paper and pencil)</a:t>
            </a:r>
          </a:p>
          <a:p>
            <a:pPr marL="201168" lvl="1" indent="0">
              <a:buNone/>
            </a:pPr>
            <a:endParaRPr lang="en-US" sz="2800" dirty="0" smtClean="0"/>
          </a:p>
          <a:p>
            <a:pPr marL="201168" lvl="1" indent="0">
              <a:buNone/>
            </a:pPr>
            <a:r>
              <a:rPr lang="en-US" sz="2800" dirty="0" smtClean="0"/>
              <a:t>Refer to page 535 for an example of what a finished Entity Relationship Diagram (ERD) should look like.</a:t>
            </a:r>
          </a:p>
          <a:p>
            <a:pPr marL="201168" lvl="1" indent="0">
              <a:buNone/>
            </a:pPr>
            <a:endParaRPr lang="en-US" sz="2800" dirty="0"/>
          </a:p>
          <a:p>
            <a:pPr marL="201168" lvl="1" indent="0">
              <a:buNone/>
            </a:pPr>
            <a:r>
              <a:rPr lang="en-US" sz="2800" dirty="0" smtClean="0"/>
              <a:t>Post a picture of your ERD to the weekly collaboration board for others to see and comment on.</a:t>
            </a:r>
          </a:p>
          <a:p>
            <a:pPr marL="201168" lvl="1" indent="0">
              <a:buNone/>
            </a:pPr>
            <a:r>
              <a:rPr lang="en-US" sz="2800" dirty="0"/>
              <a:t>Indicate on the exercises page if the exercise was completed or not</a:t>
            </a:r>
          </a:p>
          <a:p>
            <a:pPr marL="201168" lvl="1" indent="0">
              <a:buNone/>
            </a:pPr>
            <a:endParaRPr lang="en-US" dirty="0"/>
          </a:p>
        </p:txBody>
      </p:sp>
    </p:spTree>
    <p:extLst>
      <p:ext uri="{BB962C8B-B14F-4D97-AF65-F5344CB8AC3E}">
        <p14:creationId xmlns:p14="http://schemas.microsoft.com/office/powerpoint/2010/main" val="69105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Thought to Consider</a:t>
            </a:r>
            <a:endParaRPr lang="en-US" dirty="0"/>
          </a:p>
        </p:txBody>
      </p:sp>
      <p:sp>
        <p:nvSpPr>
          <p:cNvPr id="3" name="Content Placeholder 2"/>
          <p:cNvSpPr>
            <a:spLocks noGrp="1"/>
          </p:cNvSpPr>
          <p:nvPr>
            <p:ph idx="1"/>
          </p:nvPr>
        </p:nvSpPr>
        <p:spPr/>
        <p:txBody>
          <a:bodyPr>
            <a:normAutofit/>
          </a:bodyPr>
          <a:lstStyle/>
          <a:p>
            <a:r>
              <a:rPr lang="en-US" sz="2800" dirty="0"/>
              <a:t>It is no coincidence that FamilySearch and other tools have come forth at a time when young people are so familiar with a wide range of information and communication technologies. Your fingers have been trained to text and tweet to accelerate and advance the work of the Lord—not just to communicate quickly with your friends. The skills and aptitude evident among many young people today are a preparation to contribute to the work of </a:t>
            </a:r>
            <a:r>
              <a:rPr lang="en-US" sz="2800" dirty="0" smtClean="0"/>
              <a:t>salvation.</a:t>
            </a:r>
          </a:p>
          <a:p>
            <a:r>
              <a:rPr lang="en-US" sz="2800" dirty="0"/>
              <a:t>(</a:t>
            </a:r>
            <a:r>
              <a:rPr lang="en-US" sz="2800" dirty="0" smtClean="0"/>
              <a:t>Elder David A. Bednar, The </a:t>
            </a:r>
            <a:r>
              <a:rPr lang="en-US" sz="2800" dirty="0"/>
              <a:t>Hearts of the Children Shall Turn, October 2011 </a:t>
            </a:r>
            <a:r>
              <a:rPr lang="en-US" sz="2800" dirty="0" smtClean="0"/>
              <a:t>General Conference)</a:t>
            </a:r>
            <a:endParaRPr lang="en-US" sz="2800" dirty="0"/>
          </a:p>
        </p:txBody>
      </p:sp>
    </p:spTree>
    <p:extLst>
      <p:ext uri="{BB962C8B-B14F-4D97-AF65-F5344CB8AC3E}">
        <p14:creationId xmlns:p14="http://schemas.microsoft.com/office/powerpoint/2010/main" val="64368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Autofit/>
          </a:bodyPr>
          <a:lstStyle/>
          <a:p>
            <a:r>
              <a:rPr lang="en-US" sz="2800" dirty="0" smtClean="0"/>
              <a:t>In its simplest form a database is:</a:t>
            </a:r>
          </a:p>
          <a:p>
            <a:r>
              <a:rPr lang="en-US" sz="2800" dirty="0" smtClean="0"/>
              <a:t>1. An organized collection of data</a:t>
            </a:r>
          </a:p>
          <a:p>
            <a:r>
              <a:rPr lang="en-US" sz="2800" dirty="0" smtClean="0"/>
              <a:t>2. Related to a person, place or thing – known as an entity</a:t>
            </a:r>
          </a:p>
          <a:p>
            <a:r>
              <a:rPr lang="en-US" sz="2800" dirty="0" smtClean="0"/>
              <a:t>3. In a relational database (e.g. MySQL or </a:t>
            </a:r>
            <a:r>
              <a:rPr lang="en-US" sz="2800" dirty="0" err="1" smtClean="0"/>
              <a:t>MariaDB</a:t>
            </a:r>
            <a:r>
              <a:rPr lang="en-US" sz="2800" dirty="0" smtClean="0"/>
              <a:t>) the data is organized using</a:t>
            </a:r>
          </a:p>
          <a:p>
            <a:pPr lvl="1"/>
            <a:r>
              <a:rPr lang="en-US" sz="2800" dirty="0" smtClean="0"/>
              <a:t>A. Columns or Fields – the attributes of the entity</a:t>
            </a:r>
          </a:p>
          <a:p>
            <a:pPr lvl="1"/>
            <a:r>
              <a:rPr lang="en-US" sz="2800" dirty="0" smtClean="0"/>
              <a:t>B. Rows or Records – representing each individual aspect of the entity</a:t>
            </a:r>
            <a:endParaRPr lang="en-US" sz="2800" dirty="0"/>
          </a:p>
        </p:txBody>
      </p:sp>
    </p:spTree>
    <p:extLst>
      <p:ext uri="{BB962C8B-B14F-4D97-AF65-F5344CB8AC3E}">
        <p14:creationId xmlns:p14="http://schemas.microsoft.com/office/powerpoint/2010/main" val="56176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926" y="1894389"/>
            <a:ext cx="8085221" cy="4022725"/>
          </a:xfrm>
        </p:spPr>
      </p:pic>
    </p:spTree>
    <p:extLst>
      <p:ext uri="{BB962C8B-B14F-4D97-AF65-F5344CB8AC3E}">
        <p14:creationId xmlns:p14="http://schemas.microsoft.com/office/powerpoint/2010/main" val="36974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Database Design</a:t>
            </a:r>
            <a:endParaRPr lang="en-US" dirty="0"/>
          </a:p>
        </p:txBody>
      </p:sp>
      <p:sp>
        <p:nvSpPr>
          <p:cNvPr id="3" name="Content Placeholder 2"/>
          <p:cNvSpPr>
            <a:spLocks noGrp="1"/>
          </p:cNvSpPr>
          <p:nvPr>
            <p:ph idx="1"/>
          </p:nvPr>
        </p:nvSpPr>
        <p:spPr/>
        <p:txBody>
          <a:bodyPr>
            <a:normAutofit/>
          </a:bodyPr>
          <a:lstStyle/>
          <a:p>
            <a:r>
              <a:rPr lang="en-US" sz="2800" dirty="0" smtClean="0"/>
              <a:t>The previous example was built to illustrate Exercise 16-2.2 found in the </a:t>
            </a:r>
            <a:r>
              <a:rPr lang="en-US" sz="2800" dirty="0" err="1" smtClean="0"/>
              <a:t>Murach</a:t>
            </a:r>
            <a:r>
              <a:rPr lang="en-US" sz="2800" dirty="0" smtClean="0"/>
              <a:t> text on page 538.</a:t>
            </a:r>
          </a:p>
          <a:p>
            <a:r>
              <a:rPr lang="en-US" sz="2800" dirty="0" smtClean="0"/>
              <a:t>In this case we have two entities: People and Groups</a:t>
            </a:r>
          </a:p>
          <a:p>
            <a:r>
              <a:rPr lang="en-US" sz="2800" dirty="0" smtClean="0"/>
              <a:t>Both entities have attributes (People names, email addresses and phone numbers, Group name and description).</a:t>
            </a:r>
          </a:p>
          <a:p>
            <a:r>
              <a:rPr lang="en-US" sz="2800" dirty="0" smtClean="0"/>
              <a:t>When people join groups and groups have more than one person we represent those relationships in a “Join Table”. </a:t>
            </a:r>
          </a:p>
          <a:p>
            <a:r>
              <a:rPr lang="en-US" sz="2800" dirty="0" smtClean="0"/>
              <a:t>The lines running between the tables represent these relationships.</a:t>
            </a:r>
            <a:endParaRPr lang="en-US" sz="2800" dirty="0"/>
          </a:p>
        </p:txBody>
      </p:sp>
    </p:spTree>
    <p:extLst>
      <p:ext uri="{BB962C8B-B14F-4D97-AF65-F5344CB8AC3E}">
        <p14:creationId xmlns:p14="http://schemas.microsoft.com/office/powerpoint/2010/main" val="197718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Data in a Database</a:t>
            </a:r>
            <a:endParaRPr lang="en-US" dirty="0"/>
          </a:p>
        </p:txBody>
      </p:sp>
      <p:sp>
        <p:nvSpPr>
          <p:cNvPr id="3" name="Content Placeholder 2"/>
          <p:cNvSpPr>
            <a:spLocks noGrp="1"/>
          </p:cNvSpPr>
          <p:nvPr>
            <p:ph idx="1"/>
          </p:nvPr>
        </p:nvSpPr>
        <p:spPr/>
        <p:txBody>
          <a:bodyPr>
            <a:normAutofit/>
          </a:bodyPr>
          <a:lstStyle/>
          <a:p>
            <a:r>
              <a:rPr lang="en-US" sz="3200" dirty="0" smtClean="0"/>
              <a:t>The primary means of interacting with the data in a database is by using Structured Query Language or SQL.</a:t>
            </a:r>
          </a:p>
          <a:p>
            <a:r>
              <a:rPr lang="en-US" sz="3200" dirty="0" smtClean="0"/>
              <a:t>The four basic data interactions are: Insert, Select, Update and Delete.</a:t>
            </a:r>
          </a:p>
          <a:p>
            <a:r>
              <a:rPr lang="en-US" sz="3200" dirty="0" smtClean="0"/>
              <a:t>Carefully review pages 102 through 107 in the </a:t>
            </a:r>
            <a:r>
              <a:rPr lang="en-US" sz="3200" dirty="0" err="1" smtClean="0"/>
              <a:t>Murach</a:t>
            </a:r>
            <a:r>
              <a:rPr lang="en-US" sz="3200" dirty="0" smtClean="0"/>
              <a:t> text to see examples of each.</a:t>
            </a:r>
            <a:endParaRPr lang="en-US" sz="3200" dirty="0"/>
          </a:p>
        </p:txBody>
      </p:sp>
    </p:spTree>
    <p:extLst>
      <p:ext uri="{BB962C8B-B14F-4D97-AF65-F5344CB8AC3E}">
        <p14:creationId xmlns:p14="http://schemas.microsoft.com/office/powerpoint/2010/main" val="55834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important?</a:t>
            </a:r>
            <a:endParaRPr lang="en-US" dirty="0"/>
          </a:p>
        </p:txBody>
      </p:sp>
      <p:sp>
        <p:nvSpPr>
          <p:cNvPr id="3" name="Content Placeholder 2"/>
          <p:cNvSpPr>
            <a:spLocks noGrp="1"/>
          </p:cNvSpPr>
          <p:nvPr>
            <p:ph idx="1"/>
          </p:nvPr>
        </p:nvSpPr>
        <p:spPr/>
        <p:txBody>
          <a:bodyPr>
            <a:noAutofit/>
          </a:bodyPr>
          <a:lstStyle/>
          <a:p>
            <a:r>
              <a:rPr lang="en-US" sz="2800" dirty="0" smtClean="0"/>
              <a:t>Every dynamic web site stores the data to be displayed in a database.</a:t>
            </a:r>
          </a:p>
          <a:p>
            <a:r>
              <a:rPr lang="en-US" sz="2800" dirty="0" smtClean="0"/>
              <a:t>When the site visitor requests some view (a web page) the data for that view is read (selected) from the database and placed into the page (using PHP) and then delivered to the browser.</a:t>
            </a:r>
          </a:p>
          <a:p>
            <a:r>
              <a:rPr lang="en-US" sz="2800" dirty="0" smtClean="0"/>
              <a:t>Your data must be organized so it can be maintained and interacted with.</a:t>
            </a:r>
          </a:p>
          <a:p>
            <a:r>
              <a:rPr lang="en-US" sz="2800" dirty="0" smtClean="0"/>
              <a:t>You must have the correct SQL in place to work with the data.</a:t>
            </a:r>
          </a:p>
          <a:p>
            <a:r>
              <a:rPr lang="en-US" sz="2800" dirty="0" smtClean="0"/>
              <a:t>You must have the correct PHP in place to know when and how to select, insert, update or delete data as needed.</a:t>
            </a:r>
            <a:endParaRPr lang="en-US" sz="2800" dirty="0"/>
          </a:p>
        </p:txBody>
      </p:sp>
    </p:spTree>
    <p:extLst>
      <p:ext uri="{BB962C8B-B14F-4D97-AF65-F5344CB8AC3E}">
        <p14:creationId xmlns:p14="http://schemas.microsoft.com/office/powerpoint/2010/main" val="147729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Week</a:t>
            </a:r>
            <a:endParaRPr lang="en-US" dirty="0"/>
          </a:p>
        </p:txBody>
      </p:sp>
      <p:sp>
        <p:nvSpPr>
          <p:cNvPr id="3" name="Content Placeholder 2"/>
          <p:cNvSpPr>
            <a:spLocks noGrp="1"/>
          </p:cNvSpPr>
          <p:nvPr>
            <p:ph idx="1"/>
          </p:nvPr>
        </p:nvSpPr>
        <p:spPr/>
        <p:txBody>
          <a:bodyPr/>
          <a:lstStyle/>
          <a:p>
            <a:r>
              <a:rPr lang="en-US" dirty="0" smtClean="0"/>
              <a:t>Make sure you carefully read chapters 3 and 16.</a:t>
            </a:r>
          </a:p>
          <a:p>
            <a:r>
              <a:rPr lang="en-US" dirty="0" smtClean="0"/>
              <a:t>Follow the provided videos and directions to create:</a:t>
            </a:r>
          </a:p>
          <a:p>
            <a:r>
              <a:rPr lang="en-US" dirty="0" smtClean="0"/>
              <a:t>1- The database on your hosting server for the guitar1 database by:</a:t>
            </a:r>
          </a:p>
          <a:p>
            <a:pPr marL="544068" lvl="1" indent="-342900">
              <a:buFont typeface="+mj-lt"/>
              <a:buAutoNum type="alphaUcPeriod"/>
            </a:pPr>
            <a:r>
              <a:rPr lang="en-US" dirty="0" smtClean="0"/>
              <a:t>Using the MySQL Databases tool (in the </a:t>
            </a:r>
            <a:r>
              <a:rPr lang="en-US" dirty="0" err="1" smtClean="0"/>
              <a:t>cPanel</a:t>
            </a:r>
            <a:r>
              <a:rPr lang="en-US" dirty="0" smtClean="0"/>
              <a:t>) to</a:t>
            </a:r>
          </a:p>
          <a:p>
            <a:pPr marL="784098" lvl="2" indent="-400050">
              <a:buFont typeface="+mj-lt"/>
              <a:buAutoNum type="romanUcPeriod"/>
            </a:pPr>
            <a:r>
              <a:rPr lang="en-US" dirty="0" smtClean="0"/>
              <a:t>Creating the database</a:t>
            </a:r>
          </a:p>
          <a:p>
            <a:pPr marL="784098" lvl="2" indent="-400050">
              <a:buFont typeface="+mj-lt"/>
              <a:buAutoNum type="romanUcPeriod"/>
            </a:pPr>
            <a:r>
              <a:rPr lang="en-US" dirty="0" smtClean="0"/>
              <a:t>Creating a proxy user</a:t>
            </a:r>
          </a:p>
          <a:p>
            <a:pPr marL="784098" lvl="2" indent="-400050">
              <a:buFont typeface="+mj-lt"/>
              <a:buAutoNum type="romanUcPeriod"/>
            </a:pPr>
            <a:r>
              <a:rPr lang="en-US" dirty="0" smtClean="0"/>
              <a:t>Assigning the proxy user to use the database with Insert, Select, Update and Delete privileges</a:t>
            </a:r>
          </a:p>
          <a:p>
            <a:pPr marL="544068" lvl="1" indent="-342900">
              <a:buFont typeface="+mj-lt"/>
              <a:buAutoNum type="alphaUcPeriod"/>
            </a:pPr>
            <a:r>
              <a:rPr lang="en-US" dirty="0" smtClean="0"/>
              <a:t>Using the </a:t>
            </a:r>
            <a:r>
              <a:rPr lang="en-US" dirty="0" err="1" smtClean="0"/>
              <a:t>PHPMyAdmin</a:t>
            </a:r>
            <a:r>
              <a:rPr lang="en-US" dirty="0" smtClean="0"/>
              <a:t> tool (in the </a:t>
            </a:r>
            <a:r>
              <a:rPr lang="en-US" dirty="0" err="1" smtClean="0"/>
              <a:t>cPanel</a:t>
            </a:r>
            <a:r>
              <a:rPr lang="en-US" dirty="0" smtClean="0"/>
              <a:t>) to </a:t>
            </a:r>
          </a:p>
          <a:p>
            <a:pPr marL="784098" lvl="2" indent="-400050">
              <a:buFont typeface="+mj-lt"/>
              <a:buAutoNum type="romanUcPeriod"/>
            </a:pPr>
            <a:r>
              <a:rPr lang="en-US" dirty="0" smtClean="0"/>
              <a:t>import the guitar1.sql.zip file to populate the database with the tables and data</a:t>
            </a:r>
          </a:p>
          <a:p>
            <a:pPr marL="0" indent="0">
              <a:buNone/>
            </a:pPr>
            <a:r>
              <a:rPr lang="en-US" dirty="0"/>
              <a:t> </a:t>
            </a:r>
          </a:p>
          <a:p>
            <a:pPr lvl="1"/>
            <a:endParaRPr lang="en-US" dirty="0" smtClean="0"/>
          </a:p>
          <a:p>
            <a:pPr lvl="1"/>
            <a:endParaRPr lang="en-US" dirty="0" smtClean="0"/>
          </a:p>
        </p:txBody>
      </p:sp>
    </p:spTree>
    <p:extLst>
      <p:ext uri="{BB962C8B-B14F-4D97-AF65-F5344CB8AC3E}">
        <p14:creationId xmlns:p14="http://schemas.microsoft.com/office/powerpoint/2010/main" val="96641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Week (continued)</a:t>
            </a:r>
            <a:endParaRPr lang="en-US" dirty="0"/>
          </a:p>
        </p:txBody>
      </p:sp>
      <p:sp>
        <p:nvSpPr>
          <p:cNvPr id="3" name="Content Placeholder 2"/>
          <p:cNvSpPr>
            <a:spLocks noGrp="1"/>
          </p:cNvSpPr>
          <p:nvPr>
            <p:ph idx="1"/>
          </p:nvPr>
        </p:nvSpPr>
        <p:spPr/>
        <p:txBody>
          <a:bodyPr/>
          <a:lstStyle/>
          <a:p>
            <a:r>
              <a:rPr lang="en-US" sz="2800" dirty="0" smtClean="0"/>
              <a:t>2 – Starting your local XAMPP Apache and MySQL server, then:</a:t>
            </a:r>
          </a:p>
          <a:p>
            <a:pPr marL="772668" lvl="1" indent="-571500">
              <a:buFont typeface="+mj-lt"/>
              <a:buAutoNum type="romanUcPeriod"/>
            </a:pPr>
            <a:r>
              <a:rPr lang="en-US" sz="2800" dirty="0" smtClean="0"/>
              <a:t>Go to </a:t>
            </a:r>
            <a:r>
              <a:rPr lang="en-US" sz="2800" dirty="0" smtClean="0">
                <a:hlinkClick r:id="rId2"/>
              </a:rPr>
              <a:t>http://localhost/phpmyadmin</a:t>
            </a:r>
            <a:endParaRPr lang="en-US" sz="2800" dirty="0" smtClean="0"/>
          </a:p>
          <a:p>
            <a:pPr marL="772668" lvl="1" indent="-571500">
              <a:buFont typeface="+mj-lt"/>
              <a:buAutoNum type="romanUcPeriod"/>
            </a:pPr>
            <a:r>
              <a:rPr lang="en-US" sz="2800" dirty="0" smtClean="0"/>
              <a:t>Create the local version of the database - it must have the exact same name as the remote version!</a:t>
            </a:r>
          </a:p>
          <a:p>
            <a:pPr marL="772668" lvl="1" indent="-571500">
              <a:buFont typeface="+mj-lt"/>
              <a:buAutoNum type="romanUcPeriod"/>
            </a:pPr>
            <a:r>
              <a:rPr lang="en-US" sz="2800" dirty="0" smtClean="0"/>
              <a:t>Create a local version of the proxy user – it must have the exact same name and password as the remote version!</a:t>
            </a:r>
          </a:p>
          <a:p>
            <a:pPr marL="772668" lvl="1" indent="-571500">
              <a:buFont typeface="+mj-lt"/>
              <a:buAutoNum type="romanUcPeriod"/>
            </a:pPr>
            <a:r>
              <a:rPr lang="en-US" sz="2800" dirty="0" smtClean="0"/>
              <a:t>Import the same guitar1.sql.zip file to create the tables and data</a:t>
            </a:r>
          </a:p>
          <a:p>
            <a:pPr lvl="1"/>
            <a:endParaRPr lang="en-US" dirty="0"/>
          </a:p>
        </p:txBody>
      </p:sp>
    </p:spTree>
    <p:extLst>
      <p:ext uri="{BB962C8B-B14F-4D97-AF65-F5344CB8AC3E}">
        <p14:creationId xmlns:p14="http://schemas.microsoft.com/office/powerpoint/2010/main" val="1728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the Week (continued)</a:t>
            </a:r>
            <a:endParaRPr lang="en-US" dirty="0"/>
          </a:p>
        </p:txBody>
      </p:sp>
      <p:sp>
        <p:nvSpPr>
          <p:cNvPr id="3" name="Content Placeholder 2"/>
          <p:cNvSpPr>
            <a:spLocks noGrp="1"/>
          </p:cNvSpPr>
          <p:nvPr>
            <p:ph idx="1"/>
          </p:nvPr>
        </p:nvSpPr>
        <p:spPr/>
        <p:txBody>
          <a:bodyPr>
            <a:normAutofit fontScale="77500" lnSpcReduction="20000"/>
          </a:bodyPr>
          <a:lstStyle/>
          <a:p>
            <a:pPr marL="201168" lvl="1" indent="0">
              <a:buNone/>
            </a:pPr>
            <a:r>
              <a:rPr lang="en-US" sz="2800" dirty="0" smtClean="0"/>
              <a:t>3 – Complete Exercise 3-1</a:t>
            </a:r>
          </a:p>
          <a:p>
            <a:pPr marL="201168" lvl="1" indent="0">
              <a:buNone/>
            </a:pPr>
            <a:r>
              <a:rPr lang="en-US" sz="2800" dirty="0" smtClean="0"/>
              <a:t>You do not have to reset the password for the Root user (steps 1 – 3) as long as you remember to turn on the local servers when you use them and turn them off when you’re done.</a:t>
            </a:r>
          </a:p>
          <a:p>
            <a:pPr marL="201168" lvl="1" indent="0">
              <a:buNone/>
            </a:pPr>
            <a:r>
              <a:rPr lang="en-US" sz="2800" dirty="0" smtClean="0"/>
              <a:t>If you do not reset the root user password then you can also skip steps 12 and 13.</a:t>
            </a:r>
          </a:p>
          <a:p>
            <a:pPr marL="201168" lvl="1" indent="0">
              <a:buNone/>
            </a:pPr>
            <a:r>
              <a:rPr lang="en-US" sz="2800" dirty="0" smtClean="0"/>
              <a:t>Complete all other steps by using the SQL tab to write SQL statement against the database to test your skills with selecting, inserting, updating and deleting data from the table(s) in the guitar 1 database.</a:t>
            </a:r>
          </a:p>
          <a:p>
            <a:pPr marL="201168" lvl="1" indent="0">
              <a:buNone/>
            </a:pPr>
            <a:endParaRPr lang="en-US" sz="2800" dirty="0"/>
          </a:p>
          <a:p>
            <a:pPr marL="201168" lvl="1" indent="0">
              <a:buNone/>
            </a:pPr>
            <a:r>
              <a:rPr lang="en-US" sz="2800" dirty="0" smtClean="0"/>
              <a:t>If needed you can re-import the guitar1.sql.zip file to overwrite any changes at the end of your practice to return the database to its original condition.</a:t>
            </a:r>
          </a:p>
          <a:p>
            <a:pPr marL="201168" lvl="1" indent="0">
              <a:buNone/>
            </a:pPr>
            <a:endParaRPr lang="en-US" sz="2800" dirty="0"/>
          </a:p>
          <a:p>
            <a:pPr marL="201168" lvl="1" indent="0">
              <a:buNone/>
            </a:pPr>
            <a:r>
              <a:rPr lang="en-US" sz="2800" dirty="0" smtClean="0"/>
              <a:t>Indicate on the exercises page if the exercise was completed or not</a:t>
            </a:r>
          </a:p>
          <a:p>
            <a:pPr marL="201168" lvl="1" indent="0">
              <a:buNone/>
            </a:pPr>
            <a:endParaRPr lang="en-US" dirty="0"/>
          </a:p>
        </p:txBody>
      </p:sp>
    </p:spTree>
    <p:extLst>
      <p:ext uri="{BB962C8B-B14F-4D97-AF65-F5344CB8AC3E}">
        <p14:creationId xmlns:p14="http://schemas.microsoft.com/office/powerpoint/2010/main" val="19188580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391</TotalTime>
  <Words>844</Words>
  <Application>Microsoft Macintosh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Databases</vt:lpstr>
      <vt:lpstr>What is it?</vt:lpstr>
      <vt:lpstr>An Example</vt:lpstr>
      <vt:lpstr>A Database Design</vt:lpstr>
      <vt:lpstr>Working with Data in a Database</vt:lpstr>
      <vt:lpstr>Why is this important?</vt:lpstr>
      <vt:lpstr>Review of the Week</vt:lpstr>
      <vt:lpstr>Review of the Week (continued)</vt:lpstr>
      <vt:lpstr>Review of the Week (continued)</vt:lpstr>
      <vt:lpstr>Review of the Week (continued)</vt:lpstr>
      <vt:lpstr>A Thought to Consider</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Blaine Robertson</dc:creator>
  <cp:lastModifiedBy>Blaine Robertson</cp:lastModifiedBy>
  <cp:revision>7</cp:revision>
  <dcterms:created xsi:type="dcterms:W3CDTF">2016-09-25T15:50:39Z</dcterms:created>
  <dcterms:modified xsi:type="dcterms:W3CDTF">2016-09-25T22:22:38Z</dcterms:modified>
</cp:coreProperties>
</file>