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8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1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8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4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6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2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5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2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429E-5184-48AE-8C17-116D4BED042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7429E-5184-48AE-8C17-116D4BED042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A5A8-F699-43BD-AF75-59EADD4E7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3444" y="573738"/>
            <a:ext cx="11945112" cy="3200400"/>
            <a:chOff x="310896" y="651510"/>
            <a:chExt cx="11945112" cy="3200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896" y="651510"/>
              <a:ext cx="4267200" cy="3200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7096" y="651510"/>
              <a:ext cx="4267200" cy="3200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8808" y="651510"/>
              <a:ext cx="4267200" cy="32004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 rot="16200000">
            <a:off x="963678" y="251226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Above-knee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606150" y="252871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Below-knee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439380" y="272748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All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ipsi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40" y="3774138"/>
            <a:ext cx="4250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Palatino Linotype" panose="02040502050505030304" pitchFamily="18" charset="0"/>
              </a:rPr>
              <a:t>Above-knee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EMG: VL, RF, BF, ST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Goniometer: Knee position and velocity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IMU: Thigh A</a:t>
            </a:r>
            <a:r>
              <a:rPr lang="en-US" baseline="-25000" dirty="0" smtClean="0">
                <a:latin typeface="Palatino Linotype" panose="02040502050505030304" pitchFamily="18" charset="0"/>
              </a:rPr>
              <a:t>x-z</a:t>
            </a:r>
            <a:r>
              <a:rPr lang="en-US" dirty="0" smtClean="0">
                <a:latin typeface="Palatino Linotype" panose="02040502050505030304" pitchFamily="18" charset="0"/>
              </a:rPr>
              <a:t>, </a:t>
            </a:r>
            <a:r>
              <a:rPr lang="en-US" dirty="0" err="1" smtClean="0">
                <a:latin typeface="Palatino Linotype" panose="02040502050505030304" pitchFamily="18" charset="0"/>
              </a:rPr>
              <a:t>G</a:t>
            </a:r>
            <a:r>
              <a:rPr lang="en-US" baseline="-25000" dirty="0" err="1" smtClean="0">
                <a:latin typeface="Palatino Linotype" panose="02040502050505030304" pitchFamily="18" charset="0"/>
              </a:rPr>
              <a:t>x</a:t>
            </a:r>
            <a:r>
              <a:rPr lang="en-US" baseline="-25000" dirty="0" smtClean="0">
                <a:latin typeface="Palatino Linotype" panose="02040502050505030304" pitchFamily="18" charset="0"/>
              </a:rPr>
              <a:t>-z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4640" y="51637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>
                <a:latin typeface="Palatino Linotype" panose="02040502050505030304" pitchFamily="18" charset="0"/>
              </a:rPr>
              <a:t>Below-knee</a:t>
            </a:r>
            <a:endParaRPr lang="en-US" u="sng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EMG: </a:t>
            </a:r>
            <a:r>
              <a:rPr lang="en-US" dirty="0" smtClean="0">
                <a:latin typeface="Palatino Linotype" panose="02040502050505030304" pitchFamily="18" charset="0"/>
              </a:rPr>
              <a:t>TA, MG, SOL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Goniometer</a:t>
            </a:r>
            <a:r>
              <a:rPr lang="en-US" dirty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Ankle </a:t>
            </a:r>
            <a:r>
              <a:rPr lang="en-US" dirty="0">
                <a:latin typeface="Palatino Linotype" panose="02040502050505030304" pitchFamily="18" charset="0"/>
              </a:rPr>
              <a:t>position and velocity</a:t>
            </a:r>
          </a:p>
          <a:p>
            <a:r>
              <a:rPr lang="en-US" dirty="0">
                <a:latin typeface="Palatino Linotype" panose="02040502050505030304" pitchFamily="18" charset="0"/>
              </a:rPr>
              <a:t>IMU: </a:t>
            </a:r>
            <a:r>
              <a:rPr lang="en-US" dirty="0" smtClean="0">
                <a:latin typeface="Palatino Linotype" panose="02040502050505030304" pitchFamily="18" charset="0"/>
              </a:rPr>
              <a:t>Shank </a:t>
            </a:r>
            <a:r>
              <a:rPr lang="en-US" dirty="0">
                <a:latin typeface="Palatino Linotype" panose="02040502050505030304" pitchFamily="18" charset="0"/>
              </a:rPr>
              <a:t>A</a:t>
            </a:r>
            <a:r>
              <a:rPr lang="en-US" baseline="-25000" dirty="0">
                <a:latin typeface="Palatino Linotype" panose="02040502050505030304" pitchFamily="18" charset="0"/>
              </a:rPr>
              <a:t>x-z</a:t>
            </a:r>
            <a:r>
              <a:rPr lang="en-US" dirty="0">
                <a:latin typeface="Palatino Linotype" panose="02040502050505030304" pitchFamily="18" charset="0"/>
              </a:rPr>
              <a:t>, </a:t>
            </a:r>
            <a:r>
              <a:rPr lang="en-US" dirty="0" err="1">
                <a:latin typeface="Palatino Linotype" panose="02040502050505030304" pitchFamily="18" charset="0"/>
              </a:rPr>
              <a:t>G</a:t>
            </a:r>
            <a:r>
              <a:rPr lang="en-US" baseline="-25000" dirty="0" err="1">
                <a:latin typeface="Palatino Linotype" panose="02040502050505030304" pitchFamily="18" charset="0"/>
              </a:rPr>
              <a:t>x</a:t>
            </a:r>
            <a:r>
              <a:rPr lang="en-US" baseline="-25000" dirty="0">
                <a:latin typeface="Palatino Linotype" panose="02040502050505030304" pitchFamily="18" charset="0"/>
              </a:rPr>
              <a:t>-z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4706" y="3770603"/>
            <a:ext cx="5979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Palatino Linotype" panose="02040502050505030304" pitchFamily="18" charset="0"/>
              </a:rPr>
              <a:t>The classification is the same as the paper: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10 subjects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Leg/mode/phase-specific classifiers (e.g. RHC</a:t>
            </a:r>
            <a:r>
              <a:rPr lang="en-US" baseline="-25000" dirty="0" smtClean="0">
                <a:latin typeface="Palatino Linotype" panose="02040502050505030304" pitchFamily="18" charset="0"/>
              </a:rPr>
              <a:t>LW</a:t>
            </a:r>
            <a:r>
              <a:rPr lang="en-US" dirty="0" smtClean="0">
                <a:latin typeface="Palatino Linotype" panose="02040502050505030304" pitchFamily="18" charset="0"/>
              </a:rPr>
              <a:t> , LTO</a:t>
            </a:r>
            <a:r>
              <a:rPr lang="en-US" baseline="-25000" dirty="0" smtClean="0">
                <a:latin typeface="Palatino Linotype" panose="02040502050505030304" pitchFamily="18" charset="0"/>
              </a:rPr>
              <a:t>SA</a:t>
            </a:r>
            <a:r>
              <a:rPr lang="en-US" dirty="0" smtClean="0">
                <a:latin typeface="Palatino Linotype" panose="02040502050505030304" pitchFamily="18" charset="0"/>
              </a:rPr>
              <a:t>)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10-fold cross-validation with LDA</a:t>
            </a:r>
          </a:p>
        </p:txBody>
      </p:sp>
    </p:spTree>
    <p:extLst>
      <p:ext uri="{BB962C8B-B14F-4D97-AF65-F5344CB8AC3E}">
        <p14:creationId xmlns:p14="http://schemas.microsoft.com/office/powerpoint/2010/main" val="203659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Blair Hu</dc:creator>
  <cp:lastModifiedBy>Blair Hu</cp:lastModifiedBy>
  <cp:revision>3</cp:revision>
  <dcterms:created xsi:type="dcterms:W3CDTF">2018-06-13T22:09:39Z</dcterms:created>
  <dcterms:modified xsi:type="dcterms:W3CDTF">2018-06-20T15:26:51Z</dcterms:modified>
</cp:coreProperties>
</file>