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304" r:id="rId4"/>
    <p:sldId id="310" r:id="rId5"/>
    <p:sldId id="339" r:id="rId6"/>
    <p:sldId id="331" r:id="rId7"/>
    <p:sldId id="346" r:id="rId8"/>
    <p:sldId id="350" r:id="rId9"/>
    <p:sldId id="352" r:id="rId10"/>
    <p:sldId id="324" r:id="rId11"/>
    <p:sldId id="285" r:id="rId12"/>
    <p:sldId id="345" r:id="rId13"/>
    <p:sldId id="286" r:id="rId14"/>
    <p:sldId id="355" r:id="rId15"/>
    <p:sldId id="354" r:id="rId16"/>
    <p:sldId id="349" r:id="rId17"/>
    <p:sldId id="348" r:id="rId18"/>
    <p:sldId id="334" r:id="rId19"/>
    <p:sldId id="347" r:id="rId20"/>
    <p:sldId id="337" r:id="rId21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C"/>
    <a:srgbClr val="FF0066"/>
    <a:srgbClr val="0000FF"/>
    <a:srgbClr val="1DB4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4" autoAdjust="0"/>
    <p:restoredTop sz="98656" autoAdjust="0"/>
  </p:normalViewPr>
  <p:slideViewPr>
    <p:cSldViewPr>
      <p:cViewPr varScale="1">
        <p:scale>
          <a:sx n="85" d="100"/>
          <a:sy n="85" d="100"/>
        </p:scale>
        <p:origin x="166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/>
              <a:t> /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주제</a:t>
            </a:r>
            <a:r>
              <a:rPr lang="en-US" altLang="ko-KR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: </a:t>
            </a:r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수영장 관리 프로그램</a:t>
            </a:r>
            <a:endParaRPr lang="en-US" altLang="ko-KR" sz="3200" b="1" dirty="0">
              <a:latin typeface="Vani" pitchFamily="34" charset="0"/>
              <a:ea typeface="HY견고딕" pitchFamily="18" charset="-127"/>
              <a:cs typeface="Van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364088" y="4221089"/>
            <a:ext cx="3672408" cy="17281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짝수반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오전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2018100674</a:t>
            </a: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김혜원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윈도우 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ko-KR" altLang="en-US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프로그래밍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67544" y="2420888"/>
            <a:ext cx="8136000" cy="237626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유기적이고 매끄러운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폼이동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폼과 폼사이의 데이터 전달 및 처리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다양한 컨트롤을 이용한 기능구현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35028" y="2033876"/>
            <a:ext cx="2928860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시스템 요구 분석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67544" y="3140968"/>
            <a:ext cx="4752528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Visual Studio 2017</a:t>
              </a: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개발도구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7544" y="4768577"/>
            <a:ext cx="4752528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C#</a:t>
              </a: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개발언어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7544" y="1484784"/>
            <a:ext cx="4752528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Window 10</a:t>
              </a: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운영체제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24648"/>
              </p:ext>
            </p:extLst>
          </p:nvPr>
        </p:nvGraphicFramePr>
        <p:xfrm>
          <a:off x="611560" y="1412776"/>
          <a:ext cx="8064893" cy="4896544"/>
        </p:xfrm>
        <a:graphic>
          <a:graphicData uri="http://schemas.openxmlformats.org/drawingml/2006/table">
            <a:tbl>
              <a:tblPr/>
              <a:tblGrid>
                <a:gridCol w="215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8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2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38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444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개발내용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세부 추진일정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9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12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과제 주제 선정 및 설계 방향 설정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구체적 설계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프로그램 </a:t>
                      </a:r>
                      <a:r>
                        <a:rPr lang="en-US" altLang="ko-KR" sz="1100" b="1" kern="0" spc="-5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환경 구현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프로그램 각종 </a:t>
                      </a:r>
                      <a:r>
                        <a:rPr lang="en-US" altLang="ko-KR" sz="1100" b="1" kern="0" spc="-5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Method </a:t>
                      </a: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구현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en-US" altLang="ko-KR" sz="1100" b="1" kern="0" spc="-5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1" kern="0" spc="-5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구조 설계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프로그램과 파일간의 연동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5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Feedback</a:t>
                      </a: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을 통해 프로그램 개선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마무리 작업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58">
                <a:tc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최종 보고서 작성</a:t>
                      </a:r>
                      <a:endParaRPr lang="ko-KR" altLang="en-US" sz="11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58">
                <a:tc rowSpan="2">
                  <a:txBody>
                    <a:bodyPr/>
                    <a:lstStyle/>
                    <a:p>
                      <a:pPr marL="43180" marR="5588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분기별 진도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80%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누적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누적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10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누적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90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누적 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100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23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 파일 구조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D1875-12C2-46D3-95A2-FE716C43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5" y="1992953"/>
            <a:ext cx="2909242" cy="4172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5C1323-AB04-4733-BF4C-B6D25DB1C644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3028658" y="2708920"/>
            <a:ext cx="89071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14F888B-7EB8-4C4B-BC4D-8909ED3C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72" y="3982789"/>
            <a:ext cx="3896055" cy="2182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3ABE82-3241-4F96-8D49-5D7299EDA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50" b="76592"/>
          <a:stretch/>
        </p:blipFill>
        <p:spPr>
          <a:xfrm>
            <a:off x="3919373" y="1948292"/>
            <a:ext cx="3896054" cy="152125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169342-8A64-49B2-9F08-43E2C592A26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>
            <a:off x="5867400" y="3469548"/>
            <a:ext cx="0" cy="5132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E8C40-26F6-4E67-97A0-B395B33C536E}"/>
              </a:ext>
            </a:extLst>
          </p:cNvPr>
          <p:cNvSpPr txBox="1"/>
          <p:nvPr/>
        </p:nvSpPr>
        <p:spPr>
          <a:xfrm>
            <a:off x="547936" y="2212554"/>
            <a:ext cx="3697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/>
              <a:t>수영장 관리 프로그램 </a:t>
            </a:r>
            <a:r>
              <a:rPr lang="ko-KR" altLang="en-US" b="1" dirty="0" err="1"/>
              <a:t>메인화면</a:t>
            </a:r>
            <a:endParaRPr lang="en-US" altLang="ko-KR" b="1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회원관리 </a:t>
            </a:r>
            <a:r>
              <a:rPr lang="ko-KR" altLang="en-US" dirty="0" err="1"/>
              <a:t>클릭시</a:t>
            </a:r>
            <a:r>
              <a:rPr lang="ko-KR" altLang="en-US" dirty="0"/>
              <a:t> 회원관리 화면으로 이동</a:t>
            </a:r>
            <a:endParaRPr lang="en-US" altLang="ko-KR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사물함관리 </a:t>
            </a:r>
            <a:r>
              <a:rPr lang="ko-KR" altLang="en-US" dirty="0" err="1"/>
              <a:t>클릭시</a:t>
            </a:r>
            <a:r>
              <a:rPr lang="ko-KR" altLang="en-US" dirty="0"/>
              <a:t> 사물함 관리 화면으로 이동</a:t>
            </a:r>
            <a:endParaRPr lang="en-US" altLang="ko-KR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수영장 물품관리 </a:t>
            </a:r>
            <a:r>
              <a:rPr lang="ko-KR" altLang="en-US" dirty="0" err="1"/>
              <a:t>클릭시</a:t>
            </a:r>
            <a:r>
              <a:rPr lang="ko-KR" altLang="en-US" dirty="0"/>
              <a:t> 수영장 물품관리화면으로 이동</a:t>
            </a:r>
          </a:p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_x453590016" descr="EMB00000e0c4a0f">
            <a:extLst>
              <a:ext uri="{FF2B5EF4-FFF2-40B4-BE49-F238E27FC236}">
                <a16:creationId xmlns:a16="http://schemas.microsoft.com/office/drawing/2014/main" id="{D02C421B-D098-45EF-8B15-7E6C86A3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28" y="1556792"/>
            <a:ext cx="3697288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2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(2/N)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1BF13-B624-4367-8F98-4937FF192608}"/>
              </a:ext>
            </a:extLst>
          </p:cNvPr>
          <p:cNvSpPr txBox="1"/>
          <p:nvPr/>
        </p:nvSpPr>
        <p:spPr>
          <a:xfrm>
            <a:off x="543744" y="1393557"/>
            <a:ext cx="8056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/>
              <a:t>회원 관리 화면</a:t>
            </a:r>
            <a:endParaRPr lang="en-US" altLang="ko-KR" b="1" dirty="0"/>
          </a:p>
          <a:p>
            <a:pPr latinLnBrk="1"/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회원등록 버튼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회원등록창으로 이동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항목선택후 회원삭제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회원 목록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리스트뷰에서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회원 삭제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회원수에 따라 현회원수 카운트 변동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46C30-22EC-4B34-9329-3C017837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12493"/>
            <a:ext cx="6522981" cy="32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CB968-4E98-4059-97F9-2A5B080B12BE}"/>
              </a:ext>
            </a:extLst>
          </p:cNvPr>
          <p:cNvSpPr txBox="1"/>
          <p:nvPr/>
        </p:nvSpPr>
        <p:spPr>
          <a:xfrm>
            <a:off x="547936" y="2776117"/>
            <a:ext cx="40240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/>
              <a:t>회원 등록 화면</a:t>
            </a:r>
            <a:endParaRPr lang="en-US" altLang="ko-KR" b="1" dirty="0"/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sz="1600" b="1" spc="200" dirty="0">
                <a:latin typeface="+mn-ea"/>
              </a:rPr>
              <a:t>-</a:t>
            </a:r>
            <a:r>
              <a:rPr lang="ko-KR" altLang="en-US" sz="1600" spc="200" dirty="0">
                <a:latin typeface="+mn-ea"/>
              </a:rPr>
              <a:t>신상정보 </a:t>
            </a:r>
            <a:r>
              <a:rPr lang="ko-KR" altLang="en-US" sz="1600" spc="200" dirty="0" err="1">
                <a:latin typeface="+mn-ea"/>
              </a:rPr>
              <a:t>기입후</a:t>
            </a:r>
            <a:r>
              <a:rPr lang="ko-KR" altLang="en-US" sz="1600" spc="200" dirty="0">
                <a:latin typeface="+mn-ea"/>
              </a:rPr>
              <a:t> 등록버튼 </a:t>
            </a:r>
            <a:r>
              <a:rPr lang="ko-KR" altLang="en-US" sz="1600" spc="200" dirty="0" err="1">
                <a:latin typeface="+mn-ea"/>
              </a:rPr>
              <a:t>클릭시</a:t>
            </a:r>
            <a:r>
              <a:rPr lang="ko-KR" altLang="en-US" sz="1600" spc="200" dirty="0">
                <a:latin typeface="+mn-ea"/>
              </a:rPr>
              <a:t> 회원 목록 </a:t>
            </a:r>
            <a:r>
              <a:rPr lang="ko-KR" altLang="en-US" sz="1600" spc="200" dirty="0" err="1">
                <a:latin typeface="+mn-ea"/>
              </a:rPr>
              <a:t>리스트뷰에</a:t>
            </a:r>
            <a:r>
              <a:rPr lang="ko-KR" altLang="en-US" sz="1600" spc="200" dirty="0">
                <a:latin typeface="+mn-ea"/>
              </a:rPr>
              <a:t> 반영</a:t>
            </a:r>
            <a:endParaRPr lang="en-US" altLang="ko-KR" sz="1600" spc="200" dirty="0">
              <a:latin typeface="+mn-ea"/>
            </a:endParaRPr>
          </a:p>
          <a:p>
            <a:pPr latinLnBrk="1"/>
            <a:endParaRPr lang="en-US" altLang="ko-KR" sz="1600" spc="200" dirty="0">
              <a:latin typeface="+mn-ea"/>
            </a:endParaRPr>
          </a:p>
          <a:p>
            <a:pPr latinLnBrk="1"/>
            <a:r>
              <a:rPr lang="en-US" altLang="ko-KR" sz="1600" spc="200" dirty="0">
                <a:latin typeface="+mn-ea"/>
              </a:rPr>
              <a:t>-</a:t>
            </a:r>
            <a:r>
              <a:rPr lang="ko-KR" altLang="en-US" sz="1600" spc="200" dirty="0">
                <a:latin typeface="+mn-ea"/>
              </a:rPr>
              <a:t>취소버튼 </a:t>
            </a:r>
            <a:r>
              <a:rPr lang="ko-KR" altLang="en-US" sz="1600" spc="200" dirty="0" err="1">
                <a:latin typeface="+mn-ea"/>
              </a:rPr>
              <a:t>클릭시</a:t>
            </a:r>
            <a:r>
              <a:rPr lang="ko-KR" altLang="en-US" sz="1600" spc="200" dirty="0">
                <a:latin typeface="+mn-ea"/>
              </a:rPr>
              <a:t> 회원관리 화면으로 이동</a:t>
            </a:r>
            <a:endParaRPr lang="en-US" altLang="ko-KR" sz="1600" spc="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9F82A4-88ED-47B2-8509-07C4D28B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38" y="1340768"/>
            <a:ext cx="4024064" cy="50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(4/N)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_x453593328" descr="EMB00000e0c4a14">
            <a:extLst>
              <a:ext uri="{FF2B5EF4-FFF2-40B4-BE49-F238E27FC236}">
                <a16:creationId xmlns:a16="http://schemas.microsoft.com/office/drawing/2014/main" id="{B37E36FB-DD6E-433A-BB17-69D801A5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007652"/>
            <a:ext cx="5400599" cy="35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7BAD2-B4CF-4BB6-8B7B-06C444863DE4}"/>
              </a:ext>
            </a:extLst>
          </p:cNvPr>
          <p:cNvSpPr txBox="1"/>
          <p:nvPr/>
        </p:nvSpPr>
        <p:spPr>
          <a:xfrm>
            <a:off x="1861647" y="1091258"/>
            <a:ext cx="7272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ko-KR" altLang="en-US" b="1" dirty="0"/>
          </a:p>
          <a:p>
            <a:pPr latinLnBrk="1"/>
            <a:r>
              <a:rPr lang="ko-KR" altLang="en-US" b="1" dirty="0"/>
              <a:t>사물함 현황 관리</a:t>
            </a:r>
            <a:endParaRPr lang="en-US" altLang="ko-KR" b="1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사물함 </a:t>
            </a:r>
            <a:r>
              <a:rPr lang="ko-KR" altLang="en-US" dirty="0" err="1"/>
              <a:t>등록시</a:t>
            </a:r>
            <a:r>
              <a:rPr lang="ko-KR" altLang="en-US" dirty="0"/>
              <a:t> 사물함 버튼에 </a:t>
            </a:r>
            <a:r>
              <a:rPr lang="ko-KR" altLang="en-US" dirty="0" err="1"/>
              <a:t>사용중</a:t>
            </a:r>
            <a:r>
              <a:rPr lang="ko-KR" altLang="en-US" dirty="0"/>
              <a:t> 표시</a:t>
            </a:r>
            <a:endParaRPr lang="en-US" altLang="ko-KR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사물함 반납선택시 </a:t>
            </a:r>
            <a:r>
              <a:rPr lang="ko-KR" altLang="en-US" dirty="0" err="1"/>
              <a:t>사용중</a:t>
            </a:r>
            <a:r>
              <a:rPr lang="ko-KR" altLang="en-US" dirty="0"/>
              <a:t> 텍스트 삭제</a:t>
            </a:r>
          </a:p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9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(5/N)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5514A-D568-403C-9A6B-6FB3CBE7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60" y="3253050"/>
            <a:ext cx="5139480" cy="337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E1922-EA69-41E4-B874-3B3CBC363F54}"/>
              </a:ext>
            </a:extLst>
          </p:cNvPr>
          <p:cNvSpPr txBox="1"/>
          <p:nvPr/>
        </p:nvSpPr>
        <p:spPr>
          <a:xfrm>
            <a:off x="755576" y="1216025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ko-KR" altLang="en-US" sz="1600" b="1" dirty="0"/>
          </a:p>
          <a:p>
            <a:pPr latinLnBrk="1"/>
            <a:r>
              <a:rPr lang="ko-KR" altLang="en-US" sz="1600" b="1" dirty="0"/>
              <a:t>수영장 물품 구매</a:t>
            </a:r>
            <a:endParaRPr lang="en-US" altLang="ko-KR" sz="1600" b="1" dirty="0"/>
          </a:p>
          <a:p>
            <a:pPr latinLnBrk="1"/>
            <a:endParaRPr lang="ko-KR" altLang="en-US" sz="1600" dirty="0"/>
          </a:p>
          <a:p>
            <a:pPr marL="285750" indent="-285750" latinLnBrk="1">
              <a:buFontTx/>
              <a:buChar char="-"/>
            </a:pPr>
            <a:r>
              <a:rPr lang="ko-KR" altLang="en-US" sz="1600" dirty="0"/>
              <a:t>우측에서 상품버튼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왼쪽 </a:t>
            </a:r>
            <a:r>
              <a:rPr lang="ko-KR" altLang="en-US" sz="1600" dirty="0" err="1"/>
              <a:t>리스트뷰에</a:t>
            </a:r>
            <a:r>
              <a:rPr lang="ko-KR" altLang="en-US" sz="1600" dirty="0"/>
              <a:t> 반영</a:t>
            </a:r>
            <a:endParaRPr lang="en-US" altLang="ko-KR" sz="1600" dirty="0"/>
          </a:p>
          <a:p>
            <a:pPr marL="285750" indent="-285750" latinLnBrk="1">
              <a:buFontTx/>
              <a:buChar char="-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합계값을</a:t>
            </a:r>
            <a:r>
              <a:rPr lang="ko-KR" altLang="en-US" sz="1600" dirty="0"/>
              <a:t> 표시</a:t>
            </a:r>
            <a:endParaRPr lang="en-US" altLang="ko-KR" sz="1600" dirty="0"/>
          </a:p>
          <a:p>
            <a:pPr marL="285750" indent="-285750" latinLnBrk="1">
              <a:buFontTx/>
              <a:buChar char="-"/>
            </a:pPr>
            <a:r>
              <a:rPr lang="ko-KR" altLang="en-US" sz="1600" dirty="0"/>
              <a:t>항목선택후 선택상품취소시 항목에서 삭제</a:t>
            </a:r>
            <a:endParaRPr lang="en-US" altLang="ko-KR" sz="1600" dirty="0"/>
          </a:p>
          <a:p>
            <a:pPr marL="285750" indent="-285750" latinLnBrk="1">
              <a:buFontTx/>
              <a:buChar char="-"/>
            </a:pPr>
            <a:r>
              <a:rPr lang="ko-KR" altLang="en-US" sz="1600" dirty="0" err="1"/>
              <a:t>전체상품삭제시</a:t>
            </a:r>
            <a:r>
              <a:rPr lang="ko-KR" altLang="en-US" sz="1600" dirty="0"/>
              <a:t> 전체항목삭제</a:t>
            </a:r>
            <a:endParaRPr lang="en-US" altLang="ko-KR" sz="14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Tx/>
              <a:buChar char="-"/>
            </a:pPr>
            <a:r>
              <a:rPr lang="ko-KR" altLang="en-US" sz="1400" spc="200" dirty="0" err="1">
                <a:latin typeface="+mn-ea"/>
              </a:rPr>
              <a:t>결제시</a:t>
            </a:r>
            <a:r>
              <a:rPr lang="ko-KR" altLang="en-US" sz="1400" spc="200" dirty="0">
                <a:latin typeface="+mn-ea"/>
              </a:rPr>
              <a:t> 결제 완료 </a:t>
            </a:r>
            <a:r>
              <a:rPr lang="ko-KR" altLang="en-US" sz="1400" spc="200" dirty="0" err="1">
                <a:latin typeface="+mn-ea"/>
              </a:rPr>
              <a:t>알림창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•"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56327" y="2107624"/>
            <a:ext cx="8136904" cy="4057679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회원등록 기능에서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입력칸을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모두 채우지 않아도 알림이 뜨지 않는 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사물함관리기능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폼을 닫을 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데이터가 초기화 되는 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2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28451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921086" y="191824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7038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177955" y="47838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1020118" y="5930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Group 74"/>
          <p:cNvGrpSpPr>
            <a:grpSpLocks/>
          </p:cNvGrpSpPr>
          <p:nvPr/>
        </p:nvGrpSpPr>
        <p:grpSpPr bwMode="auto">
          <a:xfrm>
            <a:off x="683568" y="6032218"/>
            <a:ext cx="381000" cy="381000"/>
            <a:chOff x="2078" y="1680"/>
            <a:chExt cx="1615" cy="1615"/>
          </a:xfrm>
        </p:grpSpPr>
        <p:sp>
          <p:nvSpPr>
            <p:cNvPr id="7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35043" y="4280371"/>
            <a:ext cx="4069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 파일 구조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953" y="3689648"/>
            <a:ext cx="4045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67544" y="1755840"/>
            <a:ext cx="8136904" cy="455348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•"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899592" y="140455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368" y="2855191"/>
            <a:ext cx="7920880" cy="234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en-US" altLang="ko-KR" b="1" spc="2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개 이상의 폼이 유기적으로 </a:t>
            </a:r>
            <a:r>
              <a:rPr lang="ko-KR" altLang="en-US" b="1" spc="200" dirty="0" err="1">
                <a:latin typeface="맑은 고딕" pitchFamily="50" charset="-127"/>
                <a:ea typeface="맑은 고딕" pitchFamily="50" charset="-127"/>
              </a:rPr>
              <a:t>연결되어있는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 프로그램이기 때문에 동작구조를 설계하는 것이 복잡했고 여러 폼에서 동시에 쓰이는 같은 함수들을 참조할 수 있도록 구성하는 것이 생각보다 어려웠다</a:t>
            </a:r>
            <a:r>
              <a:rPr lang="en-US" altLang="ko-KR" b="1" spc="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또한 설계방법이 다양한 만큼 어떤 구조가 프로그램을 좀 더 단순히 구현할 수 </a:t>
            </a:r>
            <a:r>
              <a:rPr lang="ko-KR" altLang="en-US" b="1" spc="200" dirty="0" err="1">
                <a:latin typeface="맑은 고딕" pitchFamily="50" charset="-127"/>
                <a:ea typeface="맑은 고딕" pitchFamily="50" charset="-127"/>
              </a:rPr>
              <a:t>있는지에대해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 고민을 해볼 수 있었고</a:t>
            </a:r>
            <a:r>
              <a:rPr lang="en-US" altLang="ko-KR" b="1" spc="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이러한 과정들을 통해 프로그램설계시 고려해야할 점 혹은 우선순위로 </a:t>
            </a:r>
            <a:r>
              <a:rPr lang="ko-KR" altLang="en-US" b="1" spc="200" dirty="0" err="1">
                <a:latin typeface="맑은 고딕" pitchFamily="50" charset="-127"/>
                <a:ea typeface="맑은 고딕" pitchFamily="50" charset="-127"/>
              </a:rPr>
              <a:t>두어야할점등을</a:t>
            </a:r>
            <a:r>
              <a:rPr lang="ko-KR" altLang="en-US" b="1" spc="200" dirty="0">
                <a:latin typeface="맑은 고딕" pitchFamily="50" charset="-127"/>
                <a:ea typeface="맑은 고딕" pitchFamily="50" charset="-127"/>
              </a:rPr>
              <a:t> 생각할 수 있는 경험이 되었다</a:t>
            </a:r>
            <a:r>
              <a:rPr lang="en-US" altLang="ko-KR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endParaRPr lang="en-US" altLang="ko-KR" b="1" spc="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39552" y="2060848"/>
            <a:ext cx="8136904" cy="151216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2400" b="1" spc="200" dirty="0">
                <a:latin typeface="맑은 고딕" pitchFamily="50" charset="-127"/>
                <a:ea typeface="맑은 고딕" pitchFamily="50" charset="-127"/>
              </a:rPr>
              <a:t>수영장 관리 프로그램</a:t>
            </a:r>
            <a:endParaRPr lang="en-US" altLang="ko-KR" sz="24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25182" y="3643696"/>
            <a:ext cx="8280920" cy="2845485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3922325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130885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25" y="4174568"/>
            <a:ext cx="806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분산되어있는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수영장 이용시설과 회원 현황을 관리하는 프로그램들을 병합한 통합관리 프로그램제작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4086" y="1861642"/>
            <a:ext cx="8136904" cy="113531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06015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구민센터 수영장 이용중 수영장회원 등록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사물함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등록등등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각종 이용시설을 관리하는 프로그램이 분할 되어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</a:rPr>
              <a:t>있는것을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보고 통합관리 프로그램을 만들고자 하였다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_x453590016" descr="EMB00000e0c4a0f">
            <a:extLst>
              <a:ext uri="{FF2B5EF4-FFF2-40B4-BE49-F238E27FC236}">
                <a16:creationId xmlns:a16="http://schemas.microsoft.com/office/drawing/2014/main" id="{2C5A0733-487A-440D-A7AE-6C9E48B2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8" y="1307069"/>
            <a:ext cx="184284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48EF7D-B41A-4989-836B-0092A5D0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32" y="1307069"/>
            <a:ext cx="6001800" cy="1728192"/>
          </a:xfrm>
          <a:prstGeom prst="rect">
            <a:avLst/>
          </a:prstGeom>
        </p:spPr>
      </p:pic>
      <p:pic>
        <p:nvPicPr>
          <p:cNvPr id="6" name="_x453593328" descr="EMB00000e0c4a14">
            <a:extLst>
              <a:ext uri="{FF2B5EF4-FFF2-40B4-BE49-F238E27FC236}">
                <a16:creationId xmlns:a16="http://schemas.microsoft.com/office/drawing/2014/main" id="{BF385EE2-0A66-48BA-B5C2-14E031AA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32" y="3116131"/>
            <a:ext cx="2639888" cy="22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66027-EB71-4AEF-BD3A-710463F31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41" y="3908219"/>
            <a:ext cx="2520280" cy="25541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5D501-E322-49B4-B3C6-CC82E30A8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24" y="3153808"/>
            <a:ext cx="3361692" cy="23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536" y="2060154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시스템 전체 기능도 표현 및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60DBC2B-BA5E-462B-AC62-B437D3F85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5" t="29783" r="35488" b="8777"/>
          <a:stretch/>
        </p:blipFill>
        <p:spPr>
          <a:xfrm>
            <a:off x="4354488" y="1384904"/>
            <a:ext cx="4560912" cy="54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61B550-668E-4AD2-9CEF-1CB010EB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53" y="1216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53590016" descr="EMB00000e0c4a0f">
            <a:extLst>
              <a:ext uri="{FF2B5EF4-FFF2-40B4-BE49-F238E27FC236}">
                <a16:creationId xmlns:a16="http://schemas.microsoft.com/office/drawing/2014/main" id="{C2E9A751-B071-4B5B-B2EC-4CB51163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0291"/>
            <a:ext cx="2836674" cy="40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92CC7-E2EE-45B4-96FC-AB982DA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83" y="1200292"/>
            <a:ext cx="4248472" cy="17281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06C91B-24BA-4C4C-A8F3-EF240FF8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86" y="3135345"/>
            <a:ext cx="3626316" cy="36750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FD2F9A-D05A-428E-82EC-357837CA35E4}"/>
              </a:ext>
            </a:extLst>
          </p:cNvPr>
          <p:cNvSpPr/>
          <p:nvPr/>
        </p:nvSpPr>
        <p:spPr bwMode="auto">
          <a:xfrm>
            <a:off x="1547664" y="3356992"/>
            <a:ext cx="151216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C0A01C-9864-47B9-BD88-3BD1C1A5AD58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 flipV="1">
            <a:off x="3059832" y="2064388"/>
            <a:ext cx="1250051" cy="14726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8A5693-7367-4049-87F8-B61A44FBDE70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6431544" y="2928484"/>
            <a:ext cx="2575" cy="524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30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61B550-668E-4AD2-9CEF-1CB010EB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53" y="1216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A0A85B-63AB-4E38-AAB4-25E5DD72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6343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53593328" descr="EMB00000e0c4a14">
            <a:extLst>
              <a:ext uri="{FF2B5EF4-FFF2-40B4-BE49-F238E27FC236}">
                <a16:creationId xmlns:a16="http://schemas.microsoft.com/office/drawing/2014/main" id="{AB6C8D87-ABB9-489F-8245-CA5B23F4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04" y="2094645"/>
            <a:ext cx="5400599" cy="35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53590016" descr="EMB00000e0c4a0f">
            <a:extLst>
              <a:ext uri="{FF2B5EF4-FFF2-40B4-BE49-F238E27FC236}">
                <a16:creationId xmlns:a16="http://schemas.microsoft.com/office/drawing/2014/main" id="{046A6BD0-F249-4C82-90FC-426ADDA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" y="1814543"/>
            <a:ext cx="2880320" cy="40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C5C0-0BB3-4B9B-B3CE-0163EBC01A1F}"/>
              </a:ext>
            </a:extLst>
          </p:cNvPr>
          <p:cNvSpPr/>
          <p:nvPr/>
        </p:nvSpPr>
        <p:spPr bwMode="auto">
          <a:xfrm>
            <a:off x="1265273" y="4437112"/>
            <a:ext cx="136251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EB5D81-A33F-43F3-84A2-DA9BB7062BB5}"/>
              </a:ext>
            </a:extLst>
          </p:cNvPr>
          <p:cNvCxnSpPr>
            <a:cxnSpLocks/>
            <a:endCxn id="8193" idx="1"/>
          </p:cNvCxnSpPr>
          <p:nvPr/>
        </p:nvCxnSpPr>
        <p:spPr bwMode="auto">
          <a:xfrm flipV="1">
            <a:off x="2627784" y="3853462"/>
            <a:ext cx="926920" cy="7276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554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61B550-668E-4AD2-9CEF-1CB010EB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53" y="1216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70F15A-B4D1-4713-B30E-8C16C875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0" y="2564904"/>
            <a:ext cx="3028327" cy="2112608"/>
          </a:xfrm>
          <a:prstGeom prst="rect">
            <a:avLst/>
          </a:prstGeom>
        </p:spPr>
      </p:pic>
      <p:pic>
        <p:nvPicPr>
          <p:cNvPr id="11" name="_x453590016" descr="EMB00000e0c4a0f">
            <a:extLst>
              <a:ext uri="{FF2B5EF4-FFF2-40B4-BE49-F238E27FC236}">
                <a16:creationId xmlns:a16="http://schemas.microsoft.com/office/drawing/2014/main" id="{BA6DE356-A138-4EC7-8993-5FDD7C38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" y="1814543"/>
            <a:ext cx="2880320" cy="40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0890E3-5263-43B4-8890-A1E6C44C9B8F}"/>
              </a:ext>
            </a:extLst>
          </p:cNvPr>
          <p:cNvSpPr/>
          <p:nvPr/>
        </p:nvSpPr>
        <p:spPr bwMode="auto">
          <a:xfrm>
            <a:off x="1187623" y="4780468"/>
            <a:ext cx="1447929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AE275D-5B36-49BF-81E5-8D614E69DD4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 bwMode="auto">
          <a:xfrm flipV="1">
            <a:off x="2635552" y="3621208"/>
            <a:ext cx="905508" cy="1339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DFB9EB0-E676-4049-9D53-FCF6F5CF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100" y="2830633"/>
            <a:ext cx="1476375" cy="15811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F1E3CA-79D5-49B6-9F9B-D416A7D1BBE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auto">
          <a:xfrm>
            <a:off x="6569387" y="3621208"/>
            <a:ext cx="6387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469886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6228</TotalTime>
  <Words>480</Words>
  <Application>Microsoft Office PowerPoint</Application>
  <PresentationFormat>화면 슬라이드 쇼(4:3)</PresentationFormat>
  <Paragraphs>150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HY견고딕</vt:lpstr>
      <vt:lpstr>맑은 고딕</vt:lpstr>
      <vt:lpstr>Arial</vt:lpstr>
      <vt:lpstr>Times New Roman</vt:lpstr>
      <vt:lpstr>Vani</vt:lpstr>
      <vt:lpstr>Verdana</vt:lpstr>
      <vt:lpstr>Wingdings</vt:lpstr>
      <vt:lpstr>cdb2004c042l</vt:lpstr>
      <vt:lpstr>Image</vt:lpstr>
      <vt:lpstr>주제: 수영장 관리 프로그램</vt:lpstr>
      <vt:lpstr>목차</vt:lpstr>
      <vt:lpstr>프로젝트 개요 (1/2)</vt:lpstr>
      <vt:lpstr>프로젝트 개요 (2/2)</vt:lpstr>
      <vt:lpstr>시스템 개요(1/3)</vt:lpstr>
      <vt:lpstr>시스템 개요(2/3)</vt:lpstr>
      <vt:lpstr>시스템 개요(3/3)</vt:lpstr>
      <vt:lpstr>시스템 개요(3/3)</vt:lpstr>
      <vt:lpstr>시스템 개요(3/3)</vt:lpstr>
      <vt:lpstr>시스템 요구분석</vt:lpstr>
      <vt:lpstr>개발 환경</vt:lpstr>
      <vt:lpstr>개발 일정</vt:lpstr>
      <vt:lpstr>데이터 파일 구조 </vt:lpstr>
      <vt:lpstr>시스템 주요 기능(1/N)</vt:lpstr>
      <vt:lpstr>시스템 주요 기능(2/N)</vt:lpstr>
      <vt:lpstr>시스템 주요 기능(3/N)</vt:lpstr>
      <vt:lpstr>시스템 주요 기능(4/N)</vt:lpstr>
      <vt:lpstr>시스템 주요 기능(5/N)</vt:lpstr>
      <vt:lpstr>보완 사항</vt:lpstr>
      <vt:lpstr>개발 후기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김혜원</cp:lastModifiedBy>
  <cp:revision>970</cp:revision>
  <cp:lastPrinted>2018-06-01T07:06:01Z</cp:lastPrinted>
  <dcterms:created xsi:type="dcterms:W3CDTF">2009-05-26T07:01:49Z</dcterms:created>
  <dcterms:modified xsi:type="dcterms:W3CDTF">2019-12-09T10:23:19Z</dcterms:modified>
</cp:coreProperties>
</file>