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8"/>
  </p:notesMasterIdLst>
  <p:sldIdLst>
    <p:sldId id="357" r:id="rId3"/>
    <p:sldId id="279" r:id="rId4"/>
    <p:sldId id="281" r:id="rId5"/>
    <p:sldId id="280" r:id="rId6"/>
    <p:sldId id="284" r:id="rId7"/>
    <p:sldId id="283" r:id="rId8"/>
    <p:sldId id="285" r:id="rId9"/>
    <p:sldId id="313" r:id="rId10"/>
    <p:sldId id="287" r:id="rId11"/>
    <p:sldId id="289" r:id="rId12"/>
    <p:sldId id="290" r:id="rId13"/>
    <p:sldId id="295" r:id="rId14"/>
    <p:sldId id="268" r:id="rId15"/>
    <p:sldId id="267" r:id="rId16"/>
    <p:sldId id="271" r:id="rId17"/>
    <p:sldId id="278" r:id="rId18"/>
    <p:sldId id="270" r:id="rId19"/>
    <p:sldId id="273" r:id="rId20"/>
    <p:sldId id="274" r:id="rId21"/>
    <p:sldId id="277" r:id="rId22"/>
    <p:sldId id="349" r:id="rId23"/>
    <p:sldId id="356" r:id="rId24"/>
    <p:sldId id="275" r:id="rId25"/>
    <p:sldId id="346" r:id="rId26"/>
    <p:sldId id="3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9D5"/>
    <a:srgbClr val="D9D9D9"/>
    <a:srgbClr val="548235"/>
    <a:srgbClr val="CC6600"/>
    <a:srgbClr val="595959"/>
    <a:srgbClr val="C2C2C2"/>
    <a:srgbClr val="FFFAEB"/>
    <a:srgbClr val="FFFBEF"/>
    <a:srgbClr val="FFFD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7" autoAdjust="0"/>
    <p:restoredTop sz="95289" autoAdjust="0"/>
  </p:normalViewPr>
  <p:slideViewPr>
    <p:cSldViewPr snapToGrid="0" showGuides="1">
      <p:cViewPr varScale="1">
        <p:scale>
          <a:sx n="135" d="100"/>
          <a:sy n="135" d="100"/>
        </p:scale>
        <p:origin x="8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6627-F366-41C3-9956-5EAEF440ABD8}" type="datetimeFigureOut">
              <a:rPr lang="en-US" smtClean="0"/>
              <a:t>7/18/19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1A50-5318-4CC1-888A-9DB7F84B39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You can overwhelm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1A50-5318-4CC1-888A-9DB7F84B39A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You can overwhelm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1A50-5318-4CC1-888A-9DB7F84B39A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6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1A50-5318-4CC1-888A-9DB7F84B39A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4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DFAD-CAAA-4A14-8AAC-D9201339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10" y="291211"/>
            <a:ext cx="10279857" cy="669783"/>
          </a:xfrm>
        </p:spPr>
        <p:txBody>
          <a:bodyPr>
            <a:noAutofit/>
          </a:bodyPr>
          <a:lstStyle>
            <a:lvl1pPr>
              <a:defRPr sz="4800">
                <a:solidFill>
                  <a:srgbClr val="71A9D5"/>
                </a:solidFill>
                <a:latin typeface="Source sans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8AF8-E227-41F1-B316-54432A98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96" y="1085850"/>
            <a:ext cx="10142972" cy="516934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2EB7-771E-4FA6-ABA8-98650699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pro"/>
              </a:defRPr>
            </a:lvl1pPr>
          </a:lstStyle>
          <a:p>
            <a:fld id="{C4B75AB1-FC9F-4099-B600-BC5D3B8F45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46614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Artboard 31 copy 3.png" descr="Artboard 31 copy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-1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Image"/>
          <p:cNvSpPr>
            <a:spLocks noGrp="1"/>
          </p:cNvSpPr>
          <p:nvPr>
            <p:ph type="pic" idx="13"/>
          </p:nvPr>
        </p:nvSpPr>
        <p:spPr>
          <a:xfrm>
            <a:off x="1562984" y="336550"/>
            <a:ext cx="9067801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317500" y="475615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7500" y="57213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05093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Artboard 31 copy 3.png" descr="Artboard 31 copy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-1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Image"/>
          <p:cNvSpPr>
            <a:spLocks noGrp="1"/>
          </p:cNvSpPr>
          <p:nvPr>
            <p:ph type="pic" sz="half" idx="13"/>
          </p:nvPr>
        </p:nvSpPr>
        <p:spPr>
          <a:xfrm>
            <a:off x="1003300" y="1574800"/>
            <a:ext cx="4762501" cy="4648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91275" y="1574800"/>
            <a:ext cx="5111751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2000"/>
            </a:lvl1pPr>
            <a:lvl2pPr marL="558800" indent="-279400">
              <a:spcBef>
                <a:spcPts val="2250"/>
              </a:spcBef>
              <a:defRPr sz="2000"/>
            </a:lvl2pPr>
            <a:lvl3pPr marL="838200" indent="-279400">
              <a:spcBef>
                <a:spcPts val="2250"/>
              </a:spcBef>
              <a:defRPr sz="2000"/>
            </a:lvl3pPr>
            <a:lvl4pPr marL="1117600" indent="-279400">
              <a:spcBef>
                <a:spcPts val="2250"/>
              </a:spcBef>
              <a:defRPr sz="2000"/>
            </a:lvl4pPr>
            <a:lvl5pPr marL="1397000" indent="-279400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8753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Artboard 31 copy 3.png" descr="Artboard 31 copy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-1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55814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Artboard 31 copy 3.png" descr="Artboard 31 copy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-1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12178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Artboard 31 copy 7.png" descr="Artboard 31 copy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46122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2A7B-08EE-704F-8A1C-CE2D33B3E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E778-2060-4748-8BF5-AF6A0803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213B-9FEA-464F-925B-D4F0F6B2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20BA8-18A9-C949-B90D-3D3B2DE7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9894-2388-B64C-A06C-93E9529E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5877-7F90-2244-A2D1-2CBC1167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822F-6D25-AE4C-8B58-71A45EAF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3CB6-2FE2-1C48-8B41-4AE01868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F7C7-2B15-D54C-9024-F69FBDDE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F418-66CB-7449-826B-FCE0D1A3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5AB1-FC9F-4099-B600-BC5D3B8F45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7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0204-737C-CD45-91D1-78D55563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9BC-3236-694B-8B73-53DFF368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B1DA-5604-B74D-99C0-08023930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DEFB-D0EA-E646-802D-3E2B376D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CB0A-BF1D-804A-9E3A-D8880E3A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9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D3C4-3081-E842-B809-32508B68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5FF8-5437-8240-80C2-3B5C42734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E1E64-2CFD-D54C-8AA0-1E8061E90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0023-CB70-A646-B291-095BBF75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8706B-91D4-0149-A91E-7CBA859F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87935-CAD3-E944-9595-BAB4BC92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-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rtboard 31 copy 5.png" descr="Artboard 31 copy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-1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889000" y="2055296"/>
            <a:ext cx="10414000" cy="2324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42882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9600-11C6-5E4E-888B-5302B26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BB5D-0087-F546-82F4-AD02B803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F67B3-7C41-F24F-8A42-D9C25195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189B8-5574-7C49-B816-E2A36D992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2507C-1D09-F94D-96DE-1B2EAB770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D575B-FC02-954B-B1AF-B44D3FE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06779-9901-7F4B-B8C7-920381C9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323D8-ABD7-CC40-9103-22E79061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7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155D-5716-3F48-B8F2-8117E99B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AE1CF-D3DC-5A43-B756-7FC13176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49BF6-5D30-FC40-A64E-01E99C02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85FFE-CBD0-9840-B128-46D70F5C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47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5E154-0902-D444-BDAC-7BF1587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CB2FA-AC81-A44E-9602-5070D66F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A83B7-4CA1-C14F-9572-6AAFC927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4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B668-734F-434E-8C65-0C3D8ADD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B847-A59D-1149-911A-88CE0E62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A6553-0EA3-1841-A291-E902F5AE4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5529-F5D9-E543-8750-33F25B9C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3804-9EAB-C345-9B95-907C792A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23551-59AC-274A-87A3-E9B6E852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86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013E-4AFD-2E4B-B51C-DDAD7574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A9FE0-B230-2A45-ACC9-A5C189BEF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BBCC-2145-4047-88F0-312BFA0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29DF-C4C0-6347-A4A5-547555BF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62436-D5EF-C44D-9542-C07746FE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98956-476B-0349-A673-DF3FD295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1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4BE4-4BED-2243-867C-54DD0BE8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B514A-CE7F-8149-BB57-BEABEA627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1649-69C0-EF44-814F-318028F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700C-4FFC-E840-9373-EE76EF11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7A5A-F458-724C-9CA2-9065FA39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0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73B5-E4DE-8F45-8AAA-359ADE8E8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9EEB1-29DB-314A-BC28-DD233BB74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6BE2-AD12-E344-9B7F-A4E7DA52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615D-8F10-8046-BC4C-99312DE8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8C25-22D1-B741-AA5C-5975C42D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3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46662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rtboard 31 copy 3.png" descr="Artboard 31 copy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-1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889000" y="1585887"/>
            <a:ext cx="10414000" cy="23241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4015795"/>
            <a:ext cx="10414000" cy="156042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54432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Artboard 31 copy 6.png" descr="Artboard 31 copy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-1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352309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Artboard 31 copy 4.png" descr="Artboard 31 copy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89000" y="1936240"/>
            <a:ext cx="10414000" cy="23241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4497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ubtitl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Artboard 31 copy.png" descr="Artboard 31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3967701" y="970568"/>
            <a:ext cx="6859078" cy="2324101"/>
          </a:xfrm>
          <a:prstGeom prst="rect">
            <a:avLst/>
          </a:prstGeom>
        </p:spPr>
        <p:txBody>
          <a:bodyPr anchor="b"/>
          <a:lstStyle>
            <a:lvl1pPr algn="l">
              <a:defRPr sz="6500"/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67700" y="3525863"/>
            <a:ext cx="7018749" cy="244120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44752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Artboard 31 copy 2.png" descr="Artboard 31 copy 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30089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Artboard 31 copy 3.png" descr="Artboard 31 copy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-1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30211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2487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tboard 31 copy 3.png" descr="Artboard 31 copy 3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67" y="-1"/>
            <a:ext cx="121870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44550" y="211363"/>
            <a:ext cx="105029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817625"/>
            <a:ext cx="1050290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014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79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71A9D5"/>
          </a:solidFill>
          <a:uFillTx/>
          <a:latin typeface="Source Sans Pro" panose="020B0503030403020204" pitchFamily="34" charset="0"/>
          <a:ea typeface="Source Sans Pro" panose="020B0503030403020204" pitchFamily="34" charset="0"/>
          <a:cs typeface="+mn-cs"/>
          <a:sym typeface="Source Sans Pro Light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31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635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952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270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58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1905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222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540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285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8C655-51BF-9D45-BF08-B850A8B0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D600-FB6F-E44F-9E8D-CB523694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7A98-CE41-5246-A346-C772D80A9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46FA-1708-D043-B900-E932D5DF811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3FE5-1C34-874F-B553-47F229344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187A-071F-8446-B0F2-BFDF9C569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5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3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5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4.sv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12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svg"/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17" Type="http://schemas.openxmlformats.org/officeDocument/2006/relationships/image" Target="../media/image35.svg"/><Relationship Id="rId2" Type="http://schemas.openxmlformats.org/officeDocument/2006/relationships/image" Target="../media/image18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11" Type="http://schemas.openxmlformats.org/officeDocument/2006/relationships/image" Target="../media/image33.svg"/><Relationship Id="rId5" Type="http://schemas.openxmlformats.org/officeDocument/2006/relationships/image" Target="../media/image23.svg"/><Relationship Id="rId15" Type="http://schemas.openxmlformats.org/officeDocument/2006/relationships/image" Target="../media/image21.sv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1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30.png"/><Relationship Id="rId17" Type="http://schemas.openxmlformats.org/officeDocument/2006/relationships/image" Target="../media/image21.svg"/><Relationship Id="rId2" Type="http://schemas.openxmlformats.org/officeDocument/2006/relationships/image" Target="../media/image1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9.svg"/><Relationship Id="rId15" Type="http://schemas.openxmlformats.org/officeDocument/2006/relationships/image" Target="../media/image33.sv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FB76-A9CE-1745-BC9C-A9A1E5E1E9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87575"/>
            <a:ext cx="5294313" cy="2482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Querying Databases in R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031F6EB-BE8D-45B7-9B94-5327F3A2B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4313" y="304595"/>
            <a:ext cx="6248809" cy="62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811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0CD9604F-05FB-4C0E-AF31-ACD4EA13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855" y="-57548"/>
            <a:ext cx="7573385" cy="7573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2B490-3E3B-4A43-A01F-D174CA69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6" y="291211"/>
            <a:ext cx="11761712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in 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F51CD5-C150-4376-BD82-334A995FA921}"/>
              </a:ext>
            </a:extLst>
          </p:cNvPr>
          <p:cNvSpPr/>
          <p:nvPr/>
        </p:nvSpPr>
        <p:spPr>
          <a:xfrm>
            <a:off x="2858139" y="2746331"/>
            <a:ext cx="1976325" cy="1814681"/>
          </a:xfrm>
          <a:prstGeom prst="roundRect">
            <a:avLst/>
          </a:prstGeom>
          <a:ln w="76200">
            <a:solidFill>
              <a:srgbClr val="71A9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A9D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51F167-0EDC-4A4D-BB12-037B19D6B767}"/>
              </a:ext>
            </a:extLst>
          </p:cNvPr>
          <p:cNvSpPr/>
          <p:nvPr/>
        </p:nvSpPr>
        <p:spPr>
          <a:xfrm>
            <a:off x="5761376" y="3281154"/>
            <a:ext cx="586095" cy="530240"/>
          </a:xfrm>
          <a:prstGeom prst="ellipse">
            <a:avLst/>
          </a:prstGeom>
          <a:solidFill>
            <a:schemeClr val="bg1"/>
          </a:solidFill>
          <a:ln w="76200">
            <a:solidFill>
              <a:srgbClr val="71A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A9D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C9C01-083B-4718-96BF-58764347FAF6}"/>
              </a:ext>
            </a:extLst>
          </p:cNvPr>
          <p:cNvSpPr txBox="1"/>
          <p:nvPr/>
        </p:nvSpPr>
        <p:spPr>
          <a:xfrm>
            <a:off x="5311222" y="2621069"/>
            <a:ext cx="14471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rPr>
              <a:t>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9292B-2BAA-4CA3-BD7B-CC7FFDC14F6C}"/>
              </a:ext>
            </a:extLst>
          </p:cNvPr>
          <p:cNvSpPr txBox="1"/>
          <p:nvPr/>
        </p:nvSpPr>
        <p:spPr>
          <a:xfrm>
            <a:off x="3198040" y="2052629"/>
            <a:ext cx="14471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rPr>
              <a:t>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2E5038-8EA3-4FB5-8C6C-BD087EBADF20}"/>
              </a:ext>
            </a:extLst>
          </p:cNvPr>
          <p:cNvGrpSpPr/>
          <p:nvPr/>
        </p:nvGrpSpPr>
        <p:grpSpPr>
          <a:xfrm>
            <a:off x="8891959" y="1798774"/>
            <a:ext cx="1940777" cy="2937122"/>
            <a:chOff x="8695173" y="2119721"/>
            <a:chExt cx="1940777" cy="29371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94CC35-6230-4CA5-88E6-19F15399E9D7}"/>
                </a:ext>
              </a:extLst>
            </p:cNvPr>
            <p:cNvSpPr/>
            <p:nvPr/>
          </p:nvSpPr>
          <p:spPr>
            <a:xfrm>
              <a:off x="8987170" y="3382217"/>
              <a:ext cx="1447129" cy="1674626"/>
            </a:xfrm>
            <a:prstGeom prst="roundRect">
              <a:avLst/>
            </a:prstGeom>
            <a:ln w="76200">
              <a:solidFill>
                <a:srgbClr val="71A9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81A1E4-7941-412A-8069-A4504291F2AA}"/>
                </a:ext>
              </a:extLst>
            </p:cNvPr>
            <p:cNvSpPr txBox="1"/>
            <p:nvPr/>
          </p:nvSpPr>
          <p:spPr>
            <a:xfrm>
              <a:off x="8695173" y="2119721"/>
              <a:ext cx="1940777" cy="1231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/>
                </a:rPr>
                <a:t>Remote Data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673116-8AB9-4CFA-A097-C64F6324ADDF}"/>
              </a:ext>
            </a:extLst>
          </p:cNvPr>
          <p:cNvSpPr/>
          <p:nvPr/>
        </p:nvSpPr>
        <p:spPr>
          <a:xfrm>
            <a:off x="6569393" y="3500555"/>
            <a:ext cx="2453284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A9D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E07C3-4321-4D2C-8C92-FA357B28267F}"/>
              </a:ext>
            </a:extLst>
          </p:cNvPr>
          <p:cNvSpPr txBox="1"/>
          <p:nvPr/>
        </p:nvSpPr>
        <p:spPr>
          <a:xfrm>
            <a:off x="7644233" y="3590806"/>
            <a:ext cx="1447129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ource sans pro"/>
              </a:rPr>
              <a:t>Small Conduit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BCF1E53-0A0C-4663-824E-FFC662298595}"/>
              </a:ext>
            </a:extLst>
          </p:cNvPr>
          <p:cNvSpPr/>
          <p:nvPr/>
        </p:nvSpPr>
        <p:spPr>
          <a:xfrm rot="5400000">
            <a:off x="4500849" y="3293461"/>
            <a:ext cx="1541457" cy="622754"/>
          </a:xfrm>
          <a:prstGeom prst="triangl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3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B490-3E3B-4A43-A01F-D174CA69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0" y="291211"/>
            <a:ext cx="11789417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Strategies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18ED38-AEC5-4DE9-855B-C496C72081A4}"/>
              </a:ext>
            </a:extLst>
          </p:cNvPr>
          <p:cNvGrpSpPr/>
          <p:nvPr/>
        </p:nvGrpSpPr>
        <p:grpSpPr>
          <a:xfrm>
            <a:off x="629281" y="1251284"/>
            <a:ext cx="2362743" cy="1741253"/>
            <a:chOff x="1118251" y="1356727"/>
            <a:chExt cx="2362743" cy="17412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99292B-2BAA-4CA3-BD7B-CC7FFDC14F6C}"/>
                </a:ext>
              </a:extLst>
            </p:cNvPr>
            <p:cNvSpPr txBox="1"/>
            <p:nvPr/>
          </p:nvSpPr>
          <p:spPr>
            <a:xfrm>
              <a:off x="1118251" y="1356727"/>
              <a:ext cx="2362743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  <a:latin typeface="Source sans pro"/>
                </a:rPr>
                <a:t>Sample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2F23023-CD06-4A91-A964-D9C9CA963C52}"/>
                </a:ext>
              </a:extLst>
            </p:cNvPr>
            <p:cNvSpPr/>
            <p:nvPr/>
          </p:nvSpPr>
          <p:spPr>
            <a:xfrm>
              <a:off x="2072911" y="2682531"/>
              <a:ext cx="453422" cy="415449"/>
            </a:xfrm>
            <a:prstGeom prst="roundRect">
              <a:avLst/>
            </a:prstGeom>
            <a:ln w="76200">
              <a:solidFill>
                <a:srgbClr val="71A9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1A9D5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8B5BEE-BECB-4963-9FBA-18A3DF41D58F}"/>
              </a:ext>
            </a:extLst>
          </p:cNvPr>
          <p:cNvGrpSpPr/>
          <p:nvPr/>
        </p:nvGrpSpPr>
        <p:grpSpPr>
          <a:xfrm>
            <a:off x="5015736" y="1251284"/>
            <a:ext cx="2064702" cy="2807710"/>
            <a:chOff x="6186498" y="1363369"/>
            <a:chExt cx="2064702" cy="28077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66CB5D-26E9-4A32-9D02-A6FDF2E546D6}"/>
                </a:ext>
              </a:extLst>
            </p:cNvPr>
            <p:cNvSpPr txBox="1"/>
            <p:nvPr/>
          </p:nvSpPr>
          <p:spPr>
            <a:xfrm>
              <a:off x="6186498" y="1363369"/>
              <a:ext cx="2061526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  <a:latin typeface="Source sans pro"/>
                </a:rPr>
                <a:t>Parts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96CAF4-143B-4689-B5C2-C39A8DD49A3B}"/>
                </a:ext>
              </a:extLst>
            </p:cNvPr>
            <p:cNvGrpSpPr/>
            <p:nvPr/>
          </p:nvGrpSpPr>
          <p:grpSpPr>
            <a:xfrm>
              <a:off x="6186499" y="2270407"/>
              <a:ext cx="2064701" cy="1900672"/>
              <a:chOff x="5334429" y="2489888"/>
              <a:chExt cx="2064701" cy="190067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4203295-5813-40B7-AB52-27FDDF914B73}"/>
                  </a:ext>
                </a:extLst>
              </p:cNvPr>
              <p:cNvSpPr/>
              <p:nvPr/>
            </p:nvSpPr>
            <p:spPr>
              <a:xfrm>
                <a:off x="5337605" y="2489888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DFEB26D-331A-488D-90E2-A4325DFF442C}"/>
                  </a:ext>
                </a:extLst>
              </p:cNvPr>
              <p:cNvSpPr/>
              <p:nvPr/>
            </p:nvSpPr>
            <p:spPr>
              <a:xfrm>
                <a:off x="5334430" y="2984990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1E0E8FC-C12D-4B83-BA45-2D8E8512541F}"/>
                  </a:ext>
                </a:extLst>
              </p:cNvPr>
              <p:cNvSpPr/>
              <p:nvPr/>
            </p:nvSpPr>
            <p:spPr>
              <a:xfrm>
                <a:off x="5334429" y="3481439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7743F9C-1497-494C-B93B-9637E9ED1622}"/>
                  </a:ext>
                </a:extLst>
              </p:cNvPr>
              <p:cNvSpPr/>
              <p:nvPr/>
            </p:nvSpPr>
            <p:spPr>
              <a:xfrm>
                <a:off x="5873348" y="2489888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05E5E69-DB9E-4CAF-9E72-B7773DD89C78}"/>
                  </a:ext>
                </a:extLst>
              </p:cNvPr>
              <p:cNvSpPr/>
              <p:nvPr/>
            </p:nvSpPr>
            <p:spPr>
              <a:xfrm>
                <a:off x="5870172" y="2984990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55A7EF7-8695-4D7E-BB1E-BB8E2288E86B}"/>
                  </a:ext>
                </a:extLst>
              </p:cNvPr>
              <p:cNvSpPr/>
              <p:nvPr/>
            </p:nvSpPr>
            <p:spPr>
              <a:xfrm>
                <a:off x="5870172" y="3481439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145B410-4448-4FE4-9645-F35BC78C1A35}"/>
                  </a:ext>
                </a:extLst>
              </p:cNvPr>
              <p:cNvSpPr/>
              <p:nvPr/>
            </p:nvSpPr>
            <p:spPr>
              <a:xfrm>
                <a:off x="6409528" y="2489888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FC30FF2-9AA9-4CF3-90A1-1358382BF8F4}"/>
                  </a:ext>
                </a:extLst>
              </p:cNvPr>
              <p:cNvSpPr/>
              <p:nvPr/>
            </p:nvSpPr>
            <p:spPr>
              <a:xfrm>
                <a:off x="6406353" y="2984990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A80E272-04EC-43A0-B7C7-B4ECD5045427}"/>
                  </a:ext>
                </a:extLst>
              </p:cNvPr>
              <p:cNvSpPr/>
              <p:nvPr/>
            </p:nvSpPr>
            <p:spPr>
              <a:xfrm>
                <a:off x="6406352" y="3481439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1CE646B-D587-4598-9FF8-C4BBC116882C}"/>
                  </a:ext>
                </a:extLst>
              </p:cNvPr>
              <p:cNvSpPr/>
              <p:nvPr/>
            </p:nvSpPr>
            <p:spPr>
              <a:xfrm>
                <a:off x="6945708" y="2489888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C031E6CA-6369-40F1-89AE-9956E1DB2899}"/>
                  </a:ext>
                </a:extLst>
              </p:cNvPr>
              <p:cNvSpPr/>
              <p:nvPr/>
            </p:nvSpPr>
            <p:spPr>
              <a:xfrm>
                <a:off x="6942533" y="2984990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4F66CBC-4183-4C97-9F65-64CBF704F51F}"/>
                  </a:ext>
                </a:extLst>
              </p:cNvPr>
              <p:cNvSpPr/>
              <p:nvPr/>
            </p:nvSpPr>
            <p:spPr>
              <a:xfrm>
                <a:off x="6942532" y="3481439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F2A4DF8-4600-4289-9510-238C654DA0C1}"/>
                  </a:ext>
                </a:extLst>
              </p:cNvPr>
              <p:cNvSpPr/>
              <p:nvPr/>
            </p:nvSpPr>
            <p:spPr>
              <a:xfrm>
                <a:off x="5334429" y="3976541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08E44EE-2195-4718-BDD2-D21E1CAF2B28}"/>
                  </a:ext>
                </a:extLst>
              </p:cNvPr>
              <p:cNvSpPr/>
              <p:nvPr/>
            </p:nvSpPr>
            <p:spPr>
              <a:xfrm>
                <a:off x="5870172" y="3976541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848B7051-3D5B-40BD-AE3B-59E976BF1598}"/>
                  </a:ext>
                </a:extLst>
              </p:cNvPr>
              <p:cNvSpPr/>
              <p:nvPr/>
            </p:nvSpPr>
            <p:spPr>
              <a:xfrm>
                <a:off x="6406352" y="3976541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7DB2688-BCDA-417E-B4F7-7A50F3F478C6}"/>
                  </a:ext>
                </a:extLst>
              </p:cNvPr>
              <p:cNvSpPr/>
              <p:nvPr/>
            </p:nvSpPr>
            <p:spPr>
              <a:xfrm>
                <a:off x="6942532" y="3976541"/>
                <a:ext cx="453422" cy="414019"/>
              </a:xfrm>
              <a:prstGeom prst="roundRect">
                <a:avLst/>
              </a:prstGeom>
              <a:ln w="76200">
                <a:solidFill>
                  <a:srgbClr val="71A9D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1A9D5"/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BE1D729-26F3-40BC-95EB-73C9EB206231}"/>
              </a:ext>
            </a:extLst>
          </p:cNvPr>
          <p:cNvGrpSpPr/>
          <p:nvPr/>
        </p:nvGrpSpPr>
        <p:grpSpPr>
          <a:xfrm>
            <a:off x="9199706" y="1214873"/>
            <a:ext cx="2061525" cy="2823782"/>
            <a:chOff x="9041888" y="1361474"/>
            <a:chExt cx="2061525" cy="282378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7DE732-D7C5-4494-A6CC-0C68972E29AC}"/>
                </a:ext>
              </a:extLst>
            </p:cNvPr>
            <p:cNvSpPr txBox="1"/>
            <p:nvPr/>
          </p:nvSpPr>
          <p:spPr>
            <a:xfrm>
              <a:off x="9041888" y="1361474"/>
              <a:ext cx="206152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  <a:latin typeface="Source sans pro"/>
                </a:rPr>
                <a:t>Whole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FBDCC9D-A8AE-4F06-8040-6482A8977400}"/>
                </a:ext>
              </a:extLst>
            </p:cNvPr>
            <p:cNvSpPr/>
            <p:nvPr/>
          </p:nvSpPr>
          <p:spPr>
            <a:xfrm>
              <a:off x="9041888" y="2268512"/>
              <a:ext cx="2061525" cy="1916744"/>
            </a:xfrm>
            <a:prstGeom prst="roundRect">
              <a:avLst/>
            </a:prstGeom>
            <a:ln w="76200">
              <a:solidFill>
                <a:srgbClr val="71A9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1A9D5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7C8072-9DCD-4E19-ABBB-11D1B41AC65D}"/>
              </a:ext>
            </a:extLst>
          </p:cNvPr>
          <p:cNvCxnSpPr>
            <a:cxnSpLocks/>
          </p:cNvCxnSpPr>
          <p:nvPr/>
        </p:nvCxnSpPr>
        <p:spPr>
          <a:xfrm>
            <a:off x="3913948" y="1709989"/>
            <a:ext cx="0" cy="378703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DDCE23-474D-467B-B500-B13336500C03}"/>
              </a:ext>
            </a:extLst>
          </p:cNvPr>
          <p:cNvCxnSpPr/>
          <p:nvPr/>
        </p:nvCxnSpPr>
        <p:spPr>
          <a:xfrm>
            <a:off x="8042101" y="1720109"/>
            <a:ext cx="0" cy="377691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618079-4E10-4DA0-B704-3DBB5E9687A4}"/>
              </a:ext>
            </a:extLst>
          </p:cNvPr>
          <p:cNvSpPr txBox="1"/>
          <p:nvPr/>
        </p:nvSpPr>
        <p:spPr>
          <a:xfrm>
            <a:off x="516981" y="4614183"/>
            <a:ext cx="258734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Most common approach for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modeling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40438E-0E8D-42E8-A317-5FFA808901B8}"/>
              </a:ext>
            </a:extLst>
          </p:cNvPr>
          <p:cNvSpPr txBox="1"/>
          <p:nvPr/>
        </p:nvSpPr>
        <p:spPr>
          <a:xfrm>
            <a:off x="4673932" y="4614183"/>
            <a:ext cx="281695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Most common approach for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general 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85AB71-7294-4671-B481-DAD370CB1D85}"/>
              </a:ext>
            </a:extLst>
          </p:cNvPr>
          <p:cNvSpPr txBox="1"/>
          <p:nvPr/>
        </p:nvSpPr>
        <p:spPr>
          <a:xfrm>
            <a:off x="8365848" y="4614183"/>
            <a:ext cx="350500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In most cases,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the preferred approach,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 it’s just not feasible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0162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B490-3E3B-4A43-A01F-D174CA69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291211"/>
            <a:ext cx="11695211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Parts - “The Method” </a:t>
            </a:r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0D4CD4ED-33C9-4FE2-9C39-A1B6D7E0DAA2}"/>
              </a:ext>
            </a:extLst>
          </p:cNvPr>
          <p:cNvSpPr/>
          <p:nvPr/>
        </p:nvSpPr>
        <p:spPr>
          <a:xfrm>
            <a:off x="1345222" y="2550963"/>
            <a:ext cx="1217483" cy="209661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9717968-CFAF-427A-B88B-8E53F424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66" y="3032477"/>
            <a:ext cx="1362614" cy="104928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059241C-0EA9-4D41-85AA-E8C043D2543B}"/>
              </a:ext>
            </a:extLst>
          </p:cNvPr>
          <p:cNvGrpSpPr/>
          <p:nvPr/>
        </p:nvGrpSpPr>
        <p:grpSpPr>
          <a:xfrm>
            <a:off x="2380904" y="2902285"/>
            <a:ext cx="1396941" cy="414019"/>
            <a:chOff x="4713033" y="2456156"/>
            <a:chExt cx="1396941" cy="41401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1C1DDE-E18B-45B6-8EA1-91035204B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410" y="2628501"/>
              <a:ext cx="877564" cy="3606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CD85B07-54F4-4C18-9861-F5C0D99F4CAC}"/>
                </a:ext>
              </a:extLst>
            </p:cNvPr>
            <p:cNvSpPr/>
            <p:nvPr/>
          </p:nvSpPr>
          <p:spPr>
            <a:xfrm>
              <a:off x="4713033" y="2456156"/>
              <a:ext cx="453422" cy="414019"/>
            </a:xfrm>
            <a:prstGeom prst="roundRect">
              <a:avLst/>
            </a:prstGeom>
            <a:ln w="76200">
              <a:solidFill>
                <a:srgbClr val="71A9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1A9D5"/>
                </a:solidFill>
              </a:endParaRPr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6AD35EF4-3921-4AEA-8A2A-49BF410F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636" y="2952369"/>
            <a:ext cx="1362614" cy="10492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CAA845B-189A-4438-9A82-A6E963F64B8D}"/>
              </a:ext>
            </a:extLst>
          </p:cNvPr>
          <p:cNvGrpSpPr/>
          <p:nvPr/>
        </p:nvGrpSpPr>
        <p:grpSpPr>
          <a:xfrm>
            <a:off x="5550645" y="2797631"/>
            <a:ext cx="3052195" cy="553998"/>
            <a:chOff x="5149832" y="2364090"/>
            <a:chExt cx="3052195" cy="5539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4B58A9-96A7-4B96-8CD9-919A0D4584CC}"/>
                </a:ext>
              </a:extLst>
            </p:cNvPr>
            <p:cNvGrpSpPr/>
            <p:nvPr/>
          </p:nvGrpSpPr>
          <p:grpSpPr>
            <a:xfrm>
              <a:off x="5149832" y="2364090"/>
              <a:ext cx="2250360" cy="553998"/>
              <a:chOff x="7854932" y="2351502"/>
              <a:chExt cx="2250360" cy="553998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42798C1-001C-4541-9FF8-A21CE92BE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4932" y="2661362"/>
                <a:ext cx="877564" cy="3606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240B1E6-8EBE-47CF-B1EE-079B9F2D218D}"/>
                  </a:ext>
                </a:extLst>
              </p:cNvPr>
              <p:cNvSpPr txBox="1"/>
              <p:nvPr/>
            </p:nvSpPr>
            <p:spPr>
              <a:xfrm>
                <a:off x="8684457" y="2351502"/>
                <a:ext cx="14208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3">
                        <a:lumMod val="50000"/>
                      </a:schemeClr>
                    </a:solidFill>
                    <a:latin typeface="Source sans pro"/>
                  </a:rPr>
                  <a:t>.CSV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9EB2473-DDDF-4792-844F-DA2812328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463" y="2635406"/>
              <a:ext cx="877564" cy="3606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6A522EE-53E0-4B74-80A8-F10C84FDD5E4}"/>
              </a:ext>
            </a:extLst>
          </p:cNvPr>
          <p:cNvSpPr txBox="1"/>
          <p:nvPr/>
        </p:nvSpPr>
        <p:spPr>
          <a:xfrm>
            <a:off x="3826223" y="2106564"/>
            <a:ext cx="1677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ETL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5E2605-26D3-4F32-B1D6-639564248220}"/>
              </a:ext>
            </a:extLst>
          </p:cNvPr>
          <p:cNvSpPr txBox="1"/>
          <p:nvPr/>
        </p:nvSpPr>
        <p:spPr>
          <a:xfrm>
            <a:off x="8444524" y="2106565"/>
            <a:ext cx="2879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Analysis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352A8D-0378-449E-A999-B86046238C6F}"/>
              </a:ext>
            </a:extLst>
          </p:cNvPr>
          <p:cNvGrpSpPr/>
          <p:nvPr/>
        </p:nvGrpSpPr>
        <p:grpSpPr>
          <a:xfrm>
            <a:off x="2380904" y="3475045"/>
            <a:ext cx="1396941" cy="414019"/>
            <a:chOff x="4713033" y="2456156"/>
            <a:chExt cx="1396941" cy="414019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4389AD4-6DFC-4D42-A7DF-563800EA9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410" y="2628501"/>
              <a:ext cx="877564" cy="3606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DB24FD39-B00B-496F-9209-FCD14035A6B9}"/>
                </a:ext>
              </a:extLst>
            </p:cNvPr>
            <p:cNvSpPr/>
            <p:nvPr/>
          </p:nvSpPr>
          <p:spPr>
            <a:xfrm>
              <a:off x="4713033" y="2456156"/>
              <a:ext cx="453422" cy="414019"/>
            </a:xfrm>
            <a:prstGeom prst="roundRect">
              <a:avLst/>
            </a:prstGeom>
            <a:ln w="76200">
              <a:solidFill>
                <a:srgbClr val="71A9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1A9D5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8CCD64-F17A-4748-9179-FF078D747B9E}"/>
              </a:ext>
            </a:extLst>
          </p:cNvPr>
          <p:cNvGrpSpPr/>
          <p:nvPr/>
        </p:nvGrpSpPr>
        <p:grpSpPr>
          <a:xfrm>
            <a:off x="2380904" y="4047804"/>
            <a:ext cx="1396941" cy="414019"/>
            <a:chOff x="4713033" y="2456156"/>
            <a:chExt cx="1396941" cy="414019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232BDC5-9F05-4182-B4C3-5869CD4EC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410" y="2628501"/>
              <a:ext cx="877564" cy="3606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68EEF7A-769F-4E2F-8016-A44F4A156CBE}"/>
                </a:ext>
              </a:extLst>
            </p:cNvPr>
            <p:cNvSpPr/>
            <p:nvPr/>
          </p:nvSpPr>
          <p:spPr>
            <a:xfrm>
              <a:off x="4713033" y="2456156"/>
              <a:ext cx="453422" cy="414019"/>
            </a:xfrm>
            <a:prstGeom prst="roundRect">
              <a:avLst/>
            </a:prstGeom>
            <a:ln w="76200">
              <a:solidFill>
                <a:srgbClr val="71A9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1A9D5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BC54602-4996-4E6F-A7EC-44E0EDA7F98C}"/>
              </a:ext>
            </a:extLst>
          </p:cNvPr>
          <p:cNvGrpSpPr/>
          <p:nvPr/>
        </p:nvGrpSpPr>
        <p:grpSpPr>
          <a:xfrm>
            <a:off x="5550645" y="3304037"/>
            <a:ext cx="3052195" cy="553998"/>
            <a:chOff x="5149832" y="2364090"/>
            <a:chExt cx="3052195" cy="553998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5DF257B-C829-41D3-BF0A-C1AFFAC92F16}"/>
                </a:ext>
              </a:extLst>
            </p:cNvPr>
            <p:cNvGrpSpPr/>
            <p:nvPr/>
          </p:nvGrpSpPr>
          <p:grpSpPr>
            <a:xfrm>
              <a:off x="5149832" y="2364090"/>
              <a:ext cx="2250360" cy="553998"/>
              <a:chOff x="7854932" y="2351502"/>
              <a:chExt cx="2250360" cy="553998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B497A26-D59B-4CDF-B08D-2BE033453E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4932" y="2661362"/>
                <a:ext cx="877564" cy="3606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19B6611-03E7-4BE5-B08A-A42737F4B8AA}"/>
                  </a:ext>
                </a:extLst>
              </p:cNvPr>
              <p:cNvSpPr txBox="1"/>
              <p:nvPr/>
            </p:nvSpPr>
            <p:spPr>
              <a:xfrm>
                <a:off x="8684457" y="2351502"/>
                <a:ext cx="14208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3">
                        <a:lumMod val="50000"/>
                      </a:schemeClr>
                    </a:solidFill>
                    <a:latin typeface="Source sans pro"/>
                  </a:rPr>
                  <a:t>.CSV</a:t>
                </a:r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CDCAEC0-068D-4885-8934-BD36F5566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463" y="2635406"/>
              <a:ext cx="877564" cy="3606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5BA2571-09A9-4E12-9FB9-A843F54059BB}"/>
              </a:ext>
            </a:extLst>
          </p:cNvPr>
          <p:cNvGrpSpPr/>
          <p:nvPr/>
        </p:nvGrpSpPr>
        <p:grpSpPr>
          <a:xfrm>
            <a:off x="5550645" y="3810444"/>
            <a:ext cx="3052195" cy="553998"/>
            <a:chOff x="5149832" y="2364090"/>
            <a:chExt cx="3052195" cy="55399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37FFB57-EE5A-4893-82A2-F7241989438B}"/>
                </a:ext>
              </a:extLst>
            </p:cNvPr>
            <p:cNvGrpSpPr/>
            <p:nvPr/>
          </p:nvGrpSpPr>
          <p:grpSpPr>
            <a:xfrm>
              <a:off x="5149832" y="2364090"/>
              <a:ext cx="2250360" cy="553998"/>
              <a:chOff x="7854932" y="2351502"/>
              <a:chExt cx="2250360" cy="5539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9A96A26-B93A-477C-B285-B60EBB9CE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4932" y="2661362"/>
                <a:ext cx="877564" cy="3606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A0667D5-81CF-4F5B-B4C5-2D47E052A369}"/>
                  </a:ext>
                </a:extLst>
              </p:cNvPr>
              <p:cNvSpPr txBox="1"/>
              <p:nvPr/>
            </p:nvSpPr>
            <p:spPr>
              <a:xfrm>
                <a:off x="8684457" y="2351502"/>
                <a:ext cx="14208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3">
                        <a:lumMod val="50000"/>
                      </a:schemeClr>
                    </a:solidFill>
                    <a:latin typeface="Source sans pro"/>
                  </a:rPr>
                  <a:t>.CSV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601881-188B-4E7A-B854-192590D6B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463" y="2635406"/>
              <a:ext cx="877564" cy="3606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52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B61-CCAE-4B22-AA86-FF9D4269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90" y="291211"/>
            <a:ext cx="11717378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DS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AA57-23A3-490E-95B0-32C1F0E58D5F}"/>
              </a:ext>
            </a:extLst>
          </p:cNvPr>
          <p:cNvSpPr txBox="1"/>
          <p:nvPr/>
        </p:nvSpPr>
        <p:spPr>
          <a:xfrm>
            <a:off x="737995" y="3527371"/>
            <a:ext cx="2627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Import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6DC2B-AAA2-44CA-B576-2B98523AD994}"/>
              </a:ext>
            </a:extLst>
          </p:cNvPr>
          <p:cNvSpPr txBox="1"/>
          <p:nvPr/>
        </p:nvSpPr>
        <p:spPr>
          <a:xfrm>
            <a:off x="3725862" y="3543665"/>
            <a:ext cx="291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Wrangle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33339-4A35-4D1F-9A63-D1EDD3317E91}"/>
              </a:ext>
            </a:extLst>
          </p:cNvPr>
          <p:cNvSpPr txBox="1"/>
          <p:nvPr/>
        </p:nvSpPr>
        <p:spPr>
          <a:xfrm>
            <a:off x="7028289" y="3527371"/>
            <a:ext cx="200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Learn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D0E58-7139-42C6-B4A7-47743E7CFFA4}"/>
              </a:ext>
            </a:extLst>
          </p:cNvPr>
          <p:cNvSpPr txBox="1"/>
          <p:nvPr/>
        </p:nvSpPr>
        <p:spPr>
          <a:xfrm>
            <a:off x="9442133" y="3543665"/>
            <a:ext cx="2140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Share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D8A0A8-37EC-4DD3-8455-8E687589F997}"/>
              </a:ext>
            </a:extLst>
          </p:cNvPr>
          <p:cNvGrpSpPr/>
          <p:nvPr/>
        </p:nvGrpSpPr>
        <p:grpSpPr>
          <a:xfrm>
            <a:off x="1113444" y="2110280"/>
            <a:ext cx="1794965" cy="1546649"/>
            <a:chOff x="1567073" y="1829303"/>
            <a:chExt cx="1943636" cy="1943636"/>
          </a:xfrm>
        </p:grpSpPr>
        <p:pic>
          <p:nvPicPr>
            <p:cNvPr id="9" name="Graphic 8" descr="Open Folder">
              <a:extLst>
                <a:ext uri="{FF2B5EF4-FFF2-40B4-BE49-F238E27FC236}">
                  <a16:creationId xmlns:a16="http://schemas.microsoft.com/office/drawing/2014/main" id="{059855DD-6FAB-4316-862F-42A92453C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7073" y="1829303"/>
              <a:ext cx="1943636" cy="1943636"/>
            </a:xfrm>
            <a:prstGeom prst="rect">
              <a:avLst/>
            </a:prstGeom>
          </p:spPr>
        </p:pic>
        <p:pic>
          <p:nvPicPr>
            <p:cNvPr id="10" name="Graphic 9" descr="Table">
              <a:extLst>
                <a:ext uri="{FF2B5EF4-FFF2-40B4-BE49-F238E27FC236}">
                  <a16:creationId xmlns:a16="http://schemas.microsoft.com/office/drawing/2014/main" id="{FE6DA992-EA5B-4D48-8515-F926027C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060" y="2610102"/>
              <a:ext cx="844282" cy="84428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19B6EF-B146-4872-ACEB-6A6840CB815C}"/>
              </a:ext>
            </a:extLst>
          </p:cNvPr>
          <p:cNvGrpSpPr/>
          <p:nvPr/>
        </p:nvGrpSpPr>
        <p:grpSpPr>
          <a:xfrm>
            <a:off x="4320802" y="2430685"/>
            <a:ext cx="1529834" cy="980640"/>
            <a:chOff x="3090135" y="2058769"/>
            <a:chExt cx="1529834" cy="980640"/>
          </a:xfrm>
        </p:grpSpPr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9EFD9BC5-4F44-447B-9223-40F494371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90135" y="205876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Calculator">
              <a:extLst>
                <a:ext uri="{FF2B5EF4-FFF2-40B4-BE49-F238E27FC236}">
                  <a16:creationId xmlns:a16="http://schemas.microsoft.com/office/drawing/2014/main" id="{3DB89BC5-D4CB-428D-9C16-3FA8EF7B0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05569" y="2125009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56F76C86-31A3-4A1B-9AC8-4F9048125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74428" y="2426407"/>
            <a:ext cx="914400" cy="914400"/>
          </a:xfrm>
          <a:prstGeom prst="rect">
            <a:avLst/>
          </a:prstGeom>
        </p:spPr>
      </p:pic>
      <p:pic>
        <p:nvPicPr>
          <p:cNvPr id="15" name="Graphic 14" descr="Theatre">
            <a:extLst>
              <a:ext uri="{FF2B5EF4-FFF2-40B4-BE49-F238E27FC236}">
                <a16:creationId xmlns:a16="http://schemas.microsoft.com/office/drawing/2014/main" id="{CA1DFC1D-0516-4710-97F7-27078968FC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2350" y="2318877"/>
            <a:ext cx="1162050" cy="11620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E01B86-BA0A-4BAA-AF32-5B2FE35B729F}"/>
              </a:ext>
            </a:extLst>
          </p:cNvPr>
          <p:cNvCxnSpPr>
            <a:cxnSpLocks/>
          </p:cNvCxnSpPr>
          <p:nvPr/>
        </p:nvCxnSpPr>
        <p:spPr>
          <a:xfrm flipV="1">
            <a:off x="6306013" y="2915328"/>
            <a:ext cx="877564" cy="3606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B71FDA-05C2-4702-B011-EE2396743BC1}"/>
              </a:ext>
            </a:extLst>
          </p:cNvPr>
          <p:cNvCxnSpPr>
            <a:cxnSpLocks/>
          </p:cNvCxnSpPr>
          <p:nvPr/>
        </p:nvCxnSpPr>
        <p:spPr>
          <a:xfrm flipV="1">
            <a:off x="8865138" y="2883607"/>
            <a:ext cx="877564" cy="3606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A30D8F-4155-4128-9607-30980E952F44}"/>
              </a:ext>
            </a:extLst>
          </p:cNvPr>
          <p:cNvCxnSpPr>
            <a:cxnSpLocks/>
          </p:cNvCxnSpPr>
          <p:nvPr/>
        </p:nvCxnSpPr>
        <p:spPr>
          <a:xfrm flipV="1">
            <a:off x="3152387" y="2887211"/>
            <a:ext cx="877564" cy="3606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6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0C86-4309-4679-B4D8-BFA20E58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2" y="291211"/>
            <a:ext cx="11711836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Remote Data Sources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B616B0-29FE-4F82-A77C-FF001CCE2338}"/>
              </a:ext>
            </a:extLst>
          </p:cNvPr>
          <p:cNvGrpSpPr/>
          <p:nvPr/>
        </p:nvGrpSpPr>
        <p:grpSpPr>
          <a:xfrm>
            <a:off x="1407638" y="3213342"/>
            <a:ext cx="3233527" cy="3110997"/>
            <a:chOff x="1567073" y="1829303"/>
            <a:chExt cx="1943636" cy="1943636"/>
          </a:xfrm>
        </p:grpSpPr>
        <p:pic>
          <p:nvPicPr>
            <p:cNvPr id="4" name="Graphic 3" descr="Open Folder">
              <a:extLst>
                <a:ext uri="{FF2B5EF4-FFF2-40B4-BE49-F238E27FC236}">
                  <a16:creationId xmlns:a16="http://schemas.microsoft.com/office/drawing/2014/main" id="{D06D79F1-AE92-449B-8E2B-254009BAB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7073" y="1829303"/>
              <a:ext cx="1943636" cy="1943636"/>
            </a:xfrm>
            <a:prstGeom prst="rect">
              <a:avLst/>
            </a:prstGeom>
          </p:spPr>
        </p:pic>
        <p:pic>
          <p:nvPicPr>
            <p:cNvPr id="5" name="Graphic 4" descr="Table">
              <a:extLst>
                <a:ext uri="{FF2B5EF4-FFF2-40B4-BE49-F238E27FC236}">
                  <a16:creationId xmlns:a16="http://schemas.microsoft.com/office/drawing/2014/main" id="{8F2D3403-EB7B-435A-98F2-715150A0C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060" y="2610102"/>
              <a:ext cx="844282" cy="844282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A0B71B-B041-44B5-A2B0-0DB12B92DC49}"/>
              </a:ext>
            </a:extLst>
          </p:cNvPr>
          <p:cNvSpPr txBox="1">
            <a:spLocks/>
          </p:cNvSpPr>
          <p:nvPr/>
        </p:nvSpPr>
        <p:spPr>
          <a:xfrm>
            <a:off x="6622465" y="1530941"/>
            <a:ext cx="3948657" cy="17583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4800" b="1" dirty="0"/>
              <a:t>Remote Sources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rgbClr val="71A9D5"/>
                </a:solidFill>
              </a:rPr>
              <a:t>Data &amp;</a:t>
            </a:r>
            <a:r>
              <a:rPr lang="en-US" dirty="0"/>
              <a:t> </a:t>
            </a:r>
            <a:r>
              <a:rPr lang="en-US" u="sng" dirty="0">
                <a:solidFill>
                  <a:srgbClr val="71A9D5"/>
                </a:solidFill>
              </a:rPr>
              <a:t>Compute engine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ED10FF-1ECE-4994-8A8B-D9110BF40728}"/>
              </a:ext>
            </a:extLst>
          </p:cNvPr>
          <p:cNvGrpSpPr/>
          <p:nvPr/>
        </p:nvGrpSpPr>
        <p:grpSpPr>
          <a:xfrm>
            <a:off x="7273628" y="3670672"/>
            <a:ext cx="2646330" cy="2139950"/>
            <a:chOff x="6764370" y="2489200"/>
            <a:chExt cx="2269421" cy="1851140"/>
          </a:xfrm>
        </p:grpSpPr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E91841A6-3C28-4073-85F9-C1293E296D15}"/>
                </a:ext>
              </a:extLst>
            </p:cNvPr>
            <p:cNvSpPr/>
            <p:nvPr/>
          </p:nvSpPr>
          <p:spPr>
            <a:xfrm>
              <a:off x="6764370" y="2489200"/>
              <a:ext cx="2269421" cy="185114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Gears">
              <a:extLst>
                <a:ext uri="{FF2B5EF4-FFF2-40B4-BE49-F238E27FC236}">
                  <a16:creationId xmlns:a16="http://schemas.microsoft.com/office/drawing/2014/main" id="{115FB1F3-C534-404C-8A58-B6EB7674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1349" y="3117440"/>
              <a:ext cx="1124263" cy="1136046"/>
            </a:xfrm>
            <a:prstGeom prst="rect">
              <a:avLst/>
            </a:prstGeom>
          </p:spPr>
        </p:pic>
        <p:pic>
          <p:nvPicPr>
            <p:cNvPr id="23" name="Graphic 22" descr="Table">
              <a:extLst>
                <a:ext uri="{FF2B5EF4-FFF2-40B4-BE49-F238E27FC236}">
                  <a16:creationId xmlns:a16="http://schemas.microsoft.com/office/drawing/2014/main" id="{4E355B09-B443-4FC3-B451-EAC557E9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9080" y="3149075"/>
              <a:ext cx="1061649" cy="1072775"/>
            </a:xfrm>
            <a:prstGeom prst="rect">
              <a:avLst/>
            </a:prstGeom>
          </p:spPr>
        </p:pic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ADD76E-7ADE-41A1-A89E-E560C91F6CF8}"/>
              </a:ext>
            </a:extLst>
          </p:cNvPr>
          <p:cNvSpPr txBox="1">
            <a:spLocks/>
          </p:cNvSpPr>
          <p:nvPr/>
        </p:nvSpPr>
        <p:spPr>
          <a:xfrm>
            <a:off x="867192" y="1530941"/>
            <a:ext cx="3948657" cy="175831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4800" b="1" dirty="0"/>
              <a:t>Flat Files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rgbClr val="71A9D5"/>
                </a:solidFill>
              </a:rPr>
              <a:t>Only Data</a:t>
            </a:r>
            <a:endParaRPr lang="en-US" u="sng" dirty="0">
              <a:solidFill>
                <a:srgbClr val="71A9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1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F3A0-0EED-406B-B5E1-F61AB537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92" y="291211"/>
            <a:ext cx="11717376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Wrangle inside the DB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E7C3D24E-7D15-4D32-8DA7-5B67194E2AFD}"/>
              </a:ext>
            </a:extLst>
          </p:cNvPr>
          <p:cNvSpPr/>
          <p:nvPr/>
        </p:nvSpPr>
        <p:spPr>
          <a:xfrm flipH="1" flipV="1">
            <a:off x="6992388" y="4180075"/>
            <a:ext cx="3617500" cy="2230740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rgbClr val="92D050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325EAE-D1FE-4447-BFFC-A5EC6A855EA3}"/>
              </a:ext>
            </a:extLst>
          </p:cNvPr>
          <p:cNvGrpSpPr/>
          <p:nvPr/>
        </p:nvGrpSpPr>
        <p:grpSpPr>
          <a:xfrm>
            <a:off x="9521877" y="2933568"/>
            <a:ext cx="2128762" cy="1691950"/>
            <a:chOff x="6764370" y="2489200"/>
            <a:chExt cx="2269421" cy="1851140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20DAC6E6-7887-496C-B654-878DF7199DED}"/>
                </a:ext>
              </a:extLst>
            </p:cNvPr>
            <p:cNvSpPr/>
            <p:nvPr/>
          </p:nvSpPr>
          <p:spPr>
            <a:xfrm>
              <a:off x="6764370" y="2489200"/>
              <a:ext cx="2269421" cy="185114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Gears">
              <a:extLst>
                <a:ext uri="{FF2B5EF4-FFF2-40B4-BE49-F238E27FC236}">
                  <a16:creationId xmlns:a16="http://schemas.microsoft.com/office/drawing/2014/main" id="{6CF96372-275F-4F67-A88D-1AA0947EE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11349" y="3117440"/>
              <a:ext cx="1124263" cy="1136046"/>
            </a:xfrm>
            <a:prstGeom prst="rect">
              <a:avLst/>
            </a:prstGeom>
          </p:spPr>
        </p:pic>
        <p:pic>
          <p:nvPicPr>
            <p:cNvPr id="10" name="Graphic 9" descr="Table">
              <a:extLst>
                <a:ext uri="{FF2B5EF4-FFF2-40B4-BE49-F238E27FC236}">
                  <a16:creationId xmlns:a16="http://schemas.microsoft.com/office/drawing/2014/main" id="{0E0B0E47-8AB6-427F-8EB1-5CB257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99080" y="3149075"/>
              <a:ext cx="1061649" cy="1072775"/>
            </a:xfrm>
            <a:prstGeom prst="rect">
              <a:avLst/>
            </a:prstGeom>
          </p:spPr>
        </p:pic>
      </p:grp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F847CB3E-CAA2-41D8-BBE1-33FA2E82DF38}"/>
              </a:ext>
            </a:extLst>
          </p:cNvPr>
          <p:cNvSpPr/>
          <p:nvPr/>
        </p:nvSpPr>
        <p:spPr>
          <a:xfrm>
            <a:off x="6895438" y="1439186"/>
            <a:ext cx="3617500" cy="2230740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rgbClr val="92D050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56D2B-4CFE-448C-A694-D75E39E05323}"/>
              </a:ext>
            </a:extLst>
          </p:cNvPr>
          <p:cNvSpPr txBox="1"/>
          <p:nvPr/>
        </p:nvSpPr>
        <p:spPr>
          <a:xfrm>
            <a:off x="7384521" y="1898754"/>
            <a:ext cx="2582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Push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74B6E-F63B-4E59-B53D-EED24E7765F1}"/>
              </a:ext>
            </a:extLst>
          </p:cNvPr>
          <p:cNvSpPr txBox="1"/>
          <p:nvPr/>
        </p:nvSpPr>
        <p:spPr>
          <a:xfrm>
            <a:off x="7510461" y="4700337"/>
            <a:ext cx="253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Collect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F04639-34A9-45F5-9853-CAE6A3196EF5}"/>
              </a:ext>
            </a:extLst>
          </p:cNvPr>
          <p:cNvGrpSpPr/>
          <p:nvPr/>
        </p:nvGrpSpPr>
        <p:grpSpPr>
          <a:xfrm>
            <a:off x="478388" y="2596425"/>
            <a:ext cx="2128762" cy="1691950"/>
            <a:chOff x="6764370" y="2489200"/>
            <a:chExt cx="2269421" cy="1851140"/>
          </a:xfrm>
        </p:grpSpPr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589D8181-2391-43CC-AC1B-1F035A546421}"/>
                </a:ext>
              </a:extLst>
            </p:cNvPr>
            <p:cNvSpPr/>
            <p:nvPr/>
          </p:nvSpPr>
          <p:spPr>
            <a:xfrm>
              <a:off x="6764370" y="2489200"/>
              <a:ext cx="2269421" cy="185114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Gears">
              <a:extLst>
                <a:ext uri="{FF2B5EF4-FFF2-40B4-BE49-F238E27FC236}">
                  <a16:creationId xmlns:a16="http://schemas.microsoft.com/office/drawing/2014/main" id="{E3DD0FA0-FAC4-4C4D-8F6D-3BCF6AC03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11349" y="3117440"/>
              <a:ext cx="1124263" cy="1136046"/>
            </a:xfrm>
            <a:prstGeom prst="rect">
              <a:avLst/>
            </a:prstGeom>
          </p:spPr>
        </p:pic>
        <p:pic>
          <p:nvPicPr>
            <p:cNvPr id="19" name="Graphic 18" descr="Table">
              <a:extLst>
                <a:ext uri="{FF2B5EF4-FFF2-40B4-BE49-F238E27FC236}">
                  <a16:creationId xmlns:a16="http://schemas.microsoft.com/office/drawing/2014/main" id="{992E2CD6-4E67-4B81-99EF-CDEF89CF4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99080" y="3149075"/>
              <a:ext cx="1061649" cy="1072775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4C8B7-631F-41DD-9888-081069B98384}"/>
              </a:ext>
            </a:extLst>
          </p:cNvPr>
          <p:cNvCxnSpPr>
            <a:cxnSpLocks/>
          </p:cNvCxnSpPr>
          <p:nvPr/>
        </p:nvCxnSpPr>
        <p:spPr>
          <a:xfrm flipV="1">
            <a:off x="2726146" y="3442400"/>
            <a:ext cx="877564" cy="36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D21C8C5-B0F4-46F9-B5A8-1E98DFF49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2706" y="3047299"/>
            <a:ext cx="1196920" cy="921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9488D3-0D27-46C1-8A52-2C7895F7B19D}"/>
              </a:ext>
            </a:extLst>
          </p:cNvPr>
          <p:cNvSpPr txBox="1"/>
          <p:nvPr/>
        </p:nvSpPr>
        <p:spPr>
          <a:xfrm>
            <a:off x="1727990" y="4377171"/>
            <a:ext cx="290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Extract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317B49-013E-4EEB-8533-448BD6F31B89}"/>
              </a:ext>
            </a:extLst>
          </p:cNvPr>
          <p:cNvCxnSpPr/>
          <p:nvPr/>
        </p:nvCxnSpPr>
        <p:spPr>
          <a:xfrm>
            <a:off x="5669280" y="1615903"/>
            <a:ext cx="0" cy="4570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6E2EDA3-C18A-4FD8-90E3-B4DB814A5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171" y="3413240"/>
            <a:ext cx="1329159" cy="102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0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F3A0-0EED-406B-B5E1-F61AB537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0" y="291211"/>
            <a:ext cx="11767248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Options to Push Compute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488D3-0D27-46C1-8A52-2C7895F7B19D}"/>
              </a:ext>
            </a:extLst>
          </p:cNvPr>
          <p:cNvSpPr txBox="1"/>
          <p:nvPr/>
        </p:nvSpPr>
        <p:spPr>
          <a:xfrm>
            <a:off x="513533" y="1478113"/>
            <a:ext cx="484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 SQL statements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317B49-013E-4EEB-8533-448BD6F31B89}"/>
              </a:ext>
            </a:extLst>
          </p:cNvPr>
          <p:cNvCxnSpPr/>
          <p:nvPr/>
        </p:nvCxnSpPr>
        <p:spPr>
          <a:xfrm>
            <a:off x="6132842" y="1588193"/>
            <a:ext cx="0" cy="4570061"/>
          </a:xfrm>
          <a:prstGeom prst="line">
            <a:avLst/>
          </a:prstGeom>
          <a:ln>
            <a:solidFill>
              <a:srgbClr val="71A9D5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6A30BE-8827-40DC-A03C-E5DF03F7AB20}"/>
              </a:ext>
            </a:extLst>
          </p:cNvPr>
          <p:cNvSpPr txBox="1"/>
          <p:nvPr/>
        </p:nvSpPr>
        <p:spPr>
          <a:xfrm>
            <a:off x="1033599" y="2929558"/>
            <a:ext cx="4142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SELECT "name", COUNT(*) AS "n"</a:t>
            </a: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FROM "vwFlights"</a:t>
            </a: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GROUP BY "name"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0E8B-7947-42A6-9640-858F12D639B2}"/>
              </a:ext>
            </a:extLst>
          </p:cNvPr>
          <p:cNvSpPr txBox="1"/>
          <p:nvPr/>
        </p:nvSpPr>
        <p:spPr>
          <a:xfrm>
            <a:off x="7684017" y="1478113"/>
            <a:ext cx="353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dplyr verbs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64AF72-797B-4679-A7BD-B08946405F33}"/>
              </a:ext>
            </a:extLst>
          </p:cNvPr>
          <p:cNvSpPr txBox="1"/>
          <p:nvPr/>
        </p:nvSpPr>
        <p:spPr>
          <a:xfrm>
            <a:off x="7149443" y="3045935"/>
            <a:ext cx="4843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flights %&gt;%</a:t>
            </a: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group_by(name) %&gt;%</a:t>
            </a: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tally()</a:t>
            </a:r>
          </a:p>
        </p:txBody>
      </p:sp>
    </p:spTree>
    <p:extLst>
      <p:ext uri="{BB962C8B-B14F-4D97-AF65-F5344CB8AC3E}">
        <p14:creationId xmlns:p14="http://schemas.microsoft.com/office/powerpoint/2010/main" val="184995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6F64-BA5C-4303-8A91-0708674F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16" y="291211"/>
            <a:ext cx="11700752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84CE-89AF-4E7D-898D-C06F1931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7" y="1216604"/>
            <a:ext cx="5159434" cy="4892833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dplyr translates to SQL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Take advantage of piped code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All your code is in R!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4BB9A8-6BAE-4A99-90C5-891E0CA21219}"/>
              </a:ext>
            </a:extLst>
          </p:cNvPr>
          <p:cNvGrpSpPr/>
          <p:nvPr/>
        </p:nvGrpSpPr>
        <p:grpSpPr>
          <a:xfrm>
            <a:off x="1266040" y="1391808"/>
            <a:ext cx="4019933" cy="4717629"/>
            <a:chOff x="1065130" y="1085850"/>
            <a:chExt cx="4755201" cy="4971629"/>
          </a:xfrm>
        </p:grpSpPr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11F6A331-02B1-43CB-BDA8-8380DEA305AF}"/>
                </a:ext>
              </a:extLst>
            </p:cNvPr>
            <p:cNvSpPr/>
            <p:nvPr/>
          </p:nvSpPr>
          <p:spPr>
            <a:xfrm flipH="1" flipV="1">
              <a:off x="1162080" y="3826739"/>
              <a:ext cx="3617500" cy="2230740"/>
            </a:xfrm>
            <a:prstGeom prst="circularArrow">
              <a:avLst>
                <a:gd name="adj1" fmla="val 3591"/>
                <a:gd name="adj2" fmla="val 841940"/>
                <a:gd name="adj3" fmla="val 20737341"/>
                <a:gd name="adj4" fmla="val 10800000"/>
                <a:gd name="adj5" fmla="val 12500"/>
              </a:avLst>
            </a:prstGeom>
            <a:solidFill>
              <a:srgbClr val="92D050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84E7EA-633E-40BC-9FE7-BC61672084B2}"/>
                </a:ext>
              </a:extLst>
            </p:cNvPr>
            <p:cNvGrpSpPr/>
            <p:nvPr/>
          </p:nvGrpSpPr>
          <p:grpSpPr>
            <a:xfrm>
              <a:off x="3691569" y="2580232"/>
              <a:ext cx="2128762" cy="1691950"/>
              <a:chOff x="6764370" y="2489200"/>
              <a:chExt cx="2269421" cy="1851140"/>
            </a:xfrm>
          </p:grpSpPr>
          <p:sp>
            <p:nvSpPr>
              <p:cNvPr id="15" name="Flowchart: Magnetic Disk 14">
                <a:extLst>
                  <a:ext uri="{FF2B5EF4-FFF2-40B4-BE49-F238E27FC236}">
                    <a16:creationId xmlns:a16="http://schemas.microsoft.com/office/drawing/2014/main" id="{3626A615-465D-4F9A-93C2-5F930DD851C6}"/>
                  </a:ext>
                </a:extLst>
              </p:cNvPr>
              <p:cNvSpPr/>
              <p:nvPr/>
            </p:nvSpPr>
            <p:spPr>
              <a:xfrm>
                <a:off x="6764370" y="2489200"/>
                <a:ext cx="2269421" cy="1851140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 descr="Gears">
                <a:extLst>
                  <a:ext uri="{FF2B5EF4-FFF2-40B4-BE49-F238E27FC236}">
                    <a16:creationId xmlns:a16="http://schemas.microsoft.com/office/drawing/2014/main" id="{256E7978-E689-407D-825D-8C9D551E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11349" y="3117440"/>
                <a:ext cx="1124263" cy="1136046"/>
              </a:xfrm>
              <a:prstGeom prst="rect">
                <a:avLst/>
              </a:prstGeom>
            </p:spPr>
          </p:pic>
          <p:pic>
            <p:nvPicPr>
              <p:cNvPr id="17" name="Graphic 16" descr="Table">
                <a:extLst>
                  <a:ext uri="{FF2B5EF4-FFF2-40B4-BE49-F238E27FC236}">
                    <a16:creationId xmlns:a16="http://schemas.microsoft.com/office/drawing/2014/main" id="{495594C5-4CDC-46AD-9FEA-B92BD91FA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899080" y="3149075"/>
                <a:ext cx="1061649" cy="1072775"/>
              </a:xfrm>
              <a:prstGeom prst="rect">
                <a:avLst/>
              </a:prstGeom>
            </p:spPr>
          </p:pic>
        </p:grpSp>
        <p:sp>
          <p:nvSpPr>
            <p:cNvPr id="18" name="Arrow: Circular 17">
              <a:extLst>
                <a:ext uri="{FF2B5EF4-FFF2-40B4-BE49-F238E27FC236}">
                  <a16:creationId xmlns:a16="http://schemas.microsoft.com/office/drawing/2014/main" id="{4F3E54D1-9748-48B9-84C4-922FA9EA4378}"/>
                </a:ext>
              </a:extLst>
            </p:cNvPr>
            <p:cNvSpPr/>
            <p:nvPr/>
          </p:nvSpPr>
          <p:spPr>
            <a:xfrm>
              <a:off x="1065130" y="1085850"/>
              <a:ext cx="3617500" cy="2230740"/>
            </a:xfrm>
            <a:prstGeom prst="circularArrow">
              <a:avLst>
                <a:gd name="adj1" fmla="val 3591"/>
                <a:gd name="adj2" fmla="val 841940"/>
                <a:gd name="adj3" fmla="val 20737341"/>
                <a:gd name="adj4" fmla="val 10800000"/>
                <a:gd name="adj5" fmla="val 12500"/>
              </a:avLst>
            </a:prstGeom>
            <a:solidFill>
              <a:srgbClr val="92D050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2F6C93-CB29-47C4-8568-3F2BDF038E51}"/>
                </a:ext>
              </a:extLst>
            </p:cNvPr>
            <p:cNvSpPr txBox="1"/>
            <p:nvPr/>
          </p:nvSpPr>
          <p:spPr>
            <a:xfrm>
              <a:off x="1554213" y="1545418"/>
              <a:ext cx="2582774" cy="100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Push Compute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60EF14-EFBF-4EA7-BF7C-C56DF5353BEE}"/>
                </a:ext>
              </a:extLst>
            </p:cNvPr>
            <p:cNvSpPr txBox="1"/>
            <p:nvPr/>
          </p:nvSpPr>
          <p:spPr>
            <a:xfrm>
              <a:off x="1680152" y="4347001"/>
              <a:ext cx="2534093" cy="100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Collect Results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E8E39CA-2652-4EF2-A0B3-6E13B7264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4" y="2935703"/>
            <a:ext cx="1293565" cy="14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7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B61-CCAE-4B22-AA86-FF9D4269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291211"/>
            <a:ext cx="11695211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DS project using DBs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6DC2B-AAA2-44CA-B576-2B98523AD994}"/>
              </a:ext>
            </a:extLst>
          </p:cNvPr>
          <p:cNvSpPr txBox="1"/>
          <p:nvPr/>
        </p:nvSpPr>
        <p:spPr>
          <a:xfrm>
            <a:off x="3632770" y="3406791"/>
            <a:ext cx="291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Wrangle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33339-4A35-4D1F-9A63-D1EDD3317E91}"/>
              </a:ext>
            </a:extLst>
          </p:cNvPr>
          <p:cNvSpPr txBox="1"/>
          <p:nvPr/>
        </p:nvSpPr>
        <p:spPr>
          <a:xfrm>
            <a:off x="6871133" y="3403186"/>
            <a:ext cx="200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Learn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D0E58-7139-42C6-B4A7-47743E7CFFA4}"/>
              </a:ext>
            </a:extLst>
          </p:cNvPr>
          <p:cNvSpPr txBox="1"/>
          <p:nvPr/>
        </p:nvSpPr>
        <p:spPr>
          <a:xfrm>
            <a:off x="9342116" y="3406791"/>
            <a:ext cx="2140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Share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19B6EF-B146-4872-ACEB-6A6840CB815C}"/>
              </a:ext>
            </a:extLst>
          </p:cNvPr>
          <p:cNvGrpSpPr/>
          <p:nvPr/>
        </p:nvGrpSpPr>
        <p:grpSpPr>
          <a:xfrm>
            <a:off x="4227710" y="2293811"/>
            <a:ext cx="1529834" cy="980640"/>
            <a:chOff x="3090135" y="2058769"/>
            <a:chExt cx="1529834" cy="980640"/>
          </a:xfrm>
        </p:grpSpPr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9EFD9BC5-4F44-447B-9223-40F494371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0135" y="205876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Calculator">
              <a:extLst>
                <a:ext uri="{FF2B5EF4-FFF2-40B4-BE49-F238E27FC236}">
                  <a16:creationId xmlns:a16="http://schemas.microsoft.com/office/drawing/2014/main" id="{3DB89BC5-D4CB-428D-9C16-3FA8EF7B0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5569" y="2125009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56F76C86-31A3-4A1B-9AC8-4F9048125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7272" y="2302222"/>
            <a:ext cx="914400" cy="914400"/>
          </a:xfrm>
          <a:prstGeom prst="rect">
            <a:avLst/>
          </a:prstGeom>
        </p:spPr>
      </p:pic>
      <p:pic>
        <p:nvPicPr>
          <p:cNvPr id="15" name="Graphic 14" descr="Theatre">
            <a:extLst>
              <a:ext uri="{FF2B5EF4-FFF2-40B4-BE49-F238E27FC236}">
                <a16:creationId xmlns:a16="http://schemas.microsoft.com/office/drawing/2014/main" id="{CA1DFC1D-0516-4710-97F7-27078968F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2333" y="2182003"/>
            <a:ext cx="1162050" cy="11620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E01B86-BA0A-4BAA-AF32-5B2FE35B729F}"/>
              </a:ext>
            </a:extLst>
          </p:cNvPr>
          <p:cNvCxnSpPr>
            <a:cxnSpLocks/>
          </p:cNvCxnSpPr>
          <p:nvPr/>
        </p:nvCxnSpPr>
        <p:spPr>
          <a:xfrm flipV="1">
            <a:off x="6212921" y="2778454"/>
            <a:ext cx="877564" cy="3606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B71FDA-05C2-4702-B011-EE2396743BC1}"/>
              </a:ext>
            </a:extLst>
          </p:cNvPr>
          <p:cNvCxnSpPr>
            <a:cxnSpLocks/>
          </p:cNvCxnSpPr>
          <p:nvPr/>
        </p:nvCxnSpPr>
        <p:spPr>
          <a:xfrm flipV="1">
            <a:off x="8707982" y="2759422"/>
            <a:ext cx="877564" cy="3606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A30D8F-4155-4128-9607-30980E952F44}"/>
              </a:ext>
            </a:extLst>
          </p:cNvPr>
          <p:cNvCxnSpPr>
            <a:cxnSpLocks/>
          </p:cNvCxnSpPr>
          <p:nvPr/>
        </p:nvCxnSpPr>
        <p:spPr>
          <a:xfrm flipV="1">
            <a:off x="3215339" y="2759422"/>
            <a:ext cx="877564" cy="3606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4CA6FD-AFF8-4F9D-A659-5171D41E4230}"/>
              </a:ext>
            </a:extLst>
          </p:cNvPr>
          <p:cNvGrpSpPr/>
          <p:nvPr/>
        </p:nvGrpSpPr>
        <p:grpSpPr>
          <a:xfrm>
            <a:off x="1473063" y="2204248"/>
            <a:ext cx="1400143" cy="1211581"/>
            <a:chOff x="6764370" y="2489200"/>
            <a:chExt cx="2269421" cy="1851140"/>
          </a:xfrm>
        </p:grpSpPr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192FA06C-4E38-4EFE-AFCE-1D29F220F9D5}"/>
                </a:ext>
              </a:extLst>
            </p:cNvPr>
            <p:cNvSpPr/>
            <p:nvPr/>
          </p:nvSpPr>
          <p:spPr>
            <a:xfrm>
              <a:off x="6764370" y="2489200"/>
              <a:ext cx="2269421" cy="185114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aphic 22" descr="Gears">
              <a:extLst>
                <a:ext uri="{FF2B5EF4-FFF2-40B4-BE49-F238E27FC236}">
                  <a16:creationId xmlns:a16="http://schemas.microsoft.com/office/drawing/2014/main" id="{95B65362-67EE-4411-8651-7F1AAAF0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11349" y="3117440"/>
              <a:ext cx="1124263" cy="1136046"/>
            </a:xfrm>
            <a:prstGeom prst="rect">
              <a:avLst/>
            </a:prstGeom>
          </p:spPr>
        </p:pic>
        <p:pic>
          <p:nvPicPr>
            <p:cNvPr id="25" name="Graphic 24" descr="Table">
              <a:extLst>
                <a:ext uri="{FF2B5EF4-FFF2-40B4-BE49-F238E27FC236}">
                  <a16:creationId xmlns:a16="http://schemas.microsoft.com/office/drawing/2014/main" id="{237D6109-1FD0-448A-A646-C8F75DBAA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99080" y="3149075"/>
              <a:ext cx="1061649" cy="1072775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E912C5-68C1-42E3-AE1F-0913E1C0C995}"/>
              </a:ext>
            </a:extLst>
          </p:cNvPr>
          <p:cNvSpPr txBox="1"/>
          <p:nvPr/>
        </p:nvSpPr>
        <p:spPr>
          <a:xfrm>
            <a:off x="1194008" y="3410491"/>
            <a:ext cx="291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Access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B81274-E8F3-4A63-B472-A23DDBA70E5B}"/>
              </a:ext>
            </a:extLst>
          </p:cNvPr>
          <p:cNvSpPr/>
          <p:nvPr/>
        </p:nvSpPr>
        <p:spPr>
          <a:xfrm rot="5400000">
            <a:off x="3480399" y="2790224"/>
            <a:ext cx="304743" cy="3443291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C216AD-3434-4486-A405-96114725AC87}"/>
              </a:ext>
            </a:extLst>
          </p:cNvPr>
          <p:cNvSpPr txBox="1"/>
          <p:nvPr/>
        </p:nvSpPr>
        <p:spPr>
          <a:xfrm>
            <a:off x="1665868" y="4811500"/>
            <a:ext cx="393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1A9D5"/>
                </a:solidFill>
                <a:latin typeface="Source sans pro"/>
              </a:rPr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7428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DEFD-7C77-44E0-91E7-72F2C349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6" y="291211"/>
            <a:ext cx="11728462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access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CD96-B6FC-4AD7-9C31-1289C3ADB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48" y="1479665"/>
            <a:ext cx="11418120" cy="4338850"/>
          </a:xfrm>
        </p:spPr>
        <p:txBody>
          <a:bodyPr>
            <a:no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R Package –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As implemented by </a:t>
            </a:r>
            <a:r>
              <a:rPr lang="en-US" sz="3200" i="1" u="sng" dirty="0">
                <a:solidFill>
                  <a:schemeClr val="bg2">
                    <a:lumMod val="50000"/>
                  </a:schemeClr>
                </a:solidFill>
              </a:rPr>
              <a:t>RPostgreSQL</a:t>
            </a:r>
            <a:r>
              <a:rPr lang="en-US" sz="3200" i="1" dirty="0">
                <a:solidFill>
                  <a:schemeClr val="bg2">
                    <a:lumMod val="50000"/>
                  </a:schemeClr>
                </a:solidFill>
              </a:rPr>
              <a:t> and others</a:t>
            </a:r>
            <a:endParaRPr lang="en-US" sz="48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ODBC -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As implemented in </a:t>
            </a:r>
            <a:r>
              <a:rPr lang="en-US" sz="3200" i="1" u="sng" dirty="0">
                <a:solidFill>
                  <a:schemeClr val="bg2">
                    <a:lumMod val="50000"/>
                  </a:schemeClr>
                </a:solidFill>
              </a:rPr>
              <a:t>odbc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package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JDBC -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As implemented in </a:t>
            </a:r>
            <a:r>
              <a:rPr lang="en-US" sz="3200" i="1" u="sng" dirty="0">
                <a:solidFill>
                  <a:schemeClr val="bg2">
                    <a:lumMod val="50000"/>
                  </a:schemeClr>
                </a:solidFill>
              </a:rPr>
              <a:t>RJDBC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and other</a:t>
            </a:r>
          </a:p>
        </p:txBody>
      </p:sp>
    </p:spTree>
    <p:extLst>
      <p:ext uri="{BB962C8B-B14F-4D97-AF65-F5344CB8AC3E}">
        <p14:creationId xmlns:p14="http://schemas.microsoft.com/office/powerpoint/2010/main" val="64126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B61-CCAE-4B22-AA86-FF9D4269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6" y="291211"/>
            <a:ext cx="11761712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requirements</a:t>
            </a:r>
          </a:p>
        </p:txBody>
      </p:sp>
      <p:pic>
        <p:nvPicPr>
          <p:cNvPr id="43" name="Graphic 42" descr="Employee Badge">
            <a:extLst>
              <a:ext uri="{FF2B5EF4-FFF2-40B4-BE49-F238E27FC236}">
                <a16:creationId xmlns:a16="http://schemas.microsoft.com/office/drawing/2014/main" id="{91C42216-5C82-41BD-B5A9-A3056286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436" y="1682596"/>
            <a:ext cx="2049020" cy="2049020"/>
          </a:xfrm>
          <a:prstGeom prst="rect">
            <a:avLst/>
          </a:prstGeom>
        </p:spPr>
      </p:pic>
      <p:pic>
        <p:nvPicPr>
          <p:cNvPr id="5" name="Graphic 4" descr="Map with pin">
            <a:extLst>
              <a:ext uri="{FF2B5EF4-FFF2-40B4-BE49-F238E27FC236}">
                <a16:creationId xmlns:a16="http://schemas.microsoft.com/office/drawing/2014/main" id="{489BF5CE-81AD-4251-8ED7-2DCBA72BE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7161" y="1602207"/>
            <a:ext cx="2209798" cy="220979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6F68C01-3A75-41BF-9C22-527E5FB8D948}"/>
              </a:ext>
            </a:extLst>
          </p:cNvPr>
          <p:cNvSpPr txBox="1"/>
          <p:nvPr/>
        </p:nvSpPr>
        <p:spPr>
          <a:xfrm>
            <a:off x="606148" y="3749102"/>
            <a:ext cx="3871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rPr>
              <a:t>Credentials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3A863F-CE2C-4499-979B-38632B7D124C}"/>
              </a:ext>
            </a:extLst>
          </p:cNvPr>
          <p:cNvSpPr txBox="1"/>
          <p:nvPr/>
        </p:nvSpPr>
        <p:spPr>
          <a:xfrm>
            <a:off x="4382982" y="3739715"/>
            <a:ext cx="3521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rPr>
              <a:t>Location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6B0622-79E6-45C4-9D53-FA980879B83A}"/>
              </a:ext>
            </a:extLst>
          </p:cNvPr>
          <p:cNvGrpSpPr/>
          <p:nvPr/>
        </p:nvGrpSpPr>
        <p:grpSpPr>
          <a:xfrm flipH="1">
            <a:off x="8205986" y="1559962"/>
            <a:ext cx="3038988" cy="2769106"/>
            <a:chOff x="5565410" y="2460949"/>
            <a:chExt cx="926668" cy="841281"/>
          </a:xfrm>
          <a:solidFill>
            <a:schemeClr val="bg1">
              <a:lumMod val="50000"/>
            </a:schemeClr>
          </a:solidFill>
        </p:grpSpPr>
        <p:pic>
          <p:nvPicPr>
            <p:cNvPr id="45" name="Graphic 44" descr="Car">
              <a:extLst>
                <a:ext uri="{FF2B5EF4-FFF2-40B4-BE49-F238E27FC236}">
                  <a16:creationId xmlns:a16="http://schemas.microsoft.com/office/drawing/2014/main" id="{2B64DACD-5216-4B88-849C-D4BD6659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46" name="Graphic 45" descr="Bike">
              <a:extLst>
                <a:ext uri="{FF2B5EF4-FFF2-40B4-BE49-F238E27FC236}">
                  <a16:creationId xmlns:a16="http://schemas.microsoft.com/office/drawing/2014/main" id="{B5A97737-1725-417B-B364-2AA3130D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A951528-0EE7-4221-85C5-AC43C819F98A}"/>
              </a:ext>
            </a:extLst>
          </p:cNvPr>
          <p:cNvSpPr txBox="1"/>
          <p:nvPr/>
        </p:nvSpPr>
        <p:spPr>
          <a:xfrm>
            <a:off x="8132038" y="3749102"/>
            <a:ext cx="3186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79969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DA19-1BF4-44EA-A002-FA908335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66" y="291211"/>
            <a:ext cx="11667502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2423-1A68-4661-A453-36407EC1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67" y="1041862"/>
            <a:ext cx="10812087" cy="5270270"/>
          </a:xfrm>
        </p:spPr>
        <p:txBody>
          <a:bodyPr>
            <a:normAutofit/>
          </a:bodyPr>
          <a:lstStyle/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dplyr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– Simplifies data wrangling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dbplyr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– Provides database specific translation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DBI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– Common interface for Databases and R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DB R Package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– Back-end interface for a specific database, such as RPostgreSQL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odbc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– Back-end interface to a database using an ODBC driver</a:t>
            </a:r>
          </a:p>
        </p:txBody>
      </p:sp>
    </p:spTree>
    <p:extLst>
      <p:ext uri="{BB962C8B-B14F-4D97-AF65-F5344CB8AC3E}">
        <p14:creationId xmlns:p14="http://schemas.microsoft.com/office/powerpoint/2010/main" val="3900323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2371-A763-43CB-B97B-C5259B5D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15" y="280138"/>
            <a:ext cx="11717378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6A5F30B-9741-4B11-880D-4FE0D27522CC}"/>
              </a:ext>
            </a:extLst>
          </p:cNvPr>
          <p:cNvGrpSpPr/>
          <p:nvPr/>
        </p:nvGrpSpPr>
        <p:grpSpPr>
          <a:xfrm>
            <a:off x="1372816" y="1212517"/>
            <a:ext cx="8319977" cy="5153826"/>
            <a:chOff x="2331549" y="1118306"/>
            <a:chExt cx="8319977" cy="515382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A595DD-7DC5-4A61-8A4C-C987A6B829FD}"/>
                </a:ext>
              </a:extLst>
            </p:cNvPr>
            <p:cNvSpPr/>
            <p:nvPr/>
          </p:nvSpPr>
          <p:spPr>
            <a:xfrm>
              <a:off x="5550428" y="4442353"/>
              <a:ext cx="1054771" cy="693174"/>
            </a:xfrm>
            <a:prstGeom prst="roundRect">
              <a:avLst/>
            </a:prstGeom>
            <a:solidFill>
              <a:srgbClr val="71A9D5"/>
            </a:solidFill>
            <a:ln>
              <a:solidFill>
                <a:srgbClr val="71A9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/>
                </a:rPr>
                <a:t>ODBC Driver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106FC31-F3D1-48CB-9A86-8BE7D6FBD638}"/>
                </a:ext>
              </a:extLst>
            </p:cNvPr>
            <p:cNvGrpSpPr/>
            <p:nvPr/>
          </p:nvGrpSpPr>
          <p:grpSpPr>
            <a:xfrm>
              <a:off x="6869575" y="3547731"/>
              <a:ext cx="1068214" cy="1118853"/>
              <a:chOff x="5147993" y="1812174"/>
              <a:chExt cx="1175035" cy="1230738"/>
            </a:xfrm>
          </p:grpSpPr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2A762D11-4323-4734-BE8E-06AE4A840071}"/>
                  </a:ext>
                </a:extLst>
              </p:cNvPr>
              <p:cNvSpPr/>
              <p:nvPr/>
            </p:nvSpPr>
            <p:spPr>
              <a:xfrm>
                <a:off x="5298235" y="1812174"/>
                <a:ext cx="874553" cy="790618"/>
              </a:xfrm>
              <a:prstGeom prst="cube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82E62A-24AF-411C-857B-965A23F90928}"/>
                  </a:ext>
                </a:extLst>
              </p:cNvPr>
              <p:cNvCxnSpPr>
                <a:cxnSpLocks/>
                <a:stCxn id="9" idx="3"/>
                <a:endCxn id="9" idx="1"/>
              </p:cNvCxnSpPr>
              <p:nvPr/>
            </p:nvCxnSpPr>
            <p:spPr>
              <a:xfrm flipV="1">
                <a:off x="5636684" y="2009829"/>
                <a:ext cx="0" cy="592963"/>
              </a:xfrm>
              <a:prstGeom prst="line">
                <a:avLst/>
              </a:prstGeom>
              <a:ln w="95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B924A9-98DB-4708-B015-53F7A597CFC9}"/>
                  </a:ext>
                </a:extLst>
              </p:cNvPr>
              <p:cNvCxnSpPr>
                <a:cxnSpLocks/>
                <a:stCxn id="9" idx="1"/>
                <a:endCxn id="9" idx="0"/>
              </p:cNvCxnSpPr>
              <p:nvPr/>
            </p:nvCxnSpPr>
            <p:spPr>
              <a:xfrm flipV="1">
                <a:off x="5636684" y="1812174"/>
                <a:ext cx="197655" cy="197655"/>
              </a:xfrm>
              <a:prstGeom prst="line">
                <a:avLst/>
              </a:prstGeom>
              <a:ln w="9525">
                <a:solidFill>
                  <a:srgbClr val="A54C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E6AEFA-E016-4824-A5BA-B6F0FFC0509E}"/>
                  </a:ext>
                </a:extLst>
              </p:cNvPr>
              <p:cNvSpPr txBox="1"/>
              <p:nvPr/>
            </p:nvSpPr>
            <p:spPr>
              <a:xfrm>
                <a:off x="5147993" y="2602791"/>
                <a:ext cx="1175035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  <a:latin typeface="Source sans pro"/>
                  </a:rPr>
                  <a:t>odbc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  <a:latin typeface="Source sans pro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B9DB9A9-A0F0-4844-BD44-FC118D377ADF}"/>
                </a:ext>
              </a:extLst>
            </p:cNvPr>
            <p:cNvGrpSpPr/>
            <p:nvPr/>
          </p:nvGrpSpPr>
          <p:grpSpPr>
            <a:xfrm>
              <a:off x="5907027" y="2594252"/>
              <a:ext cx="1068214" cy="1088075"/>
              <a:chOff x="5147993" y="1812174"/>
              <a:chExt cx="1175035" cy="1196882"/>
            </a:xfrm>
          </p:grpSpPr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B4F888E-91B6-4C03-9D1E-6457530D532F}"/>
                  </a:ext>
                </a:extLst>
              </p:cNvPr>
              <p:cNvSpPr/>
              <p:nvPr/>
            </p:nvSpPr>
            <p:spPr>
              <a:xfrm>
                <a:off x="5298235" y="1812174"/>
                <a:ext cx="874553" cy="790618"/>
              </a:xfrm>
              <a:prstGeom prst="cube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0786D74-59C1-40B3-8F1A-64356118640D}"/>
                  </a:ext>
                </a:extLst>
              </p:cNvPr>
              <p:cNvCxnSpPr>
                <a:cxnSpLocks/>
                <a:stCxn id="42" idx="3"/>
                <a:endCxn id="42" idx="1"/>
              </p:cNvCxnSpPr>
              <p:nvPr/>
            </p:nvCxnSpPr>
            <p:spPr>
              <a:xfrm flipV="1">
                <a:off x="5636684" y="2009829"/>
                <a:ext cx="0" cy="592963"/>
              </a:xfrm>
              <a:prstGeom prst="line">
                <a:avLst/>
              </a:prstGeom>
              <a:ln w="95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20935E0-C6AE-4602-96BF-DC5CDA3C2C3A}"/>
                  </a:ext>
                </a:extLst>
              </p:cNvPr>
              <p:cNvCxnSpPr>
                <a:cxnSpLocks/>
                <a:stCxn id="42" idx="1"/>
                <a:endCxn id="42" idx="0"/>
              </p:cNvCxnSpPr>
              <p:nvPr/>
            </p:nvCxnSpPr>
            <p:spPr>
              <a:xfrm flipV="1">
                <a:off x="5636684" y="1812174"/>
                <a:ext cx="197655" cy="197655"/>
              </a:xfrm>
              <a:prstGeom prst="line">
                <a:avLst/>
              </a:prstGeom>
              <a:ln w="9525">
                <a:solidFill>
                  <a:srgbClr val="A54C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C3B083-E614-4715-AFCA-3F31D94CC23E}"/>
                  </a:ext>
                </a:extLst>
              </p:cNvPr>
              <p:cNvSpPr txBox="1"/>
              <p:nvPr/>
            </p:nvSpPr>
            <p:spPr>
              <a:xfrm>
                <a:off x="5147993" y="2602791"/>
                <a:ext cx="1175035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Source sans pro"/>
                  </a:rPr>
                  <a:t>DBI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  <a:latin typeface="Source sans pro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A451CE8-73E4-414E-A878-FF5F9FB4A084}"/>
                </a:ext>
              </a:extLst>
            </p:cNvPr>
            <p:cNvGrpSpPr/>
            <p:nvPr/>
          </p:nvGrpSpPr>
          <p:grpSpPr>
            <a:xfrm>
              <a:off x="3267276" y="2773937"/>
              <a:ext cx="1237877" cy="1118854"/>
              <a:chOff x="4955851" y="1812174"/>
              <a:chExt cx="1361665" cy="1230740"/>
            </a:xfrm>
          </p:grpSpPr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27AFEEED-FFDC-4E8F-891F-A46AD8684275}"/>
                  </a:ext>
                </a:extLst>
              </p:cNvPr>
              <p:cNvSpPr/>
              <p:nvPr/>
            </p:nvSpPr>
            <p:spPr>
              <a:xfrm>
                <a:off x="5298235" y="1812174"/>
                <a:ext cx="874553" cy="790618"/>
              </a:xfrm>
              <a:prstGeom prst="cube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0D7CDD2-71AB-44F3-959E-6F129015E360}"/>
                  </a:ext>
                </a:extLst>
              </p:cNvPr>
              <p:cNvCxnSpPr>
                <a:cxnSpLocks/>
                <a:stCxn id="47" idx="3"/>
                <a:endCxn id="47" idx="1"/>
              </p:cNvCxnSpPr>
              <p:nvPr/>
            </p:nvCxnSpPr>
            <p:spPr>
              <a:xfrm flipV="1">
                <a:off x="5636684" y="2009829"/>
                <a:ext cx="0" cy="592963"/>
              </a:xfrm>
              <a:prstGeom prst="line">
                <a:avLst/>
              </a:prstGeom>
              <a:ln w="95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976B589-28A5-42C4-B628-DD995CA948BC}"/>
                  </a:ext>
                </a:extLst>
              </p:cNvPr>
              <p:cNvCxnSpPr>
                <a:cxnSpLocks/>
                <a:stCxn id="47" idx="1"/>
                <a:endCxn id="47" idx="0"/>
              </p:cNvCxnSpPr>
              <p:nvPr/>
            </p:nvCxnSpPr>
            <p:spPr>
              <a:xfrm flipV="1">
                <a:off x="5636684" y="1812174"/>
                <a:ext cx="197655" cy="197655"/>
              </a:xfrm>
              <a:prstGeom prst="line">
                <a:avLst/>
              </a:prstGeom>
              <a:ln w="9525">
                <a:solidFill>
                  <a:srgbClr val="A54C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D99E55-5B6C-43EA-9A9D-834EF0A23D5A}"/>
                  </a:ext>
                </a:extLst>
              </p:cNvPr>
              <p:cNvSpPr txBox="1"/>
              <p:nvPr/>
            </p:nvSpPr>
            <p:spPr>
              <a:xfrm>
                <a:off x="4955851" y="2602793"/>
                <a:ext cx="1361665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  <a:latin typeface="Source sans pro"/>
                  </a:rPr>
                  <a:t>dbplyr</a:t>
                </a:r>
                <a:endParaRPr lang="en-US" sz="2400" dirty="0">
                  <a:solidFill>
                    <a:schemeClr val="accent4">
                      <a:lumMod val="75000"/>
                    </a:schemeClr>
                  </a:solidFill>
                  <a:latin typeface="Source sans pro"/>
                </a:endParaRP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271E6FF-A978-42C2-A801-B58A470163E1}"/>
                </a:ext>
              </a:extLst>
            </p:cNvPr>
            <p:cNvCxnSpPr>
              <a:cxnSpLocks/>
              <a:stCxn id="51" idx="2"/>
              <a:endCxn id="47" idx="0"/>
            </p:cNvCxnSpPr>
            <p:nvPr/>
          </p:nvCxnSpPr>
          <p:spPr>
            <a:xfrm rot="5400000">
              <a:off x="4333799" y="1730925"/>
              <a:ext cx="775114" cy="1310910"/>
            </a:xfrm>
            <a:prstGeom prst="bentConnector3">
              <a:avLst>
                <a:gd name="adj1" fmla="val 3856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423BB61-6302-4C1E-A642-334BA310E47E}"/>
                </a:ext>
              </a:extLst>
            </p:cNvPr>
            <p:cNvCxnSpPr>
              <a:cxnSpLocks/>
              <a:stCxn id="51" idx="2"/>
              <a:endCxn id="42" idx="0"/>
            </p:cNvCxnSpPr>
            <p:nvPr/>
          </p:nvCxnSpPr>
          <p:spPr>
            <a:xfrm rot="16200000" flipH="1">
              <a:off x="5656180" y="1719453"/>
              <a:ext cx="595429" cy="115416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5C5362D-9F97-4365-AE03-724F2AAC8A41}"/>
                </a:ext>
              </a:extLst>
            </p:cNvPr>
            <p:cNvCxnSpPr>
              <a:cxnSpLocks/>
              <a:stCxn id="47" idx="5"/>
              <a:endCxn id="42" idx="2"/>
            </p:cNvCxnSpPr>
            <p:nvPr/>
          </p:nvCxnSpPr>
          <p:spPr>
            <a:xfrm flipV="1">
              <a:off x="4373582" y="3043466"/>
              <a:ext cx="167002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57">
              <a:extLst>
                <a:ext uri="{FF2B5EF4-FFF2-40B4-BE49-F238E27FC236}">
                  <a16:creationId xmlns:a16="http://schemas.microsoft.com/office/drawing/2014/main" id="{205A5D26-A388-42E7-A375-EF485BC79EAE}"/>
                </a:ext>
              </a:extLst>
            </p:cNvPr>
            <p:cNvCxnSpPr>
              <a:cxnSpLocks/>
              <a:stCxn id="42" idx="5"/>
              <a:endCxn id="9" idx="5"/>
            </p:cNvCxnSpPr>
            <p:nvPr/>
          </p:nvCxnSpPr>
          <p:spPr>
            <a:xfrm>
              <a:off x="6838659" y="2863780"/>
              <a:ext cx="962548" cy="953479"/>
            </a:xfrm>
            <a:prstGeom prst="bentConnector3">
              <a:avLst>
                <a:gd name="adj1" fmla="val 16346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57">
              <a:extLst>
                <a:ext uri="{FF2B5EF4-FFF2-40B4-BE49-F238E27FC236}">
                  <a16:creationId xmlns:a16="http://schemas.microsoft.com/office/drawing/2014/main" id="{6DB56F4D-999C-4CBC-BDEC-FFBCB3FA1560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rot="10800000" flipV="1">
              <a:off x="6077813" y="3996944"/>
              <a:ext cx="928345" cy="445408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57">
              <a:extLst>
                <a:ext uri="{FF2B5EF4-FFF2-40B4-BE49-F238E27FC236}">
                  <a16:creationId xmlns:a16="http://schemas.microsoft.com/office/drawing/2014/main" id="{0A5374BB-0744-47C8-8B1C-1EFCEF9B34DA}"/>
                </a:ext>
              </a:extLst>
            </p:cNvPr>
            <p:cNvCxnSpPr>
              <a:cxnSpLocks/>
              <a:stCxn id="8" idx="2"/>
              <a:endCxn id="127" idx="2"/>
            </p:cNvCxnSpPr>
            <p:nvPr/>
          </p:nvCxnSpPr>
          <p:spPr>
            <a:xfrm rot="16200000" flipH="1">
              <a:off x="6778914" y="4434427"/>
              <a:ext cx="325513" cy="1727712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Magnetic Disk 126">
              <a:extLst>
                <a:ext uri="{FF2B5EF4-FFF2-40B4-BE49-F238E27FC236}">
                  <a16:creationId xmlns:a16="http://schemas.microsoft.com/office/drawing/2014/main" id="{A1965E35-E745-4701-88E8-F609CCE9ECEC}"/>
                </a:ext>
              </a:extLst>
            </p:cNvPr>
            <p:cNvSpPr/>
            <p:nvPr/>
          </p:nvSpPr>
          <p:spPr>
            <a:xfrm>
              <a:off x="7805526" y="5015812"/>
              <a:ext cx="789525" cy="890455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13593D6-325C-4632-A706-556011D8D332}"/>
                </a:ext>
              </a:extLst>
            </p:cNvPr>
            <p:cNvSpPr txBox="1"/>
            <p:nvPr/>
          </p:nvSpPr>
          <p:spPr>
            <a:xfrm>
              <a:off x="7385384" y="5933578"/>
              <a:ext cx="1592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PostgreSQL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6FD093B-D38B-417F-BF5A-E90F396C7E45}"/>
                </a:ext>
              </a:extLst>
            </p:cNvPr>
            <p:cNvGrpSpPr/>
            <p:nvPr/>
          </p:nvGrpSpPr>
          <p:grpSpPr>
            <a:xfrm>
              <a:off x="8404570" y="3364458"/>
              <a:ext cx="2246956" cy="1118854"/>
              <a:chOff x="4438481" y="1812174"/>
              <a:chExt cx="2471651" cy="1230739"/>
            </a:xfrm>
          </p:grpSpPr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5913FA3A-F2FF-44A2-9359-550ED4EEC978}"/>
                  </a:ext>
                </a:extLst>
              </p:cNvPr>
              <p:cNvSpPr/>
              <p:nvPr/>
            </p:nvSpPr>
            <p:spPr>
              <a:xfrm>
                <a:off x="5298235" y="1812174"/>
                <a:ext cx="874553" cy="790618"/>
              </a:xfrm>
              <a:prstGeom prst="cube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4639C30-F973-4F94-9966-23C2CE1DF9DB}"/>
                  </a:ext>
                </a:extLst>
              </p:cNvPr>
              <p:cNvCxnSpPr>
                <a:cxnSpLocks/>
                <a:stCxn id="130" idx="3"/>
                <a:endCxn id="130" idx="1"/>
              </p:cNvCxnSpPr>
              <p:nvPr/>
            </p:nvCxnSpPr>
            <p:spPr>
              <a:xfrm flipV="1">
                <a:off x="5636684" y="2009829"/>
                <a:ext cx="0" cy="592963"/>
              </a:xfrm>
              <a:prstGeom prst="line">
                <a:avLst/>
              </a:prstGeom>
              <a:ln w="95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3933EB1-9F93-4D79-8E3A-42D86475C3F4}"/>
                  </a:ext>
                </a:extLst>
              </p:cNvPr>
              <p:cNvCxnSpPr>
                <a:cxnSpLocks/>
                <a:stCxn id="130" idx="1"/>
                <a:endCxn id="130" idx="0"/>
              </p:cNvCxnSpPr>
              <p:nvPr/>
            </p:nvCxnSpPr>
            <p:spPr>
              <a:xfrm flipV="1">
                <a:off x="5636684" y="1812174"/>
                <a:ext cx="197655" cy="197655"/>
              </a:xfrm>
              <a:prstGeom prst="line">
                <a:avLst/>
              </a:prstGeom>
              <a:ln w="9525">
                <a:solidFill>
                  <a:srgbClr val="A54C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6416A68-E927-4AFC-88AA-E4550FAC8C1C}"/>
                  </a:ext>
                </a:extLst>
              </p:cNvPr>
              <p:cNvSpPr txBox="1"/>
              <p:nvPr/>
            </p:nvSpPr>
            <p:spPr>
              <a:xfrm>
                <a:off x="4438481" y="2602792"/>
                <a:ext cx="2471651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  <a:latin typeface="Source sans pro"/>
                  </a:rPr>
                  <a:t>rpostgres</a:t>
                </a:r>
              </a:p>
            </p:txBody>
          </p:sp>
        </p:grpSp>
        <p:cxnSp>
          <p:nvCxnSpPr>
            <p:cNvPr id="134" name="Straight Arrow Connector 57">
              <a:extLst>
                <a:ext uri="{FF2B5EF4-FFF2-40B4-BE49-F238E27FC236}">
                  <a16:creationId xmlns:a16="http://schemas.microsoft.com/office/drawing/2014/main" id="{AD95136E-FF15-45C9-ABEB-C1DC83352F32}"/>
                </a:ext>
              </a:extLst>
            </p:cNvPr>
            <p:cNvCxnSpPr>
              <a:cxnSpLocks/>
              <a:stCxn id="42" idx="5"/>
              <a:endCxn id="130" idx="2"/>
            </p:cNvCxnSpPr>
            <p:nvPr/>
          </p:nvCxnSpPr>
          <p:spPr>
            <a:xfrm>
              <a:off x="6838659" y="2863780"/>
              <a:ext cx="2347506" cy="949892"/>
            </a:xfrm>
            <a:prstGeom prst="bentConnector3">
              <a:avLst>
                <a:gd name="adj1" fmla="val 6674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57">
              <a:extLst>
                <a:ext uri="{FF2B5EF4-FFF2-40B4-BE49-F238E27FC236}">
                  <a16:creationId xmlns:a16="http://schemas.microsoft.com/office/drawing/2014/main" id="{946669D5-CFF3-457A-8BC9-494615BCABA4}"/>
                </a:ext>
              </a:extLst>
            </p:cNvPr>
            <p:cNvCxnSpPr>
              <a:cxnSpLocks/>
              <a:stCxn id="130" idx="5"/>
              <a:endCxn id="127" idx="4"/>
            </p:cNvCxnSpPr>
            <p:nvPr/>
          </p:nvCxnSpPr>
          <p:spPr>
            <a:xfrm flipH="1">
              <a:off x="8595051" y="3633987"/>
              <a:ext cx="1386162" cy="1827053"/>
            </a:xfrm>
            <a:prstGeom prst="bentConnector3">
              <a:avLst>
                <a:gd name="adj1" fmla="val -3808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168DFA1-219E-4AF2-AA72-53CBEE1BC88E}"/>
                </a:ext>
              </a:extLst>
            </p:cNvPr>
            <p:cNvSpPr txBox="1"/>
            <p:nvPr/>
          </p:nvSpPr>
          <p:spPr>
            <a:xfrm>
              <a:off x="3753766" y="1743480"/>
              <a:ext cx="869694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/>
                </a:rPr>
                <a:t>Use dplyr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A379B33-C59F-4AAF-B680-CD9B48602CE5}"/>
                </a:ext>
              </a:extLst>
            </p:cNvPr>
            <p:cNvSpPr txBox="1"/>
            <p:nvPr/>
          </p:nvSpPr>
          <p:spPr>
            <a:xfrm>
              <a:off x="6098413" y="1767488"/>
              <a:ext cx="1013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/>
                </a:rPr>
                <a:t>Write SQL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642E0D7-3E53-4BD0-BDAD-C2BD3D85E135}"/>
                </a:ext>
              </a:extLst>
            </p:cNvPr>
            <p:cNvSpPr txBox="1"/>
            <p:nvPr/>
          </p:nvSpPr>
          <p:spPr>
            <a:xfrm>
              <a:off x="2331549" y="2757311"/>
              <a:ext cx="1202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/>
                </a:rPr>
                <a:t>Translates to</a:t>
              </a:r>
            </a:p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/>
                </a:rPr>
                <a:t>SQL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A75854E-2610-4792-8656-029CC813D930}"/>
                </a:ext>
              </a:extLst>
            </p:cNvPr>
            <p:cNvSpPr txBox="1"/>
            <p:nvPr/>
          </p:nvSpPr>
          <p:spPr>
            <a:xfrm>
              <a:off x="6925586" y="2332167"/>
              <a:ext cx="1478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/>
                </a:rPr>
                <a:t>SQL Commands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A15428F-B38A-4962-99E5-331219ABEC00}"/>
                </a:ext>
              </a:extLst>
            </p:cNvPr>
            <p:cNvSpPr txBox="1"/>
            <p:nvPr/>
          </p:nvSpPr>
          <p:spPr>
            <a:xfrm>
              <a:off x="8595050" y="4681677"/>
              <a:ext cx="1937191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/>
                </a:rPr>
                <a:t>Back-end communication</a:t>
              </a:r>
            </a:p>
          </p:txBody>
        </p:sp>
        <p:pic>
          <p:nvPicPr>
            <p:cNvPr id="51" name="Graphic 50" descr="User">
              <a:extLst>
                <a:ext uri="{FF2B5EF4-FFF2-40B4-BE49-F238E27FC236}">
                  <a16:creationId xmlns:a16="http://schemas.microsoft.com/office/drawing/2014/main" id="{1CA434E0-FDFC-4B31-B2CE-551D4928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6552" y="1118306"/>
              <a:ext cx="880517" cy="880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81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D23A2C-E690-419A-9FA3-17FBFD90221B}"/>
              </a:ext>
            </a:extLst>
          </p:cNvPr>
          <p:cNvSpPr/>
          <p:nvPr/>
        </p:nvSpPr>
        <p:spPr>
          <a:xfrm flipH="1">
            <a:off x="2365108" y="2229460"/>
            <a:ext cx="2103120" cy="843274"/>
          </a:xfrm>
          <a:custGeom>
            <a:avLst/>
            <a:gdLst>
              <a:gd name="connsiteX0" fmla="*/ 0 w 2607071"/>
              <a:gd name="connsiteY0" fmla="*/ 45358 h 453577"/>
              <a:gd name="connsiteX1" fmla="*/ 45358 w 2607071"/>
              <a:gd name="connsiteY1" fmla="*/ 0 h 453577"/>
              <a:gd name="connsiteX2" fmla="*/ 2561713 w 2607071"/>
              <a:gd name="connsiteY2" fmla="*/ 0 h 453577"/>
              <a:gd name="connsiteX3" fmla="*/ 2607071 w 2607071"/>
              <a:gd name="connsiteY3" fmla="*/ 45358 h 453577"/>
              <a:gd name="connsiteX4" fmla="*/ 2607071 w 2607071"/>
              <a:gd name="connsiteY4" fmla="*/ 408219 h 453577"/>
              <a:gd name="connsiteX5" fmla="*/ 2561713 w 2607071"/>
              <a:gd name="connsiteY5" fmla="*/ 453577 h 453577"/>
              <a:gd name="connsiteX6" fmla="*/ 45358 w 2607071"/>
              <a:gd name="connsiteY6" fmla="*/ 453577 h 453577"/>
              <a:gd name="connsiteX7" fmla="*/ 0 w 2607071"/>
              <a:gd name="connsiteY7" fmla="*/ 408219 h 453577"/>
              <a:gd name="connsiteX8" fmla="*/ 0 w 2607071"/>
              <a:gd name="connsiteY8" fmla="*/ 45358 h 45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7071" h="453577">
                <a:moveTo>
                  <a:pt x="0" y="45358"/>
                </a:moveTo>
                <a:cubicBezTo>
                  <a:pt x="0" y="20307"/>
                  <a:pt x="20307" y="0"/>
                  <a:pt x="45358" y="0"/>
                </a:cubicBezTo>
                <a:lnTo>
                  <a:pt x="2561713" y="0"/>
                </a:lnTo>
                <a:cubicBezTo>
                  <a:pt x="2586764" y="0"/>
                  <a:pt x="2607071" y="20307"/>
                  <a:pt x="2607071" y="45358"/>
                </a:cubicBezTo>
                <a:lnTo>
                  <a:pt x="2607071" y="408219"/>
                </a:lnTo>
                <a:cubicBezTo>
                  <a:pt x="2607071" y="433270"/>
                  <a:pt x="2586764" y="453577"/>
                  <a:pt x="2561713" y="453577"/>
                </a:cubicBezTo>
                <a:lnTo>
                  <a:pt x="45358" y="453577"/>
                </a:lnTo>
                <a:cubicBezTo>
                  <a:pt x="20307" y="453577"/>
                  <a:pt x="0" y="433270"/>
                  <a:pt x="0" y="408219"/>
                </a:cubicBezTo>
                <a:lnTo>
                  <a:pt x="0" y="453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85" tIns="25985" rIns="25985" bIns="2598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rgbClr val="595959"/>
                </a:solidFill>
              </a:rPr>
              <a:t>MS</a:t>
            </a:r>
            <a:r>
              <a:rPr lang="en-US" sz="2400" b="1" i="0" kern="1200" dirty="0">
                <a:solidFill>
                  <a:srgbClr val="595959"/>
                </a:solidFill>
              </a:rPr>
              <a:t> SQL Server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solidFill>
                  <a:srgbClr val="595959"/>
                </a:solidFill>
              </a:rPr>
              <a:t>Translation</a:t>
            </a:r>
            <a:endParaRPr lang="en-US" sz="2400" kern="1200" dirty="0">
              <a:solidFill>
                <a:srgbClr val="595959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610BE9-1FD9-47F5-9DCF-6F25EFD0A12C}"/>
              </a:ext>
            </a:extLst>
          </p:cNvPr>
          <p:cNvSpPr/>
          <p:nvPr/>
        </p:nvSpPr>
        <p:spPr>
          <a:xfrm>
            <a:off x="4084824" y="1189802"/>
            <a:ext cx="4318974" cy="7177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C180381-B2BE-4B75-B2CB-D06FCCEE5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06" y="1278154"/>
            <a:ext cx="3977302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class(con)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Console" panose="020B0609040504020204" pitchFamily="49" charset="0"/>
              </a:rPr>
              <a:t>[1] "Microsoft SQL Server"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9D7BB7-4948-45B8-8E7E-12ABE7838897}"/>
              </a:ext>
            </a:extLst>
          </p:cNvPr>
          <p:cNvSpPr/>
          <p:nvPr/>
        </p:nvSpPr>
        <p:spPr>
          <a:xfrm>
            <a:off x="9754182" y="3467999"/>
            <a:ext cx="1199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32F62"/>
                </a:solidFill>
                <a:latin typeface="SFMono-Regular"/>
              </a:rPr>
              <a:t>LENGTH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F9DDBA-6669-4B76-9134-C303822A914C}"/>
              </a:ext>
            </a:extLst>
          </p:cNvPr>
          <p:cNvSpPr/>
          <p:nvPr/>
        </p:nvSpPr>
        <p:spPr>
          <a:xfrm>
            <a:off x="2392101" y="3474427"/>
            <a:ext cx="2141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32F62"/>
                </a:solidFill>
                <a:latin typeface="SFMono-Regular"/>
              </a:rPr>
              <a:t>LEN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E8DAF-AD07-46DF-A8D0-929DF7A05865}"/>
              </a:ext>
            </a:extLst>
          </p:cNvPr>
          <p:cNvSpPr/>
          <p:nvPr/>
        </p:nvSpPr>
        <p:spPr>
          <a:xfrm>
            <a:off x="279320" y="3467998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  <a:latin typeface="Lucida Console" panose="020B0609040504020204" pitchFamily="49" charset="0"/>
                <a:ea typeface="Source Sans Pro" panose="020B0503030403020204" pitchFamily="34" charset="0"/>
              </a:rPr>
              <a:t>nchar()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118910-DE4D-4116-B43D-334FC0941BD6}"/>
              </a:ext>
            </a:extLst>
          </p:cNvPr>
          <p:cNvSpPr/>
          <p:nvPr/>
        </p:nvSpPr>
        <p:spPr>
          <a:xfrm>
            <a:off x="279320" y="4505059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  <a:latin typeface="Lucida Console" panose="020B0609040504020204" pitchFamily="49" charset="0"/>
                <a:ea typeface="Source Sans Pro" panose="020B0503030403020204" pitchFamily="34" charset="0"/>
              </a:rPr>
              <a:t>paste0()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CB4195-E366-4FD9-BE38-9AD056AC16C9}"/>
              </a:ext>
            </a:extLst>
          </p:cNvPr>
          <p:cNvSpPr/>
          <p:nvPr/>
        </p:nvSpPr>
        <p:spPr>
          <a:xfrm>
            <a:off x="5976396" y="4483308"/>
            <a:ext cx="1713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32F62"/>
                </a:solidFill>
                <a:latin typeface="SFMono-Regular"/>
              </a:rPr>
              <a:t>CONCAT</a:t>
            </a:r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69298-246C-4E42-9F3E-19B089EA841D}"/>
              </a:ext>
            </a:extLst>
          </p:cNvPr>
          <p:cNvSpPr/>
          <p:nvPr/>
        </p:nvSpPr>
        <p:spPr>
          <a:xfrm>
            <a:off x="9348486" y="5545121"/>
            <a:ext cx="1782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32F62"/>
                </a:solidFill>
                <a:latin typeface="SFMono-Regular"/>
              </a:rPr>
              <a:t>ABS</a:t>
            </a:r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07EA1E-A206-4188-B50F-CDD8F9999E68}"/>
              </a:ext>
            </a:extLst>
          </p:cNvPr>
          <p:cNvSpPr/>
          <p:nvPr/>
        </p:nvSpPr>
        <p:spPr>
          <a:xfrm>
            <a:off x="279320" y="5542120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  <a:latin typeface="Lucida Console" panose="020B0609040504020204" pitchFamily="49" charset="0"/>
                <a:ea typeface="Source Sans Pro" panose="020B0503030403020204" pitchFamily="34" charset="0"/>
              </a:rPr>
              <a:t>abs()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22B93C-3CE0-4E56-B3EB-583CB791EEDA}"/>
              </a:ext>
            </a:extLst>
          </p:cNvPr>
          <p:cNvCxnSpPr>
            <a:cxnSpLocks/>
          </p:cNvCxnSpPr>
          <p:nvPr/>
        </p:nvCxnSpPr>
        <p:spPr>
          <a:xfrm>
            <a:off x="2191473" y="4141420"/>
            <a:ext cx="9225428" cy="25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87985A-B962-467C-AD3D-D67B3217A342}"/>
              </a:ext>
            </a:extLst>
          </p:cNvPr>
          <p:cNvCxnSpPr>
            <a:cxnSpLocks/>
          </p:cNvCxnSpPr>
          <p:nvPr/>
        </p:nvCxnSpPr>
        <p:spPr>
          <a:xfrm>
            <a:off x="2191473" y="5215360"/>
            <a:ext cx="9283795" cy="3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5247D0-3B19-47CF-940B-B7BE648800E4}"/>
              </a:ext>
            </a:extLst>
          </p:cNvPr>
          <p:cNvSpPr/>
          <p:nvPr/>
        </p:nvSpPr>
        <p:spPr>
          <a:xfrm>
            <a:off x="2357375" y="3391383"/>
            <a:ext cx="2223124" cy="614899"/>
          </a:xfrm>
          <a:prstGeom prst="roundRect">
            <a:avLst/>
          </a:prstGeom>
          <a:noFill/>
          <a:ln w="57150" cap="flat">
            <a:solidFill>
              <a:schemeClr val="accent3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E59C23-12EA-4299-A30B-D66BE0191E94}"/>
              </a:ext>
            </a:extLst>
          </p:cNvPr>
          <p:cNvSpPr/>
          <p:nvPr/>
        </p:nvSpPr>
        <p:spPr>
          <a:xfrm>
            <a:off x="5945527" y="4421753"/>
            <a:ext cx="1780151" cy="614899"/>
          </a:xfrm>
          <a:prstGeom prst="roundRect">
            <a:avLst/>
          </a:prstGeom>
          <a:noFill/>
          <a:ln w="57150" cap="flat">
            <a:solidFill>
              <a:schemeClr val="accent3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3B7D78-7487-4DBE-9514-82D7D4214758}"/>
              </a:ext>
            </a:extLst>
          </p:cNvPr>
          <p:cNvSpPr/>
          <p:nvPr/>
        </p:nvSpPr>
        <p:spPr>
          <a:xfrm>
            <a:off x="9310168" y="5468505"/>
            <a:ext cx="1878536" cy="614899"/>
          </a:xfrm>
          <a:prstGeom prst="roundRect">
            <a:avLst/>
          </a:prstGeom>
          <a:noFill/>
          <a:ln w="57150" cap="flat">
            <a:solidFill>
              <a:schemeClr val="accent3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3CDEEF59-F253-44E6-B982-81590825F656}"/>
              </a:ext>
            </a:extLst>
          </p:cNvPr>
          <p:cNvSpPr/>
          <p:nvPr/>
        </p:nvSpPr>
        <p:spPr>
          <a:xfrm rot="18973181">
            <a:off x="3134408" y="5583878"/>
            <a:ext cx="656702" cy="647507"/>
          </a:xfrm>
          <a:prstGeom prst="plus">
            <a:avLst>
              <a:gd name="adj" fmla="val 33332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7B593A72-E0A0-4329-AA43-6DC745D485E4}"/>
              </a:ext>
            </a:extLst>
          </p:cNvPr>
          <p:cNvSpPr/>
          <p:nvPr/>
        </p:nvSpPr>
        <p:spPr>
          <a:xfrm rot="18973181">
            <a:off x="3134409" y="4424292"/>
            <a:ext cx="656702" cy="647507"/>
          </a:xfrm>
          <a:prstGeom prst="plus">
            <a:avLst>
              <a:gd name="adj" fmla="val 33332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C0A88FDC-E209-4FA3-97D0-F5B3DACD9099}"/>
              </a:ext>
            </a:extLst>
          </p:cNvPr>
          <p:cNvSpPr/>
          <p:nvPr/>
        </p:nvSpPr>
        <p:spPr>
          <a:xfrm rot="18973181">
            <a:off x="6504571" y="3375444"/>
            <a:ext cx="656702" cy="647507"/>
          </a:xfrm>
          <a:prstGeom prst="plus">
            <a:avLst>
              <a:gd name="adj" fmla="val 33332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61C135FF-9297-4233-BDBE-96A6844BE274}"/>
              </a:ext>
            </a:extLst>
          </p:cNvPr>
          <p:cNvSpPr/>
          <p:nvPr/>
        </p:nvSpPr>
        <p:spPr>
          <a:xfrm rot="18973181">
            <a:off x="6492644" y="5583877"/>
            <a:ext cx="656702" cy="647507"/>
          </a:xfrm>
          <a:prstGeom prst="plus">
            <a:avLst>
              <a:gd name="adj" fmla="val 33332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7F53E79F-8ACB-4198-A02E-5B1C69E1B7E2}"/>
              </a:ext>
            </a:extLst>
          </p:cNvPr>
          <p:cNvSpPr/>
          <p:nvPr/>
        </p:nvSpPr>
        <p:spPr>
          <a:xfrm rot="18973181">
            <a:off x="9921085" y="4444263"/>
            <a:ext cx="656702" cy="647507"/>
          </a:xfrm>
          <a:prstGeom prst="plus">
            <a:avLst>
              <a:gd name="adj" fmla="val 33332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8A7C517-B52F-4903-9C68-6BB31483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6" y="291211"/>
            <a:ext cx="11728462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err="1"/>
              <a:t>dbplyr</a:t>
            </a:r>
            <a:r>
              <a:rPr lang="en-US" dirty="0"/>
              <a:t> translates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DF4B7A0A-025D-46FB-BA03-F2D35FC32F7A}"/>
              </a:ext>
            </a:extLst>
          </p:cNvPr>
          <p:cNvSpPr/>
          <p:nvPr/>
        </p:nvSpPr>
        <p:spPr>
          <a:xfrm>
            <a:off x="4766707" y="4539860"/>
            <a:ext cx="503297" cy="37868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008E2A-0925-4836-AD16-1F11020088CA}"/>
              </a:ext>
            </a:extLst>
          </p:cNvPr>
          <p:cNvSpPr/>
          <p:nvPr/>
        </p:nvSpPr>
        <p:spPr>
          <a:xfrm>
            <a:off x="4766707" y="5694262"/>
            <a:ext cx="503297" cy="37868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6074F68-0E2E-452A-8DC0-9D6575806326}"/>
              </a:ext>
            </a:extLst>
          </p:cNvPr>
          <p:cNvSpPr/>
          <p:nvPr/>
        </p:nvSpPr>
        <p:spPr>
          <a:xfrm>
            <a:off x="8316432" y="5701804"/>
            <a:ext cx="503297" cy="37868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BDEC36-19DB-4DD7-96D1-A482E9025A5D}"/>
              </a:ext>
            </a:extLst>
          </p:cNvPr>
          <p:cNvSpPr/>
          <p:nvPr/>
        </p:nvSpPr>
        <p:spPr>
          <a:xfrm flipH="1">
            <a:off x="5769435" y="2229460"/>
            <a:ext cx="2103120" cy="843274"/>
          </a:xfrm>
          <a:custGeom>
            <a:avLst/>
            <a:gdLst>
              <a:gd name="connsiteX0" fmla="*/ 0 w 2607071"/>
              <a:gd name="connsiteY0" fmla="*/ 45358 h 453577"/>
              <a:gd name="connsiteX1" fmla="*/ 45358 w 2607071"/>
              <a:gd name="connsiteY1" fmla="*/ 0 h 453577"/>
              <a:gd name="connsiteX2" fmla="*/ 2561713 w 2607071"/>
              <a:gd name="connsiteY2" fmla="*/ 0 h 453577"/>
              <a:gd name="connsiteX3" fmla="*/ 2607071 w 2607071"/>
              <a:gd name="connsiteY3" fmla="*/ 45358 h 453577"/>
              <a:gd name="connsiteX4" fmla="*/ 2607071 w 2607071"/>
              <a:gd name="connsiteY4" fmla="*/ 408219 h 453577"/>
              <a:gd name="connsiteX5" fmla="*/ 2561713 w 2607071"/>
              <a:gd name="connsiteY5" fmla="*/ 453577 h 453577"/>
              <a:gd name="connsiteX6" fmla="*/ 45358 w 2607071"/>
              <a:gd name="connsiteY6" fmla="*/ 453577 h 453577"/>
              <a:gd name="connsiteX7" fmla="*/ 0 w 2607071"/>
              <a:gd name="connsiteY7" fmla="*/ 408219 h 453577"/>
              <a:gd name="connsiteX8" fmla="*/ 0 w 2607071"/>
              <a:gd name="connsiteY8" fmla="*/ 45358 h 45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7071" h="453577">
                <a:moveTo>
                  <a:pt x="0" y="45358"/>
                </a:moveTo>
                <a:cubicBezTo>
                  <a:pt x="0" y="20307"/>
                  <a:pt x="20307" y="0"/>
                  <a:pt x="45358" y="0"/>
                </a:cubicBezTo>
                <a:lnTo>
                  <a:pt x="2561713" y="0"/>
                </a:lnTo>
                <a:cubicBezTo>
                  <a:pt x="2586764" y="0"/>
                  <a:pt x="2607071" y="20307"/>
                  <a:pt x="2607071" y="45358"/>
                </a:cubicBezTo>
                <a:lnTo>
                  <a:pt x="2607071" y="408219"/>
                </a:lnTo>
                <a:cubicBezTo>
                  <a:pt x="2607071" y="433270"/>
                  <a:pt x="2586764" y="453577"/>
                  <a:pt x="2561713" y="453577"/>
                </a:cubicBezTo>
                <a:lnTo>
                  <a:pt x="45358" y="453577"/>
                </a:lnTo>
                <a:cubicBezTo>
                  <a:pt x="20307" y="453577"/>
                  <a:pt x="0" y="433270"/>
                  <a:pt x="0" y="408219"/>
                </a:cubicBezTo>
                <a:lnTo>
                  <a:pt x="0" y="453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85" tIns="25985" rIns="25985" bIns="2598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rgbClr val="595959"/>
                </a:solidFill>
              </a:rPr>
              <a:t>2</a:t>
            </a:r>
            <a:r>
              <a:rPr lang="en-US" sz="2400" b="1" baseline="30000" dirty="0">
                <a:solidFill>
                  <a:srgbClr val="595959"/>
                </a:solidFill>
              </a:rPr>
              <a:t>nd</a:t>
            </a:r>
            <a:r>
              <a:rPr lang="en-US" sz="2400" b="1" dirty="0">
                <a:solidFill>
                  <a:srgbClr val="595959"/>
                </a:solidFill>
              </a:rPr>
              <a:t> Level </a:t>
            </a:r>
            <a:r>
              <a:rPr lang="en-US" sz="2400" dirty="0">
                <a:solidFill>
                  <a:srgbClr val="595959"/>
                </a:solidFill>
              </a:rPr>
              <a:t>Translation</a:t>
            </a:r>
            <a:endParaRPr lang="en-US" sz="2400" kern="1200" dirty="0">
              <a:solidFill>
                <a:srgbClr val="595959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B1EE89F-1E00-4BF2-9381-69C94B889500}"/>
              </a:ext>
            </a:extLst>
          </p:cNvPr>
          <p:cNvSpPr/>
          <p:nvPr/>
        </p:nvSpPr>
        <p:spPr>
          <a:xfrm flipH="1">
            <a:off x="9197876" y="2229460"/>
            <a:ext cx="2103120" cy="843274"/>
          </a:xfrm>
          <a:custGeom>
            <a:avLst/>
            <a:gdLst>
              <a:gd name="connsiteX0" fmla="*/ 0 w 2607071"/>
              <a:gd name="connsiteY0" fmla="*/ 45358 h 453577"/>
              <a:gd name="connsiteX1" fmla="*/ 45358 w 2607071"/>
              <a:gd name="connsiteY1" fmla="*/ 0 h 453577"/>
              <a:gd name="connsiteX2" fmla="*/ 2561713 w 2607071"/>
              <a:gd name="connsiteY2" fmla="*/ 0 h 453577"/>
              <a:gd name="connsiteX3" fmla="*/ 2607071 w 2607071"/>
              <a:gd name="connsiteY3" fmla="*/ 45358 h 453577"/>
              <a:gd name="connsiteX4" fmla="*/ 2607071 w 2607071"/>
              <a:gd name="connsiteY4" fmla="*/ 408219 h 453577"/>
              <a:gd name="connsiteX5" fmla="*/ 2561713 w 2607071"/>
              <a:gd name="connsiteY5" fmla="*/ 453577 h 453577"/>
              <a:gd name="connsiteX6" fmla="*/ 45358 w 2607071"/>
              <a:gd name="connsiteY6" fmla="*/ 453577 h 453577"/>
              <a:gd name="connsiteX7" fmla="*/ 0 w 2607071"/>
              <a:gd name="connsiteY7" fmla="*/ 408219 h 453577"/>
              <a:gd name="connsiteX8" fmla="*/ 0 w 2607071"/>
              <a:gd name="connsiteY8" fmla="*/ 45358 h 45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7071" h="453577">
                <a:moveTo>
                  <a:pt x="0" y="45358"/>
                </a:moveTo>
                <a:cubicBezTo>
                  <a:pt x="0" y="20307"/>
                  <a:pt x="20307" y="0"/>
                  <a:pt x="45358" y="0"/>
                </a:cubicBezTo>
                <a:lnTo>
                  <a:pt x="2561713" y="0"/>
                </a:lnTo>
                <a:cubicBezTo>
                  <a:pt x="2586764" y="0"/>
                  <a:pt x="2607071" y="20307"/>
                  <a:pt x="2607071" y="45358"/>
                </a:cubicBezTo>
                <a:lnTo>
                  <a:pt x="2607071" y="408219"/>
                </a:lnTo>
                <a:cubicBezTo>
                  <a:pt x="2607071" y="433270"/>
                  <a:pt x="2586764" y="453577"/>
                  <a:pt x="2561713" y="453577"/>
                </a:cubicBezTo>
                <a:lnTo>
                  <a:pt x="45358" y="453577"/>
                </a:lnTo>
                <a:cubicBezTo>
                  <a:pt x="20307" y="453577"/>
                  <a:pt x="0" y="433270"/>
                  <a:pt x="0" y="408219"/>
                </a:cubicBezTo>
                <a:lnTo>
                  <a:pt x="0" y="453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85" tIns="25985" rIns="25985" bIns="2598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rgbClr val="595959"/>
                </a:solidFill>
              </a:rPr>
              <a:t>1</a:t>
            </a:r>
            <a:r>
              <a:rPr lang="en-US" sz="2400" b="1" baseline="30000" dirty="0">
                <a:solidFill>
                  <a:srgbClr val="595959"/>
                </a:solidFill>
              </a:rPr>
              <a:t>st</a:t>
            </a:r>
            <a:r>
              <a:rPr lang="en-US" sz="2400" b="1" dirty="0">
                <a:solidFill>
                  <a:srgbClr val="595959"/>
                </a:solidFill>
              </a:rPr>
              <a:t> Level </a:t>
            </a:r>
            <a:r>
              <a:rPr lang="en-US" sz="2400" dirty="0">
                <a:solidFill>
                  <a:srgbClr val="595959"/>
                </a:solidFill>
              </a:rPr>
              <a:t>Translation</a:t>
            </a:r>
            <a:endParaRPr lang="en-US" sz="2400" kern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1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309F-B08B-45FA-9B76-003F2F7C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91211"/>
            <a:ext cx="11684127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Translations available in </a:t>
            </a:r>
            <a:r>
              <a:rPr lang="en-US" i="1" dirty="0"/>
              <a:t>dbplyr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711E-B4AB-4C03-BAA4-14713DBF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790" y="1233853"/>
            <a:ext cx="11183207" cy="4989032"/>
          </a:xfrm>
        </p:spPr>
        <p:txBody>
          <a:bodyPr wrap="none" lIns="0" tIns="0" rIns="0" bIns="0" numCol="2" spcCol="274320">
            <a:noAutofit/>
          </a:bodyPr>
          <a:lstStyle/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Microsoft SQL Server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Oracle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Apache Hive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Apache Impala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PostgreSQL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MS Access 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MariaDB (MySQL)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SQLite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Amazon Redshift 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Teradata </a:t>
            </a:r>
          </a:p>
          <a:p>
            <a:pPr marL="0" indent="-548640">
              <a:lnSpc>
                <a:spcPct val="150000"/>
              </a:lnSpc>
              <a:spcBef>
                <a:spcPts val="0"/>
              </a:spcBef>
              <a:buNone/>
            </a:pP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3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5D8A-786A-4C8D-A678-1B177F76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291211"/>
            <a:ext cx="11739545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Some advice…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231A7-2336-419D-A46F-D9D6032D1192}"/>
              </a:ext>
            </a:extLst>
          </p:cNvPr>
          <p:cNvSpPr txBox="1"/>
          <p:nvPr/>
        </p:nvSpPr>
        <p:spPr>
          <a:xfrm>
            <a:off x="1742321" y="4985153"/>
            <a:ext cx="1044967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tbl(con, "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No SQL statements in tbl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B4490-962E-481F-8A93-17D59D030AE6}"/>
              </a:ext>
            </a:extLst>
          </p:cNvPr>
          <p:cNvSpPr txBox="1"/>
          <p:nvPr/>
        </p:nvSpPr>
        <p:spPr>
          <a:xfrm>
            <a:off x="1742321" y="1451225"/>
            <a:ext cx="1038317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1. Think before you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collect()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46122-A987-4BC3-945C-122210078B84}"/>
              </a:ext>
            </a:extLst>
          </p:cNvPr>
          <p:cNvSpPr txBox="1"/>
          <p:nvPr/>
        </p:nvSpPr>
        <p:spPr>
          <a:xfrm>
            <a:off x="1742321" y="2629201"/>
            <a:ext cx="1005621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2. Just a bit off the top, use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head()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6532F-04F4-4FE6-A2A8-60F994D1E86B}"/>
              </a:ext>
            </a:extLst>
          </p:cNvPr>
          <p:cNvSpPr txBox="1"/>
          <p:nvPr/>
        </p:nvSpPr>
        <p:spPr>
          <a:xfrm>
            <a:off x="1742321" y="3807177"/>
            <a:ext cx="1034081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3. Be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select()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ive of fields to bring back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63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5D8A-786A-4C8D-A678-1B177F76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291211"/>
            <a:ext cx="11739545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B4490-962E-481F-8A93-17D59D030AE6}"/>
              </a:ext>
            </a:extLst>
          </p:cNvPr>
          <p:cNvSpPr txBox="1"/>
          <p:nvPr/>
        </p:nvSpPr>
        <p:spPr>
          <a:xfrm>
            <a:off x="1742321" y="2393857"/>
            <a:ext cx="10383177" cy="24619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 err="1">
                <a:solidFill>
                  <a:schemeClr val="bg1">
                    <a:lumMod val="50000"/>
                  </a:schemeClr>
                </a:solidFill>
              </a:rPr>
              <a:t>db.rstudio.com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 err="1">
                <a:solidFill>
                  <a:schemeClr val="bg1">
                    <a:lumMod val="50000"/>
                  </a:schemeClr>
                </a:solidFill>
              </a:rPr>
              <a:t>bit.ly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4400" b="1" dirty="0" err="1">
                <a:solidFill>
                  <a:schemeClr val="bg1">
                    <a:lumMod val="50000"/>
                  </a:schemeClr>
                </a:solidFill>
              </a:rPr>
              <a:t>odbc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-webinar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5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B61-CCAE-4B22-AA86-FF9D4269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6" y="291211"/>
            <a:ext cx="11761712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definitions</a:t>
            </a:r>
          </a:p>
        </p:txBody>
      </p:sp>
      <p:pic>
        <p:nvPicPr>
          <p:cNvPr id="43" name="Graphic 42" descr="Employee Badge">
            <a:extLst>
              <a:ext uri="{FF2B5EF4-FFF2-40B4-BE49-F238E27FC236}">
                <a16:creationId xmlns:a16="http://schemas.microsoft.com/office/drawing/2014/main" id="{91C42216-5C82-41BD-B5A9-A3056286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380" y="1333602"/>
            <a:ext cx="1399508" cy="139950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C3A863F-CE2C-4499-979B-38632B7D124C}"/>
              </a:ext>
            </a:extLst>
          </p:cNvPr>
          <p:cNvSpPr txBox="1"/>
          <p:nvPr/>
        </p:nvSpPr>
        <p:spPr>
          <a:xfrm>
            <a:off x="3684200" y="1342393"/>
            <a:ext cx="71088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</a:rPr>
              <a:t>User name &amp; password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</a:rPr>
              <a:t>Token</a:t>
            </a:r>
          </a:p>
        </p:txBody>
      </p:sp>
      <p:pic>
        <p:nvPicPr>
          <p:cNvPr id="5" name="Graphic 4" descr="Map with pin">
            <a:extLst>
              <a:ext uri="{FF2B5EF4-FFF2-40B4-BE49-F238E27FC236}">
                <a16:creationId xmlns:a16="http://schemas.microsoft.com/office/drawing/2014/main" id="{489BF5CE-81AD-4251-8ED7-2DCBA72BE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3079" y="2936033"/>
            <a:ext cx="1372111" cy="1372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4A885-2685-40D4-B82E-D1B3915F0230}"/>
              </a:ext>
            </a:extLst>
          </p:cNvPr>
          <p:cNvSpPr txBox="1"/>
          <p:nvPr/>
        </p:nvSpPr>
        <p:spPr>
          <a:xfrm>
            <a:off x="3684200" y="2888829"/>
            <a:ext cx="65377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</a:rPr>
              <a:t>URL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</a:rPr>
              <a:t>IP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99DAE4-065D-4274-ACAE-215BB185F041}"/>
              </a:ext>
            </a:extLst>
          </p:cNvPr>
          <p:cNvGrpSpPr/>
          <p:nvPr/>
        </p:nvGrpSpPr>
        <p:grpSpPr>
          <a:xfrm>
            <a:off x="1773079" y="4657508"/>
            <a:ext cx="9632815" cy="1719396"/>
            <a:chOff x="1597900" y="4549417"/>
            <a:chExt cx="9632815" cy="171939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06B0622-79E6-45C4-9D53-FA980879B83A}"/>
                </a:ext>
              </a:extLst>
            </p:cNvPr>
            <p:cNvGrpSpPr/>
            <p:nvPr/>
          </p:nvGrpSpPr>
          <p:grpSpPr>
            <a:xfrm flipH="1">
              <a:off x="1597900" y="4549417"/>
              <a:ext cx="1886972" cy="1719396"/>
              <a:chOff x="5565410" y="2460949"/>
              <a:chExt cx="926668" cy="841281"/>
            </a:xfrm>
            <a:solidFill>
              <a:schemeClr val="bg1">
                <a:lumMod val="50000"/>
              </a:schemeClr>
            </a:solidFill>
          </p:grpSpPr>
          <p:pic>
            <p:nvPicPr>
              <p:cNvPr id="45" name="Graphic 44" descr="Car">
                <a:extLst>
                  <a:ext uri="{FF2B5EF4-FFF2-40B4-BE49-F238E27FC236}">
                    <a16:creationId xmlns:a16="http://schemas.microsoft.com/office/drawing/2014/main" id="{2B64DACD-5216-4B88-849C-D4BD66591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5565410" y="2460949"/>
                <a:ext cx="926668" cy="841281"/>
              </a:xfrm>
              <a:prstGeom prst="rect">
                <a:avLst/>
              </a:prstGeom>
            </p:spPr>
          </p:pic>
          <p:pic>
            <p:nvPicPr>
              <p:cNvPr id="46" name="Graphic 45" descr="Bike">
                <a:extLst>
                  <a:ext uri="{FF2B5EF4-FFF2-40B4-BE49-F238E27FC236}">
                    <a16:creationId xmlns:a16="http://schemas.microsoft.com/office/drawing/2014/main" id="{B5A97737-1725-417B-B364-2AA3130DC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529013" flipH="1">
                <a:off x="5848325" y="2726081"/>
                <a:ext cx="283635" cy="25750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7CEE8F-7F60-4DD5-87E2-00BC25ABDAFB}"/>
                </a:ext>
              </a:extLst>
            </p:cNvPr>
            <p:cNvSpPr txBox="1"/>
            <p:nvPr/>
          </p:nvSpPr>
          <p:spPr>
            <a:xfrm>
              <a:off x="3509021" y="4645367"/>
              <a:ext cx="77216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ODBC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(Used by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ADO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 &amp;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OLE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DB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)</a:t>
              </a:r>
              <a:endPara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/>
                </a:rPr>
                <a:t>JDBC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708CB3-F9E8-4D51-AF1E-97809D23A8F3}"/>
              </a:ext>
            </a:extLst>
          </p:cNvPr>
          <p:cNvCxnSpPr>
            <a:cxnSpLocks/>
          </p:cNvCxnSpPr>
          <p:nvPr/>
        </p:nvCxnSpPr>
        <p:spPr>
          <a:xfrm flipH="1" flipV="1">
            <a:off x="2125238" y="2832149"/>
            <a:ext cx="8302727" cy="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056219-2E68-48FC-85D2-EA753CABF3D3}"/>
              </a:ext>
            </a:extLst>
          </p:cNvPr>
          <p:cNvCxnSpPr>
            <a:cxnSpLocks/>
          </p:cNvCxnSpPr>
          <p:nvPr/>
        </p:nvCxnSpPr>
        <p:spPr>
          <a:xfrm flipH="1" flipV="1">
            <a:off x="2034803" y="4702627"/>
            <a:ext cx="8302727" cy="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9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3222C4-B5AD-40E1-8121-40743F88D78C}"/>
              </a:ext>
            </a:extLst>
          </p:cNvPr>
          <p:cNvSpPr/>
          <p:nvPr/>
        </p:nvSpPr>
        <p:spPr>
          <a:xfrm>
            <a:off x="2899155" y="2265877"/>
            <a:ext cx="2179883" cy="240437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5EB07261-87AD-4B73-9709-3B85DE04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248" y="2116832"/>
            <a:ext cx="2820776" cy="2820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F1B61-CCAE-4B22-AA86-FF9D4269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8" y="291211"/>
            <a:ext cx="11722920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info</a:t>
            </a:r>
          </a:p>
        </p:txBody>
      </p:sp>
      <p:pic>
        <p:nvPicPr>
          <p:cNvPr id="43" name="Graphic 42" descr="Employee Badge">
            <a:extLst>
              <a:ext uri="{FF2B5EF4-FFF2-40B4-BE49-F238E27FC236}">
                <a16:creationId xmlns:a16="http://schemas.microsoft.com/office/drawing/2014/main" id="{91C42216-5C82-41BD-B5A9-A30562867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5016" y="2268689"/>
            <a:ext cx="1106424" cy="1106424"/>
          </a:xfrm>
          <a:prstGeom prst="rect">
            <a:avLst/>
          </a:prstGeom>
        </p:spPr>
      </p:pic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DB9CCDCD-478F-4B96-B453-ED60055E38E1}"/>
              </a:ext>
            </a:extLst>
          </p:cNvPr>
          <p:cNvSpPr/>
          <p:nvPr/>
        </p:nvSpPr>
        <p:spPr>
          <a:xfrm>
            <a:off x="9527879" y="1820381"/>
            <a:ext cx="992081" cy="115790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5D24D5-D56D-44CD-AA08-5115622CE198}"/>
              </a:ext>
            </a:extLst>
          </p:cNvPr>
          <p:cNvGrpSpPr/>
          <p:nvPr/>
        </p:nvGrpSpPr>
        <p:grpSpPr>
          <a:xfrm flipH="1">
            <a:off x="2987056" y="3022333"/>
            <a:ext cx="1213215" cy="1009773"/>
            <a:chOff x="5565410" y="2460949"/>
            <a:chExt cx="926668" cy="841281"/>
          </a:xfrm>
          <a:solidFill>
            <a:srgbClr val="CC6600"/>
          </a:solidFill>
        </p:grpSpPr>
        <p:pic>
          <p:nvPicPr>
            <p:cNvPr id="27" name="Graphic 26" descr="Car">
              <a:extLst>
                <a:ext uri="{FF2B5EF4-FFF2-40B4-BE49-F238E27FC236}">
                  <a16:creationId xmlns:a16="http://schemas.microsoft.com/office/drawing/2014/main" id="{4AADD30B-D797-4E34-8717-6542FE86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28" name="Graphic 27" descr="Bike">
              <a:extLst>
                <a:ext uri="{FF2B5EF4-FFF2-40B4-BE49-F238E27FC236}">
                  <a16:creationId xmlns:a16="http://schemas.microsoft.com/office/drawing/2014/main" id="{AABDC98C-6D91-45B7-A1D9-4DE8FF7F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pic>
        <p:nvPicPr>
          <p:cNvPr id="5" name="Graphic 4" descr="Map with pin">
            <a:extLst>
              <a:ext uri="{FF2B5EF4-FFF2-40B4-BE49-F238E27FC236}">
                <a16:creationId xmlns:a16="http://schemas.microsoft.com/office/drawing/2014/main" id="{489BF5CE-81AD-4251-8ED7-2DCBA72BEE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6096" y="3634338"/>
            <a:ext cx="1106424" cy="1106424"/>
          </a:xfrm>
          <a:prstGeom prst="rect">
            <a:avLst/>
          </a:prstGeom>
        </p:spPr>
      </p:pic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0287C849-7C73-4BAA-9536-069FE6758F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4613" y="2726277"/>
            <a:ext cx="1106424" cy="110642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24FA656-1CAA-47C5-A2E7-1D0CECE4A010}"/>
              </a:ext>
            </a:extLst>
          </p:cNvPr>
          <p:cNvSpPr txBox="1"/>
          <p:nvPr/>
        </p:nvSpPr>
        <p:spPr>
          <a:xfrm>
            <a:off x="3222243" y="1691448"/>
            <a:ext cx="159867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Connection Info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2003D-2CB9-4A8E-A252-8706B8553ACA}"/>
              </a:ext>
            </a:extLst>
          </p:cNvPr>
          <p:cNvCxnSpPr>
            <a:cxnSpLocks/>
          </p:cNvCxnSpPr>
          <p:nvPr/>
        </p:nvCxnSpPr>
        <p:spPr>
          <a:xfrm flipV="1">
            <a:off x="5158460" y="3496001"/>
            <a:ext cx="677950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8CF38C-5D19-484C-ADCC-681FA758D307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7947319" y="2485224"/>
            <a:ext cx="1247933" cy="7735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828ED7-0B57-4757-8D3B-AC90F32B758E}"/>
              </a:ext>
            </a:extLst>
          </p:cNvPr>
          <p:cNvCxnSpPr>
            <a:cxnSpLocks/>
          </p:cNvCxnSpPr>
          <p:nvPr/>
        </p:nvCxnSpPr>
        <p:spPr>
          <a:xfrm>
            <a:off x="1982196" y="3468066"/>
            <a:ext cx="75818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E005D6-8C01-4D58-BB77-AFA9DF6EC411}"/>
              </a:ext>
            </a:extLst>
          </p:cNvPr>
          <p:cNvGrpSpPr/>
          <p:nvPr/>
        </p:nvGrpSpPr>
        <p:grpSpPr>
          <a:xfrm flipH="1">
            <a:off x="6926808" y="2996856"/>
            <a:ext cx="507769" cy="418759"/>
            <a:chOff x="5565410" y="2460949"/>
            <a:chExt cx="926668" cy="841281"/>
          </a:xfrm>
          <a:solidFill>
            <a:srgbClr val="CC6600"/>
          </a:solidFill>
        </p:grpSpPr>
        <p:pic>
          <p:nvPicPr>
            <p:cNvPr id="48" name="Graphic 47" descr="Car">
              <a:extLst>
                <a:ext uri="{FF2B5EF4-FFF2-40B4-BE49-F238E27FC236}">
                  <a16:creationId xmlns:a16="http://schemas.microsoft.com/office/drawing/2014/main" id="{BF751A46-A8DD-4A6D-A417-1831EEF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49" name="Graphic 48" descr="Bike">
              <a:extLst>
                <a:ext uri="{FF2B5EF4-FFF2-40B4-BE49-F238E27FC236}">
                  <a16:creationId xmlns:a16="http://schemas.microsoft.com/office/drawing/2014/main" id="{907EEBF6-C654-4DE8-B006-D542970A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52D2303-C5AE-45FE-96C9-D4B18F6EB29B}"/>
              </a:ext>
            </a:extLst>
          </p:cNvPr>
          <p:cNvGrpSpPr/>
          <p:nvPr/>
        </p:nvGrpSpPr>
        <p:grpSpPr>
          <a:xfrm flipH="1">
            <a:off x="6945050" y="3263711"/>
            <a:ext cx="507769" cy="418759"/>
            <a:chOff x="5565410" y="2460949"/>
            <a:chExt cx="926668" cy="841281"/>
          </a:xfrm>
          <a:solidFill>
            <a:schemeClr val="bg1">
              <a:lumMod val="75000"/>
            </a:schemeClr>
          </a:solidFill>
        </p:grpSpPr>
        <p:pic>
          <p:nvPicPr>
            <p:cNvPr id="54" name="Graphic 53" descr="Car">
              <a:extLst>
                <a:ext uri="{FF2B5EF4-FFF2-40B4-BE49-F238E27FC236}">
                  <a16:creationId xmlns:a16="http://schemas.microsoft.com/office/drawing/2014/main" id="{8C09097D-2C98-4CA2-8B73-DA9CDC86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55" name="Graphic 54" descr="Bike">
              <a:extLst>
                <a:ext uri="{FF2B5EF4-FFF2-40B4-BE49-F238E27FC236}">
                  <a16:creationId xmlns:a16="http://schemas.microsoft.com/office/drawing/2014/main" id="{0199D3FD-0C0A-4998-A796-0EED6B151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ABFABD-D83E-4ED0-8329-44F445DFDFDD}"/>
              </a:ext>
            </a:extLst>
          </p:cNvPr>
          <p:cNvGrpSpPr/>
          <p:nvPr/>
        </p:nvGrpSpPr>
        <p:grpSpPr>
          <a:xfrm flipH="1">
            <a:off x="6360705" y="2984747"/>
            <a:ext cx="507769" cy="418759"/>
            <a:chOff x="5565410" y="2460949"/>
            <a:chExt cx="926668" cy="841281"/>
          </a:xfrm>
          <a:solidFill>
            <a:schemeClr val="bg1">
              <a:lumMod val="75000"/>
            </a:schemeClr>
          </a:solidFill>
        </p:grpSpPr>
        <p:pic>
          <p:nvPicPr>
            <p:cNvPr id="57" name="Graphic 56" descr="Car">
              <a:extLst>
                <a:ext uri="{FF2B5EF4-FFF2-40B4-BE49-F238E27FC236}">
                  <a16:creationId xmlns:a16="http://schemas.microsoft.com/office/drawing/2014/main" id="{3FCCC4BF-BBF9-4BC7-85B9-5EB2F5CBD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58" name="Graphic 57" descr="Bike">
              <a:extLst>
                <a:ext uri="{FF2B5EF4-FFF2-40B4-BE49-F238E27FC236}">
                  <a16:creationId xmlns:a16="http://schemas.microsoft.com/office/drawing/2014/main" id="{BCE2601F-03AA-47FD-B8C8-2D3F6486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F80089-24F8-43BC-B33C-B1D842587D96}"/>
              </a:ext>
            </a:extLst>
          </p:cNvPr>
          <p:cNvGrpSpPr/>
          <p:nvPr/>
        </p:nvGrpSpPr>
        <p:grpSpPr>
          <a:xfrm flipH="1">
            <a:off x="6363462" y="3270340"/>
            <a:ext cx="507769" cy="418759"/>
            <a:chOff x="5565410" y="2460949"/>
            <a:chExt cx="926668" cy="841281"/>
          </a:xfrm>
          <a:solidFill>
            <a:schemeClr val="bg1">
              <a:lumMod val="75000"/>
            </a:schemeClr>
          </a:solidFill>
        </p:grpSpPr>
        <p:pic>
          <p:nvPicPr>
            <p:cNvPr id="60" name="Graphic 59" descr="Car">
              <a:extLst>
                <a:ext uri="{FF2B5EF4-FFF2-40B4-BE49-F238E27FC236}">
                  <a16:creationId xmlns:a16="http://schemas.microsoft.com/office/drawing/2014/main" id="{FB8D2868-CBEA-4672-8BF9-DC5501CB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61" name="Graphic 60" descr="Bike">
              <a:extLst>
                <a:ext uri="{FF2B5EF4-FFF2-40B4-BE49-F238E27FC236}">
                  <a16:creationId xmlns:a16="http://schemas.microsoft.com/office/drawing/2014/main" id="{1C14E0B8-315E-4BC6-B171-3621A916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FA4F99CB-B4D1-407A-A4E7-C4FEAEF35D87}"/>
              </a:ext>
            </a:extLst>
          </p:cNvPr>
          <p:cNvSpPr/>
          <p:nvPr/>
        </p:nvSpPr>
        <p:spPr>
          <a:xfrm>
            <a:off x="9530320" y="3063632"/>
            <a:ext cx="992081" cy="115790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7C7DD441-8F67-42A2-A56C-57720158A28D}"/>
              </a:ext>
            </a:extLst>
          </p:cNvPr>
          <p:cNvSpPr/>
          <p:nvPr/>
        </p:nvSpPr>
        <p:spPr>
          <a:xfrm>
            <a:off x="9527879" y="4422071"/>
            <a:ext cx="992081" cy="115790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Graphic 63" descr="Map with pin">
            <a:extLst>
              <a:ext uri="{FF2B5EF4-FFF2-40B4-BE49-F238E27FC236}">
                <a16:creationId xmlns:a16="http://schemas.microsoft.com/office/drawing/2014/main" id="{81215CB3-6335-45FF-AD86-0DF3122E76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0478" y="2729884"/>
            <a:ext cx="719271" cy="719271"/>
          </a:xfrm>
          <a:prstGeom prst="rect">
            <a:avLst/>
          </a:prstGeom>
        </p:spPr>
      </p:pic>
      <p:pic>
        <p:nvPicPr>
          <p:cNvPr id="65" name="Graphic 64" descr="Employee Badge">
            <a:extLst>
              <a:ext uri="{FF2B5EF4-FFF2-40B4-BE49-F238E27FC236}">
                <a16:creationId xmlns:a16="http://schemas.microsoft.com/office/drawing/2014/main" id="{A5137225-9327-42EE-A8BE-031C2C8D3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5252" y="2087002"/>
            <a:ext cx="796443" cy="7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1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5EB07261-87AD-4B73-9709-3B85DE04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693" y="-27769"/>
            <a:ext cx="7472696" cy="7472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F1B61-CCAE-4B22-AA86-FF9D4269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91211"/>
            <a:ext cx="11734003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 Name (DSN)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E005D6-8C01-4D58-BB77-AFA9DF6EC411}"/>
              </a:ext>
            </a:extLst>
          </p:cNvPr>
          <p:cNvGrpSpPr/>
          <p:nvPr/>
        </p:nvGrpSpPr>
        <p:grpSpPr>
          <a:xfrm flipH="1">
            <a:off x="7447692" y="2963761"/>
            <a:ext cx="461608" cy="380690"/>
            <a:chOff x="5565410" y="2460949"/>
            <a:chExt cx="926668" cy="841281"/>
          </a:xfrm>
          <a:solidFill>
            <a:srgbClr val="CC6600"/>
          </a:solidFill>
        </p:grpSpPr>
        <p:pic>
          <p:nvPicPr>
            <p:cNvPr id="48" name="Graphic 47" descr="Car">
              <a:extLst>
                <a:ext uri="{FF2B5EF4-FFF2-40B4-BE49-F238E27FC236}">
                  <a16:creationId xmlns:a16="http://schemas.microsoft.com/office/drawing/2014/main" id="{BF751A46-A8DD-4A6D-A417-1831EEF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49" name="Graphic 48" descr="Bike">
              <a:extLst>
                <a:ext uri="{FF2B5EF4-FFF2-40B4-BE49-F238E27FC236}">
                  <a16:creationId xmlns:a16="http://schemas.microsoft.com/office/drawing/2014/main" id="{907EEBF6-C654-4DE8-B006-D542970A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52D2303-C5AE-45FE-96C9-D4B18F6EB29B}"/>
              </a:ext>
            </a:extLst>
          </p:cNvPr>
          <p:cNvGrpSpPr/>
          <p:nvPr/>
        </p:nvGrpSpPr>
        <p:grpSpPr>
          <a:xfrm flipH="1">
            <a:off x="7447692" y="3286761"/>
            <a:ext cx="461608" cy="380690"/>
            <a:chOff x="5565410" y="2460949"/>
            <a:chExt cx="926668" cy="841281"/>
          </a:xfrm>
          <a:solidFill>
            <a:schemeClr val="bg1">
              <a:lumMod val="75000"/>
            </a:schemeClr>
          </a:solidFill>
        </p:grpSpPr>
        <p:pic>
          <p:nvPicPr>
            <p:cNvPr id="54" name="Graphic 53" descr="Car">
              <a:extLst>
                <a:ext uri="{FF2B5EF4-FFF2-40B4-BE49-F238E27FC236}">
                  <a16:creationId xmlns:a16="http://schemas.microsoft.com/office/drawing/2014/main" id="{8C09097D-2C98-4CA2-8B73-DA9CDC86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55" name="Graphic 54" descr="Bike">
              <a:extLst>
                <a:ext uri="{FF2B5EF4-FFF2-40B4-BE49-F238E27FC236}">
                  <a16:creationId xmlns:a16="http://schemas.microsoft.com/office/drawing/2014/main" id="{0199D3FD-0C0A-4998-A796-0EED6B151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ABFABD-D83E-4ED0-8329-44F445DFDFDD}"/>
              </a:ext>
            </a:extLst>
          </p:cNvPr>
          <p:cNvGrpSpPr/>
          <p:nvPr/>
        </p:nvGrpSpPr>
        <p:grpSpPr>
          <a:xfrm flipH="1">
            <a:off x="7429450" y="2596422"/>
            <a:ext cx="461608" cy="380690"/>
            <a:chOff x="5565410" y="2460949"/>
            <a:chExt cx="926668" cy="841281"/>
          </a:xfrm>
          <a:solidFill>
            <a:schemeClr val="bg1">
              <a:lumMod val="75000"/>
            </a:schemeClr>
          </a:solidFill>
        </p:grpSpPr>
        <p:pic>
          <p:nvPicPr>
            <p:cNvPr id="57" name="Graphic 56" descr="Car">
              <a:extLst>
                <a:ext uri="{FF2B5EF4-FFF2-40B4-BE49-F238E27FC236}">
                  <a16:creationId xmlns:a16="http://schemas.microsoft.com/office/drawing/2014/main" id="{3FCCC4BF-BBF9-4BC7-85B9-5EB2F5CBD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58" name="Graphic 57" descr="Bike">
              <a:extLst>
                <a:ext uri="{FF2B5EF4-FFF2-40B4-BE49-F238E27FC236}">
                  <a16:creationId xmlns:a16="http://schemas.microsoft.com/office/drawing/2014/main" id="{BCE2601F-03AA-47FD-B8C8-2D3F6486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F80089-24F8-43BC-B33C-B1D842587D96}"/>
              </a:ext>
            </a:extLst>
          </p:cNvPr>
          <p:cNvGrpSpPr/>
          <p:nvPr/>
        </p:nvGrpSpPr>
        <p:grpSpPr>
          <a:xfrm flipH="1">
            <a:off x="7447692" y="3596572"/>
            <a:ext cx="461608" cy="380690"/>
            <a:chOff x="5565410" y="2460949"/>
            <a:chExt cx="926668" cy="841281"/>
          </a:xfrm>
          <a:solidFill>
            <a:schemeClr val="bg1">
              <a:lumMod val="75000"/>
            </a:schemeClr>
          </a:solidFill>
        </p:grpSpPr>
        <p:pic>
          <p:nvPicPr>
            <p:cNvPr id="60" name="Graphic 59" descr="Car">
              <a:extLst>
                <a:ext uri="{FF2B5EF4-FFF2-40B4-BE49-F238E27FC236}">
                  <a16:creationId xmlns:a16="http://schemas.microsoft.com/office/drawing/2014/main" id="{FB8D2868-CBEA-4672-8BF9-DC5501CB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61" name="Graphic 60" descr="Bike">
              <a:extLst>
                <a:ext uri="{FF2B5EF4-FFF2-40B4-BE49-F238E27FC236}">
                  <a16:creationId xmlns:a16="http://schemas.microsoft.com/office/drawing/2014/main" id="{1C14E0B8-315E-4BC6-B171-3621A916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C1A32-D437-4642-9879-2AEA3998EA95}"/>
              </a:ext>
            </a:extLst>
          </p:cNvPr>
          <p:cNvGrpSpPr/>
          <p:nvPr/>
        </p:nvGrpSpPr>
        <p:grpSpPr>
          <a:xfrm>
            <a:off x="4076686" y="2832769"/>
            <a:ext cx="1313514" cy="1405864"/>
            <a:chOff x="1050455" y="2031829"/>
            <a:chExt cx="1589352" cy="17010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3222C4-B5AD-40E1-8121-40743F88D78C}"/>
                </a:ext>
              </a:extLst>
            </p:cNvPr>
            <p:cNvSpPr/>
            <p:nvPr/>
          </p:nvSpPr>
          <p:spPr>
            <a:xfrm>
              <a:off x="1050455" y="2295665"/>
              <a:ext cx="1589352" cy="14372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5D24D5-D56D-44CD-AA08-5115622CE198}"/>
                </a:ext>
              </a:extLst>
            </p:cNvPr>
            <p:cNvGrpSpPr/>
            <p:nvPr/>
          </p:nvGrpSpPr>
          <p:grpSpPr>
            <a:xfrm flipH="1">
              <a:off x="1142735" y="2689909"/>
              <a:ext cx="828642" cy="689688"/>
              <a:chOff x="5565410" y="2460949"/>
              <a:chExt cx="926668" cy="841281"/>
            </a:xfrm>
            <a:solidFill>
              <a:srgbClr val="CC6600"/>
            </a:solidFill>
          </p:grpSpPr>
          <p:pic>
            <p:nvPicPr>
              <p:cNvPr id="27" name="Graphic 26" descr="Car">
                <a:extLst>
                  <a:ext uri="{FF2B5EF4-FFF2-40B4-BE49-F238E27FC236}">
                    <a16:creationId xmlns:a16="http://schemas.microsoft.com/office/drawing/2014/main" id="{4AADD30B-D797-4E34-8717-6542FE867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5565410" y="2460949"/>
                <a:ext cx="926668" cy="841281"/>
              </a:xfrm>
              <a:prstGeom prst="rect">
                <a:avLst/>
              </a:prstGeom>
            </p:spPr>
          </p:pic>
          <p:pic>
            <p:nvPicPr>
              <p:cNvPr id="28" name="Graphic 27" descr="Bike">
                <a:extLst>
                  <a:ext uri="{FF2B5EF4-FFF2-40B4-BE49-F238E27FC236}">
                    <a16:creationId xmlns:a16="http://schemas.microsoft.com/office/drawing/2014/main" id="{AABDC98C-6D91-45B7-A1D9-4DE8FF7FE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529013" flipH="1">
                <a:off x="5848325" y="2726081"/>
                <a:ext cx="283635" cy="257500"/>
              </a:xfrm>
              <a:prstGeom prst="rect">
                <a:avLst/>
              </a:prstGeom>
            </p:spPr>
          </p:pic>
        </p:grpSp>
        <p:pic>
          <p:nvPicPr>
            <p:cNvPr id="5" name="Graphic 4" descr="Map with pin">
              <a:extLst>
                <a:ext uri="{FF2B5EF4-FFF2-40B4-BE49-F238E27FC236}">
                  <a16:creationId xmlns:a16="http://schemas.microsoft.com/office/drawing/2014/main" id="{489BF5CE-81AD-4251-8ED7-2DCBA72B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96912" y="2998630"/>
              <a:ext cx="687003" cy="68700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4FA656-1CAA-47C5-A2E7-1D0CECE4A010}"/>
                </a:ext>
              </a:extLst>
            </p:cNvPr>
            <p:cNvSpPr txBox="1"/>
            <p:nvPr/>
          </p:nvSpPr>
          <p:spPr>
            <a:xfrm>
              <a:off x="1227328" y="2031829"/>
              <a:ext cx="1224847" cy="4841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  <a:latin typeface="Source sans pro"/>
                </a:rPr>
                <a:t>DSN_1</a:t>
              </a:r>
            </a:p>
          </p:txBody>
        </p:sp>
        <p:pic>
          <p:nvPicPr>
            <p:cNvPr id="32" name="Graphic 31" descr="Employee Badge">
              <a:extLst>
                <a:ext uri="{FF2B5EF4-FFF2-40B4-BE49-F238E27FC236}">
                  <a16:creationId xmlns:a16="http://schemas.microsoft.com/office/drawing/2014/main" id="{E90B0822-5F80-4CD3-BC44-F7495297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67603" y="2404783"/>
              <a:ext cx="608457" cy="608457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D572B34-983A-4088-BA5C-BF4A840E0F93}"/>
              </a:ext>
            </a:extLst>
          </p:cNvPr>
          <p:cNvSpPr/>
          <p:nvPr/>
        </p:nvSpPr>
        <p:spPr>
          <a:xfrm>
            <a:off x="5606366" y="3042252"/>
            <a:ext cx="1313514" cy="1187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2248F5-F74D-4974-A691-62D1FB9D9F1A}"/>
              </a:ext>
            </a:extLst>
          </p:cNvPr>
          <p:cNvGrpSpPr/>
          <p:nvPr/>
        </p:nvGrpSpPr>
        <p:grpSpPr>
          <a:xfrm flipH="1">
            <a:off x="5763366" y="3643502"/>
            <a:ext cx="684828" cy="569990"/>
            <a:chOff x="5565410" y="2460949"/>
            <a:chExt cx="926668" cy="841281"/>
          </a:xfrm>
          <a:solidFill>
            <a:srgbClr val="CC6600"/>
          </a:solidFill>
        </p:grpSpPr>
        <p:pic>
          <p:nvPicPr>
            <p:cNvPr id="50" name="Graphic 49" descr="Car">
              <a:extLst>
                <a:ext uri="{FF2B5EF4-FFF2-40B4-BE49-F238E27FC236}">
                  <a16:creationId xmlns:a16="http://schemas.microsoft.com/office/drawing/2014/main" id="{4032049F-14B7-43CE-9FA1-56879ABDD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51" name="Graphic 50" descr="Bike">
              <a:extLst>
                <a:ext uri="{FF2B5EF4-FFF2-40B4-BE49-F238E27FC236}">
                  <a16:creationId xmlns:a16="http://schemas.microsoft.com/office/drawing/2014/main" id="{41BF9FF8-B7EA-4656-A99E-894628489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pic>
        <p:nvPicPr>
          <p:cNvPr id="40" name="Graphic 39" descr="Map with pin">
            <a:extLst>
              <a:ext uri="{FF2B5EF4-FFF2-40B4-BE49-F238E27FC236}">
                <a16:creationId xmlns:a16="http://schemas.microsoft.com/office/drawing/2014/main" id="{2874F9A1-47CC-422B-80D1-6BCC347DFC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72970" y="3224316"/>
            <a:ext cx="567771" cy="56777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92F741A-4FA2-4E3A-AD41-0AA40FCA08E1}"/>
              </a:ext>
            </a:extLst>
          </p:cNvPr>
          <p:cNvSpPr txBox="1"/>
          <p:nvPr/>
        </p:nvSpPr>
        <p:spPr>
          <a:xfrm>
            <a:off x="5752542" y="2824206"/>
            <a:ext cx="10122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Source sans pro"/>
              </a:rPr>
              <a:t>DSN_2</a:t>
            </a:r>
          </a:p>
        </p:txBody>
      </p:sp>
      <p:pic>
        <p:nvPicPr>
          <p:cNvPr id="66" name="Graphic 65" descr="Checklist">
            <a:extLst>
              <a:ext uri="{FF2B5EF4-FFF2-40B4-BE49-F238E27FC236}">
                <a16:creationId xmlns:a16="http://schemas.microsoft.com/office/drawing/2014/main" id="{DF5FDE67-7850-488D-9CAC-FF1CA08780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91750" y="2260557"/>
            <a:ext cx="587013" cy="516155"/>
          </a:xfrm>
          <a:prstGeom prst="rect">
            <a:avLst/>
          </a:prstGeom>
        </p:spPr>
      </p:pic>
      <p:pic>
        <p:nvPicPr>
          <p:cNvPr id="67" name="Graphic 66" descr="Checklist">
            <a:extLst>
              <a:ext uri="{FF2B5EF4-FFF2-40B4-BE49-F238E27FC236}">
                <a16:creationId xmlns:a16="http://schemas.microsoft.com/office/drawing/2014/main" id="{5790A4EF-3027-4CDA-A3BC-70F50B6320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21430" y="2236205"/>
            <a:ext cx="587013" cy="51615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70D4E6A-92DD-4D58-99BC-DEA845F5F012}"/>
              </a:ext>
            </a:extLst>
          </p:cNvPr>
          <p:cNvSpPr txBox="1"/>
          <p:nvPr/>
        </p:nvSpPr>
        <p:spPr>
          <a:xfrm>
            <a:off x="1973611" y="2285893"/>
            <a:ext cx="10122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Source sans pro"/>
              </a:rPr>
              <a:t>Alias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2689D9-526F-455F-BFB8-50F9D78F16D5}"/>
              </a:ext>
            </a:extLst>
          </p:cNvPr>
          <p:cNvCxnSpPr>
            <a:cxnSpLocks/>
          </p:cNvCxnSpPr>
          <p:nvPr/>
        </p:nvCxnSpPr>
        <p:spPr>
          <a:xfrm>
            <a:off x="2850627" y="2518634"/>
            <a:ext cx="1464745" cy="490932"/>
          </a:xfrm>
          <a:prstGeom prst="straightConnector1">
            <a:avLst/>
          </a:prstGeom>
          <a:ln w="9525">
            <a:solidFill>
              <a:srgbClr val="7030A0"/>
            </a:solidFill>
            <a:prstDash val="sys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89D0ED-F4C3-42F8-95F9-D1AA65B3C356}"/>
              </a:ext>
            </a:extLst>
          </p:cNvPr>
          <p:cNvCxnSpPr>
            <a:cxnSpLocks/>
          </p:cNvCxnSpPr>
          <p:nvPr/>
        </p:nvCxnSpPr>
        <p:spPr>
          <a:xfrm>
            <a:off x="2867251" y="2518634"/>
            <a:ext cx="2826949" cy="490932"/>
          </a:xfrm>
          <a:prstGeom prst="straightConnector1">
            <a:avLst/>
          </a:prstGeom>
          <a:ln w="9525">
            <a:solidFill>
              <a:srgbClr val="7030A0"/>
            </a:solidFill>
            <a:prstDash val="sys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5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5EB07261-87AD-4B73-9709-3B85DE04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935" y="2072242"/>
            <a:ext cx="2564342" cy="2564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F1B61-CCAE-4B22-AA86-FF9D4269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16" y="291211"/>
            <a:ext cx="11700752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The ideal connection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DB9CCDCD-478F-4B96-B453-ED60055E38E1}"/>
              </a:ext>
            </a:extLst>
          </p:cNvPr>
          <p:cNvSpPr/>
          <p:nvPr/>
        </p:nvSpPr>
        <p:spPr>
          <a:xfrm>
            <a:off x="9758198" y="1308472"/>
            <a:ext cx="1091289" cy="127369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0287C849-7C73-4BAA-9536-069FE6758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075" y="2590854"/>
            <a:ext cx="1338773" cy="133877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AB6A87-C489-4DE9-9C9F-1B4D97902A3C}"/>
              </a:ext>
            </a:extLst>
          </p:cNvPr>
          <p:cNvGrpSpPr/>
          <p:nvPr/>
        </p:nvGrpSpPr>
        <p:grpSpPr>
          <a:xfrm>
            <a:off x="3555022" y="2195225"/>
            <a:ext cx="1353535" cy="2245302"/>
            <a:chOff x="3910846" y="1944693"/>
            <a:chExt cx="1801556" cy="298849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3222C4-B5AD-40E1-8121-40743F88D78C}"/>
                </a:ext>
              </a:extLst>
            </p:cNvPr>
            <p:cNvSpPr/>
            <p:nvPr/>
          </p:nvSpPr>
          <p:spPr>
            <a:xfrm>
              <a:off x="3910846" y="2288373"/>
              <a:ext cx="1801556" cy="2644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5D24D5-D56D-44CD-AA08-5115622CE198}"/>
                </a:ext>
              </a:extLst>
            </p:cNvPr>
            <p:cNvGrpSpPr/>
            <p:nvPr/>
          </p:nvGrpSpPr>
          <p:grpSpPr>
            <a:xfrm flipH="1">
              <a:off x="4171831" y="2649653"/>
              <a:ext cx="1334537" cy="1110750"/>
              <a:chOff x="5565410" y="2460949"/>
              <a:chExt cx="926668" cy="841281"/>
            </a:xfrm>
            <a:solidFill>
              <a:srgbClr val="CC6600"/>
            </a:solidFill>
          </p:grpSpPr>
          <p:pic>
            <p:nvPicPr>
              <p:cNvPr id="27" name="Graphic 26" descr="Car">
                <a:extLst>
                  <a:ext uri="{FF2B5EF4-FFF2-40B4-BE49-F238E27FC236}">
                    <a16:creationId xmlns:a16="http://schemas.microsoft.com/office/drawing/2014/main" id="{4AADD30B-D797-4E34-8717-6542FE867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5565410" y="2460949"/>
                <a:ext cx="926668" cy="841281"/>
              </a:xfrm>
              <a:prstGeom prst="rect">
                <a:avLst/>
              </a:prstGeom>
            </p:spPr>
          </p:pic>
          <p:pic>
            <p:nvPicPr>
              <p:cNvPr id="28" name="Graphic 27" descr="Bike">
                <a:extLst>
                  <a:ext uri="{FF2B5EF4-FFF2-40B4-BE49-F238E27FC236}">
                    <a16:creationId xmlns:a16="http://schemas.microsoft.com/office/drawing/2014/main" id="{AABDC98C-6D91-45B7-A1D9-4DE8FF7FE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529013" flipH="1">
                <a:off x="5848325" y="2726081"/>
                <a:ext cx="283635" cy="257500"/>
              </a:xfrm>
              <a:prstGeom prst="rect">
                <a:avLst/>
              </a:prstGeom>
            </p:spPr>
          </p:pic>
        </p:grpSp>
        <p:pic>
          <p:nvPicPr>
            <p:cNvPr id="5" name="Graphic 4" descr="Map with pin">
              <a:extLst>
                <a:ext uri="{FF2B5EF4-FFF2-40B4-BE49-F238E27FC236}">
                  <a16:creationId xmlns:a16="http://schemas.microsoft.com/office/drawing/2014/main" id="{489BF5CE-81AD-4251-8ED7-2DCBA72B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61773" y="3518525"/>
              <a:ext cx="1338772" cy="133877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4FA656-1CAA-47C5-A2E7-1D0CECE4A010}"/>
                </a:ext>
              </a:extLst>
            </p:cNvPr>
            <p:cNvSpPr txBox="1"/>
            <p:nvPr/>
          </p:nvSpPr>
          <p:spPr>
            <a:xfrm>
              <a:off x="4144355" y="1944693"/>
              <a:ext cx="1334538" cy="6964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Source sans pro"/>
                </a:rPr>
                <a:t>DSN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2003D-2CB9-4A8E-A252-8706B8553ACA}"/>
              </a:ext>
            </a:extLst>
          </p:cNvPr>
          <p:cNvCxnSpPr>
            <a:cxnSpLocks/>
          </p:cNvCxnSpPr>
          <p:nvPr/>
        </p:nvCxnSpPr>
        <p:spPr>
          <a:xfrm flipV="1">
            <a:off x="4978957" y="3309852"/>
            <a:ext cx="820319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8CF38C-5D19-484C-ADCC-681FA758D307}"/>
              </a:ext>
            </a:extLst>
          </p:cNvPr>
          <p:cNvCxnSpPr>
            <a:cxnSpLocks/>
          </p:cNvCxnSpPr>
          <p:nvPr/>
        </p:nvCxnSpPr>
        <p:spPr>
          <a:xfrm flipV="1">
            <a:off x="7813429" y="2235667"/>
            <a:ext cx="1325195" cy="9406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828ED7-0B57-4757-8D3B-AC90F32B758E}"/>
              </a:ext>
            </a:extLst>
          </p:cNvPr>
          <p:cNvCxnSpPr>
            <a:cxnSpLocks/>
          </p:cNvCxnSpPr>
          <p:nvPr/>
        </p:nvCxnSpPr>
        <p:spPr>
          <a:xfrm>
            <a:off x="2401597" y="3317876"/>
            <a:ext cx="1009149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E005D6-8C01-4D58-BB77-AFA9DF6EC411}"/>
              </a:ext>
            </a:extLst>
          </p:cNvPr>
          <p:cNvGrpSpPr/>
          <p:nvPr/>
        </p:nvGrpSpPr>
        <p:grpSpPr>
          <a:xfrm flipH="1">
            <a:off x="6813403" y="2857241"/>
            <a:ext cx="558546" cy="460635"/>
            <a:chOff x="5565410" y="2460949"/>
            <a:chExt cx="926668" cy="841281"/>
          </a:xfrm>
          <a:solidFill>
            <a:srgbClr val="CC6600"/>
          </a:solidFill>
        </p:grpSpPr>
        <p:pic>
          <p:nvPicPr>
            <p:cNvPr id="48" name="Graphic 47" descr="Car">
              <a:extLst>
                <a:ext uri="{FF2B5EF4-FFF2-40B4-BE49-F238E27FC236}">
                  <a16:creationId xmlns:a16="http://schemas.microsoft.com/office/drawing/2014/main" id="{BF751A46-A8DD-4A6D-A417-1831EEF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49" name="Graphic 48" descr="Bike">
              <a:extLst>
                <a:ext uri="{FF2B5EF4-FFF2-40B4-BE49-F238E27FC236}">
                  <a16:creationId xmlns:a16="http://schemas.microsoft.com/office/drawing/2014/main" id="{907EEBF6-C654-4DE8-B006-D542970A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52D2303-C5AE-45FE-96C9-D4B18F6EB29B}"/>
              </a:ext>
            </a:extLst>
          </p:cNvPr>
          <p:cNvGrpSpPr/>
          <p:nvPr/>
        </p:nvGrpSpPr>
        <p:grpSpPr>
          <a:xfrm flipH="1">
            <a:off x="6831645" y="3124096"/>
            <a:ext cx="558546" cy="460635"/>
            <a:chOff x="5565410" y="2460949"/>
            <a:chExt cx="926668" cy="841281"/>
          </a:xfrm>
          <a:solidFill>
            <a:schemeClr val="bg1">
              <a:lumMod val="75000"/>
            </a:schemeClr>
          </a:solidFill>
        </p:grpSpPr>
        <p:pic>
          <p:nvPicPr>
            <p:cNvPr id="54" name="Graphic 53" descr="Car">
              <a:extLst>
                <a:ext uri="{FF2B5EF4-FFF2-40B4-BE49-F238E27FC236}">
                  <a16:creationId xmlns:a16="http://schemas.microsoft.com/office/drawing/2014/main" id="{8C09097D-2C98-4CA2-8B73-DA9CDC86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55" name="Graphic 54" descr="Bike">
              <a:extLst>
                <a:ext uri="{FF2B5EF4-FFF2-40B4-BE49-F238E27FC236}">
                  <a16:creationId xmlns:a16="http://schemas.microsoft.com/office/drawing/2014/main" id="{0199D3FD-0C0A-4998-A796-0EED6B151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ABFABD-D83E-4ED0-8329-44F445DFDFDD}"/>
              </a:ext>
            </a:extLst>
          </p:cNvPr>
          <p:cNvGrpSpPr/>
          <p:nvPr/>
        </p:nvGrpSpPr>
        <p:grpSpPr>
          <a:xfrm flipH="1">
            <a:off x="6247300" y="2845132"/>
            <a:ext cx="558546" cy="460635"/>
            <a:chOff x="5565410" y="2460949"/>
            <a:chExt cx="926668" cy="841281"/>
          </a:xfrm>
          <a:solidFill>
            <a:schemeClr val="bg1">
              <a:lumMod val="75000"/>
            </a:schemeClr>
          </a:solidFill>
        </p:grpSpPr>
        <p:pic>
          <p:nvPicPr>
            <p:cNvPr id="57" name="Graphic 56" descr="Car">
              <a:extLst>
                <a:ext uri="{FF2B5EF4-FFF2-40B4-BE49-F238E27FC236}">
                  <a16:creationId xmlns:a16="http://schemas.microsoft.com/office/drawing/2014/main" id="{3FCCC4BF-BBF9-4BC7-85B9-5EB2F5CBD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58" name="Graphic 57" descr="Bike">
              <a:extLst>
                <a:ext uri="{FF2B5EF4-FFF2-40B4-BE49-F238E27FC236}">
                  <a16:creationId xmlns:a16="http://schemas.microsoft.com/office/drawing/2014/main" id="{BCE2601F-03AA-47FD-B8C8-2D3F6486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F80089-24F8-43BC-B33C-B1D842587D96}"/>
              </a:ext>
            </a:extLst>
          </p:cNvPr>
          <p:cNvGrpSpPr/>
          <p:nvPr/>
        </p:nvGrpSpPr>
        <p:grpSpPr>
          <a:xfrm flipH="1">
            <a:off x="6250057" y="3130725"/>
            <a:ext cx="558546" cy="460635"/>
            <a:chOff x="5565410" y="2460949"/>
            <a:chExt cx="926668" cy="841281"/>
          </a:xfrm>
          <a:solidFill>
            <a:schemeClr val="bg1">
              <a:lumMod val="75000"/>
            </a:schemeClr>
          </a:solidFill>
        </p:grpSpPr>
        <p:pic>
          <p:nvPicPr>
            <p:cNvPr id="60" name="Graphic 59" descr="Car">
              <a:extLst>
                <a:ext uri="{FF2B5EF4-FFF2-40B4-BE49-F238E27FC236}">
                  <a16:creationId xmlns:a16="http://schemas.microsoft.com/office/drawing/2014/main" id="{FB8D2868-CBEA-4672-8BF9-DC5501CB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5565410" y="2460949"/>
              <a:ext cx="926668" cy="841281"/>
            </a:xfrm>
            <a:prstGeom prst="rect">
              <a:avLst/>
            </a:prstGeom>
          </p:spPr>
        </p:pic>
        <p:pic>
          <p:nvPicPr>
            <p:cNvPr id="61" name="Graphic 60" descr="Bike">
              <a:extLst>
                <a:ext uri="{FF2B5EF4-FFF2-40B4-BE49-F238E27FC236}">
                  <a16:creationId xmlns:a16="http://schemas.microsoft.com/office/drawing/2014/main" id="{1C14E0B8-315E-4BC6-B171-3621A916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529013" flipH="1">
              <a:off x="5848325" y="2726081"/>
              <a:ext cx="283635" cy="257500"/>
            </a:xfrm>
            <a:prstGeom prst="rect">
              <a:avLst/>
            </a:prstGeom>
          </p:spPr>
        </p:pic>
      </p:grp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FA4F99CB-B4D1-407A-A4E7-C4FEAEF35D87}"/>
              </a:ext>
            </a:extLst>
          </p:cNvPr>
          <p:cNvSpPr/>
          <p:nvPr/>
        </p:nvSpPr>
        <p:spPr>
          <a:xfrm>
            <a:off x="9758197" y="2768860"/>
            <a:ext cx="1091289" cy="127369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7C7DD441-8F67-42A2-A56C-57720158A28D}"/>
              </a:ext>
            </a:extLst>
          </p:cNvPr>
          <p:cNvSpPr/>
          <p:nvPr/>
        </p:nvSpPr>
        <p:spPr>
          <a:xfrm>
            <a:off x="9758197" y="4323850"/>
            <a:ext cx="1091289" cy="127369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Graphic 63" descr="Map with pin">
            <a:extLst>
              <a:ext uri="{FF2B5EF4-FFF2-40B4-BE49-F238E27FC236}">
                <a16:creationId xmlns:a16="http://schemas.microsoft.com/office/drawing/2014/main" id="{81215CB3-6335-45FF-AD86-0DF3122E76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35059" y="2484095"/>
            <a:ext cx="870318" cy="870318"/>
          </a:xfrm>
          <a:prstGeom prst="rect">
            <a:avLst/>
          </a:prstGeom>
        </p:spPr>
      </p:pic>
      <p:pic>
        <p:nvPicPr>
          <p:cNvPr id="65" name="Graphic 64" descr="Employee Badge">
            <a:extLst>
              <a:ext uri="{FF2B5EF4-FFF2-40B4-BE49-F238E27FC236}">
                <a16:creationId xmlns:a16="http://schemas.microsoft.com/office/drawing/2014/main" id="{A5137225-9327-42EE-A8BE-031C2C8D30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38624" y="1605665"/>
            <a:ext cx="963696" cy="963696"/>
          </a:xfrm>
          <a:prstGeom prst="rect">
            <a:avLst/>
          </a:prstGeom>
        </p:spPr>
      </p:pic>
      <p:pic>
        <p:nvPicPr>
          <p:cNvPr id="32" name="Graphic 31" descr="Employee Badge">
            <a:extLst>
              <a:ext uri="{FF2B5EF4-FFF2-40B4-BE49-F238E27FC236}">
                <a16:creationId xmlns:a16="http://schemas.microsoft.com/office/drawing/2014/main" id="{E90B0822-5F80-4CD3-BC44-F7495297E8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35468" y="3287613"/>
            <a:ext cx="736233" cy="7362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D5CD22-2CDF-479E-8387-69581A307F4E}"/>
              </a:ext>
            </a:extLst>
          </p:cNvPr>
          <p:cNvSpPr txBox="1"/>
          <p:nvPr/>
        </p:nvSpPr>
        <p:spPr>
          <a:xfrm>
            <a:off x="2425811" y="2887503"/>
            <a:ext cx="89084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Source sans pro"/>
              </a:rPr>
              <a:t>Alias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899F3E-03AF-45B4-88CF-D14680D2CD1B}"/>
              </a:ext>
            </a:extLst>
          </p:cNvPr>
          <p:cNvCxnSpPr>
            <a:cxnSpLocks/>
          </p:cNvCxnSpPr>
          <p:nvPr/>
        </p:nvCxnSpPr>
        <p:spPr>
          <a:xfrm flipV="1">
            <a:off x="1762272" y="3828895"/>
            <a:ext cx="0" cy="4522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63A21B-C35D-4A0A-8E5D-151F323480C9}"/>
              </a:ext>
            </a:extLst>
          </p:cNvPr>
          <p:cNvSpPr txBox="1"/>
          <p:nvPr/>
        </p:nvSpPr>
        <p:spPr>
          <a:xfrm>
            <a:off x="901966" y="4383508"/>
            <a:ext cx="1720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48235"/>
                </a:solidFill>
                <a:latin typeface="Source sans pro"/>
              </a:rPr>
              <a:t>User’s network ID </a:t>
            </a:r>
            <a:r>
              <a:rPr lang="en-US" sz="1400" b="1" dirty="0">
                <a:solidFill>
                  <a:srgbClr val="548235"/>
                </a:solidFill>
                <a:latin typeface="Source sans pro"/>
              </a:rPr>
              <a:t>(a.k.a. Windows sign-on)</a:t>
            </a:r>
            <a:endParaRPr lang="en-US" b="1" dirty="0">
              <a:solidFill>
                <a:srgbClr val="548235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1249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B61-CCAE-4B22-AA86-FF9D4269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4" y="291211"/>
            <a:ext cx="11612083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Why DSN?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DB9CCDCD-478F-4B96-B453-ED60055E38E1}"/>
              </a:ext>
            </a:extLst>
          </p:cNvPr>
          <p:cNvSpPr/>
          <p:nvPr/>
        </p:nvSpPr>
        <p:spPr>
          <a:xfrm>
            <a:off x="8985469" y="1418375"/>
            <a:ext cx="901892" cy="105264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8CF38C-5D19-484C-ADCC-681FA758D307}"/>
              </a:ext>
            </a:extLst>
          </p:cNvPr>
          <p:cNvCxnSpPr>
            <a:cxnSpLocks/>
          </p:cNvCxnSpPr>
          <p:nvPr/>
        </p:nvCxnSpPr>
        <p:spPr>
          <a:xfrm>
            <a:off x="6805597" y="2012635"/>
            <a:ext cx="2038570" cy="14736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FA4F99CB-B4D1-407A-A4E7-C4FEAEF35D87}"/>
              </a:ext>
            </a:extLst>
          </p:cNvPr>
          <p:cNvSpPr/>
          <p:nvPr/>
        </p:nvSpPr>
        <p:spPr>
          <a:xfrm>
            <a:off x="8985469" y="3032299"/>
            <a:ext cx="901892" cy="105264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7C7DD441-8F67-42A2-A56C-57720158A28D}"/>
              </a:ext>
            </a:extLst>
          </p:cNvPr>
          <p:cNvSpPr/>
          <p:nvPr/>
        </p:nvSpPr>
        <p:spPr>
          <a:xfrm>
            <a:off x="8985469" y="4708582"/>
            <a:ext cx="901892" cy="105264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B9D8C2-E324-4892-BFC2-6FE72C88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64" y="3381284"/>
            <a:ext cx="921422" cy="7095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3C5A416-6069-4CFF-BBF6-45CAD95431B8}"/>
              </a:ext>
            </a:extLst>
          </p:cNvPr>
          <p:cNvGrpSpPr/>
          <p:nvPr/>
        </p:nvGrpSpPr>
        <p:grpSpPr>
          <a:xfrm>
            <a:off x="4362631" y="770683"/>
            <a:ext cx="2715614" cy="2715614"/>
            <a:chOff x="5479706" y="1898726"/>
            <a:chExt cx="2715614" cy="2715614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5EB07261-87AD-4B73-9709-3B85DE043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79706" y="1898726"/>
              <a:ext cx="2715614" cy="2715614"/>
            </a:xfrm>
            <a:prstGeom prst="rect">
              <a:avLst/>
            </a:prstGeom>
          </p:spPr>
        </p:pic>
        <p:pic>
          <p:nvPicPr>
            <p:cNvPr id="35" name="Graphic 34" descr="Checklist">
              <a:extLst>
                <a:ext uri="{FF2B5EF4-FFF2-40B4-BE49-F238E27FC236}">
                  <a16:creationId xmlns:a16="http://schemas.microsoft.com/office/drawing/2014/main" id="{F61D13EE-84BE-45AF-8977-1097F7861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90566" y="2714713"/>
              <a:ext cx="587013" cy="5161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D937BA-EE3C-499F-80B1-705081B3AF96}"/>
                </a:ext>
              </a:extLst>
            </p:cNvPr>
            <p:cNvSpPr txBox="1"/>
            <p:nvPr/>
          </p:nvSpPr>
          <p:spPr>
            <a:xfrm>
              <a:off x="6345241" y="3199305"/>
              <a:ext cx="10122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  <a:latin typeface="Source sans pro"/>
                </a:rPr>
                <a:t>DSN_1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127959-3309-4495-B18C-DA1FBD07C558}"/>
              </a:ext>
            </a:extLst>
          </p:cNvPr>
          <p:cNvGrpSpPr/>
          <p:nvPr/>
        </p:nvGrpSpPr>
        <p:grpSpPr>
          <a:xfrm>
            <a:off x="4429545" y="3851175"/>
            <a:ext cx="2715614" cy="2715614"/>
            <a:chOff x="5505003" y="4058890"/>
            <a:chExt cx="2715614" cy="2715614"/>
          </a:xfrm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562162EC-BE52-4A68-A3C8-BC1245312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05003" y="4058890"/>
              <a:ext cx="2715614" cy="271561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799EBF-31F9-41E5-8979-C06C75F310B6}"/>
                </a:ext>
              </a:extLst>
            </p:cNvPr>
            <p:cNvSpPr txBox="1"/>
            <p:nvPr/>
          </p:nvSpPr>
          <p:spPr>
            <a:xfrm>
              <a:off x="5936079" y="5273870"/>
              <a:ext cx="10122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  <a:latin typeface="Source sans pro"/>
                </a:rPr>
                <a:t>DSN_1</a:t>
              </a:r>
            </a:p>
          </p:txBody>
        </p:sp>
        <p:pic>
          <p:nvPicPr>
            <p:cNvPr id="38" name="Graphic 37" descr="Checklist">
              <a:extLst>
                <a:ext uri="{FF2B5EF4-FFF2-40B4-BE49-F238E27FC236}">
                  <a16:creationId xmlns:a16="http://schemas.microsoft.com/office/drawing/2014/main" id="{14004761-D16D-42AB-9A26-4572026CA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3590" y="4845958"/>
              <a:ext cx="587013" cy="516155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B40618-32C2-43A2-94D3-983DE89E6915}"/>
              </a:ext>
            </a:extLst>
          </p:cNvPr>
          <p:cNvCxnSpPr>
            <a:cxnSpLocks/>
          </p:cNvCxnSpPr>
          <p:nvPr/>
        </p:nvCxnSpPr>
        <p:spPr>
          <a:xfrm>
            <a:off x="7413522" y="5214878"/>
            <a:ext cx="1430645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ACB0AA4-FB92-417C-8A8E-70A69D786731}"/>
              </a:ext>
            </a:extLst>
          </p:cNvPr>
          <p:cNvSpPr txBox="1"/>
          <p:nvPr/>
        </p:nvSpPr>
        <p:spPr>
          <a:xfrm>
            <a:off x="8393048" y="4108756"/>
            <a:ext cx="2086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rPr>
              <a:t>New Dev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60464F-1843-4B1F-A82B-B958E80689DF}"/>
              </a:ext>
            </a:extLst>
          </p:cNvPr>
          <p:cNvSpPr txBox="1"/>
          <p:nvPr/>
        </p:nvSpPr>
        <p:spPr>
          <a:xfrm>
            <a:off x="8768818" y="5803136"/>
            <a:ext cx="12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rPr>
              <a:t>Prod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7EA2CD-C175-41E1-ACA2-262DF748E927}"/>
              </a:ext>
            </a:extLst>
          </p:cNvPr>
          <p:cNvCxnSpPr>
            <a:cxnSpLocks/>
          </p:cNvCxnSpPr>
          <p:nvPr/>
        </p:nvCxnSpPr>
        <p:spPr>
          <a:xfrm flipV="1">
            <a:off x="2620978" y="2290542"/>
            <a:ext cx="1741653" cy="109799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4BBFC5B-2F0E-48B3-A93B-2AB0F12AC150}"/>
              </a:ext>
            </a:extLst>
          </p:cNvPr>
          <p:cNvCxnSpPr>
            <a:cxnSpLocks/>
          </p:cNvCxnSpPr>
          <p:nvPr/>
        </p:nvCxnSpPr>
        <p:spPr>
          <a:xfrm>
            <a:off x="2650864" y="3851175"/>
            <a:ext cx="1580745" cy="10587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98A2204-FBA7-43D4-ACDE-23135455ABF1}"/>
              </a:ext>
            </a:extLst>
          </p:cNvPr>
          <p:cNvSpPr txBox="1"/>
          <p:nvPr/>
        </p:nvSpPr>
        <p:spPr>
          <a:xfrm>
            <a:off x="1466147" y="4084941"/>
            <a:ext cx="12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rPr>
              <a:t>Script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02B088-CF2C-4352-846E-9AFB95A8C547}"/>
              </a:ext>
            </a:extLst>
          </p:cNvPr>
          <p:cNvSpPr txBox="1"/>
          <p:nvPr/>
        </p:nvSpPr>
        <p:spPr>
          <a:xfrm>
            <a:off x="8768818" y="2431185"/>
            <a:ext cx="12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rPr>
              <a:t>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32485A-7057-4314-BA3A-0AA9DAD0DAE3}"/>
              </a:ext>
            </a:extLst>
          </p:cNvPr>
          <p:cNvCxnSpPr>
            <a:cxnSpLocks/>
          </p:cNvCxnSpPr>
          <p:nvPr/>
        </p:nvCxnSpPr>
        <p:spPr>
          <a:xfrm>
            <a:off x="6805597" y="2007121"/>
            <a:ext cx="208485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4902153-9A08-4C0E-B0DA-F91FA5DFE0A9}"/>
              </a:ext>
            </a:extLst>
          </p:cNvPr>
          <p:cNvSpPr txBox="1"/>
          <p:nvPr/>
        </p:nvSpPr>
        <p:spPr>
          <a:xfrm rot="2106216">
            <a:off x="7404956" y="2490524"/>
            <a:ext cx="12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Current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2ED14F-3E97-45AE-B41B-F6FDABDD1495}"/>
              </a:ext>
            </a:extLst>
          </p:cNvPr>
          <p:cNvSpPr txBox="1"/>
          <p:nvPr/>
        </p:nvSpPr>
        <p:spPr>
          <a:xfrm>
            <a:off x="7210156" y="1640457"/>
            <a:ext cx="12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12206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B61-CCAE-4B22-AA86-FF9D4269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38" y="291211"/>
            <a:ext cx="11750629" cy="669783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Alternatives for securing connections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E6849-6CC1-4D1D-A680-9806E2A6A69B}"/>
              </a:ext>
            </a:extLst>
          </p:cNvPr>
          <p:cNvSpPr txBox="1"/>
          <p:nvPr/>
        </p:nvSpPr>
        <p:spPr>
          <a:xfrm>
            <a:off x="3166305" y="1140531"/>
            <a:ext cx="670451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config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keyring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Environment variables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options()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Prompt for credentials</a:t>
            </a:r>
          </a:p>
        </p:txBody>
      </p:sp>
    </p:spTree>
    <p:extLst>
      <p:ext uri="{BB962C8B-B14F-4D97-AF65-F5344CB8AC3E}">
        <p14:creationId xmlns:p14="http://schemas.microsoft.com/office/powerpoint/2010/main" val="387723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4016-4940-4DB7-819A-C30683D6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25" y="482223"/>
            <a:ext cx="10860549" cy="613739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Velocity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Volume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Value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Variety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Veracity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6CDE0-A887-46D5-9AC5-70DEA151B954}"/>
              </a:ext>
            </a:extLst>
          </p:cNvPr>
          <p:cNvSpPr txBox="1"/>
          <p:nvPr/>
        </p:nvSpPr>
        <p:spPr>
          <a:xfrm>
            <a:off x="508432" y="696292"/>
            <a:ext cx="110836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Data &gt; 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8739D-4D54-40CC-B4BC-D9A94ACE2260}"/>
              </a:ext>
            </a:extLst>
          </p:cNvPr>
          <p:cNvSpPr txBox="1"/>
          <p:nvPr/>
        </p:nvSpPr>
        <p:spPr>
          <a:xfrm>
            <a:off x="4465854" y="2411841"/>
            <a:ext cx="624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Garrett Grolemund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23FD6-D226-45E5-A18E-F91C3F8A8222}"/>
              </a:ext>
            </a:extLst>
          </p:cNvPr>
          <p:cNvSpPr txBox="1"/>
          <p:nvPr/>
        </p:nvSpPr>
        <p:spPr>
          <a:xfrm>
            <a:off x="569349" y="3149278"/>
            <a:ext cx="109879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Remote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F04A6-9959-40DA-9B4F-B5BEFB06F7B4}"/>
              </a:ext>
            </a:extLst>
          </p:cNvPr>
          <p:cNvSpPr txBox="1"/>
          <p:nvPr/>
        </p:nvSpPr>
        <p:spPr>
          <a:xfrm>
            <a:off x="4892696" y="4814174"/>
            <a:ext cx="624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Edgar Ruiz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Source sans pro"/>
              </a:rPr>
              <a:t>(circa 2018)</a:t>
            </a:r>
          </a:p>
        </p:txBody>
      </p:sp>
    </p:spTree>
    <p:extLst>
      <p:ext uri="{BB962C8B-B14F-4D97-AF65-F5344CB8AC3E}">
        <p14:creationId xmlns:p14="http://schemas.microsoft.com/office/powerpoint/2010/main" val="96368408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491</Words>
  <Application>Microsoft Macintosh PowerPoint</Application>
  <PresentationFormat>Widescreen</PresentationFormat>
  <Paragraphs>161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Helvetica Neue Light</vt:lpstr>
      <vt:lpstr>Helvetica Neue Medium</vt:lpstr>
      <vt:lpstr>Lucida Console</vt:lpstr>
      <vt:lpstr>SFMono-Regular</vt:lpstr>
      <vt:lpstr>Source sans pro</vt:lpstr>
      <vt:lpstr>Source sans pro</vt:lpstr>
      <vt:lpstr>White</vt:lpstr>
      <vt:lpstr>Office Theme</vt:lpstr>
      <vt:lpstr>Querying Databases in R</vt:lpstr>
      <vt:lpstr>Connection requirements</vt:lpstr>
      <vt:lpstr>Requirement definitions</vt:lpstr>
      <vt:lpstr>Connection info</vt:lpstr>
      <vt:lpstr>Data Source Name (DSN)</vt:lpstr>
      <vt:lpstr>The ideal connection</vt:lpstr>
      <vt:lpstr>Why DSN?</vt:lpstr>
      <vt:lpstr>Alternatives for securing connections</vt:lpstr>
      <vt:lpstr>PowerPoint Presentation</vt:lpstr>
      <vt:lpstr>Big Data in R</vt:lpstr>
      <vt:lpstr>Big Data Strategies</vt:lpstr>
      <vt:lpstr>Parts - “The Method” </vt:lpstr>
      <vt:lpstr>Typical DS project</vt:lpstr>
      <vt:lpstr>Remote Data Sources</vt:lpstr>
      <vt:lpstr>Wrangle inside the DB</vt:lpstr>
      <vt:lpstr>Options to Push Compute</vt:lpstr>
      <vt:lpstr>Advantages</vt:lpstr>
      <vt:lpstr>DS project using DBs</vt:lpstr>
      <vt:lpstr>How to access a database</vt:lpstr>
      <vt:lpstr>Packages</vt:lpstr>
      <vt:lpstr>Architecture</vt:lpstr>
      <vt:lpstr>How dbplyr translates</vt:lpstr>
      <vt:lpstr>Translations available in dbplyr</vt:lpstr>
      <vt:lpstr>Some advice…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Databases in R</dc:title>
  <dc:creator>James Blair</dc:creator>
  <cp:lastModifiedBy>James Blair</cp:lastModifiedBy>
  <cp:revision>5</cp:revision>
  <dcterms:created xsi:type="dcterms:W3CDTF">2019-05-14T16:48:37Z</dcterms:created>
  <dcterms:modified xsi:type="dcterms:W3CDTF">2019-07-18T06:23:25Z</dcterms:modified>
</cp:coreProperties>
</file>