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520" r:id="rId2"/>
    <p:sldId id="521" r:id="rId3"/>
    <p:sldId id="472" r:id="rId4"/>
    <p:sldId id="473" r:id="rId5"/>
    <p:sldId id="471" r:id="rId6"/>
    <p:sldId id="487" r:id="rId7"/>
    <p:sldId id="488" r:id="rId8"/>
    <p:sldId id="489" r:id="rId9"/>
    <p:sldId id="490" r:id="rId10"/>
    <p:sldId id="481" r:id="rId11"/>
    <p:sldId id="480" r:id="rId12"/>
    <p:sldId id="482" r:id="rId13"/>
    <p:sldId id="475" r:id="rId14"/>
    <p:sldId id="485" r:id="rId15"/>
    <p:sldId id="486" r:id="rId16"/>
    <p:sldId id="479" r:id="rId17"/>
    <p:sldId id="484" r:id="rId18"/>
    <p:sldId id="491" r:id="rId19"/>
    <p:sldId id="498" r:id="rId20"/>
    <p:sldId id="499" r:id="rId21"/>
    <p:sldId id="500" r:id="rId22"/>
    <p:sldId id="501" r:id="rId23"/>
    <p:sldId id="508" r:id="rId24"/>
    <p:sldId id="518" r:id="rId25"/>
    <p:sldId id="513" r:id="rId26"/>
    <p:sldId id="514" r:id="rId27"/>
    <p:sldId id="515" r:id="rId28"/>
    <p:sldId id="516" r:id="rId29"/>
    <p:sldId id="519" r:id="rId30"/>
    <p:sldId id="510" r:id="rId31"/>
    <p:sldId id="511" r:id="rId32"/>
    <p:sldId id="512" r:id="rId33"/>
    <p:sldId id="522" r:id="rId34"/>
    <p:sldId id="517" r:id="rId35"/>
    <p:sldId id="496" r:id="rId36"/>
    <p:sldId id="468" r:id="rId37"/>
  </p:sldIdLst>
  <p:sldSz cx="9144000" cy="5143500" type="screen16x9"/>
  <p:notesSz cx="6858000" cy="9144000"/>
  <p:custDataLst>
    <p:tags r:id="rId4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D8E5F0"/>
    <a:srgbClr val="BBC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="" xmlns:p1710="http://schemas.microsoft.com/office/powerpoint/2017/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15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90" y="1032"/>
      </p:cViewPr>
      <p:guideLst>
        <p:guide orient="horz" pos="22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841921"/>
            <a:ext cx="6858010" cy="1791016"/>
          </a:xfrm>
        </p:spPr>
        <p:txBody>
          <a:bodyPr anchor="t">
            <a:normAutofit/>
          </a:bodyPr>
          <a:lstStyle>
            <a:lvl1pPr algn="ctr">
              <a:defRPr sz="4500"/>
            </a:lvl1pPr>
          </a:lstStyle>
          <a:p>
            <a:r>
              <a:rPr lang="ko-KO" altLang="ko-KO" sz="4400" noProof="1" smtClean="0">
                <a:latin typeface="NanumGothic"/>
                <a:ea typeface="NanumGothic"/>
              </a:rPr>
              <a:t>마스터 제목 스타일을 편집하려면 여기를 클릭하세요.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2702005"/>
            <a:ext cx="6858010" cy="124204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ko-KO" altLang="ko-KO" noProof="1" smtClean="0">
                <a:latin typeface="NanumGothic"/>
                <a:ea typeface="NanumGothic"/>
              </a:rPr>
              <a:t>마스터 자막 스타일을 편집하려면 여기를 클릭하세요.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35D41-90B4-4D3C-982D-1A914459A75F}" type="datetimeFigureOut">
              <a:rPr lang="zh-CN" altLang="en-US"/>
              <a:t>2024/3/19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4CCD5-5D91-4639-8EFA-BC1730E6AF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O" altLang="ko-KO" sz="1800" noProof="1" smtClean="0">
                <a:latin typeface="NanumGothic"/>
                <a:ea typeface="NanumGothic"/>
              </a:rPr>
              <a:t>마스터 제목 스타일을 편집하려면 여기를 클릭하세요.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>
            <a:normAutofit/>
          </a:bodyPr>
          <a:lstStyle/>
          <a:p>
            <a:pPr lvl="0"/>
            <a:r>
              <a:rPr lang="ko-KO" altLang="ko-KO" sz="2000" noProof="1" smtClean="0">
                <a:latin typeface="NanumGothic"/>
                <a:ea typeface="NanumGothic"/>
              </a:rPr>
              <a:t>마스터 텍스트 스타일을 편집하려면 여기를 클릭하세요.</a:t>
            </a:r>
            <a:endParaRPr lang="zh-CN" altLang="en-US" noProof="1" smtClean="0"/>
          </a:p>
          <a:p>
            <a:pPr lvl="1"/>
            <a:r>
              <a:rPr lang="ko-KO" altLang="ko-KO" noProof="1" smtClean="0">
                <a:latin typeface="NanumGothic"/>
                <a:ea typeface="NanumGothic"/>
              </a:rPr>
              <a:t>두 번째 수준</a:t>
            </a:r>
            <a:endParaRPr lang="zh-CN" altLang="en-US" noProof="1" smtClean="0"/>
          </a:p>
          <a:p>
            <a:pPr lvl="2"/>
            <a:r>
              <a:rPr lang="ko-KO" altLang="ko-KO" noProof="1" smtClean="0">
                <a:latin typeface="NanumGothic"/>
                <a:ea typeface="NanumGothic"/>
              </a:rPr>
              <a:t>레벨 3</a:t>
            </a:r>
            <a:endParaRPr lang="zh-CN" altLang="en-US" noProof="1" smtClean="0"/>
          </a:p>
          <a:p>
            <a:pPr lvl="3"/>
            <a:r>
              <a:rPr lang="ko-KO" altLang="ko-KO" noProof="1" smtClean="0">
                <a:latin typeface="NanumGothic"/>
                <a:ea typeface="NanumGothic"/>
              </a:rPr>
              <a:t>레벨 4</a:t>
            </a:r>
            <a:endParaRPr lang="zh-CN" altLang="en-US" noProof="1" smtClean="0"/>
          </a:p>
          <a:p>
            <a:pPr lvl="4"/>
            <a:r>
              <a:rPr lang="ko-KO" altLang="ko-KO" noProof="1" smtClean="0">
                <a:latin typeface="NanumGothic"/>
                <a:ea typeface="NanumGothic"/>
              </a:rPr>
              <a:t>레벨 5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4B0A5-52B1-47A2-93B6-DC9FA23B0250}" type="datetimeFigureOut">
              <a:rPr lang="zh-CN" altLang="en-US"/>
              <a:t>2024/3/19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AF21B-BAD6-4F75-8B6A-738B1966CDB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85" y="273892"/>
            <a:ext cx="1971678" cy="4359648"/>
          </a:xfrm>
        </p:spPr>
        <p:txBody>
          <a:bodyPr vert="vert">
            <a:normAutofit/>
          </a:bodyPr>
          <a:lstStyle/>
          <a:p>
            <a:r>
              <a:rPr lang="ko-KO" altLang="ko-KO" sz="2900" noProof="1" smtClean="0">
                <a:latin typeface="NanumGothic"/>
                <a:ea typeface="NanumGothic"/>
              </a:rPr>
              <a:t>마스터 제목 스타일을 편집하려면 여기를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3892"/>
            <a:ext cx="5800734" cy="4359648"/>
          </a:xfrm>
        </p:spPr>
        <p:txBody>
          <a:bodyPr vert="vert">
            <a:normAutofit/>
          </a:bodyPr>
          <a:lstStyle/>
          <a:p>
            <a:pPr lvl="0"/>
            <a:r>
              <a:rPr lang="ko-KO" altLang="ko-KO" sz="1400" noProof="1" smtClean="0">
                <a:latin typeface="NanumGothic"/>
                <a:ea typeface="NanumGothic"/>
              </a:rPr>
              <a:t>마스터 텍스트 스타일을 편집하려면 여기를</a:t>
            </a:r>
            <a:endParaRPr lang="zh-CN" altLang="en-US" noProof="1" smtClean="0"/>
          </a:p>
          <a:p>
            <a:pPr lvl="1"/>
            <a:r>
              <a:rPr lang="ko-KO" altLang="ko-KO" noProof="1" smtClean="0">
                <a:latin typeface="NanumGothic"/>
                <a:ea typeface="NanumGothic"/>
              </a:rPr>
              <a:t>두 번째 수준</a:t>
            </a:r>
            <a:endParaRPr lang="zh-CN" altLang="en-US" noProof="1" smtClean="0"/>
          </a:p>
          <a:p>
            <a:pPr lvl="2"/>
            <a:r>
              <a:rPr lang="ko-KO" altLang="ko-KO" noProof="1" smtClean="0">
                <a:latin typeface="NanumGothic"/>
                <a:ea typeface="NanumGothic"/>
              </a:rPr>
              <a:t>레벨 3</a:t>
            </a:r>
            <a:endParaRPr lang="zh-CN" altLang="en-US" noProof="1" smtClean="0"/>
          </a:p>
          <a:p>
            <a:pPr lvl="3"/>
            <a:r>
              <a:rPr lang="ko-KO" altLang="ko-KO" noProof="1" smtClean="0">
                <a:latin typeface="NanumGothic"/>
                <a:ea typeface="NanumGothic"/>
              </a:rPr>
              <a:t>레벨 4</a:t>
            </a:r>
            <a:endParaRPr lang="zh-CN" altLang="en-US" noProof="1" smtClean="0"/>
          </a:p>
          <a:p>
            <a:pPr lvl="4"/>
            <a:r>
              <a:rPr lang="ko-KO" altLang="ko-KO" noProof="1" smtClean="0">
                <a:latin typeface="NanumGothic"/>
                <a:ea typeface="NanumGothic"/>
              </a:rPr>
              <a:t>레벨 5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59132-D3E7-4868-8BD4-C8141BE9FF2F}" type="datetimeFigureOut">
              <a:rPr lang="zh-CN" altLang="en-US"/>
              <a:t>2024/3/19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85B75-8C5A-469F-AD6D-DD24496E816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1" y="273892"/>
            <a:ext cx="7886712" cy="4359648"/>
          </a:xfrm>
        </p:spPr>
        <p:txBody>
          <a:bodyPr>
            <a:normAutofit/>
          </a:bodyPr>
          <a:lstStyle/>
          <a:p>
            <a:pPr lvl="0"/>
            <a:r>
              <a:rPr lang="ko-KO" altLang="ko-KO" noProof="1" smtClean="0">
                <a:latin typeface="NanumGothic"/>
                <a:ea typeface="NanumGothic"/>
              </a:rPr>
              <a:t>마스터 텍스트 스타일을 편집하려면 여기를 클릭하세요.</a:t>
            </a:r>
            <a:endParaRPr lang="zh-CN" altLang="en-US" noProof="1" smtClean="0"/>
          </a:p>
          <a:p>
            <a:pPr lvl="1"/>
            <a:r>
              <a:rPr lang="ko-KO" altLang="ko-KO" noProof="1" smtClean="0">
                <a:latin typeface="NanumGothic"/>
                <a:ea typeface="NanumGothic"/>
              </a:rPr>
              <a:t>두 번째 수준</a:t>
            </a:r>
            <a:endParaRPr lang="zh-CN" altLang="en-US" noProof="1" smtClean="0"/>
          </a:p>
          <a:p>
            <a:pPr lvl="2"/>
            <a:r>
              <a:rPr lang="ko-KO" altLang="ko-KO" noProof="1" smtClean="0">
                <a:latin typeface="NanumGothic"/>
                <a:ea typeface="NanumGothic"/>
              </a:rPr>
              <a:t>레벨 3</a:t>
            </a:r>
            <a:endParaRPr lang="zh-CN" altLang="en-US" noProof="1" smtClean="0"/>
          </a:p>
          <a:p>
            <a:pPr lvl="3"/>
            <a:r>
              <a:rPr lang="ko-KO" altLang="ko-KO" noProof="1" smtClean="0">
                <a:latin typeface="NanumGothic"/>
                <a:ea typeface="NanumGothic"/>
              </a:rPr>
              <a:t>레벨 4</a:t>
            </a:r>
            <a:endParaRPr lang="zh-CN" altLang="en-US" noProof="1" smtClean="0"/>
          </a:p>
          <a:p>
            <a:pPr lvl="4"/>
            <a:r>
              <a:rPr lang="ko-KO" altLang="ko-KO" noProof="1" smtClean="0">
                <a:latin typeface="NanumGothic"/>
                <a:ea typeface="NanumGothic"/>
              </a:rPr>
              <a:t>레벨 5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7D6F2-D69B-41B8-A0C7-1C63B83FF3B1}" type="datetimeFigureOut">
              <a:rPr lang="zh-CN" altLang="en-US"/>
              <a:t>2024/3/19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C505E-079D-4542-B48C-FF4F2B7DA90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O" altLang="ko-KO" sz="1800" noProof="1" smtClean="0">
                <a:latin typeface="NanumGothic"/>
                <a:ea typeface="NanumGothic"/>
              </a:rPr>
              <a:t>마스터 제목 스타일을 편집하려면 여기를 클릭하세요.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O" altLang="ko-KO" noProof="1" smtClean="0">
                <a:latin typeface="NanumGothic"/>
                <a:ea typeface="NanumGothic"/>
              </a:rPr>
              <a:t>마스터 텍스트 스타일을 편집하려면 여기를 클릭하세요.</a:t>
            </a:r>
            <a:endParaRPr lang="zh-CN" altLang="en-US" noProof="1" smtClean="0"/>
          </a:p>
          <a:p>
            <a:pPr lvl="1"/>
            <a:r>
              <a:rPr lang="ko-KO" altLang="ko-KO" noProof="1" smtClean="0">
                <a:latin typeface="NanumGothic"/>
                <a:ea typeface="NanumGothic"/>
              </a:rPr>
              <a:t>두 번째 수준</a:t>
            </a:r>
            <a:endParaRPr lang="zh-CN" altLang="en-US" noProof="1" smtClean="0"/>
          </a:p>
          <a:p>
            <a:pPr lvl="2"/>
            <a:r>
              <a:rPr lang="ko-KO" altLang="ko-KO" noProof="1" smtClean="0">
                <a:latin typeface="NanumGothic"/>
                <a:ea typeface="NanumGothic"/>
              </a:rPr>
              <a:t>레벨 3</a:t>
            </a:r>
            <a:endParaRPr lang="zh-CN" altLang="en-US" noProof="1" smtClean="0"/>
          </a:p>
          <a:p>
            <a:pPr lvl="3"/>
            <a:r>
              <a:rPr lang="ko-KO" altLang="ko-KO" noProof="1" smtClean="0">
                <a:latin typeface="NanumGothic"/>
                <a:ea typeface="NanumGothic"/>
              </a:rPr>
              <a:t>레벨 4</a:t>
            </a:r>
            <a:endParaRPr lang="zh-CN" altLang="en-US" noProof="1" smtClean="0"/>
          </a:p>
          <a:p>
            <a:pPr lvl="4"/>
            <a:r>
              <a:rPr lang="ko-KO" altLang="ko-KO" noProof="1" smtClean="0">
                <a:latin typeface="NanumGothic"/>
                <a:ea typeface="NanumGothic"/>
              </a:rPr>
              <a:t>레벨 5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FB0F4-0AA0-42E6-8AC3-185C44B81C1F}" type="datetimeFigureOut">
              <a:rPr lang="zh-CN" altLang="en-US"/>
              <a:t>2024/3/19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78BF0-6205-4E3F-83F3-EF9FA275762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30"/>
            <a:ext cx="7886712" cy="2139930"/>
          </a:xfrm>
        </p:spPr>
        <p:txBody>
          <a:bodyPr anchor="t">
            <a:normAutofit/>
          </a:bodyPr>
          <a:lstStyle>
            <a:lvl1pPr>
              <a:defRPr sz="4500"/>
            </a:lvl1pPr>
          </a:lstStyle>
          <a:p>
            <a:r>
              <a:rPr lang="ko-KO" altLang="ko-KO" sz="2400" noProof="1" smtClean="0">
                <a:latin typeface="NanumGothic"/>
                <a:ea typeface="NanumGothic"/>
              </a:rPr>
              <a:t>마스터 제목 스타일을 편집하려면 여기를 클릭하세요.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5"/>
            <a:ext cx="7886712" cy="112533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O" altLang="ko-KO" noProof="1" smtClean="0">
                <a:latin typeface="NanumGothic"/>
                <a:ea typeface="NanumGothic"/>
              </a:rPr>
              <a:t>마스터 텍스트 스타일을 편집하려면 여기를 클릭하세요.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E24E7-6E71-4B59-ACFD-01FA4F045DFB}" type="datetimeFigureOut">
              <a:rPr lang="zh-CN" altLang="en-US"/>
              <a:t>2024/3/19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5B983-D7C2-4E98-AD1B-4B4B426FDE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O" altLang="ko-KO" sz="1800" noProof="1" smtClean="0">
                <a:latin typeface="NanumGothic"/>
                <a:ea typeface="NanumGothic"/>
              </a:rPr>
              <a:t>마스터 제목 스타일을 편집하려면 여기를 클릭하세요.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1" y="1369460"/>
            <a:ext cx="3886206" cy="3264080"/>
          </a:xfrm>
        </p:spPr>
        <p:txBody>
          <a:bodyPr>
            <a:normAutofit/>
          </a:bodyPr>
          <a:lstStyle/>
          <a:p>
            <a:pPr lvl="0"/>
            <a:r>
              <a:rPr lang="ko-KO" altLang="ko-KO" sz="1000" noProof="1" smtClean="0">
                <a:latin typeface="NanumGothic"/>
                <a:ea typeface="NanumGothic"/>
              </a:rPr>
              <a:t>마스터 텍스트 스타일을 편집하려면 여기를 클릭하세요.</a:t>
            </a:r>
            <a:endParaRPr lang="zh-CN" altLang="en-US" noProof="1" smtClean="0"/>
          </a:p>
          <a:p>
            <a:pPr lvl="1"/>
            <a:r>
              <a:rPr lang="ko-KO" altLang="ko-KO" noProof="1" smtClean="0">
                <a:latin typeface="NanumGothic"/>
                <a:ea typeface="NanumGothic"/>
              </a:rPr>
              <a:t>두 번째 수준</a:t>
            </a:r>
            <a:endParaRPr lang="zh-CN" altLang="en-US" noProof="1" smtClean="0"/>
          </a:p>
          <a:p>
            <a:pPr lvl="2"/>
            <a:r>
              <a:rPr lang="ko-KO" altLang="ko-KO" noProof="1" smtClean="0">
                <a:latin typeface="NanumGothic"/>
                <a:ea typeface="NanumGothic"/>
              </a:rPr>
              <a:t>레벨 3</a:t>
            </a:r>
            <a:endParaRPr lang="zh-CN" altLang="en-US" noProof="1" smtClean="0"/>
          </a:p>
          <a:p>
            <a:pPr lvl="3"/>
            <a:r>
              <a:rPr lang="ko-KO" altLang="ko-KO" noProof="1" smtClean="0">
                <a:latin typeface="NanumGothic"/>
                <a:ea typeface="NanumGothic"/>
              </a:rPr>
              <a:t>레벨 4</a:t>
            </a:r>
            <a:endParaRPr lang="zh-CN" altLang="en-US" noProof="1" smtClean="0"/>
          </a:p>
          <a:p>
            <a:pPr lvl="4"/>
            <a:r>
              <a:rPr lang="ko-KO" altLang="ko-KO" noProof="1" smtClean="0">
                <a:latin typeface="NanumGothic"/>
                <a:ea typeface="NanumGothic"/>
              </a:rPr>
              <a:t>레벨 5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7" y="1369460"/>
            <a:ext cx="3886206" cy="3264080"/>
          </a:xfrm>
        </p:spPr>
        <p:txBody>
          <a:bodyPr>
            <a:normAutofit/>
          </a:bodyPr>
          <a:lstStyle/>
          <a:p>
            <a:pPr lvl="0"/>
            <a:r>
              <a:rPr lang="ko-KO" altLang="ko-KO" sz="1000" noProof="1" smtClean="0">
                <a:latin typeface="NanumGothic"/>
                <a:ea typeface="NanumGothic"/>
              </a:rPr>
              <a:t>마스터 텍스트 스타일을 편집하려면 여기를 클릭하세요.</a:t>
            </a:r>
            <a:endParaRPr lang="zh-CN" altLang="en-US" noProof="1" smtClean="0"/>
          </a:p>
          <a:p>
            <a:pPr lvl="1"/>
            <a:r>
              <a:rPr lang="ko-KO" altLang="ko-KO" noProof="1" smtClean="0">
                <a:latin typeface="NanumGothic"/>
                <a:ea typeface="NanumGothic"/>
              </a:rPr>
              <a:t>두 번째 수준</a:t>
            </a:r>
            <a:endParaRPr lang="zh-CN" altLang="en-US" noProof="1" smtClean="0"/>
          </a:p>
          <a:p>
            <a:pPr lvl="2"/>
            <a:r>
              <a:rPr lang="ko-KO" altLang="ko-KO" noProof="1" smtClean="0">
                <a:latin typeface="NanumGothic"/>
                <a:ea typeface="NanumGothic"/>
              </a:rPr>
              <a:t>레벨 3</a:t>
            </a:r>
            <a:endParaRPr lang="zh-CN" altLang="en-US" noProof="1" smtClean="0"/>
          </a:p>
          <a:p>
            <a:pPr lvl="3"/>
            <a:r>
              <a:rPr lang="ko-KO" altLang="ko-KO" noProof="1" smtClean="0">
                <a:latin typeface="NanumGothic"/>
                <a:ea typeface="NanumGothic"/>
              </a:rPr>
              <a:t>레벨 4</a:t>
            </a:r>
            <a:endParaRPr lang="zh-CN" altLang="en-US" noProof="1" smtClean="0"/>
          </a:p>
          <a:p>
            <a:pPr lvl="4"/>
            <a:r>
              <a:rPr lang="ko-KO" altLang="ko-KO" noProof="1" smtClean="0">
                <a:latin typeface="NanumGothic"/>
                <a:ea typeface="NanumGothic"/>
              </a:rPr>
              <a:t>레벨 5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60DCF-DBF5-4667-ADDE-35A08AFD745A}" type="datetimeFigureOut">
              <a:rPr lang="zh-CN" altLang="en-US"/>
              <a:t>2024/3/19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BB081-7932-4732-A78B-F7CB8711F84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273892"/>
            <a:ext cx="7886712" cy="994348"/>
          </a:xfrm>
        </p:spPr>
        <p:txBody>
          <a:bodyPr>
            <a:normAutofit/>
          </a:bodyPr>
          <a:lstStyle/>
          <a:p>
            <a:r>
              <a:rPr lang="ko-KO" altLang="ko-KO" sz="1800" noProof="1" smtClean="0">
                <a:latin typeface="NanumGothic"/>
                <a:ea typeface="NanumGothic"/>
              </a:rPr>
              <a:t>마스터 제목 스타일을 편집하려면 여기를 클릭하세요.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1095"/>
            <a:ext cx="3868346" cy="618043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ko-KO" altLang="ko-KO" sz="900" noProof="1" smtClean="0">
                <a:latin typeface="NanumGothic"/>
                <a:ea typeface="NanumGothic"/>
              </a:rPr>
              <a:t>마스터 텍스트 스타일을 편집하려면 여기를 클릭하세요.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9138"/>
            <a:ext cx="3868346" cy="2763929"/>
          </a:xfrm>
        </p:spPr>
        <p:txBody>
          <a:bodyPr>
            <a:normAutofit/>
          </a:bodyPr>
          <a:lstStyle/>
          <a:p>
            <a:pPr lvl="0"/>
            <a:r>
              <a:rPr lang="ko-KO" altLang="ko-KO" sz="1000" noProof="1" smtClean="0">
                <a:latin typeface="NanumGothic"/>
                <a:ea typeface="NanumGothic"/>
              </a:rPr>
              <a:t>마스터 텍스트 스타일을 편집하려면 여기를 클릭하세요.</a:t>
            </a:r>
            <a:endParaRPr lang="zh-CN" altLang="en-US" noProof="1" smtClean="0"/>
          </a:p>
          <a:p>
            <a:pPr lvl="1"/>
            <a:r>
              <a:rPr lang="ko-KO" altLang="ko-KO" noProof="1" smtClean="0">
                <a:latin typeface="NanumGothic"/>
                <a:ea typeface="NanumGothic"/>
              </a:rPr>
              <a:t>두 번째 수준</a:t>
            </a:r>
            <a:endParaRPr lang="zh-CN" altLang="en-US" noProof="1" smtClean="0"/>
          </a:p>
          <a:p>
            <a:pPr lvl="2"/>
            <a:r>
              <a:rPr lang="ko-KO" altLang="ko-KO" noProof="1" smtClean="0">
                <a:latin typeface="NanumGothic"/>
                <a:ea typeface="NanumGothic"/>
              </a:rPr>
              <a:t>레벨 3</a:t>
            </a:r>
            <a:endParaRPr lang="zh-CN" altLang="en-US" noProof="1" smtClean="0"/>
          </a:p>
          <a:p>
            <a:pPr lvl="3"/>
            <a:r>
              <a:rPr lang="ko-KO" altLang="ko-KO" noProof="1" smtClean="0">
                <a:latin typeface="NanumGothic"/>
                <a:ea typeface="NanumGothic"/>
              </a:rPr>
              <a:t>레벨 4</a:t>
            </a:r>
            <a:endParaRPr lang="zh-CN" altLang="en-US" noProof="1" smtClean="0"/>
          </a:p>
          <a:p>
            <a:pPr lvl="4"/>
            <a:r>
              <a:rPr lang="ko-KO" altLang="ko-KO" noProof="1" smtClean="0">
                <a:latin typeface="NanumGothic"/>
                <a:ea typeface="NanumGothic"/>
              </a:rPr>
              <a:t>레벨 5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7" y="1261095"/>
            <a:ext cx="3887397" cy="618043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ko-KO" altLang="ko-KO" sz="900" noProof="1" smtClean="0">
                <a:latin typeface="NanumGothic"/>
                <a:ea typeface="NanumGothic"/>
              </a:rPr>
              <a:t>마스터 텍스트 스타일을 편집하려면 여기를 클릭하세요.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7" y="1879138"/>
            <a:ext cx="3887397" cy="2763929"/>
          </a:xfrm>
        </p:spPr>
        <p:txBody>
          <a:bodyPr>
            <a:normAutofit/>
          </a:bodyPr>
          <a:lstStyle/>
          <a:p>
            <a:pPr lvl="0"/>
            <a:r>
              <a:rPr lang="ko-KO" altLang="ko-KO" sz="1000" noProof="1" smtClean="0">
                <a:latin typeface="NanumGothic"/>
                <a:ea typeface="NanumGothic"/>
              </a:rPr>
              <a:t>마스터 텍스트 스타일을 편집하려면 여기를 클릭하세요.</a:t>
            </a:r>
            <a:endParaRPr lang="zh-CN" altLang="en-US" noProof="1" smtClean="0"/>
          </a:p>
          <a:p>
            <a:pPr lvl="1"/>
            <a:r>
              <a:rPr lang="ko-KO" altLang="ko-KO" noProof="1" smtClean="0">
                <a:latin typeface="NanumGothic"/>
                <a:ea typeface="NanumGothic"/>
              </a:rPr>
              <a:t>두 번째 수준</a:t>
            </a:r>
            <a:endParaRPr lang="zh-CN" altLang="en-US" noProof="1" smtClean="0"/>
          </a:p>
          <a:p>
            <a:pPr lvl="2"/>
            <a:r>
              <a:rPr lang="ko-KO" altLang="ko-KO" noProof="1" smtClean="0">
                <a:latin typeface="NanumGothic"/>
                <a:ea typeface="NanumGothic"/>
              </a:rPr>
              <a:t>레벨 3</a:t>
            </a:r>
            <a:endParaRPr lang="zh-CN" altLang="en-US" noProof="1" smtClean="0"/>
          </a:p>
          <a:p>
            <a:pPr lvl="3"/>
            <a:r>
              <a:rPr lang="ko-KO" altLang="ko-KO" noProof="1" smtClean="0">
                <a:latin typeface="NanumGothic"/>
                <a:ea typeface="NanumGothic"/>
              </a:rPr>
              <a:t>레벨 4</a:t>
            </a:r>
            <a:endParaRPr lang="zh-CN" altLang="en-US" noProof="1" smtClean="0"/>
          </a:p>
          <a:p>
            <a:pPr lvl="4"/>
            <a:r>
              <a:rPr lang="ko-KO" altLang="ko-KO" noProof="1" smtClean="0">
                <a:latin typeface="NanumGothic"/>
                <a:ea typeface="NanumGothic"/>
              </a:rPr>
              <a:t>레벨 5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E63D1-B174-401D-8E04-CA1756D2A36C}" type="datetimeFigureOut">
              <a:rPr lang="zh-CN" altLang="en-US"/>
              <a:t>2024/3/19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3D53A-8BD4-4945-88DA-18758876D34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O" altLang="ko-KO" sz="1800" noProof="1" smtClean="0">
                <a:latin typeface="NanumGothic"/>
                <a:ea typeface="NanumGothic"/>
              </a:rPr>
              <a:t>마스터 제목 스타일을 편집하려면 여기를 클릭하세요.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E50D5-1763-4CE6-8D5C-40EE55E6663C}" type="datetimeFigureOut">
              <a:rPr lang="zh-CN" altLang="en-US"/>
              <a:t>2024/3/19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40C47-64A4-4315-AFE5-08B5AC0903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92F99-F927-42D4-85D8-3C6E995B83F5}" type="datetimeFigureOut">
              <a:rPr lang="zh-CN" altLang="en-US"/>
              <a:t>2024/3/19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563BC-EB4E-4407-9884-4F656FD77D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2949182" cy="120036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ko-KO" altLang="ko-KO" sz="1900" noProof="1" smtClean="0">
                <a:latin typeface="NanumGothic"/>
                <a:ea typeface="NanumGothic"/>
              </a:rPr>
              <a:t>마스터 제목 스타일을 편집하려면 여기를 클릭하세요.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740699"/>
            <a:ext cx="4629157" cy="36558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O" altLang="ko-KO" sz="1200" noProof="1" smtClean="0">
                <a:latin typeface="NanumGothic"/>
                <a:ea typeface="NanumGothic"/>
              </a:rPr>
              <a:t>마스터 텍스트 스타일을 편집하려면 여기를 클릭하세요.</a:t>
            </a:r>
            <a:endParaRPr lang="zh-CN" altLang="en-US" noProof="1" smtClean="0"/>
          </a:p>
          <a:p>
            <a:pPr lvl="1"/>
            <a:r>
              <a:rPr lang="ko-KO" altLang="ko-KO" noProof="1" smtClean="0">
                <a:latin typeface="NanumGothic"/>
                <a:ea typeface="NanumGothic"/>
              </a:rPr>
              <a:t>두 번째 수준</a:t>
            </a:r>
            <a:endParaRPr lang="zh-CN" altLang="en-US" noProof="1" smtClean="0"/>
          </a:p>
          <a:p>
            <a:pPr lvl="2"/>
            <a:r>
              <a:rPr lang="ko-KO" altLang="ko-KO" noProof="1" smtClean="0">
                <a:latin typeface="NanumGothic"/>
                <a:ea typeface="NanumGothic"/>
              </a:rPr>
              <a:t>레벨 3</a:t>
            </a:r>
            <a:endParaRPr lang="zh-CN" altLang="en-US" noProof="1" smtClean="0"/>
          </a:p>
          <a:p>
            <a:pPr lvl="3"/>
            <a:r>
              <a:rPr lang="ko-KO" altLang="ko-KO" noProof="1" smtClean="0">
                <a:latin typeface="NanumGothic"/>
                <a:ea typeface="NanumGothic"/>
              </a:rPr>
              <a:t>레벨 4</a:t>
            </a:r>
            <a:endParaRPr lang="zh-CN" altLang="en-US" noProof="1" smtClean="0"/>
          </a:p>
          <a:p>
            <a:pPr lvl="4"/>
            <a:r>
              <a:rPr lang="ko-KO" altLang="ko-KO" noProof="1" smtClean="0">
                <a:latin typeface="NanumGothic"/>
                <a:ea typeface="NanumGothic"/>
              </a:rPr>
              <a:t>레벨 5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2949182" cy="285919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ko-KO" altLang="ko-KO" sz="700" noProof="1" smtClean="0">
                <a:latin typeface="NanumGothic"/>
                <a:ea typeface="NanumGothic"/>
              </a:rPr>
              <a:t>마스터 텍스트 스타일을 편집하려면 여기를 클릭하세요.</a:t>
            </a:r>
            <a:endParaRPr lang="zh-CN" altLang="en-US" noProof="1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5AA9F-150B-42FE-8EC6-2BCDCC66B4A0}" type="datetimeFigureOut">
              <a:rPr lang="zh-CN" altLang="en-US"/>
              <a:t>2024/3/19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3596C-78AE-4880-81F4-BD848BFB78A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2949182" cy="120036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ko-KO" altLang="ko-KO" sz="1900" noProof="1" smtClean="0">
                <a:latin typeface="NanumGothic"/>
                <a:ea typeface="NanumGothic"/>
              </a:rPr>
              <a:t>마스터 제목 스타일을 편집하려면 여기를 클릭하세요.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740699"/>
            <a:ext cx="4629157" cy="365586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pPr lvl="0"/>
            <a:r>
              <a:rPr lang="ko-KO" altLang="ko-KO" sz="800" noProof="1" smtClean="0">
                <a:latin typeface="NanumGothic"/>
                <a:ea typeface="NanumGothic"/>
              </a:rPr>
              <a:t>아이콘을 클릭하면 사진을 추가할 수 있습니다 이미지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2949182" cy="285919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ko-KO" altLang="ko-KO" sz="700" noProof="1" smtClean="0">
                <a:latin typeface="NanumGothic"/>
                <a:ea typeface="NanumGothic"/>
              </a:rPr>
              <a:t>마스터 텍스트 스타일을 편집하려면 여기를 클릭하세요.</a:t>
            </a:r>
            <a:endParaRPr lang="zh-CN" altLang="en-US" noProof="1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26378-1FBB-4586-B1A9-44CDE81C6BB6}" type="datetimeFigureOut">
              <a:rPr lang="zh-CN" altLang="en-US"/>
              <a:t>2024/3/19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4F6B9-152F-4289-845B-C5BB4EDF290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ko-KO" altLang="ko-KO" sz="1800" smtClean="0">
                <a:latin typeface="NanumGothic"/>
                <a:ea typeface="NanumGothic"/>
              </a:rPr>
              <a:t>마스터 제목 스타일을 편집하려면 여기를 클릭하세요.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3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ko-KO" altLang="ko-KO" noProof="1" smtClean="0">
                <a:latin typeface="NanumGothic"/>
                <a:ea typeface="NanumGothic"/>
              </a:rPr>
              <a:t>마스터 텍스트 스타일을 편집하려면 여기를 클릭하세요.</a:t>
            </a:r>
            <a:endParaRPr lang="zh-CN" altLang="en-US" noProof="1" smtClean="0"/>
          </a:p>
          <a:p>
            <a:pPr lvl="1"/>
            <a:r>
              <a:rPr lang="ko-KO" altLang="ko-KO" noProof="1" smtClean="0">
                <a:latin typeface="NanumGothic"/>
                <a:ea typeface="NanumGothic"/>
              </a:rPr>
              <a:t>두 번째 수준</a:t>
            </a:r>
            <a:endParaRPr lang="zh-CN" altLang="en-US" noProof="1" smtClean="0"/>
          </a:p>
          <a:p>
            <a:pPr lvl="2"/>
            <a:r>
              <a:rPr lang="ko-KO" altLang="ko-KO" noProof="1" smtClean="0">
                <a:latin typeface="NanumGothic"/>
                <a:ea typeface="NanumGothic"/>
              </a:rPr>
              <a:t>레벨 3</a:t>
            </a:r>
            <a:endParaRPr lang="zh-CN" altLang="en-US" noProof="1" smtClean="0"/>
          </a:p>
          <a:p>
            <a:pPr lvl="3"/>
            <a:r>
              <a:rPr lang="ko-KO" altLang="ko-KO" noProof="1" smtClean="0">
                <a:latin typeface="NanumGothic"/>
                <a:ea typeface="NanumGothic"/>
              </a:rPr>
              <a:t>레벨 4</a:t>
            </a:r>
            <a:endParaRPr lang="zh-CN" altLang="en-US" noProof="1" smtClean="0"/>
          </a:p>
          <a:p>
            <a:pPr lvl="4"/>
            <a:r>
              <a:rPr lang="ko-KO" altLang="ko-KO" noProof="1" smtClean="0">
                <a:latin typeface="NanumGothic"/>
                <a:ea typeface="NanumGothic"/>
              </a:rPr>
              <a:t>레벨 5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9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9745515-3B9B-4873-B672-FC65F815E2DF}" type="datetimeFigureOut">
              <a:rPr lang="zh-CN" altLang="en-US"/>
              <a:t>2024/3/19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1D9DDC6-3F08-433B-AE2E-9ACE55419CCC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79450"/>
            <a:ext cx="7620000" cy="378460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0" y="0"/>
            <a:ext cx="9433932" cy="5143500"/>
          </a:xfrm>
          <a:prstGeom prst="rect">
            <a:avLst/>
          </a:prstGeom>
          <a:solidFill>
            <a:schemeClr val="bg1">
              <a:lumMod val="95000"/>
              <a:alpha val="62000"/>
            </a:schemeClr>
          </a:solidFill>
          <a:ln w="349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 noProof="1">
              <a:sym typeface="+mn-ea"/>
            </a:endParaRPr>
          </a:p>
        </p:txBody>
      </p:sp>
      <p:sp>
        <p:nvSpPr>
          <p:cNvPr id="2" name="文本框 12"/>
          <p:cNvSpPr txBox="1"/>
          <p:nvPr/>
        </p:nvSpPr>
        <p:spPr>
          <a:xfrm>
            <a:off x="642938" y="104775"/>
            <a:ext cx="1509712" cy="30670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charset="0"/>
              <a:ea typeface="Montserrat" panose="00000500000000000000" charset="0"/>
              <a:sym typeface="Montserrat" panose="00000500000000000000" charset="0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913906" y="1119276"/>
            <a:ext cx="6813863" cy="940963"/>
          </a:xfrm>
          <a:prstGeom prst="rect">
            <a:avLst/>
          </a:prstGeom>
          <a:noFill/>
          <a:ln w="38100">
            <a:solidFill>
              <a:schemeClr val="bg1">
                <a:alpha val="95000"/>
              </a:schemeClr>
            </a:solidFill>
          </a:ln>
          <a:effectLst>
            <a:outerShdw blurRad="50800" dist="1270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pPr algn="ctr">
              <a:defRPr/>
            </a:pPr>
            <a:r>
              <a:rPr lang="ko-KR" altLang="en-US" sz="4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걸어서 상권속으로 </a:t>
            </a:r>
            <a:endParaRPr lang="zh-CN" altLang="en-US" sz="4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1798793" y="2739689"/>
            <a:ext cx="5133340" cy="701040"/>
          </a:xfrm>
          <a:prstGeom prst="rect">
            <a:avLst/>
          </a:prstGeom>
          <a:noFill/>
          <a:ln w="38100">
            <a:noFill/>
          </a:ln>
          <a:effectLst>
            <a:outerShdw blurRad="50800" dist="127000" dir="2700000" sx="99000" sy="99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팀명 </a:t>
            </a:r>
            <a:r>
              <a:rPr lang="en-US" altLang="ko-KR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: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데이터 짱구와 친구들</a:t>
            </a:r>
            <a:endParaRPr lang="zh-CN" alt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8686">
            <a:off x="3170891" y="2331965"/>
            <a:ext cx="668198" cy="66819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3045">
            <a:off x="5852183" y="2471989"/>
            <a:ext cx="827424" cy="10240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0013">
            <a:off x="6260198" y="3582325"/>
            <a:ext cx="692440" cy="85536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1" t="22959" r="11187" b="25563"/>
          <a:stretch/>
        </p:blipFill>
        <p:spPr>
          <a:xfrm flipH="1">
            <a:off x="913906" y="1234066"/>
            <a:ext cx="1020548" cy="75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89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8"/>
          <p:cNvSpPr/>
          <p:nvPr/>
        </p:nvSpPr>
        <p:spPr>
          <a:xfrm>
            <a:off x="0" y="658814"/>
            <a:ext cx="4105276" cy="4484686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349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 noProof="1">
              <a:sym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76" y="838199"/>
            <a:ext cx="4665060" cy="3947689"/>
          </a:xfrm>
          <a:prstGeom prst="rect">
            <a:avLst/>
          </a:prstGeom>
          <a:pattFill prst="pct5">
            <a:fgClr>
              <a:schemeClr val="tx2">
                <a:lumMod val="60000"/>
                <a:lumOff val="40000"/>
              </a:schemeClr>
            </a:fgClr>
            <a:bgClr>
              <a:schemeClr val="bg1"/>
            </a:bgClr>
          </a:pattFill>
        </p:spPr>
      </p:pic>
      <p:sp>
        <p:nvSpPr>
          <p:cNvPr id="24584" name="文本框 20"/>
          <p:cNvSpPr txBox="1">
            <a:spLocks noChangeArrowheads="1"/>
          </p:cNvSpPr>
          <p:nvPr/>
        </p:nvSpPr>
        <p:spPr bwMode="auto">
          <a:xfrm>
            <a:off x="-219782" y="2613660"/>
            <a:ext cx="4544840" cy="1558151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ko-KR" alt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유동인구 데이터  분석은 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 </a:t>
            </a:r>
            <a:r>
              <a:rPr lang="ko-KR" alt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주로 </a:t>
            </a:r>
            <a:endParaRPr lang="en-US" altLang="ko-KR" sz="1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Arial" panose="020B0604020202020204" pitchFamily="34" charset="0"/>
            </a:endParaRPr>
          </a:p>
          <a:p>
            <a:pPr algn="ctr"/>
            <a:r>
              <a:rPr lang="ko-KR" alt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지하철 </a:t>
            </a:r>
            <a:r>
              <a:rPr lang="en-US" altLang="ko-KR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&amp; </a:t>
            </a:r>
            <a:r>
              <a:rPr lang="ko-KR" alt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버스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 </a:t>
            </a:r>
            <a:r>
              <a:rPr lang="ko-KR" altLang="en-US" sz="1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승하차</a:t>
            </a:r>
            <a:r>
              <a:rPr lang="ko-KR" alt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 데이터를 통하여 분석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10" name="圆角矩形 20"/>
          <p:cNvSpPr/>
          <p:nvPr/>
        </p:nvSpPr>
        <p:spPr>
          <a:xfrm>
            <a:off x="155575" y="131763"/>
            <a:ext cx="369888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1" name="TextBox 25"/>
          <p:cNvSpPr txBox="1"/>
          <p:nvPr/>
        </p:nvSpPr>
        <p:spPr>
          <a:xfrm>
            <a:off x="120650" y="-115571"/>
            <a:ext cx="647700" cy="629921"/>
          </a:xfrm>
          <a:prstGeom prst="rect">
            <a:avLst/>
          </a:prstGeom>
          <a:noFill/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en-US" altLang="zh-CN" sz="3300" i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anumGothic"/>
                <a:ea typeface="Montserrat" panose="00000500000000000000" charset="0"/>
                <a:sym typeface="Montserrat" panose="00000500000000000000" charset="0"/>
              </a:rPr>
              <a:t>3</a:t>
            </a:r>
            <a:endParaRPr lang="en-US" altLang="zh-CN" sz="3300" i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charset="0"/>
              <a:ea typeface="Montserrat" panose="00000500000000000000" charset="0"/>
              <a:sym typeface="Montserrat" panose="0000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067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604643"/>
            <a:ext cx="9144000" cy="4538857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349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900" noProof="1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+mn-ea"/>
            </a:endParaRPr>
          </a:p>
        </p:txBody>
      </p:sp>
      <p:sp>
        <p:nvSpPr>
          <p:cNvPr id="24584" name="文本框 20"/>
          <p:cNvSpPr txBox="1">
            <a:spLocks noChangeArrowheads="1"/>
          </p:cNvSpPr>
          <p:nvPr/>
        </p:nvSpPr>
        <p:spPr bwMode="auto">
          <a:xfrm>
            <a:off x="2564531" y="162642"/>
            <a:ext cx="3700033" cy="30654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ko-KR" altLang="en-US" sz="14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지하철 </a:t>
            </a:r>
            <a:r>
              <a:rPr lang="ko-KR" altLang="en-US" sz="1400" dirty="0" err="1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승하차</a:t>
            </a:r>
            <a:r>
              <a:rPr lang="ko-KR" altLang="en-US" sz="14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 데이터</a:t>
            </a:r>
            <a:r>
              <a:rPr lang="en-US" altLang="ko-KR" sz="14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(</a:t>
            </a:r>
            <a:r>
              <a:rPr lang="ko-KR" altLang="en-US" sz="14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유동인구 데이터</a:t>
            </a:r>
            <a:r>
              <a:rPr lang="en-US" altLang="ko-KR" sz="14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 1.)</a:t>
            </a:r>
            <a:endParaRPr lang="en-US" altLang="zh-CN" sz="14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" t="9280" r="49151" b="2945"/>
          <a:stretch/>
        </p:blipFill>
        <p:spPr>
          <a:xfrm>
            <a:off x="835224" y="783865"/>
            <a:ext cx="2368946" cy="18620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366" y="988062"/>
            <a:ext cx="3724717" cy="16459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271" y="3445515"/>
            <a:ext cx="4436554" cy="11790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68350" y="2633997"/>
            <a:ext cx="24817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지하철 데이터 </a:t>
            </a:r>
            <a:r>
              <a:rPr lang="ko-KR" altLang="en-US" sz="105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전처리 </a:t>
            </a:r>
            <a:r>
              <a:rPr lang="ko-KR" altLang="en-US" sz="105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전의 </a:t>
            </a:r>
            <a:r>
              <a:rPr lang="ko-KR" altLang="en-US" sz="1050" dirty="0" err="1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raw</a:t>
            </a:r>
            <a:r>
              <a:rPr lang="ko-KR" altLang="en-US" sz="105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 </a:t>
            </a:r>
            <a:r>
              <a:rPr lang="ko-KR" altLang="en-US" sz="1050" dirty="0" err="1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data</a:t>
            </a:r>
            <a:endParaRPr lang="ko-KR" altLang="en-US" sz="105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66615" y="2679144"/>
            <a:ext cx="615485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지하철 역사 </a:t>
            </a:r>
            <a:r>
              <a:rPr lang="ko-KR" altLang="en-US" sz="1050" dirty="0" err="1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ID를</a:t>
            </a:r>
            <a:r>
              <a:rPr lang="ko-KR" altLang="en-US" sz="105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 통해 좌표 정보를 얻고, 좌표 정보를 </a:t>
            </a:r>
            <a:endParaRPr lang="en-US" altLang="ko-KR" sz="1050" dirty="0" smtClean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  <a:p>
            <a:pPr algn="ctr"/>
            <a:r>
              <a:rPr lang="ko-KR" altLang="en-US" sz="105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네이버 </a:t>
            </a:r>
            <a:r>
              <a:rPr lang="ko-KR" altLang="en-US" sz="105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지도 </a:t>
            </a:r>
            <a:r>
              <a:rPr lang="ko-KR" altLang="en-US" sz="1050" dirty="0" err="1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open</a:t>
            </a:r>
            <a:r>
              <a:rPr lang="ko-KR" altLang="en-US" sz="105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 </a:t>
            </a:r>
            <a:r>
              <a:rPr lang="ko-KR" altLang="en-US" sz="1050" dirty="0" err="1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api의</a:t>
            </a:r>
            <a:r>
              <a:rPr lang="ko-KR" altLang="en-US" sz="105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 </a:t>
            </a:r>
            <a:r>
              <a:rPr lang="ko-KR" altLang="en-US" sz="1050" dirty="0" err="1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reverse</a:t>
            </a:r>
            <a:r>
              <a:rPr lang="ko-KR" altLang="en-US" sz="105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 </a:t>
            </a:r>
            <a:r>
              <a:rPr lang="ko-KR" altLang="en-US" sz="1050" dirty="0" err="1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geocoding</a:t>
            </a:r>
            <a:r>
              <a:rPr lang="ko-KR" altLang="en-US" sz="105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 기능을 활용해 주소를 반환, 자치구 정보를 추가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060825" y="4654818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05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시간대별로 나눠져 있던 </a:t>
            </a:r>
            <a:r>
              <a:rPr lang="ko-KR" altLang="en-US" sz="1050" dirty="0" err="1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승하차</a:t>
            </a:r>
            <a:r>
              <a:rPr lang="ko-KR" altLang="en-US" sz="105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 데이터를 승차/하차 데이터로 합산 최종적으로 해당 데이터를 임대료 데이터와 비교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0" y="4889584"/>
            <a:ext cx="141417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>
                <a:solidFill>
                  <a:srgbClr val="404040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데이터 기준 </a:t>
            </a:r>
            <a:r>
              <a:rPr lang="en-US" altLang="ko-KR" sz="700" dirty="0">
                <a:solidFill>
                  <a:srgbClr val="404040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: </a:t>
            </a:r>
            <a:r>
              <a:rPr lang="en-US" altLang="ko-KR" sz="700" dirty="0" smtClean="0">
                <a:solidFill>
                  <a:srgbClr val="404040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202301-202402</a:t>
            </a:r>
            <a:r>
              <a:rPr lang="en-US" altLang="ko-KR" sz="700" dirty="0">
                <a:solidFill>
                  <a:srgbClr val="404040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 </a:t>
            </a:r>
            <a:endParaRPr lang="ko-KR" altLang="en-US" sz="7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39" name="圆角矩形 20"/>
          <p:cNvSpPr/>
          <p:nvPr/>
        </p:nvSpPr>
        <p:spPr>
          <a:xfrm>
            <a:off x="155575" y="131763"/>
            <a:ext cx="369888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noProof="1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40" name="TextBox 25"/>
          <p:cNvSpPr txBox="1"/>
          <p:nvPr/>
        </p:nvSpPr>
        <p:spPr>
          <a:xfrm>
            <a:off x="120650" y="-115571"/>
            <a:ext cx="647700" cy="629921"/>
          </a:xfrm>
          <a:prstGeom prst="rect">
            <a:avLst/>
          </a:prstGeom>
          <a:noFill/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en-US" altLang="zh-CN" sz="3300" i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anumGothic"/>
                <a:ea typeface="Montserrat" panose="00000500000000000000" charset="0"/>
                <a:sym typeface="Montserrat" panose="00000500000000000000" charset="0"/>
              </a:rPr>
              <a:t>3</a:t>
            </a:r>
            <a:endParaRPr lang="en-US" altLang="zh-CN" sz="3300" i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charset="0"/>
              <a:ea typeface="Montserrat" panose="00000500000000000000" charset="0"/>
              <a:sym typeface="Montserrat" panose="0000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92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604643"/>
            <a:ext cx="9144000" cy="4538857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349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000" noProof="1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+mn-ea"/>
            </a:endParaRPr>
          </a:p>
        </p:txBody>
      </p:sp>
      <p:sp>
        <p:nvSpPr>
          <p:cNvPr id="24584" name="文本框 20"/>
          <p:cNvSpPr txBox="1">
            <a:spLocks noChangeArrowheads="1"/>
          </p:cNvSpPr>
          <p:nvPr/>
        </p:nvSpPr>
        <p:spPr bwMode="auto">
          <a:xfrm>
            <a:off x="2531645" y="162913"/>
            <a:ext cx="3696049" cy="3060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ko-KR" altLang="en-US" sz="14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버스 </a:t>
            </a:r>
            <a:r>
              <a:rPr lang="ko-KR" altLang="en-US" sz="1400" dirty="0" err="1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승하차</a:t>
            </a:r>
            <a:r>
              <a:rPr lang="ko-KR" altLang="en-US" sz="14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 데이터</a:t>
            </a:r>
            <a:r>
              <a:rPr lang="en-US" altLang="ko-KR" sz="14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(</a:t>
            </a:r>
            <a:r>
              <a:rPr lang="ko-KR" altLang="en-US" sz="14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유동인구 데이터</a:t>
            </a:r>
            <a:r>
              <a:rPr lang="en-US" altLang="ko-KR" sz="14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 </a:t>
            </a:r>
            <a:r>
              <a:rPr lang="en-US" altLang="ko-KR" sz="14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2.)</a:t>
            </a:r>
            <a:endParaRPr lang="en-US" altLang="zh-CN" sz="14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62576" y="2555211"/>
            <a:ext cx="22445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버스 데이터 </a:t>
            </a:r>
            <a:r>
              <a:rPr lang="ko-KR" altLang="en-US" sz="10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전처리 </a:t>
            </a:r>
            <a:r>
              <a:rPr lang="ko-KR" altLang="en-US" sz="10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전의 </a:t>
            </a:r>
            <a:r>
              <a:rPr lang="ko-KR" altLang="en-US" sz="1000" dirty="0" err="1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raw</a:t>
            </a:r>
            <a:r>
              <a:rPr lang="ko-KR" altLang="en-US" sz="10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 </a:t>
            </a:r>
            <a:r>
              <a:rPr lang="ko-KR" altLang="en-US" sz="1000" dirty="0" err="1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data</a:t>
            </a:r>
            <a:endParaRPr lang="ko-KR" altLang="en-US" sz="10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01799" y="2588745"/>
            <a:ext cx="491312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각 </a:t>
            </a:r>
            <a:r>
              <a:rPr lang="ko-KR" altLang="en-US" sz="10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버스 </a:t>
            </a:r>
            <a:r>
              <a:rPr lang="ko-KR" altLang="en-US" sz="10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정류장 별 좌표 값 </a:t>
            </a:r>
            <a:r>
              <a:rPr lang="ko-KR" altLang="en-US" sz="10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데이터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0884" y="4317259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0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버스 </a:t>
            </a:r>
            <a:r>
              <a:rPr lang="ko-KR" altLang="en-US" sz="10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정류장의 </a:t>
            </a:r>
            <a:r>
              <a:rPr lang="ko-KR" altLang="en-US" sz="10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좌표 값 </a:t>
            </a:r>
            <a:r>
              <a:rPr lang="ko-KR" altLang="en-US" sz="10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데이터를 네이버 지도 </a:t>
            </a:r>
            <a:r>
              <a:rPr lang="en-US" altLang="ko-KR" sz="10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open </a:t>
            </a:r>
            <a:r>
              <a:rPr lang="en-US" altLang="ko-KR" sz="1000" dirty="0" err="1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api</a:t>
            </a:r>
            <a:r>
              <a:rPr lang="ko-KR" altLang="en-US" sz="10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의 </a:t>
            </a:r>
            <a:r>
              <a:rPr lang="en-US" altLang="ko-KR" sz="10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reverse geocoding </a:t>
            </a:r>
            <a:r>
              <a:rPr lang="ko-KR" altLang="en-US" sz="10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기능을 활용해 주소를 반환</a:t>
            </a:r>
            <a:r>
              <a:rPr lang="en-US" altLang="ko-KR" sz="10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, </a:t>
            </a:r>
            <a:r>
              <a:rPr lang="ko-KR" altLang="en-US" sz="10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자치구 정보를 추가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" t="10808" r="38606" b="20710"/>
          <a:stretch/>
        </p:blipFill>
        <p:spPr>
          <a:xfrm>
            <a:off x="736863" y="759053"/>
            <a:ext cx="2406181" cy="17944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487" y="1120593"/>
            <a:ext cx="4441296" cy="14329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25" y="3346702"/>
            <a:ext cx="4558192" cy="89703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40" y="2959712"/>
            <a:ext cx="1678173" cy="135754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732918" y="4352764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0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자치구별 </a:t>
            </a:r>
            <a:r>
              <a:rPr lang="ko-KR" altLang="en-US" sz="10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승 하차 </a:t>
            </a:r>
            <a:r>
              <a:rPr lang="ko-KR" altLang="en-US" sz="10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승객 값을 합산 후 최종적으로 해당 데이터를 임대료 데이터와 비교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0" y="4897931"/>
            <a:ext cx="138211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데이터 기준 </a:t>
            </a:r>
            <a:r>
              <a:rPr lang="en-US" altLang="ko-KR" sz="7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: </a:t>
            </a:r>
            <a:r>
              <a:rPr lang="en-US" altLang="ko-KR" sz="7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202401-202402</a:t>
            </a:r>
            <a:endParaRPr lang="ko-KR" altLang="en-US" sz="7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18" name="圆角矩形 20"/>
          <p:cNvSpPr/>
          <p:nvPr/>
        </p:nvSpPr>
        <p:spPr>
          <a:xfrm>
            <a:off x="155575" y="131763"/>
            <a:ext cx="369888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noProof="1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19" name="TextBox 25"/>
          <p:cNvSpPr txBox="1"/>
          <p:nvPr/>
        </p:nvSpPr>
        <p:spPr>
          <a:xfrm>
            <a:off x="120650" y="-115571"/>
            <a:ext cx="647700" cy="629921"/>
          </a:xfrm>
          <a:prstGeom prst="rect">
            <a:avLst/>
          </a:prstGeom>
          <a:noFill/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en-US" altLang="zh-CN" sz="3300" i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anumGothic"/>
                <a:ea typeface="Montserrat" panose="00000500000000000000" charset="0"/>
                <a:sym typeface="Montserrat" panose="00000500000000000000" charset="0"/>
              </a:rPr>
              <a:t>3</a:t>
            </a:r>
            <a:endParaRPr lang="en-US" altLang="zh-CN" sz="3300" i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charset="0"/>
              <a:ea typeface="Montserrat" panose="00000500000000000000" charset="0"/>
              <a:sym typeface="Montserrat" panose="0000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677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等腰三角形 6"/>
          <p:cNvSpPr/>
          <p:nvPr/>
        </p:nvSpPr>
        <p:spPr>
          <a:xfrm>
            <a:off x="2581422" y="0"/>
            <a:ext cx="6562578" cy="5143500"/>
          </a:xfrm>
          <a:prstGeom prst="triangle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7860" y="1322970"/>
            <a:ext cx="3252194" cy="1981871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349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 noProof="1">
              <a:sym typeface="+mn-ea"/>
            </a:endParaRPr>
          </a:p>
        </p:txBody>
      </p:sp>
      <p:sp>
        <p:nvSpPr>
          <p:cNvPr id="24585" name="文本框 6"/>
          <p:cNvSpPr txBox="1">
            <a:spLocks noChangeArrowheads="1"/>
          </p:cNvSpPr>
          <p:nvPr/>
        </p:nvSpPr>
        <p:spPr bwMode="auto">
          <a:xfrm>
            <a:off x="4558221" y="2153885"/>
            <a:ext cx="2737967" cy="32004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Autofit/>
          </a:bodyPr>
          <a:lstStyle/>
          <a:p>
            <a:r>
              <a:rPr lang="ko-KR" altLang="en-US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상가 임대료 분석 결과</a:t>
            </a:r>
            <a:endParaRPr lang="zh-CN" altLang="en-US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Arial" panose="020B0604020202020204" pitchFamily="34" charset="0"/>
            </a:endParaRPr>
          </a:p>
        </p:txBody>
      </p:sp>
      <p:sp>
        <p:nvSpPr>
          <p:cNvPr id="24586" name="文本框 39"/>
          <p:cNvSpPr txBox="1">
            <a:spLocks noChangeArrowheads="1"/>
          </p:cNvSpPr>
          <p:nvPr/>
        </p:nvSpPr>
        <p:spPr bwMode="auto">
          <a:xfrm>
            <a:off x="3042555" y="3858826"/>
            <a:ext cx="5769297" cy="27432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Autofit/>
          </a:bodyPr>
          <a:lstStyle/>
          <a:p>
            <a:pPr algn="ctr"/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상가의 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면적과 규모 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중대형</a:t>
            </a:r>
            <a:r>
              <a:rPr lang="en-US" altLang="ko-KR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1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층</a:t>
            </a:r>
            <a:r>
              <a:rPr lang="en-US" altLang="ko-KR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, 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소형 </a:t>
            </a:r>
            <a:r>
              <a:rPr lang="en-US" altLang="ko-KR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1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층 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기준으로 유동인구와 </a:t>
            </a:r>
            <a:endParaRPr lang="en-US" altLang="ko-KR" sz="1100" dirty="0" smtClean="0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Arial" panose="020B0604020202020204" pitchFamily="34" charset="0"/>
            </a:endParaRPr>
          </a:p>
          <a:p>
            <a:pPr algn="ctr"/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상관관계를 본 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결과</a:t>
            </a:r>
            <a:r>
              <a:rPr lang="en-US" altLang="ko-KR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, 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 밀접한 관계가 있다는 결과가 나옴 </a:t>
            </a:r>
            <a:endParaRPr lang="en-US" altLang="zh-CN" sz="11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Arial" panose="020B0604020202020204" pitchFamily="34" charset="0"/>
            </a:endParaRPr>
          </a:p>
        </p:txBody>
      </p:sp>
      <p:sp>
        <p:nvSpPr>
          <p:cNvPr id="2" name="文本框 12"/>
          <p:cNvSpPr txBox="1"/>
          <p:nvPr/>
        </p:nvSpPr>
        <p:spPr>
          <a:xfrm>
            <a:off x="642938" y="104775"/>
            <a:ext cx="1509712" cy="30670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charset="0"/>
              <a:ea typeface="Montserrat" panose="00000500000000000000" charset="0"/>
              <a:sym typeface="Montserrat" panose="00000500000000000000" charset="0"/>
            </a:endParaRPr>
          </a:p>
        </p:txBody>
      </p:sp>
      <p:sp>
        <p:nvSpPr>
          <p:cNvPr id="8" name="文本框 12"/>
          <p:cNvSpPr txBox="1"/>
          <p:nvPr/>
        </p:nvSpPr>
        <p:spPr>
          <a:xfrm>
            <a:off x="732317" y="174494"/>
            <a:ext cx="3233405" cy="457331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sz="14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  <a:sym typeface="+mn-ea"/>
              </a:rPr>
              <a:t>유동인구</a:t>
            </a:r>
            <a:r>
              <a:rPr lang="en-US" altLang="ko-KR" sz="14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  <a:sym typeface="+mn-ea"/>
              </a:rPr>
              <a:t>(</a:t>
            </a:r>
            <a:r>
              <a:rPr lang="ko-KR" altLang="en-US" sz="14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  <a:sym typeface="+mn-ea"/>
              </a:rPr>
              <a:t>지하철</a:t>
            </a:r>
            <a:r>
              <a:rPr lang="en-US" altLang="ko-KR" sz="14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  <a:sym typeface="+mn-ea"/>
              </a:rPr>
              <a:t>,</a:t>
            </a:r>
            <a:r>
              <a:rPr lang="ko-KR" altLang="en-US" sz="14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  <a:sym typeface="+mn-ea"/>
              </a:rPr>
              <a:t>버스</a:t>
            </a:r>
            <a:r>
              <a:rPr lang="en-US" altLang="ko-KR" sz="14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  <a:sym typeface="+mn-ea"/>
              </a:rPr>
              <a:t>)</a:t>
            </a:r>
            <a:r>
              <a:rPr lang="ko-KR" altLang="en-US" sz="14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  <a:sym typeface="+mn-ea"/>
              </a:rPr>
              <a:t> </a:t>
            </a:r>
            <a:r>
              <a:rPr lang="ko-KR" altLang="en-US" sz="1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  <a:sym typeface="+mn-ea"/>
              </a:rPr>
              <a:t>종합과 임대료 상관관계분석 </a:t>
            </a:r>
            <a:endParaRPr sz="14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  <a:cs typeface="+mn-ea"/>
              <a:sym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58" y="1603620"/>
            <a:ext cx="3034144" cy="140528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56556" y="4835723"/>
            <a:ext cx="1649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smtClean="0">
                <a:solidFill>
                  <a:srgbClr val="404040"/>
                </a:solidFill>
                <a:latin typeface="+mn-ea"/>
                <a:ea typeface="+mn-ea"/>
              </a:rPr>
              <a:t>상가 면적</a:t>
            </a:r>
            <a:endParaRPr lang="en-US" altLang="ko-KR" sz="700" dirty="0" smtClean="0">
              <a:solidFill>
                <a:srgbClr val="404040"/>
              </a:solidFill>
              <a:latin typeface="+mn-ea"/>
              <a:ea typeface="+mn-ea"/>
            </a:endParaRPr>
          </a:p>
          <a:p>
            <a:r>
              <a:rPr lang="ko-KR" altLang="en-US" sz="700" dirty="0" smtClean="0">
                <a:solidFill>
                  <a:srgbClr val="404040"/>
                </a:solidFill>
                <a:latin typeface="+mn-ea"/>
                <a:ea typeface="+mn-ea"/>
              </a:rPr>
              <a:t>데이터 </a:t>
            </a:r>
            <a:r>
              <a:rPr lang="ko-KR" altLang="en-US" sz="700" dirty="0">
                <a:solidFill>
                  <a:srgbClr val="404040"/>
                </a:solidFill>
                <a:latin typeface="+mn-ea"/>
                <a:ea typeface="+mn-ea"/>
              </a:rPr>
              <a:t>기준 </a:t>
            </a:r>
            <a:r>
              <a:rPr lang="en-US" altLang="ko-KR" sz="700" dirty="0">
                <a:solidFill>
                  <a:srgbClr val="404040"/>
                </a:solidFill>
                <a:latin typeface="+mn-ea"/>
                <a:ea typeface="+mn-ea"/>
              </a:rPr>
              <a:t>: 202312 / </a:t>
            </a:r>
            <a:r>
              <a:rPr lang="ko-KR" altLang="en-US" sz="700" dirty="0">
                <a:solidFill>
                  <a:srgbClr val="547CDC"/>
                </a:solidFill>
                <a:latin typeface="+mn-ea"/>
                <a:ea typeface="+mn-ea"/>
              </a:rPr>
              <a:t>단위</a:t>
            </a:r>
            <a:r>
              <a:rPr lang="en-US" altLang="ko-KR" sz="700" dirty="0">
                <a:solidFill>
                  <a:srgbClr val="547CDC"/>
                </a:solidFill>
                <a:latin typeface="+mn-ea"/>
                <a:ea typeface="+mn-ea"/>
              </a:rPr>
              <a:t>:</a:t>
            </a:r>
            <a:r>
              <a:rPr lang="ko-KR" altLang="en-US" sz="700" dirty="0">
                <a:solidFill>
                  <a:srgbClr val="547CDC"/>
                </a:solidFill>
                <a:latin typeface="+mn-ea"/>
                <a:ea typeface="+mn-ea"/>
              </a:rPr>
              <a:t>천원</a:t>
            </a:r>
            <a:r>
              <a:rPr lang="en-US" altLang="ko-KR" sz="700" dirty="0">
                <a:solidFill>
                  <a:srgbClr val="547CDC"/>
                </a:solidFill>
                <a:latin typeface="+mn-ea"/>
                <a:ea typeface="+mn-ea"/>
              </a:rPr>
              <a:t>/㎡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72140" y="2025748"/>
            <a:ext cx="661904" cy="54600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圆角矩形 20"/>
          <p:cNvSpPr/>
          <p:nvPr/>
        </p:nvSpPr>
        <p:spPr>
          <a:xfrm>
            <a:off x="155575" y="131763"/>
            <a:ext cx="369888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39" name="TextBox 25"/>
          <p:cNvSpPr txBox="1"/>
          <p:nvPr/>
        </p:nvSpPr>
        <p:spPr>
          <a:xfrm>
            <a:off x="120650" y="-115571"/>
            <a:ext cx="647700" cy="629921"/>
          </a:xfrm>
          <a:prstGeom prst="rect">
            <a:avLst/>
          </a:prstGeom>
          <a:noFill/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en-US" altLang="zh-CN" sz="3300" i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anumGothic"/>
                <a:ea typeface="Montserrat" panose="00000500000000000000" charset="0"/>
                <a:sym typeface="Montserrat" panose="00000500000000000000" charset="0"/>
              </a:rPr>
              <a:t>3</a:t>
            </a:r>
            <a:endParaRPr lang="en-US" altLang="zh-CN" sz="3300" i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charset="0"/>
              <a:ea typeface="Montserrat" panose="00000500000000000000" charset="0"/>
              <a:sym typeface="Montserrat" panose="0000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351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1"/>
          <p:cNvSpPr/>
          <p:nvPr/>
        </p:nvSpPr>
        <p:spPr>
          <a:xfrm rot="5400000">
            <a:off x="-294481" y="269079"/>
            <a:ext cx="5168901" cy="4579938"/>
          </a:xfrm>
          <a:prstGeom prst="triangle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sym typeface="+mn-ea"/>
            </a:endParaRPr>
          </a:p>
        </p:txBody>
      </p:sp>
      <p:sp>
        <p:nvSpPr>
          <p:cNvPr id="24584" name="文本框 20"/>
          <p:cNvSpPr txBox="1">
            <a:spLocks noChangeArrowheads="1"/>
          </p:cNvSpPr>
          <p:nvPr/>
        </p:nvSpPr>
        <p:spPr bwMode="auto">
          <a:xfrm>
            <a:off x="-222164" y="2409011"/>
            <a:ext cx="4544840" cy="1558151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ko-KR" altLang="en-US" sz="14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종사자 </a:t>
            </a:r>
            <a:r>
              <a:rPr lang="ko-KR" altLang="en-US" sz="14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밀도</a:t>
            </a:r>
            <a:r>
              <a:rPr lang="en-US" altLang="ko-KR" sz="14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, </a:t>
            </a:r>
            <a:r>
              <a:rPr lang="ko-KR" altLang="en-US" sz="14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자치구 인구 </a:t>
            </a:r>
            <a:r>
              <a:rPr lang="ko-KR" altLang="en-US" sz="14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대비 </a:t>
            </a:r>
            <a:r>
              <a:rPr lang="ko-KR" altLang="en-US" sz="14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종사자 수와 </a:t>
            </a:r>
            <a:endParaRPr lang="en-US" altLang="ko-KR" sz="1400" dirty="0" smtClean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임대료 </a:t>
            </a:r>
            <a:r>
              <a:rPr lang="ko-KR" altLang="en-US" sz="14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상관관계</a:t>
            </a:r>
            <a:endParaRPr lang="en-US" altLang="zh-CN" sz="14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103" y="1316017"/>
            <a:ext cx="4010024" cy="2486061"/>
          </a:xfrm>
          <a:prstGeom prst="rect">
            <a:avLst/>
          </a:prstGeom>
        </p:spPr>
      </p:pic>
      <p:sp>
        <p:nvSpPr>
          <p:cNvPr id="8" name="文本框 20"/>
          <p:cNvSpPr txBox="1">
            <a:spLocks noChangeArrowheads="1"/>
          </p:cNvSpPr>
          <p:nvPr/>
        </p:nvSpPr>
        <p:spPr bwMode="auto">
          <a:xfrm>
            <a:off x="6863471" y="4889496"/>
            <a:ext cx="2324808" cy="33973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endParaRPr lang="en-US" altLang="ko-KR" sz="1050" dirty="0" smtClean="0">
              <a:latin typeface="Montserrat" panose="00000500000000000000" charset="0"/>
              <a:ea typeface="Montserrat" panose="0000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2539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604643"/>
            <a:ext cx="9144000" cy="4538857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349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000" noProof="1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+mn-ea"/>
            </a:endParaRPr>
          </a:p>
        </p:txBody>
      </p:sp>
      <p:sp>
        <p:nvSpPr>
          <p:cNvPr id="24584" name="文本框 20"/>
          <p:cNvSpPr txBox="1">
            <a:spLocks noChangeArrowheads="1"/>
          </p:cNvSpPr>
          <p:nvPr/>
        </p:nvSpPr>
        <p:spPr bwMode="auto">
          <a:xfrm>
            <a:off x="1936503" y="199389"/>
            <a:ext cx="4865077" cy="1558151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종사자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밀도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및 종사자</a:t>
            </a: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인구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데이터</a:t>
            </a:r>
            <a:endParaRPr lang="en-US" altLang="zh-CN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4870660"/>
            <a:ext cx="1508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rgbClr val="404040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데이터 기준 </a:t>
            </a:r>
            <a:r>
              <a:rPr lang="en-US" altLang="ko-KR" sz="900" dirty="0">
                <a:solidFill>
                  <a:srgbClr val="404040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: </a:t>
            </a:r>
            <a:r>
              <a:rPr lang="en-US" altLang="ko-KR" sz="900" dirty="0" smtClean="0">
                <a:solidFill>
                  <a:srgbClr val="404040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2021- 2022</a:t>
            </a:r>
            <a:endParaRPr lang="ko-KR" altLang="en-US" sz="9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12058" y="3728424"/>
            <a:ext cx="44811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지역별 </a:t>
            </a:r>
            <a:r>
              <a:rPr lang="ko-KR" altLang="en-US" sz="105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종사자수 및 밀도 데이터에 지역별 인구를 </a:t>
            </a:r>
            <a:r>
              <a:rPr lang="ko-KR" altLang="en-US" sz="105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가져와 </a:t>
            </a:r>
            <a:endParaRPr lang="en-US" altLang="ko-KR" sz="1050" dirty="0" smtClean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  <a:p>
            <a:pPr algn="ctr"/>
            <a:r>
              <a:rPr lang="ko-KR" altLang="en-US" sz="105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종사자수</a:t>
            </a:r>
            <a:r>
              <a:rPr lang="en-US" altLang="ko-KR" sz="105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/</a:t>
            </a:r>
            <a:r>
              <a:rPr lang="ko-KR" altLang="en-US" sz="105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자치구별인구 컬럼 추가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5" y="1565594"/>
            <a:ext cx="3881730" cy="198949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331027" y="3713526"/>
            <a:ext cx="44811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상가 유형별 </a:t>
            </a:r>
            <a:r>
              <a:rPr lang="ko-KR" altLang="en-US" sz="105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임대료와 종사자수 데이터를 자치구별로 조인하여 데이터 비교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414" y="1565594"/>
            <a:ext cx="4691657" cy="2020150"/>
          </a:xfrm>
          <a:prstGeom prst="rect">
            <a:avLst/>
          </a:prstGeom>
        </p:spPr>
      </p:pic>
      <p:sp>
        <p:nvSpPr>
          <p:cNvPr id="20" name="圆角矩形 20"/>
          <p:cNvSpPr/>
          <p:nvPr/>
        </p:nvSpPr>
        <p:spPr>
          <a:xfrm>
            <a:off x="155575" y="131763"/>
            <a:ext cx="369888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noProof="1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21" name="TextBox 25"/>
          <p:cNvSpPr txBox="1"/>
          <p:nvPr/>
        </p:nvSpPr>
        <p:spPr>
          <a:xfrm>
            <a:off x="120650" y="-115571"/>
            <a:ext cx="647700" cy="629921"/>
          </a:xfrm>
          <a:prstGeom prst="rect">
            <a:avLst/>
          </a:prstGeom>
          <a:noFill/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en-US" altLang="zh-CN" sz="3300" i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anumGothic"/>
                <a:ea typeface="Montserrat" panose="00000500000000000000" charset="0"/>
                <a:sym typeface="Montserrat" panose="00000500000000000000" charset="0"/>
              </a:rPr>
              <a:t>4</a:t>
            </a:r>
            <a:endParaRPr lang="en-US" altLang="zh-CN" sz="3300" i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charset="0"/>
              <a:ea typeface="Montserrat" panose="00000500000000000000" charset="0"/>
              <a:sym typeface="Montserrat" panose="0000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95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等腰三角形 6"/>
          <p:cNvSpPr/>
          <p:nvPr/>
        </p:nvSpPr>
        <p:spPr>
          <a:xfrm>
            <a:off x="0" y="0"/>
            <a:ext cx="6562578" cy="5143500"/>
          </a:xfrm>
          <a:prstGeom prst="triangle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435993" y="1402997"/>
            <a:ext cx="3551567" cy="1765029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349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 noProof="1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+mn-ea"/>
            </a:endParaRPr>
          </a:p>
        </p:txBody>
      </p:sp>
      <p:sp>
        <p:nvSpPr>
          <p:cNvPr id="24585" name="文本框 6"/>
          <p:cNvSpPr txBox="1">
            <a:spLocks noChangeArrowheads="1"/>
          </p:cNvSpPr>
          <p:nvPr/>
        </p:nvSpPr>
        <p:spPr bwMode="auto">
          <a:xfrm>
            <a:off x="1918801" y="2302584"/>
            <a:ext cx="3517192" cy="32004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Autofit/>
          </a:bodyPr>
          <a:lstStyle/>
          <a:p>
            <a:r>
              <a:rPr lang="ko-KR" altLang="en-US" sz="14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종사자 </a:t>
            </a:r>
            <a:r>
              <a:rPr lang="ko-KR" altLang="en-US" sz="14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밀도 및 자치구 </a:t>
            </a:r>
            <a:r>
              <a:rPr lang="ko-KR" altLang="en-US" sz="14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인구 대비 </a:t>
            </a:r>
            <a:endParaRPr lang="en-US" altLang="ko-KR" sz="1400" dirty="0" smtClean="0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Arial" panose="020B0604020202020204" pitchFamily="34" charset="0"/>
            </a:endParaRPr>
          </a:p>
          <a:p>
            <a:r>
              <a:rPr lang="ko-KR" altLang="en-US" sz="14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종사자 수와 </a:t>
            </a:r>
            <a:r>
              <a:rPr lang="ko-KR" altLang="en-US" sz="14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임대료 분석 결과</a:t>
            </a:r>
            <a:endParaRPr lang="zh-CN" altLang="en-US" sz="14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Arial" panose="020B0604020202020204" pitchFamily="34" charset="0"/>
            </a:endParaRPr>
          </a:p>
        </p:txBody>
      </p:sp>
      <p:sp>
        <p:nvSpPr>
          <p:cNvPr id="24586" name="文本框 39"/>
          <p:cNvSpPr txBox="1">
            <a:spLocks noChangeArrowheads="1"/>
          </p:cNvSpPr>
          <p:nvPr/>
        </p:nvSpPr>
        <p:spPr bwMode="auto">
          <a:xfrm>
            <a:off x="1117501" y="3534450"/>
            <a:ext cx="5635529" cy="53316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Autofit/>
          </a:bodyPr>
          <a:lstStyle/>
          <a:p>
            <a:r>
              <a:rPr lang="ko-KR" altLang="en-US" sz="105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상가의 규모 중대형</a:t>
            </a:r>
            <a:r>
              <a:rPr lang="en-US" altLang="ko-KR" sz="105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1</a:t>
            </a:r>
            <a:r>
              <a:rPr lang="ko-KR" altLang="en-US" sz="105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층</a:t>
            </a:r>
            <a:r>
              <a:rPr lang="en-US" altLang="ko-KR" sz="105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, </a:t>
            </a:r>
            <a:r>
              <a:rPr lang="ko-KR" altLang="en-US" sz="105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소형 </a:t>
            </a:r>
            <a:r>
              <a:rPr lang="en-US" altLang="ko-KR" sz="105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1</a:t>
            </a:r>
            <a:r>
              <a:rPr lang="ko-KR" altLang="en-US" sz="105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층 기준으로 종사자 밀도와 종사자 수의 </a:t>
            </a:r>
            <a:endParaRPr lang="en-US" altLang="ko-KR" sz="1050" dirty="0" smtClean="0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Arial" panose="020B0604020202020204" pitchFamily="34" charset="0"/>
            </a:endParaRPr>
          </a:p>
          <a:p>
            <a:r>
              <a:rPr lang="ko-KR" altLang="en-US" sz="105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상관관계를 본 결과</a:t>
            </a:r>
            <a:r>
              <a:rPr lang="en-US" altLang="ko-KR" sz="105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, </a:t>
            </a:r>
            <a:r>
              <a:rPr lang="ko-KR" altLang="en-US" sz="105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밀접한 관계가 있다는 결과가 나옴 </a:t>
            </a:r>
            <a:endParaRPr lang="en-US" altLang="zh-CN" sz="105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Arial" panose="020B0604020202020204" pitchFamily="34" charset="0"/>
            </a:endParaRPr>
          </a:p>
        </p:txBody>
      </p:sp>
      <p:sp>
        <p:nvSpPr>
          <p:cNvPr id="2" name="文本框 12"/>
          <p:cNvSpPr txBox="1"/>
          <p:nvPr/>
        </p:nvSpPr>
        <p:spPr>
          <a:xfrm>
            <a:off x="642938" y="104775"/>
            <a:ext cx="1509712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Montserrat" panose="00000500000000000000" charset="0"/>
            </a:endParaRPr>
          </a:p>
        </p:txBody>
      </p:sp>
      <p:sp>
        <p:nvSpPr>
          <p:cNvPr id="8" name="文本框 12"/>
          <p:cNvSpPr txBox="1"/>
          <p:nvPr/>
        </p:nvSpPr>
        <p:spPr>
          <a:xfrm>
            <a:off x="642938" y="152281"/>
            <a:ext cx="2163763" cy="2743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10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  <a:sym typeface="+mn-ea"/>
              </a:rPr>
              <a:t>종사자 밀도 및 자치구별 직장 인구수 분석 </a:t>
            </a:r>
            <a:endParaRPr sz="10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  <a:cs typeface="+mn-ea"/>
              <a:sym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4922352"/>
            <a:ext cx="1508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rgbClr val="404040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데이터 기준 </a:t>
            </a:r>
            <a:r>
              <a:rPr lang="en-US" altLang="ko-KR" sz="900" dirty="0">
                <a:solidFill>
                  <a:srgbClr val="404040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: </a:t>
            </a:r>
            <a:r>
              <a:rPr lang="en-US" altLang="ko-KR" sz="900" dirty="0" smtClean="0">
                <a:solidFill>
                  <a:srgbClr val="404040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2021-2022</a:t>
            </a:r>
            <a:r>
              <a:rPr lang="en-US" altLang="ko-KR" sz="900" dirty="0">
                <a:solidFill>
                  <a:srgbClr val="404040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 </a:t>
            </a:r>
            <a:endParaRPr lang="ko-KR" altLang="en-US" sz="9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263" y="1811949"/>
            <a:ext cx="3271164" cy="96058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500476" y="2009436"/>
            <a:ext cx="1409951" cy="33279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72000" y="455923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8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* </a:t>
            </a:r>
            <a:r>
              <a:rPr lang="ko-KR" altLang="en-US" sz="8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용어 정리</a:t>
            </a:r>
            <a:br>
              <a:rPr lang="ko-KR" altLang="en-US" sz="8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</a:br>
            <a:r>
              <a:rPr lang="ko-KR" altLang="en-US" sz="8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* 종사자 밀도 </a:t>
            </a:r>
            <a:r>
              <a:rPr lang="en-US" altLang="ko-KR" sz="8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= </a:t>
            </a:r>
            <a:r>
              <a:rPr lang="ko-KR" altLang="en-US" sz="8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종사자</a:t>
            </a:r>
            <a:r>
              <a:rPr lang="en-US" altLang="ko-KR" sz="8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(</a:t>
            </a:r>
            <a:r>
              <a:rPr lang="ko-KR" altLang="en-US" sz="8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수</a:t>
            </a:r>
            <a:r>
              <a:rPr lang="en-US" altLang="ko-KR" sz="8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)/</a:t>
            </a:r>
            <a:r>
              <a:rPr lang="ko-KR" altLang="en-US" sz="8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총 면적</a:t>
            </a:r>
            <a:r>
              <a:rPr lang="en-US" altLang="ko-KR" sz="8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(㎢),</a:t>
            </a:r>
            <a:r>
              <a:rPr lang="ko-KR" altLang="en-US" sz="8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/>
            </a:r>
            <a:br>
              <a:rPr lang="ko-KR" altLang="en-US" sz="8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</a:br>
            <a:r>
              <a:rPr lang="ko-KR" altLang="en-US" sz="8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* 인구밀도 </a:t>
            </a:r>
            <a:r>
              <a:rPr lang="en-US" altLang="ko-KR" sz="8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= </a:t>
            </a:r>
            <a:r>
              <a:rPr lang="ko-KR" altLang="en-US" sz="8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인구</a:t>
            </a:r>
            <a:r>
              <a:rPr lang="en-US" altLang="ko-KR" sz="8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(</a:t>
            </a:r>
            <a:r>
              <a:rPr lang="ko-KR" altLang="en-US" sz="8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수</a:t>
            </a:r>
            <a:r>
              <a:rPr lang="en-US" altLang="ko-KR" sz="8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)/</a:t>
            </a:r>
            <a:r>
              <a:rPr lang="ko-KR" altLang="en-US" sz="8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총 면적</a:t>
            </a:r>
            <a:r>
              <a:rPr lang="en-US" altLang="ko-KR" sz="8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(㎢)</a:t>
            </a:r>
            <a:endParaRPr lang="ko-KR" altLang="en-US" sz="8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17" name="圆角矩形 20"/>
          <p:cNvSpPr/>
          <p:nvPr/>
        </p:nvSpPr>
        <p:spPr>
          <a:xfrm>
            <a:off x="155575" y="131763"/>
            <a:ext cx="369888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noProof="1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18" name="TextBox 25"/>
          <p:cNvSpPr txBox="1"/>
          <p:nvPr/>
        </p:nvSpPr>
        <p:spPr>
          <a:xfrm>
            <a:off x="120650" y="-115571"/>
            <a:ext cx="647700" cy="629921"/>
          </a:xfrm>
          <a:prstGeom prst="rect">
            <a:avLst/>
          </a:prstGeom>
          <a:noFill/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en-US" altLang="zh-CN" sz="3300" i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anumGothic"/>
                <a:ea typeface="Montserrat" panose="00000500000000000000" charset="0"/>
                <a:sym typeface="Montserrat" panose="00000500000000000000" charset="0"/>
              </a:rPr>
              <a:t>4</a:t>
            </a:r>
            <a:endParaRPr lang="en-US" altLang="zh-CN" sz="3300" i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charset="0"/>
              <a:ea typeface="Montserrat" panose="00000500000000000000" charset="0"/>
              <a:sym typeface="Montserrat" panose="0000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403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9"/>
          <p:cNvSpPr/>
          <p:nvPr/>
        </p:nvSpPr>
        <p:spPr>
          <a:xfrm>
            <a:off x="0" y="604643"/>
            <a:ext cx="9144000" cy="4538857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349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000" noProof="1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+mn-ea"/>
            </a:endParaRPr>
          </a:p>
        </p:txBody>
      </p:sp>
      <p:sp>
        <p:nvSpPr>
          <p:cNvPr id="5127" name="文本框 6"/>
          <p:cNvSpPr txBox="1">
            <a:spLocks noChangeArrowheads="1"/>
          </p:cNvSpPr>
          <p:nvPr/>
        </p:nvSpPr>
        <p:spPr bwMode="auto">
          <a:xfrm>
            <a:off x="619125" y="1242378"/>
            <a:ext cx="1465263" cy="33528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endParaRPr lang="zh-CN" altLang="en-US" sz="16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0388" y="188970"/>
            <a:ext cx="7277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  <a:sym typeface="+mn-ea"/>
              </a:rPr>
              <a:t>건물연식과 임대료 상관 관계</a:t>
            </a:r>
            <a:endParaRPr lang="ko-KR" altLang="en-US" sz="14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  <a:cs typeface="+mn-ea"/>
              <a:sym typeface="+mn-ea"/>
            </a:endParaRPr>
          </a:p>
        </p:txBody>
      </p:sp>
      <p:sp>
        <p:nvSpPr>
          <p:cNvPr id="7" name="圆角矩形 20"/>
          <p:cNvSpPr/>
          <p:nvPr/>
        </p:nvSpPr>
        <p:spPr>
          <a:xfrm>
            <a:off x="155575" y="131763"/>
            <a:ext cx="369888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noProof="1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8" name="TextBox 25"/>
          <p:cNvSpPr txBox="1"/>
          <p:nvPr/>
        </p:nvSpPr>
        <p:spPr>
          <a:xfrm>
            <a:off x="120650" y="-115571"/>
            <a:ext cx="647700" cy="629921"/>
          </a:xfrm>
          <a:prstGeom prst="rect">
            <a:avLst/>
          </a:prstGeom>
          <a:noFill/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en-US" altLang="zh-CN" sz="3300" i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anumGothic"/>
                <a:ea typeface="Montserrat" panose="00000500000000000000" charset="0"/>
                <a:sym typeface="Montserrat" panose="00000500000000000000" charset="0"/>
              </a:rPr>
              <a:t>5</a:t>
            </a:r>
            <a:endParaRPr lang="en-US" altLang="zh-CN" sz="3300" i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charset="0"/>
              <a:ea typeface="Montserrat" panose="00000500000000000000" charset="0"/>
              <a:sym typeface="Montserrat" panose="00000500000000000000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292" y="3260488"/>
            <a:ext cx="2894365" cy="126111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939842" y="3623094"/>
            <a:ext cx="704903" cy="60488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62588" y="4570942"/>
            <a:ext cx="2089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건물 </a:t>
            </a:r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연식과 임대료 상관관계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8" y="845688"/>
            <a:ext cx="3933403" cy="148400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91616" y="2330032"/>
            <a:ext cx="27013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서울시 </a:t>
            </a:r>
            <a:r>
              <a:rPr lang="ko-KR" altLang="en-US" sz="105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상가 거래 데이터 (연식 추출 전)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150" y="853171"/>
            <a:ext cx="4729865" cy="147651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103105" y="2347014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자치구별 </a:t>
            </a:r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분류, 연식 2024와 비교하여 추가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716" y="2652461"/>
            <a:ext cx="982967" cy="1918481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299411" y="4570942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각 </a:t>
            </a:r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자치구별 연식의 평균값 </a:t>
            </a:r>
            <a:r>
              <a:rPr lang="ko-KR" altLang="en-US" sz="1100" dirty="0" err="1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도출_최종적으로</a:t>
            </a:r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 해당 데이터를 임대료 데이터와 비교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0" y="4922352"/>
            <a:ext cx="1765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rgbClr val="404040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데이터 기준 </a:t>
            </a:r>
            <a:r>
              <a:rPr lang="en-US" altLang="ko-KR" sz="900" dirty="0">
                <a:solidFill>
                  <a:srgbClr val="404040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: </a:t>
            </a:r>
            <a:r>
              <a:rPr lang="en-US" altLang="ko-KR" sz="900" dirty="0" smtClean="0">
                <a:solidFill>
                  <a:srgbClr val="404040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202304-202403</a:t>
            </a:r>
            <a:r>
              <a:rPr lang="en-US" altLang="ko-KR" sz="900" dirty="0">
                <a:solidFill>
                  <a:srgbClr val="404040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 </a:t>
            </a:r>
            <a:endParaRPr lang="ko-KR" altLang="en-US" sz="9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5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9"/>
          <p:cNvSpPr/>
          <p:nvPr/>
        </p:nvSpPr>
        <p:spPr>
          <a:xfrm>
            <a:off x="-1" y="600607"/>
            <a:ext cx="9144001" cy="4538857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349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900" noProof="1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+mn-ea"/>
            </a:endParaRPr>
          </a:p>
        </p:txBody>
      </p:sp>
      <p:sp>
        <p:nvSpPr>
          <p:cNvPr id="5127" name="文本框 6"/>
          <p:cNvSpPr txBox="1">
            <a:spLocks noChangeArrowheads="1"/>
          </p:cNvSpPr>
          <p:nvPr/>
        </p:nvSpPr>
        <p:spPr bwMode="auto">
          <a:xfrm>
            <a:off x="619125" y="1242378"/>
            <a:ext cx="1465263" cy="33528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endParaRPr lang="zh-CN" altLang="en-US" sz="16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0388" y="199389"/>
            <a:ext cx="7277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  <a:sym typeface="+mn-ea"/>
              </a:rPr>
              <a:t>스타벅스</a:t>
            </a:r>
            <a:r>
              <a:rPr lang="en-US" altLang="ko-KR" sz="14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  <a:sym typeface="+mn-ea"/>
              </a:rPr>
              <a:t>/ </a:t>
            </a:r>
            <a:r>
              <a:rPr lang="ko-KR" altLang="en-US" sz="14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  <a:sym typeface="+mn-ea"/>
              </a:rPr>
              <a:t>임대료 상관관계</a:t>
            </a:r>
            <a:endParaRPr lang="ko-KR" altLang="en-US" sz="14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  <a:cs typeface="+mn-ea"/>
              <a:sym typeface="+mn-ea"/>
            </a:endParaRPr>
          </a:p>
        </p:txBody>
      </p:sp>
      <p:sp>
        <p:nvSpPr>
          <p:cNvPr id="7" name="圆角矩形 20"/>
          <p:cNvSpPr/>
          <p:nvPr/>
        </p:nvSpPr>
        <p:spPr>
          <a:xfrm>
            <a:off x="155575" y="131763"/>
            <a:ext cx="369888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noProof="1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8" name="TextBox 25"/>
          <p:cNvSpPr txBox="1"/>
          <p:nvPr/>
        </p:nvSpPr>
        <p:spPr>
          <a:xfrm>
            <a:off x="120650" y="-115571"/>
            <a:ext cx="647700" cy="629921"/>
          </a:xfrm>
          <a:prstGeom prst="rect">
            <a:avLst/>
          </a:prstGeom>
          <a:noFill/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en-US" altLang="zh-CN" sz="3300" i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anumGothic"/>
                <a:ea typeface="Montserrat" panose="00000500000000000000" charset="0"/>
                <a:sym typeface="Montserrat" panose="00000500000000000000" charset="0"/>
              </a:rPr>
              <a:t>6</a:t>
            </a:r>
            <a:endParaRPr lang="en-US" altLang="zh-CN" sz="3300" i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charset="0"/>
              <a:ea typeface="Montserrat" panose="00000500000000000000" charset="0"/>
              <a:sym typeface="Montserrat" panose="00000500000000000000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553" y="3531167"/>
            <a:ext cx="3419952" cy="126111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727991" y="3824435"/>
            <a:ext cx="1296794" cy="4953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49046" y="4824149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스타벅스 </a:t>
            </a:r>
            <a:r>
              <a:rPr lang="ko-KR" altLang="en-US" sz="1100" dirty="0" err="1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매장수와</a:t>
            </a:r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 면적대비 </a:t>
            </a:r>
            <a:r>
              <a:rPr lang="ko-KR" altLang="en-US" sz="1100" dirty="0" err="1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매장수</a:t>
            </a:r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 와 임대료 상관관계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749352"/>
            <a:ext cx="3029300" cy="225663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66" y="749352"/>
            <a:ext cx="3194734" cy="224036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065" y="724122"/>
            <a:ext cx="1570221" cy="227246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39132" y="3010615"/>
            <a:ext cx="24099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스타벅스 매장 정보 페이지에서 </a:t>
            </a:r>
            <a:endParaRPr lang="en-US" altLang="ko-KR" sz="1100" dirty="0" smtClean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  <a:p>
            <a:pPr algn="ctr"/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매장 </a:t>
            </a:r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목록 추출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859230" y="3005986"/>
            <a:ext cx="19479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매장 주소에서 자치구 추출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638135" y="2977169"/>
            <a:ext cx="27250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자치구별로 </a:t>
            </a:r>
            <a:r>
              <a:rPr lang="ko-KR" altLang="en-US" sz="1000" dirty="0" err="1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groupby</a:t>
            </a:r>
            <a:r>
              <a:rPr lang="ko-KR" altLang="en-US" sz="10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 후 </a:t>
            </a:r>
            <a:r>
              <a:rPr lang="ko-KR" altLang="en-US" sz="1000" dirty="0" err="1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count</a:t>
            </a:r>
            <a:r>
              <a:rPr lang="ko-KR" altLang="en-US" sz="10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 </a:t>
            </a:r>
            <a:r>
              <a:rPr lang="ko-KR" altLang="en-US" sz="10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집계. </a:t>
            </a:r>
            <a:endParaRPr lang="en-US" altLang="ko-KR" sz="1000" dirty="0" smtClean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  <a:p>
            <a:r>
              <a:rPr lang="ko-KR" altLang="en-US" sz="10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해당 </a:t>
            </a:r>
            <a:r>
              <a:rPr lang="ko-KR" altLang="en-US" sz="10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데이터와 자치구의 면적대비 </a:t>
            </a:r>
            <a:endParaRPr lang="en-US" altLang="ko-KR" sz="1000" dirty="0" smtClean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  <a:p>
            <a:r>
              <a:rPr lang="ko-KR" altLang="en-US" sz="10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매장 </a:t>
            </a:r>
            <a:r>
              <a:rPr lang="ko-KR" altLang="en-US" sz="10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수 데이터로 </a:t>
            </a:r>
            <a:r>
              <a:rPr lang="ko-KR" altLang="en-US" sz="10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임대료 </a:t>
            </a:r>
            <a:r>
              <a:rPr lang="ko-KR" altLang="en-US" sz="10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데이터와 비교</a:t>
            </a:r>
          </a:p>
        </p:txBody>
      </p:sp>
    </p:spTree>
    <p:extLst>
      <p:ext uri="{BB962C8B-B14F-4D97-AF65-F5344CB8AC3E}">
        <p14:creationId xmlns:p14="http://schemas.microsoft.com/office/powerpoint/2010/main" val="4214679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851" y="818153"/>
            <a:ext cx="5377869" cy="3585246"/>
          </a:xfrm>
          <a:prstGeom prst="rect">
            <a:avLst/>
          </a:prstGeom>
        </p:spPr>
      </p:pic>
      <p:sp>
        <p:nvSpPr>
          <p:cNvPr id="13" name="文本框 9"/>
          <p:cNvSpPr txBox="1"/>
          <p:nvPr/>
        </p:nvSpPr>
        <p:spPr>
          <a:xfrm>
            <a:off x="-165598" y="2791664"/>
            <a:ext cx="4204931" cy="685053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>
              <a:defRPr/>
            </a:pPr>
            <a:r>
              <a:rPr lang="ko-KR" alt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최종 결론은</a:t>
            </a:r>
            <a:r>
              <a:rPr lang="en-US" altLang="ko-KR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?</a:t>
            </a:r>
            <a:endParaRPr lang="en-US" altLang="zh-CN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5852" y="1512927"/>
            <a:ext cx="28007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걸어서 </a:t>
            </a:r>
            <a:r>
              <a:rPr lang="ko-KR" altLang="en-US" sz="2400" b="1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상권속으로</a:t>
            </a:r>
            <a:endParaRPr lang="en-US" altLang="ko-KR" sz="2400" b="1" noProof="1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b="1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프로젝트</a:t>
            </a:r>
            <a:r>
              <a:rPr lang="ko-KR" altLang="en-US" sz="2400" b="1" noProof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 </a:t>
            </a:r>
            <a:endParaRPr lang="zh-CN" altLang="en-US" sz="2400" b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5292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20"/>
          <p:cNvSpPr/>
          <p:nvPr/>
        </p:nvSpPr>
        <p:spPr>
          <a:xfrm>
            <a:off x="155574" y="131763"/>
            <a:ext cx="2678367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noProof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79450"/>
            <a:ext cx="7620000" cy="378460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0" y="0"/>
            <a:ext cx="9433932" cy="5143500"/>
          </a:xfrm>
          <a:prstGeom prst="rect">
            <a:avLst/>
          </a:prstGeom>
          <a:solidFill>
            <a:schemeClr val="bg1">
              <a:lumMod val="95000"/>
              <a:alpha val="62000"/>
            </a:schemeClr>
          </a:solidFill>
          <a:ln w="349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 noProof="1">
              <a:sym typeface="+mn-ea"/>
            </a:endParaRPr>
          </a:p>
        </p:txBody>
      </p:sp>
      <p:sp>
        <p:nvSpPr>
          <p:cNvPr id="2" name="文本框 12"/>
          <p:cNvSpPr txBox="1"/>
          <p:nvPr/>
        </p:nvSpPr>
        <p:spPr>
          <a:xfrm>
            <a:off x="642938" y="104775"/>
            <a:ext cx="1509712" cy="30670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charset="0"/>
              <a:ea typeface="Montserrat" panose="00000500000000000000" charset="0"/>
              <a:sym typeface="Montserrat" panose="00000500000000000000" charset="0"/>
            </a:endParaRPr>
          </a:p>
        </p:txBody>
      </p:sp>
      <p:sp>
        <p:nvSpPr>
          <p:cNvPr id="11" name="文本框 12"/>
          <p:cNvSpPr txBox="1"/>
          <p:nvPr/>
        </p:nvSpPr>
        <p:spPr>
          <a:xfrm>
            <a:off x="560388" y="140810"/>
            <a:ext cx="2163763" cy="2743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  <a:sym typeface="+mn-ea"/>
              </a:rPr>
              <a:t>데짱친 팀원 소개</a:t>
            </a:r>
            <a:endParaRPr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  <a:cs typeface="+mn-ea"/>
              <a:sym typeface="+mn-ea"/>
            </a:endParaRPr>
          </a:p>
        </p:txBody>
      </p:sp>
      <p:sp>
        <p:nvSpPr>
          <p:cNvPr id="18" name="矩形 1"/>
          <p:cNvSpPr/>
          <p:nvPr/>
        </p:nvSpPr>
        <p:spPr>
          <a:xfrm rot="16200000">
            <a:off x="242094" y="1701006"/>
            <a:ext cx="3854450" cy="2179638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200" noProof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矩形 5"/>
          <p:cNvSpPr/>
          <p:nvPr/>
        </p:nvSpPr>
        <p:spPr>
          <a:xfrm flipV="1">
            <a:off x="1352550" y="939800"/>
            <a:ext cx="1679575" cy="2406650"/>
          </a:xfrm>
          <a:prstGeom prst="rect">
            <a:avLst/>
          </a:prstGeom>
          <a:solidFill>
            <a:schemeClr val="bg1">
              <a:alpha val="90000"/>
            </a:schemeClr>
          </a:solidFill>
          <a:ln w="349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 noProof="1">
              <a:sym typeface="+mn-ea"/>
            </a:endParaRPr>
          </a:p>
        </p:txBody>
      </p:sp>
      <p:sp>
        <p:nvSpPr>
          <p:cNvPr id="20" name="文本框 20"/>
          <p:cNvSpPr txBox="1">
            <a:spLocks noChangeArrowheads="1"/>
          </p:cNvSpPr>
          <p:nvPr/>
        </p:nvSpPr>
        <p:spPr bwMode="auto">
          <a:xfrm>
            <a:off x="1577976" y="1064260"/>
            <a:ext cx="1385887" cy="27432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Autofit/>
          </a:bodyPr>
          <a:lstStyle/>
          <a:p>
            <a:pPr algn="ctr"/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이우영</a:t>
            </a: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Arial" panose="020B0604020202020204" pitchFamily="34" charset="0"/>
            </a:endParaRPr>
          </a:p>
        </p:txBody>
      </p:sp>
      <p:sp>
        <p:nvSpPr>
          <p:cNvPr id="21" name="文本框 22"/>
          <p:cNvSpPr txBox="1">
            <a:spLocks noChangeArrowheads="1"/>
          </p:cNvSpPr>
          <p:nvPr/>
        </p:nvSpPr>
        <p:spPr bwMode="auto">
          <a:xfrm>
            <a:off x="1406525" y="1562418"/>
            <a:ext cx="1557338" cy="59436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Autofit/>
          </a:bodyPr>
          <a:lstStyle/>
          <a:p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웹 구현</a:t>
            </a:r>
            <a:r>
              <a:rPr lang="en-US" altLang="ko-KR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, </a:t>
            </a:r>
          </a:p>
          <a:p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상가 임대료 현황 및 직장인 인구수 데이터 분석</a:t>
            </a:r>
            <a:endParaRPr lang="zh-CN" altLang="en-US" sz="11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宋体" panose="02010600030101010101" pitchFamily="2" charset="-122"/>
            </a:endParaRPr>
          </a:p>
        </p:txBody>
      </p:sp>
      <p:sp>
        <p:nvSpPr>
          <p:cNvPr id="22" name="矩形 6"/>
          <p:cNvSpPr/>
          <p:nvPr/>
        </p:nvSpPr>
        <p:spPr>
          <a:xfrm rot="16200000">
            <a:off x="2706688" y="1697038"/>
            <a:ext cx="3856037" cy="2179637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200" noProof="1">
              <a:solidFill>
                <a:schemeClr val="tx1"/>
              </a:solidFill>
              <a:sym typeface="+mn-ea"/>
            </a:endParaRPr>
          </a:p>
        </p:txBody>
      </p:sp>
      <p:sp>
        <p:nvSpPr>
          <p:cNvPr id="23" name="矩形 15"/>
          <p:cNvSpPr/>
          <p:nvPr/>
        </p:nvSpPr>
        <p:spPr>
          <a:xfrm flipV="1">
            <a:off x="3816350" y="935038"/>
            <a:ext cx="1679575" cy="2408237"/>
          </a:xfrm>
          <a:prstGeom prst="rect">
            <a:avLst/>
          </a:prstGeom>
          <a:solidFill>
            <a:schemeClr val="bg1">
              <a:alpha val="62000"/>
            </a:schemeClr>
          </a:solidFill>
          <a:ln w="349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 noProof="1">
              <a:sym typeface="+mn-ea"/>
            </a:endParaRPr>
          </a:p>
        </p:txBody>
      </p:sp>
      <p:sp>
        <p:nvSpPr>
          <p:cNvPr id="24" name="文本框 20"/>
          <p:cNvSpPr txBox="1">
            <a:spLocks noChangeArrowheads="1"/>
          </p:cNvSpPr>
          <p:nvPr/>
        </p:nvSpPr>
        <p:spPr bwMode="auto">
          <a:xfrm>
            <a:off x="3959225" y="1064260"/>
            <a:ext cx="1385888" cy="27432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Autofit/>
          </a:bodyPr>
          <a:lstStyle/>
          <a:p>
            <a:pPr algn="ctr"/>
            <a:r>
              <a:rPr lang="ko-KR" alt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황상일</a:t>
            </a: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Arial" panose="020B0604020202020204" pitchFamily="34" charset="0"/>
            </a:endParaRPr>
          </a:p>
        </p:txBody>
      </p:sp>
      <p:sp>
        <p:nvSpPr>
          <p:cNvPr id="25" name="文本框 22"/>
          <p:cNvSpPr txBox="1">
            <a:spLocks noChangeArrowheads="1"/>
          </p:cNvSpPr>
          <p:nvPr/>
        </p:nvSpPr>
        <p:spPr bwMode="auto">
          <a:xfrm>
            <a:off x="3879850" y="1562418"/>
            <a:ext cx="1555750" cy="59436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팀장</a:t>
            </a:r>
            <a:r>
              <a:rPr lang="en-US" altLang="ko-KR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, 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기획</a:t>
            </a:r>
            <a:r>
              <a:rPr lang="en-US" altLang="ko-KR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,</a:t>
            </a:r>
            <a:endParaRPr lang="en-US" altLang="ko-KR" sz="1100" dirty="0" smtClean="0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宋体" pitchFamily="2" charset="-122"/>
            </a:endParaRPr>
          </a:p>
          <a:p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서울시 유동인구 데이터 분석 </a:t>
            </a:r>
            <a:endParaRPr lang="zh-CN" altLang="en-US" sz="11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宋体" panose="02010600030101010101" pitchFamily="2" charset="-122"/>
            </a:endParaRPr>
          </a:p>
        </p:txBody>
      </p:sp>
      <p:sp>
        <p:nvSpPr>
          <p:cNvPr id="26" name="矩形 8"/>
          <p:cNvSpPr/>
          <p:nvPr/>
        </p:nvSpPr>
        <p:spPr>
          <a:xfrm rot="16200000">
            <a:off x="5159375" y="1692275"/>
            <a:ext cx="3856038" cy="2179638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200" noProof="1">
              <a:solidFill>
                <a:schemeClr val="tx1"/>
              </a:solidFill>
              <a:sym typeface="+mn-ea"/>
            </a:endParaRPr>
          </a:p>
        </p:txBody>
      </p:sp>
      <p:sp>
        <p:nvSpPr>
          <p:cNvPr id="27" name="矩形 9"/>
          <p:cNvSpPr/>
          <p:nvPr/>
        </p:nvSpPr>
        <p:spPr>
          <a:xfrm flipV="1">
            <a:off x="6292056" y="935037"/>
            <a:ext cx="1679575" cy="2408238"/>
          </a:xfrm>
          <a:prstGeom prst="rect">
            <a:avLst/>
          </a:prstGeom>
          <a:solidFill>
            <a:schemeClr val="bg1">
              <a:alpha val="62000"/>
            </a:schemeClr>
          </a:solidFill>
          <a:ln w="349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 noProof="1">
              <a:sym typeface="+mn-ea"/>
            </a:endParaRPr>
          </a:p>
        </p:txBody>
      </p:sp>
      <p:sp>
        <p:nvSpPr>
          <p:cNvPr id="28" name="文本框 20"/>
          <p:cNvSpPr txBox="1">
            <a:spLocks noChangeArrowheads="1"/>
          </p:cNvSpPr>
          <p:nvPr/>
        </p:nvSpPr>
        <p:spPr bwMode="auto">
          <a:xfrm>
            <a:off x="6499224" y="1067435"/>
            <a:ext cx="1387475" cy="27432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Autofit/>
          </a:bodyPr>
          <a:lstStyle/>
          <a:p>
            <a:pPr algn="ctr"/>
            <a:r>
              <a:rPr lang="ko-KR" alt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장혜연</a:t>
            </a: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Arial" panose="020B0604020202020204" pitchFamily="34" charset="0"/>
            </a:endParaRPr>
          </a:p>
        </p:txBody>
      </p:sp>
      <p:sp>
        <p:nvSpPr>
          <p:cNvPr id="30" name="文本框 22"/>
          <p:cNvSpPr txBox="1">
            <a:spLocks noChangeArrowheads="1"/>
          </p:cNvSpPr>
          <p:nvPr/>
        </p:nvSpPr>
        <p:spPr bwMode="auto">
          <a:xfrm>
            <a:off x="6340475" y="1565593"/>
            <a:ext cx="1555750" cy="59436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anose="02010600030101010101" pitchFamily="2" charset="-122"/>
              </a:rPr>
              <a:t>자치구별 인구수 및 소득층 데이터 분석</a:t>
            </a:r>
            <a:r>
              <a:rPr lang="en-US" altLang="ko-KR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anose="02010600030101010101" pitchFamily="2" charset="-122"/>
              </a:rPr>
              <a:t>,</a:t>
            </a:r>
          </a:p>
          <a:p>
            <a:r>
              <a:rPr lang="en-US" altLang="zh-CN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anose="02010600030101010101" pitchFamily="2" charset="-122"/>
              </a:rPr>
              <a:t>PPT 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anose="02010600030101010101" pitchFamily="2" charset="-122"/>
              </a:rPr>
              <a:t>발표</a:t>
            </a:r>
            <a:r>
              <a:rPr lang="en-US" altLang="ko-KR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anose="02010600030101010101" pitchFamily="2" charset="-122"/>
              </a:rPr>
              <a:t>, </a:t>
            </a:r>
            <a:r>
              <a:rPr lang="ko-KR" altLang="en-US" sz="1100" dirty="0" err="1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anose="02010600030101010101" pitchFamily="2" charset="-122"/>
              </a:rPr>
              <a:t>노션관리</a:t>
            </a:r>
            <a:endParaRPr lang="zh-CN" altLang="en-US" sz="11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宋体" panose="02010600030101010101" pitchFamily="2" charset="-122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44888" y="4811755"/>
            <a:ext cx="25058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공동 </a:t>
            </a:r>
            <a:r>
              <a:rPr lang="en-US" altLang="ko-KR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: </a:t>
            </a:r>
            <a:r>
              <a:rPr lang="en-US" altLang="ko-KR" sz="1100" dirty="0" err="1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Git</a:t>
            </a:r>
            <a:r>
              <a:rPr lang="en-US" altLang="ko-KR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 hub, 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데이터 출처 관리 </a:t>
            </a:r>
            <a:r>
              <a:rPr lang="en-US" altLang="ko-KR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 </a:t>
            </a:r>
            <a:endParaRPr lang="en-US" altLang="ko-KR" sz="11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宋体" pitchFamily="2" charset="-122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20" y="3432628"/>
            <a:ext cx="1207182" cy="120718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234" y="3302226"/>
            <a:ext cx="1216917" cy="150608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212" y="3290273"/>
            <a:ext cx="1180363" cy="145809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1" t="22959" r="11187" b="25563"/>
          <a:stretch/>
        </p:blipFill>
        <p:spPr>
          <a:xfrm flipH="1">
            <a:off x="8177212" y="4384862"/>
            <a:ext cx="1020548" cy="75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984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0"/>
          <p:cNvSpPr/>
          <p:nvPr/>
        </p:nvSpPr>
        <p:spPr>
          <a:xfrm>
            <a:off x="155574" y="131763"/>
            <a:ext cx="2894013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noProof="1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26" name="文本框 12"/>
          <p:cNvSpPr txBox="1"/>
          <p:nvPr/>
        </p:nvSpPr>
        <p:spPr>
          <a:xfrm>
            <a:off x="642938" y="104775"/>
            <a:ext cx="1509712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Montserrat" panose="00000500000000000000" charset="0"/>
            </a:endParaRPr>
          </a:p>
        </p:txBody>
      </p:sp>
      <p:sp>
        <p:nvSpPr>
          <p:cNvPr id="27" name="文本框 12"/>
          <p:cNvSpPr txBox="1"/>
          <p:nvPr/>
        </p:nvSpPr>
        <p:spPr>
          <a:xfrm>
            <a:off x="315912" y="164148"/>
            <a:ext cx="2163763" cy="2743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2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  <a:sym typeface="+mn-ea"/>
              </a:rPr>
              <a:t>최종 결론</a:t>
            </a:r>
            <a:endParaRPr sz="12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  <a:cs typeface="+mn-ea"/>
              <a:sym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0504" y="4295561"/>
            <a:ext cx="720837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각 데이터와 임대료 데이터를 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정규화 하여 </a:t>
            </a:r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서로를 비교한 후 정렬</a:t>
            </a:r>
            <a:r>
              <a:rPr lang="en-US" altLang="ko-KR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. </a:t>
            </a:r>
            <a:endParaRPr lang="en-US" altLang="ko-KR" sz="1100" dirty="0" smtClean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  <a:p>
            <a:pPr algn="ctr"/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중대형 </a:t>
            </a:r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평가</a:t>
            </a:r>
            <a:r>
              <a:rPr lang="en-US" altLang="ko-KR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, </a:t>
            </a:r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소형 평가가 높을수록 비교 대상 데이터 대비 임대료가 싼 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자치구</a:t>
            </a:r>
            <a:endParaRPr lang="ko-KR" altLang="en-US" sz="11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828" y="781763"/>
            <a:ext cx="4255314" cy="332757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230649" y="4912667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9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예시 이미지는 유동인구를 해당 기준으로 평가한 것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409489" y="781763"/>
            <a:ext cx="1150654" cy="332312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039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0"/>
          <p:cNvSpPr/>
          <p:nvPr/>
        </p:nvSpPr>
        <p:spPr>
          <a:xfrm>
            <a:off x="155574" y="131763"/>
            <a:ext cx="3342132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noProof="1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26" name="文本框 12"/>
          <p:cNvSpPr txBox="1"/>
          <p:nvPr/>
        </p:nvSpPr>
        <p:spPr>
          <a:xfrm>
            <a:off x="642938" y="104775"/>
            <a:ext cx="1509712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Montserrat" panose="00000500000000000000" charset="0"/>
            </a:endParaRPr>
          </a:p>
        </p:txBody>
      </p:sp>
      <p:sp>
        <p:nvSpPr>
          <p:cNvPr id="27" name="文本框 12"/>
          <p:cNvSpPr txBox="1"/>
          <p:nvPr/>
        </p:nvSpPr>
        <p:spPr>
          <a:xfrm>
            <a:off x="294310" y="157037"/>
            <a:ext cx="3203396" cy="370014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2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  <a:sym typeface="+mn-ea"/>
              </a:rPr>
              <a:t>최종 결론</a:t>
            </a:r>
            <a:r>
              <a:rPr lang="en-US" altLang="ko-KR" sz="1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  <a:sym typeface="+mn-ea"/>
              </a:rPr>
              <a:t> </a:t>
            </a:r>
            <a:r>
              <a:rPr lang="en-US" altLang="ko-KR" sz="12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  <a:sym typeface="+mn-ea"/>
              </a:rPr>
              <a:t>: </a:t>
            </a:r>
            <a:r>
              <a:rPr lang="ko-KR" altLang="en-US" sz="12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  <a:sym typeface="+mn-ea"/>
              </a:rPr>
              <a:t>가치에 비해 저평가된 자치구</a:t>
            </a:r>
            <a:endParaRPr sz="12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  <a:cs typeface="+mn-ea"/>
              <a:sym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66" y="679095"/>
            <a:ext cx="1371600" cy="3857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134" y="726720"/>
            <a:ext cx="1362075" cy="381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277" y="702907"/>
            <a:ext cx="1409700" cy="381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0308" y="679095"/>
            <a:ext cx="1343025" cy="37909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23062" y="4638658"/>
            <a:ext cx="194796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유동인구가 많은 편에 </a:t>
            </a:r>
            <a:endParaRPr lang="en-US" altLang="ko-KR" sz="1100" dirty="0" smtClean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  <a:p>
            <a:pPr algn="ctr"/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비해 저평가된 자치구 순위</a:t>
            </a:r>
            <a:endParaRPr lang="ko-KR" altLang="en-US" sz="11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71226" y="4643785"/>
            <a:ext cx="20185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50대 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인구가 적은 것에 비해</a:t>
            </a:r>
            <a:endParaRPr lang="en-US" altLang="ko-KR" sz="1100" dirty="0" smtClean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  <a:p>
            <a:pPr algn="ctr"/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저평가 된 자치구 순위</a:t>
            </a:r>
            <a:endParaRPr lang="ko-KR" altLang="en-US" sz="11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12420" y="4638658"/>
            <a:ext cx="223009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1인당 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수입 대비 </a:t>
            </a:r>
            <a:endParaRPr lang="en-US" altLang="ko-KR" sz="11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  <a:p>
            <a:pPr algn="ctr"/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임대료가 비교적 저렴한 </a:t>
            </a:r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자치구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758249" y="4638658"/>
            <a:ext cx="21403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종사자/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지역구 인구 수에 비해</a:t>
            </a:r>
            <a:endParaRPr lang="en-US" altLang="ko-KR" sz="1100" dirty="0" smtClean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  <a:p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저평가된 자치구 순위</a:t>
            </a:r>
            <a:endParaRPr lang="ko-KR" altLang="en-US" sz="11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842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0"/>
          <p:cNvSpPr/>
          <p:nvPr/>
        </p:nvSpPr>
        <p:spPr>
          <a:xfrm>
            <a:off x="155574" y="131763"/>
            <a:ext cx="2894013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noProof="1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26" name="文本框 12"/>
          <p:cNvSpPr txBox="1"/>
          <p:nvPr/>
        </p:nvSpPr>
        <p:spPr>
          <a:xfrm>
            <a:off x="642938" y="104775"/>
            <a:ext cx="1509712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Montserrat" panose="00000500000000000000" charset="0"/>
            </a:endParaRPr>
          </a:p>
        </p:txBody>
      </p:sp>
      <p:sp>
        <p:nvSpPr>
          <p:cNvPr id="27" name="文本框 12"/>
          <p:cNvSpPr txBox="1"/>
          <p:nvPr/>
        </p:nvSpPr>
        <p:spPr>
          <a:xfrm>
            <a:off x="315912" y="164148"/>
            <a:ext cx="2163763" cy="2743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2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  <a:sym typeface="+mn-ea"/>
              </a:rPr>
              <a:t>최종 결론</a:t>
            </a:r>
            <a:endParaRPr sz="12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  <a:cs typeface="+mn-ea"/>
              <a:sym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725707"/>
            <a:ext cx="4464639" cy="329959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656347" y="4250948"/>
            <a:ext cx="756331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- 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해당 </a:t>
            </a:r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등수를 합산하여 과대평가지수(</a:t>
            </a:r>
            <a:r>
              <a:rPr lang="ko-KR" altLang="en-US" sz="1100" dirty="0" err="1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overrated_point</a:t>
            </a:r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)를 </a:t>
            </a:r>
            <a:r>
              <a:rPr lang="ko-KR" altLang="en-US" sz="1100" dirty="0" err="1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산출해냄</a:t>
            </a:r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. </a:t>
            </a:r>
            <a:endParaRPr lang="en-US" altLang="ko-KR" sz="1100" dirty="0" smtClean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  <a:p>
            <a:r>
              <a:rPr lang="en-US" altLang="ko-KR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- 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과대평가지수가 </a:t>
            </a:r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낮을수록 상권 가치에 비해서 저평가된 상권이며 신규 개업을 추천할만한 자치구임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56347" y="4712613"/>
            <a:ext cx="720837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- </a:t>
            </a:r>
            <a:r>
              <a:rPr lang="ko-KR" altLang="en-US" sz="1100" dirty="0" err="1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overrated_point가</a:t>
            </a:r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 높을수록 과대평가된 상권이고 점수가 낮을수록 저평가된 상권이다.</a:t>
            </a:r>
          </a:p>
          <a:p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- 우리가 추천할 상권은 </a:t>
            </a:r>
            <a:r>
              <a:rPr lang="ko-KR" altLang="en-US" sz="1100" dirty="0" err="1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overrated_point가</a:t>
            </a:r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 낮은 자치구들로 1등이 영등포구다.</a:t>
            </a:r>
          </a:p>
        </p:txBody>
      </p:sp>
    </p:spTree>
    <p:extLst>
      <p:ext uri="{BB962C8B-B14F-4D97-AF65-F5344CB8AC3E}">
        <p14:creationId xmlns:p14="http://schemas.microsoft.com/office/powerpoint/2010/main" val="243083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20"/>
          <p:cNvSpPr/>
          <p:nvPr/>
        </p:nvSpPr>
        <p:spPr>
          <a:xfrm>
            <a:off x="155574" y="131763"/>
            <a:ext cx="2894013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noProof="1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63" y="636956"/>
            <a:ext cx="3495675" cy="37909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443267" y="4374566"/>
            <a:ext cx="23391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저평가 상권의 장기 </a:t>
            </a:r>
            <a:r>
              <a:rPr lang="ko-KR" altLang="en-US" sz="1050" dirty="0" err="1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생존률</a:t>
            </a:r>
            <a:r>
              <a:rPr lang="ko-KR" altLang="en-US" sz="105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 데이터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149" y="614227"/>
            <a:ext cx="4486275" cy="37623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18740" y="4386185"/>
            <a:ext cx="186781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50" noProof="1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  <a:sym typeface="+mn-ea"/>
              </a:rPr>
              <a:t>임대료 대비 매출액 데이터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06424" y="4712613"/>
            <a:ext cx="610796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최종적으로 추천할 자치구 5개는 다음과 같음</a:t>
            </a:r>
          </a:p>
          <a:p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영등포구, 서초구, 금천구, 송파구, 용산구</a:t>
            </a:r>
          </a:p>
        </p:txBody>
      </p:sp>
      <p:sp>
        <p:nvSpPr>
          <p:cNvPr id="12" name="文本框 12"/>
          <p:cNvSpPr txBox="1"/>
          <p:nvPr/>
        </p:nvSpPr>
        <p:spPr>
          <a:xfrm>
            <a:off x="642938" y="104775"/>
            <a:ext cx="1509712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Montserrat" panose="00000500000000000000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5912" y="164148"/>
            <a:ext cx="2163763" cy="2743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2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  <a:sym typeface="+mn-ea"/>
              </a:rPr>
              <a:t>최종 결론</a:t>
            </a:r>
            <a:endParaRPr sz="12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  <a:cs typeface="+mn-ea"/>
              <a:sym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90149" y="845033"/>
            <a:ext cx="4486274" cy="79458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90148" y="2178232"/>
            <a:ext cx="4486275" cy="54604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9962" y="901788"/>
            <a:ext cx="3495676" cy="81208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9961" y="2252488"/>
            <a:ext cx="3495677" cy="54604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6822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20"/>
          <p:cNvSpPr/>
          <p:nvPr/>
        </p:nvSpPr>
        <p:spPr>
          <a:xfrm>
            <a:off x="0" y="0"/>
            <a:ext cx="4956679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8" name="文本框 20"/>
          <p:cNvSpPr txBox="1">
            <a:spLocks noChangeArrowheads="1"/>
          </p:cNvSpPr>
          <p:nvPr/>
        </p:nvSpPr>
        <p:spPr bwMode="auto">
          <a:xfrm>
            <a:off x="6863471" y="4889496"/>
            <a:ext cx="2324808" cy="33973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endParaRPr lang="en-US" altLang="ko-KR" sz="1050" dirty="0" smtClean="0">
              <a:latin typeface="Montserrat" panose="00000500000000000000" charset="0"/>
              <a:ea typeface="Montserrat" panose="00000500000000000000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54900" y="2254890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상권 데이터 분석</a:t>
            </a:r>
            <a:endParaRPr lang="en-US" altLang="ko-K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  <a:p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실패 사례 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44" y="793630"/>
            <a:ext cx="4192556" cy="361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75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1"/>
          <p:cNvSpPr/>
          <p:nvPr/>
        </p:nvSpPr>
        <p:spPr>
          <a:xfrm rot="16200000">
            <a:off x="4269580" y="294482"/>
            <a:ext cx="5168901" cy="4579938"/>
          </a:xfrm>
          <a:prstGeom prst="triangle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sym typeface="+mn-ea"/>
            </a:endParaRPr>
          </a:p>
        </p:txBody>
      </p:sp>
      <p:sp>
        <p:nvSpPr>
          <p:cNvPr id="24584" name="文本框 20"/>
          <p:cNvSpPr txBox="1">
            <a:spLocks noChangeArrowheads="1"/>
          </p:cNvSpPr>
          <p:nvPr/>
        </p:nvSpPr>
        <p:spPr bwMode="auto">
          <a:xfrm>
            <a:off x="-743457" y="2161183"/>
            <a:ext cx="4544840" cy="1558151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/>
            <a:endParaRPr lang="en-US" altLang="ko-KR" sz="1400" dirty="0" smtClean="0">
              <a:latin typeface="Montserrat" panose="00000500000000000000" charset="0"/>
              <a:ea typeface="Montserrat" panose="00000500000000000000" charset="0"/>
            </a:endParaRPr>
          </a:p>
          <a:p>
            <a:pPr algn="ctr"/>
            <a:r>
              <a:rPr lang="ko-KR" altLang="en-US" sz="1400" dirty="0" smtClean="0">
                <a:latin typeface="Montserrat" panose="00000500000000000000" charset="0"/>
                <a:ea typeface="Montserrat" panose="00000500000000000000" charset="0"/>
              </a:rPr>
              <a:t> </a:t>
            </a:r>
            <a:endParaRPr lang="en-US" altLang="zh-CN" sz="1400" dirty="0">
              <a:latin typeface="Montserrat" panose="00000500000000000000" charset="0"/>
              <a:ea typeface="Montserrat" panose="00000500000000000000" charset="0"/>
            </a:endParaRPr>
          </a:p>
        </p:txBody>
      </p:sp>
      <p:sp>
        <p:nvSpPr>
          <p:cNvPr id="8" name="文本框 20"/>
          <p:cNvSpPr txBox="1">
            <a:spLocks noChangeArrowheads="1"/>
          </p:cNvSpPr>
          <p:nvPr/>
        </p:nvSpPr>
        <p:spPr bwMode="auto">
          <a:xfrm>
            <a:off x="6863471" y="4889496"/>
            <a:ext cx="2324808" cy="33973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endParaRPr lang="en-US" altLang="ko-KR" sz="1050" dirty="0" smtClean="0">
              <a:latin typeface="Montserrat" panose="00000500000000000000" charset="0"/>
              <a:ea typeface="Montserrat" panose="00000500000000000000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2969"/>
            <a:ext cx="4462183" cy="270355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754526" y="2261285"/>
            <a:ext cx="33009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서울시 아파트 매매 거래가와</a:t>
            </a:r>
            <a:endParaRPr lang="en-US" altLang="ko-KR" dirty="0" smtClean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  <a:p>
            <a:r>
              <a:rPr lang="ko-KR" altLang="en-US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상권 상관관계 분석</a:t>
            </a:r>
            <a:endParaRPr lang="ko-KR" altLang="en-US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651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20"/>
          <p:cNvSpPr/>
          <p:nvPr/>
        </p:nvSpPr>
        <p:spPr>
          <a:xfrm>
            <a:off x="155574" y="131763"/>
            <a:ext cx="2894013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noProof="1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2" name="文本框 12"/>
          <p:cNvSpPr txBox="1"/>
          <p:nvPr/>
        </p:nvSpPr>
        <p:spPr>
          <a:xfrm>
            <a:off x="642938" y="104775"/>
            <a:ext cx="1509712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Montserrat" panose="00000500000000000000" charset="0"/>
            </a:endParaRPr>
          </a:p>
        </p:txBody>
      </p:sp>
      <p:sp>
        <p:nvSpPr>
          <p:cNvPr id="8" name="文本框 12"/>
          <p:cNvSpPr txBox="1"/>
          <p:nvPr/>
        </p:nvSpPr>
        <p:spPr>
          <a:xfrm>
            <a:off x="315912" y="164148"/>
            <a:ext cx="2163763" cy="2743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ko-KR" altLang="en-US" sz="12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  <a:sym typeface="+mn-ea"/>
              </a:rPr>
              <a:t>아파트 매매 거래가 분석 방식  </a:t>
            </a:r>
            <a:endParaRPr sz="12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  <a:cs typeface="+mn-ea"/>
              <a:sym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97" y="1237948"/>
            <a:ext cx="4185683" cy="122450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42938" y="254709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서울시 아파트 매매 거래가 </a:t>
            </a:r>
            <a:r>
              <a:rPr lang="en-US" altLang="ko-KR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raw 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데이터 </a:t>
            </a:r>
            <a:endParaRPr lang="ko-KR" altLang="en-US" sz="11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392" y="1145287"/>
            <a:ext cx="4100296" cy="131716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467540" y="2547090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데이터에서 자치구들로 문자열을 분리 후 </a:t>
            </a:r>
            <a:endParaRPr lang="en-US" altLang="ko-KR" sz="1100" dirty="0" smtClean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  <a:p>
            <a:pPr algn="ctr"/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전용면적과 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거래금액 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컬럼을 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남김 </a:t>
            </a:r>
            <a:r>
              <a:rPr lang="en-US" altLang="ko-KR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(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상가 면적과 비교하기 위해</a:t>
            </a:r>
            <a:r>
              <a:rPr lang="en-US" altLang="ko-KR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) </a:t>
            </a:r>
            <a:endParaRPr lang="ko-KR" altLang="en-US" sz="11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803" y="3230249"/>
            <a:ext cx="5111473" cy="140526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221617" y="4635518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FF0000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서울시 아파트 매매 거래가 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데이터 대비 </a:t>
            </a:r>
            <a:r>
              <a:rPr lang="ko-KR" altLang="en-US" sz="1100" dirty="0" smtClean="0">
                <a:solidFill>
                  <a:srgbClr val="FF0000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상가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 중대형 </a:t>
            </a:r>
            <a:r>
              <a:rPr lang="en-US" altLang="ko-KR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1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층과 소형 </a:t>
            </a:r>
            <a:r>
              <a:rPr lang="en-US" altLang="ko-KR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1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층 상관관계가 </a:t>
            </a:r>
            <a:r>
              <a:rPr lang="ko-KR" altLang="en-US" sz="1100" dirty="0" smtClean="0">
                <a:solidFill>
                  <a:srgbClr val="FF0000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무의미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 하다고 볼 수 있다</a:t>
            </a:r>
            <a:r>
              <a:rPr lang="en-US" altLang="ko-KR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.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  </a:t>
            </a:r>
            <a:endParaRPr lang="ko-KR" altLang="en-US" sz="11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4922352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srgbClr val="404040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데이터 기준 </a:t>
            </a:r>
            <a:r>
              <a:rPr lang="en-US" altLang="ko-KR" sz="900" dirty="0">
                <a:solidFill>
                  <a:srgbClr val="404040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: </a:t>
            </a:r>
            <a:r>
              <a:rPr lang="en-US" altLang="ko-KR" sz="900" dirty="0" smtClean="0">
                <a:solidFill>
                  <a:srgbClr val="404040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2023</a:t>
            </a:r>
            <a:r>
              <a:rPr lang="en-US" altLang="ko-KR" sz="900" dirty="0">
                <a:solidFill>
                  <a:srgbClr val="404040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 </a:t>
            </a:r>
            <a:endParaRPr lang="ko-KR" altLang="en-US" sz="9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83570" y="3467818"/>
            <a:ext cx="1677947" cy="46582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222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1"/>
          <p:cNvSpPr/>
          <p:nvPr/>
        </p:nvSpPr>
        <p:spPr>
          <a:xfrm rot="16200000">
            <a:off x="4269580" y="294482"/>
            <a:ext cx="5168901" cy="4579938"/>
          </a:xfrm>
          <a:prstGeom prst="triangle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+mn-ea"/>
            </a:endParaRPr>
          </a:p>
        </p:txBody>
      </p:sp>
      <p:sp>
        <p:nvSpPr>
          <p:cNvPr id="24584" name="文本框 20"/>
          <p:cNvSpPr txBox="1">
            <a:spLocks noChangeArrowheads="1"/>
          </p:cNvSpPr>
          <p:nvPr/>
        </p:nvSpPr>
        <p:spPr bwMode="auto">
          <a:xfrm>
            <a:off x="-743457" y="2161183"/>
            <a:ext cx="4544840" cy="1558151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/>
            <a:endParaRPr lang="en-US" altLang="ko-KR" sz="1400" dirty="0" smtClean="0">
              <a:latin typeface="Montserrat" panose="00000500000000000000" charset="0"/>
              <a:ea typeface="Montserrat" panose="00000500000000000000" charset="0"/>
            </a:endParaRPr>
          </a:p>
          <a:p>
            <a:pPr algn="ctr"/>
            <a:r>
              <a:rPr lang="ko-KR" altLang="en-US" sz="1400" dirty="0" smtClean="0">
                <a:latin typeface="Montserrat" panose="00000500000000000000" charset="0"/>
                <a:ea typeface="Montserrat" panose="00000500000000000000" charset="0"/>
              </a:rPr>
              <a:t> </a:t>
            </a:r>
            <a:endParaRPr lang="en-US" altLang="zh-CN" sz="1400" dirty="0">
              <a:latin typeface="Montserrat" panose="00000500000000000000" charset="0"/>
              <a:ea typeface="Montserrat" panose="00000500000000000000" charset="0"/>
            </a:endParaRPr>
          </a:p>
        </p:txBody>
      </p:sp>
      <p:sp>
        <p:nvSpPr>
          <p:cNvPr id="8" name="文本框 20"/>
          <p:cNvSpPr txBox="1">
            <a:spLocks noChangeArrowheads="1"/>
          </p:cNvSpPr>
          <p:nvPr/>
        </p:nvSpPr>
        <p:spPr bwMode="auto">
          <a:xfrm>
            <a:off x="6863471" y="4889496"/>
            <a:ext cx="2324808" cy="33973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endParaRPr lang="en-US" altLang="ko-KR" sz="1050" dirty="0" smtClean="0">
              <a:latin typeface="Montserrat" panose="00000500000000000000" charset="0"/>
              <a:ea typeface="Montserrat" panose="00000500000000000000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54526" y="2261285"/>
            <a:ext cx="33009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  <a:sym typeface="+mn-ea"/>
              </a:rPr>
              <a:t>자치구별 도로의 </a:t>
            </a:r>
            <a:r>
              <a:rPr lang="ko-KR" alt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  <a:sym typeface="+mn-ea"/>
              </a:rPr>
              <a:t>길이 </a:t>
            </a:r>
            <a:r>
              <a:rPr lang="ko-KR" altLang="en-US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  <a:sym typeface="+mn-ea"/>
              </a:rPr>
              <a:t>대비와</a:t>
            </a:r>
            <a:endParaRPr lang="en-US" altLang="ko-KR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  <a:cs typeface="+mn-ea"/>
              <a:sym typeface="+mn-ea"/>
            </a:endParaRPr>
          </a:p>
          <a:p>
            <a:pPr>
              <a:defRPr/>
            </a:pPr>
            <a:r>
              <a:rPr lang="ko-KR" altLang="en-US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  <a:sym typeface="+mn-ea"/>
              </a:rPr>
              <a:t> </a:t>
            </a:r>
            <a:r>
              <a:rPr lang="ko-KR" alt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  <a:sym typeface="+mn-ea"/>
              </a:rPr>
              <a:t>임대료의 상관 관계 </a:t>
            </a:r>
            <a:endParaRPr lang="ko-KR" altLang="en-US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  <a:cs typeface="+mn-ea"/>
              <a:sym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53450"/>
            <a:ext cx="4469691" cy="279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08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0"/>
          <p:cNvSpPr/>
          <p:nvPr/>
        </p:nvSpPr>
        <p:spPr>
          <a:xfrm>
            <a:off x="129936" y="104775"/>
            <a:ext cx="2894013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26" name="文本框 12"/>
          <p:cNvSpPr txBox="1"/>
          <p:nvPr/>
        </p:nvSpPr>
        <p:spPr>
          <a:xfrm>
            <a:off x="642937" y="104775"/>
            <a:ext cx="2142991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Montserrat" panose="00000500000000000000" charset="0"/>
            </a:endParaRPr>
          </a:p>
        </p:txBody>
      </p:sp>
      <p:sp>
        <p:nvSpPr>
          <p:cNvPr id="27" name="文本框 12"/>
          <p:cNvSpPr txBox="1"/>
          <p:nvPr/>
        </p:nvSpPr>
        <p:spPr>
          <a:xfrm>
            <a:off x="315912" y="164148"/>
            <a:ext cx="2708037" cy="2743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9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  <a:sym typeface="+mn-ea"/>
              </a:rPr>
              <a:t>자치구별 도로의 길이 대비 임대료의 상관 관계 </a:t>
            </a:r>
            <a:endParaRPr sz="9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  <a:cs typeface="+mn-ea"/>
              <a:sym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930" y="970261"/>
            <a:ext cx="2162175" cy="301942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546105" y="4105981"/>
            <a:ext cx="4572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각 자치구별 도로의 길이(연장)과 </a:t>
            </a:r>
            <a:endParaRPr lang="en-US" altLang="ko-KR" sz="1050" dirty="0" smtClean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  <a:p>
            <a:r>
              <a:rPr lang="ko-KR" altLang="en-US" sz="105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도로의 </a:t>
            </a:r>
            <a:r>
              <a:rPr lang="ko-KR" altLang="en-US" sz="105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총 면적 종합 데이터를 구함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773" y="2770486"/>
            <a:ext cx="2781300" cy="12192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204338" y="4105981"/>
            <a:ext cx="4572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자치구의 면적 대비 도로 길이와 </a:t>
            </a:r>
            <a:endParaRPr lang="en-US" altLang="ko-KR" sz="1050" dirty="0" smtClean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  <a:p>
            <a:r>
              <a:rPr lang="ko-KR" altLang="en-US" sz="105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임대료의 </a:t>
            </a:r>
            <a:r>
              <a:rPr lang="ko-KR" altLang="en-US" sz="105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상관관계 ( 사실상 관계 없음 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086127" y="3143556"/>
            <a:ext cx="611561" cy="48816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140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20"/>
          <p:cNvSpPr/>
          <p:nvPr/>
        </p:nvSpPr>
        <p:spPr>
          <a:xfrm>
            <a:off x="0" y="0"/>
            <a:ext cx="4956679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8" name="文本框 20"/>
          <p:cNvSpPr txBox="1">
            <a:spLocks noChangeArrowheads="1"/>
          </p:cNvSpPr>
          <p:nvPr/>
        </p:nvSpPr>
        <p:spPr bwMode="auto">
          <a:xfrm>
            <a:off x="6863471" y="4889496"/>
            <a:ext cx="2324808" cy="33973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endParaRPr lang="en-US" altLang="ko-KR" sz="1050" dirty="0" smtClean="0">
              <a:latin typeface="Montserrat" panose="00000500000000000000" charset="0"/>
              <a:ea typeface="Montserrat" panose="00000500000000000000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2441" y="2103629"/>
            <a:ext cx="3518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걸어서 </a:t>
            </a:r>
            <a:r>
              <a:rPr lang="ko-KR" alt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상권속으로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 프로젝트</a:t>
            </a:r>
            <a:endParaRPr lang="en-US" altLang="ko-K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  <a:p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웹 구성 방식 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645" y="1212259"/>
            <a:ext cx="4176355" cy="271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418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-294482" y="305522"/>
            <a:ext cx="5168901" cy="4579938"/>
          </a:xfrm>
          <a:prstGeom prst="triangle">
            <a:avLst/>
          </a:prstGeom>
          <a:solidFill>
            <a:schemeClr val="tx2">
              <a:lumMod val="60000"/>
              <a:lumOff val="4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sym typeface="+mn-ea"/>
            </a:endParaRPr>
          </a:p>
        </p:txBody>
      </p:sp>
      <p:sp>
        <p:nvSpPr>
          <p:cNvPr id="5126" name="文本框 39"/>
          <p:cNvSpPr txBox="1">
            <a:spLocks noChangeArrowheads="1"/>
          </p:cNvSpPr>
          <p:nvPr/>
        </p:nvSpPr>
        <p:spPr bwMode="auto">
          <a:xfrm>
            <a:off x="303213" y="2281559"/>
            <a:ext cx="3448655" cy="112776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r>
              <a:rPr lang="ko-KR" altLang="en-US" sz="16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서울시 지역별 상권 임대료가 적절한가</a:t>
            </a:r>
            <a:r>
              <a:rPr lang="en-US" altLang="ko-KR" sz="16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?</a:t>
            </a:r>
            <a:endParaRPr lang="en-US" altLang="zh-CN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宋体" panose="02010600030101010101" pitchFamily="2" charset="-122"/>
            </a:endParaRPr>
          </a:p>
          <a:p>
            <a:endParaRPr lang="en-US" altLang="zh-CN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宋体" panose="02010600030101010101" pitchFamily="2" charset="-122"/>
            </a:endParaRPr>
          </a:p>
          <a:p>
            <a:endParaRPr lang="en-US" altLang="zh-CN" dirty="0">
              <a:solidFill>
                <a:schemeClr val="bg1"/>
              </a:solidFill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Arial" panose="020B0604020202020204" pitchFamily="34" charset="0"/>
            </a:endParaRPr>
          </a:p>
        </p:txBody>
      </p:sp>
      <p:sp>
        <p:nvSpPr>
          <p:cNvPr id="5127" name="文本框 6"/>
          <p:cNvSpPr txBox="1">
            <a:spLocks noChangeArrowheads="1"/>
          </p:cNvSpPr>
          <p:nvPr/>
        </p:nvSpPr>
        <p:spPr bwMode="auto">
          <a:xfrm>
            <a:off x="619125" y="1242378"/>
            <a:ext cx="1465263" cy="33528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endParaRPr lang="zh-CN" altLang="en-US" sz="1600" dirty="0">
              <a:latin typeface="Montserrat" panose="00000500000000000000" charset="0"/>
              <a:ea typeface="Montserrat" panose="00000500000000000000" charset="0"/>
              <a:sym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 rot="5400000">
            <a:off x="1815174" y="-14767"/>
            <a:ext cx="1224886" cy="1289405"/>
          </a:xfrm>
          <a:prstGeom prst="ellipse">
            <a:avLst/>
          </a:prstGeom>
          <a:solidFill>
            <a:schemeClr val="tx2">
              <a:lumMod val="60000"/>
              <a:lumOff val="4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sym typeface="+mn-ea"/>
            </a:endParaRPr>
          </a:p>
        </p:txBody>
      </p:sp>
      <p:sp>
        <p:nvSpPr>
          <p:cNvPr id="18" name="文本框 12"/>
          <p:cNvSpPr txBox="1"/>
          <p:nvPr/>
        </p:nvSpPr>
        <p:spPr>
          <a:xfrm>
            <a:off x="1857392" y="336550"/>
            <a:ext cx="3944318" cy="2743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24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</a:rPr>
              <a:t>걸어서 상권 속으로 </a:t>
            </a:r>
            <a:endParaRPr lang="en-US" altLang="ko-KR" sz="2400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  <a:cs typeface="+mn-ea"/>
            </a:endParaRPr>
          </a:p>
          <a:p>
            <a:pPr>
              <a:defRPr/>
            </a:pPr>
            <a:r>
              <a:rPr lang="ko-KR" altLang="en-US" sz="16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</a:rPr>
              <a:t>프로젝트 </a:t>
            </a:r>
            <a:r>
              <a:rPr lang="ko-KR" altLang="en-US" sz="16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</a:rPr>
              <a:t>분석목표</a:t>
            </a:r>
            <a:endParaRPr sz="16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  <a:cs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719" y="1090326"/>
            <a:ext cx="4341277" cy="301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77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20"/>
          <p:cNvSpPr/>
          <p:nvPr/>
        </p:nvSpPr>
        <p:spPr>
          <a:xfrm>
            <a:off x="155574" y="131763"/>
            <a:ext cx="2894013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noProof="1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2" name="文本框 12"/>
          <p:cNvSpPr txBox="1"/>
          <p:nvPr/>
        </p:nvSpPr>
        <p:spPr>
          <a:xfrm>
            <a:off x="642938" y="104775"/>
            <a:ext cx="1509712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Montserrat" panose="00000500000000000000" charset="0"/>
            </a:endParaRPr>
          </a:p>
        </p:txBody>
      </p:sp>
      <p:sp>
        <p:nvSpPr>
          <p:cNvPr id="8" name="文本框 12"/>
          <p:cNvSpPr txBox="1"/>
          <p:nvPr/>
        </p:nvSpPr>
        <p:spPr>
          <a:xfrm>
            <a:off x="315912" y="164148"/>
            <a:ext cx="2163763" cy="2743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2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  <a:sym typeface="+mn-ea"/>
              </a:rPr>
              <a:t>웹 구성 방식 </a:t>
            </a:r>
            <a:endParaRPr sz="12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  <a:cs typeface="+mn-ea"/>
              <a:sym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52650" y="3843635"/>
            <a:ext cx="523191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상가 유형과 비교할 데이터 유형을 </a:t>
            </a:r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선택하여 그래프를 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갱신 </a:t>
            </a:r>
            <a:r>
              <a:rPr lang="ko-KR" altLang="en-US" sz="1100" dirty="0" err="1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하기위해</a:t>
            </a:r>
            <a:endParaRPr lang="ko-KR" altLang="en-US" sz="11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  <a:p>
            <a:pPr algn="ctr"/>
            <a:r>
              <a:rPr lang="ko-KR" altLang="en-US" sz="1100" dirty="0" err="1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GET</a:t>
            </a:r>
            <a:r>
              <a:rPr lang="ko-KR" altLang="en-US" sz="1100" dirty="0" err="1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방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 식으로 </a:t>
            </a:r>
            <a:r>
              <a:rPr lang="ko-KR" altLang="en-US" sz="1100" dirty="0" err="1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view에</a:t>
            </a:r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 </a:t>
            </a:r>
            <a:r>
              <a:rPr lang="ko-KR" altLang="en-US" sz="1100" dirty="0" err="1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value를</a:t>
            </a:r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 보내주기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1362075"/>
            <a:ext cx="767309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47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20"/>
          <p:cNvSpPr/>
          <p:nvPr/>
        </p:nvSpPr>
        <p:spPr>
          <a:xfrm>
            <a:off x="155574" y="131763"/>
            <a:ext cx="2894013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noProof="1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2" name="文本框 12"/>
          <p:cNvSpPr txBox="1"/>
          <p:nvPr/>
        </p:nvSpPr>
        <p:spPr>
          <a:xfrm>
            <a:off x="642938" y="104775"/>
            <a:ext cx="1509712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Montserrat" panose="00000500000000000000" charset="0"/>
            </a:endParaRPr>
          </a:p>
        </p:txBody>
      </p:sp>
      <p:sp>
        <p:nvSpPr>
          <p:cNvPr id="8" name="文本框 12"/>
          <p:cNvSpPr txBox="1"/>
          <p:nvPr/>
        </p:nvSpPr>
        <p:spPr>
          <a:xfrm>
            <a:off x="315912" y="164148"/>
            <a:ext cx="2163763" cy="2743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2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  <a:sym typeface="+mn-ea"/>
              </a:rPr>
              <a:t>웹 구성 방식 </a:t>
            </a:r>
            <a:endParaRPr sz="12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  <a:cs typeface="+mn-ea"/>
              <a:sym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52650" y="3986510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GET</a:t>
            </a:r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요청으로 받은 값으로 그래프 갱신을 위한 데이터 모델에서 가져오기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50" y="1265290"/>
            <a:ext cx="6671999" cy="23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56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20"/>
          <p:cNvSpPr/>
          <p:nvPr/>
        </p:nvSpPr>
        <p:spPr>
          <a:xfrm>
            <a:off x="155574" y="131763"/>
            <a:ext cx="2894013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noProof="1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2" name="文本框 12"/>
          <p:cNvSpPr txBox="1"/>
          <p:nvPr/>
        </p:nvSpPr>
        <p:spPr>
          <a:xfrm>
            <a:off x="642938" y="104775"/>
            <a:ext cx="1509712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Montserrat" panose="00000500000000000000" charset="0"/>
            </a:endParaRPr>
          </a:p>
        </p:txBody>
      </p:sp>
      <p:sp>
        <p:nvSpPr>
          <p:cNvPr id="8" name="文本框 12"/>
          <p:cNvSpPr txBox="1"/>
          <p:nvPr/>
        </p:nvSpPr>
        <p:spPr>
          <a:xfrm>
            <a:off x="315912" y="164148"/>
            <a:ext cx="2163763" cy="2743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2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  <a:sym typeface="+mn-ea"/>
              </a:rPr>
              <a:t>웹 구성 방식 </a:t>
            </a:r>
            <a:endParaRPr sz="12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  <a:cs typeface="+mn-ea"/>
              <a:sym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1656317"/>
            <a:ext cx="3381533" cy="20743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250" y="1120489"/>
            <a:ext cx="3324689" cy="261021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17020" y="390593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그래프 </a:t>
            </a:r>
            <a:r>
              <a:rPr lang="ko-KR" altLang="en-US" sz="12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출력을 위한 </a:t>
            </a:r>
            <a:r>
              <a:rPr lang="ko-KR" altLang="en-US" sz="12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데이터 </a:t>
            </a:r>
            <a:r>
              <a:rPr lang="ko-KR" altLang="en-US" sz="1200" dirty="0" err="1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context로</a:t>
            </a:r>
            <a:r>
              <a:rPr lang="ko-KR" altLang="en-US" sz="12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 </a:t>
            </a:r>
            <a:r>
              <a:rPr lang="ko-KR" altLang="en-US" sz="1200" dirty="0" err="1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html에</a:t>
            </a:r>
            <a:r>
              <a:rPr lang="ko-KR" altLang="en-US" sz="12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 전달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196482" y="3902020"/>
            <a:ext cx="31694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context의</a:t>
            </a:r>
            <a:r>
              <a:rPr lang="ko-KR" altLang="en-US" sz="12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 데이터로 그래프 변경되며 출력</a:t>
            </a:r>
          </a:p>
        </p:txBody>
      </p:sp>
    </p:spTree>
    <p:extLst>
      <p:ext uri="{BB962C8B-B14F-4D97-AF65-F5344CB8AC3E}">
        <p14:creationId xmlns:p14="http://schemas.microsoft.com/office/powerpoint/2010/main" val="3065021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0"/>
          <p:cNvSpPr/>
          <p:nvPr/>
        </p:nvSpPr>
        <p:spPr>
          <a:xfrm>
            <a:off x="0" y="309005"/>
            <a:ext cx="9144000" cy="4298468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2" name="직사각형 1"/>
          <p:cNvSpPr/>
          <p:nvPr/>
        </p:nvSpPr>
        <p:spPr>
          <a:xfrm>
            <a:off x="192453" y="3155829"/>
            <a:ext cx="2665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http://192.168.3.22:8000/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2452" y="2104296"/>
            <a:ext cx="3518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걸어서 </a:t>
            </a:r>
            <a:r>
              <a:rPr lang="ko-KR" alt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상권속으로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 웹사이트</a:t>
            </a:r>
            <a:endParaRPr lang="en-US" altLang="ko-K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  <a:p>
            <a:r>
              <a:rPr lang="ko-KR" alt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바로가기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75" y="791426"/>
            <a:ext cx="4597225" cy="29929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981" y="485727"/>
            <a:ext cx="932886" cy="9328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48" y="446273"/>
            <a:ext cx="844981" cy="10457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962" y="446273"/>
            <a:ext cx="815530" cy="100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158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20"/>
          <p:cNvSpPr/>
          <p:nvPr/>
        </p:nvSpPr>
        <p:spPr>
          <a:xfrm>
            <a:off x="155574" y="131763"/>
            <a:ext cx="2894013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5127" name="文本框 6"/>
          <p:cNvSpPr txBox="1">
            <a:spLocks noChangeArrowheads="1"/>
          </p:cNvSpPr>
          <p:nvPr/>
        </p:nvSpPr>
        <p:spPr bwMode="auto">
          <a:xfrm>
            <a:off x="619125" y="1242378"/>
            <a:ext cx="1465263" cy="33528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endParaRPr lang="zh-CN" altLang="en-US" sz="16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Arial" panose="020B0604020202020204" pitchFamily="34" charset="0"/>
            </a:endParaRPr>
          </a:p>
        </p:txBody>
      </p:sp>
      <p:sp>
        <p:nvSpPr>
          <p:cNvPr id="8" name="文本框 12"/>
          <p:cNvSpPr txBox="1"/>
          <p:nvPr/>
        </p:nvSpPr>
        <p:spPr>
          <a:xfrm>
            <a:off x="315912" y="164148"/>
            <a:ext cx="2163763" cy="2743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2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  <a:sym typeface="+mn-ea"/>
              </a:rPr>
              <a:t>데이터 출처 관리</a:t>
            </a:r>
            <a:r>
              <a:rPr lang="ko-KR" altLang="en-US" sz="12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  <a:sym typeface="+mn-ea"/>
              </a:rPr>
              <a:t> </a:t>
            </a:r>
            <a:r>
              <a:rPr lang="ko-KR" altLang="en-US" sz="12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  <a:sym typeface="+mn-ea"/>
              </a:rPr>
              <a:t>방식 </a:t>
            </a:r>
            <a:endParaRPr sz="12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  <a:cs typeface="+mn-ea"/>
              <a:sym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76" y="1577658"/>
            <a:ext cx="8353325" cy="179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44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349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 noProof="1">
              <a:sym typeface="+mn-ea"/>
            </a:endParaRPr>
          </a:p>
        </p:txBody>
      </p:sp>
      <p:sp>
        <p:nvSpPr>
          <p:cNvPr id="35" name="矩形 28"/>
          <p:cNvSpPr/>
          <p:nvPr/>
        </p:nvSpPr>
        <p:spPr>
          <a:xfrm>
            <a:off x="0" y="1204240"/>
            <a:ext cx="9144000" cy="2922587"/>
          </a:xfrm>
          <a:prstGeom prst="rect">
            <a:avLst/>
          </a:prstGeom>
          <a:solidFill>
            <a:schemeClr val="bg1">
              <a:alpha val="20000"/>
            </a:schemeClr>
          </a:solidFill>
          <a:ln w="349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 noProof="1">
              <a:sym typeface="+mn-ea"/>
            </a:endParaRPr>
          </a:p>
        </p:txBody>
      </p:sp>
      <p:sp>
        <p:nvSpPr>
          <p:cNvPr id="33" name="文本框 9"/>
          <p:cNvSpPr txBox="1"/>
          <p:nvPr/>
        </p:nvSpPr>
        <p:spPr>
          <a:xfrm>
            <a:off x="623887" y="1314664"/>
            <a:ext cx="7896225" cy="118872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algn="ctr">
              <a:defRPr/>
            </a:pPr>
            <a:r>
              <a:rPr lang="en-US" altLang="zh-CN" sz="8000" noProof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Montserrat" panose="00000500000000000000" charset="0"/>
              </a:rPr>
              <a:t>Q &amp; A </a:t>
            </a:r>
          </a:p>
          <a:p>
            <a:pPr algn="ctr">
              <a:defRPr/>
            </a:pPr>
            <a:r>
              <a:rPr lang="en-US" altLang="zh-CN" sz="8000" noProof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Montserrat" panose="00000500000000000000" charset="0"/>
              </a:rPr>
              <a:t>Time</a:t>
            </a:r>
            <a:r>
              <a:rPr lang="en-US" altLang="zh-CN" sz="8000" noProof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Montserrat" panose="00000500000000000000" charset="0"/>
                <a:sym typeface="Wingdings" panose="05000000000000000000" pitchFamily="2" charset="2"/>
              </a:rPr>
              <a:t></a:t>
            </a:r>
            <a:endParaRPr lang="en-US" altLang="zh-CN" sz="8000" noProof="1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Montserrat" panose="0000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1742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2" descr="0401211R738"/>
          <p:cNvPicPr>
            <a:picLocks noChangeAspect="1" noChangeArrowheads="1"/>
          </p:cNvPicPr>
          <p:nvPr/>
        </p:nvPicPr>
        <p:blipFill>
          <a:blip r:embed="rId2"/>
          <a:srcRect l="45836"/>
          <a:stretch>
            <a:fillRect/>
          </a:stretch>
        </p:blipFill>
        <p:spPr bwMode="auto">
          <a:xfrm>
            <a:off x="-15875" y="1454150"/>
            <a:ext cx="5446713" cy="3781425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25603" name="图片 3" descr="0401211R738"/>
          <p:cNvPicPr>
            <a:picLocks noChangeAspect="1" noChangeArrowheads="1"/>
          </p:cNvPicPr>
          <p:nvPr/>
        </p:nvPicPr>
        <p:blipFill>
          <a:blip r:embed="rId2"/>
          <a:srcRect l="3976" r="54359"/>
          <a:stretch>
            <a:fillRect/>
          </a:stretch>
        </p:blipFill>
        <p:spPr bwMode="auto">
          <a:xfrm>
            <a:off x="4949825" y="1447800"/>
            <a:ext cx="4189413" cy="3781425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10" name="文本框 9"/>
          <p:cNvSpPr txBox="1"/>
          <p:nvPr/>
        </p:nvSpPr>
        <p:spPr>
          <a:xfrm>
            <a:off x="623888" y="1475105"/>
            <a:ext cx="7896225" cy="118872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zh-CN" sz="7200" i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ea typeface="Montserrat" panose="00000500000000000000" charset="0"/>
              </a:rPr>
              <a:t>Thank you!</a:t>
            </a:r>
            <a:endParaRPr lang="en-US" altLang="zh-CN" sz="7200" i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  <a:ea typeface="Montserrat" panose="00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3923298" cy="543750"/>
          </a:xfrm>
          <a:prstGeom prst="rect">
            <a:avLst/>
          </a:prstGeom>
          <a:solidFill>
            <a:srgbClr val="BBC5D1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27" name="文本框 6"/>
          <p:cNvSpPr txBox="1">
            <a:spLocks noChangeArrowheads="1"/>
          </p:cNvSpPr>
          <p:nvPr/>
        </p:nvSpPr>
        <p:spPr bwMode="auto">
          <a:xfrm>
            <a:off x="619125" y="1242378"/>
            <a:ext cx="1465263" cy="33528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endParaRPr lang="zh-CN" altLang="en-US" sz="1600" dirty="0">
              <a:latin typeface="Montserrat" panose="00000500000000000000" charset="0"/>
              <a:ea typeface="Montserrat" panose="00000500000000000000" charset="0"/>
              <a:sym typeface="Arial" panose="020B0604020202020204" pitchFamily="34" charset="0"/>
            </a:endParaRPr>
          </a:p>
        </p:txBody>
      </p:sp>
      <p:sp>
        <p:nvSpPr>
          <p:cNvPr id="18" name="文本框 12"/>
          <p:cNvSpPr txBox="1"/>
          <p:nvPr/>
        </p:nvSpPr>
        <p:spPr>
          <a:xfrm>
            <a:off x="214605" y="57323"/>
            <a:ext cx="3494087" cy="2743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1200" b="1" noProof="1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</a:rPr>
              <a:t>걸어서 상권속으로 프로젝트의 </a:t>
            </a:r>
            <a:endParaRPr lang="en-US" altLang="ko-KR" sz="1200" b="1" noProof="1" smtClean="0">
              <a:latin typeface="08서울남산체 세로쓰기" panose="02020603020101020101" pitchFamily="18" charset="-127"/>
              <a:ea typeface="08서울남산체 세로쓰기" panose="02020603020101020101" pitchFamily="18" charset="-127"/>
              <a:cs typeface="+mn-ea"/>
            </a:endParaRPr>
          </a:p>
          <a:p>
            <a:pPr>
              <a:defRPr/>
            </a:pPr>
            <a:r>
              <a:rPr lang="ko-KR" altLang="en-US" sz="1200" b="1" noProof="1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</a:rPr>
              <a:t>역할 분담 및 </a:t>
            </a:r>
            <a:r>
              <a:rPr lang="ko-KR" altLang="en-US" sz="1200" b="1" noProof="1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</a:rPr>
              <a:t>협업</a:t>
            </a:r>
            <a:r>
              <a:rPr lang="ko-KR" altLang="en-US" sz="1200" b="1" noProof="1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</a:rPr>
              <a:t> </a:t>
            </a:r>
            <a:r>
              <a:rPr lang="ko-KR" altLang="en-US" sz="1200" b="1" noProof="1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</a:rPr>
              <a:t>방식 </a:t>
            </a:r>
            <a:endParaRPr sz="1200" b="1" noProof="1">
              <a:latin typeface="08서울남산체 세로쓰기" panose="02020603020101020101" pitchFamily="18" charset="-127"/>
              <a:ea typeface="08서울남산체 세로쓰기" panose="02020603020101020101" pitchFamily="18" charset="-127"/>
              <a:cs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57576"/>
          <a:stretch/>
        </p:blipFill>
        <p:spPr>
          <a:xfrm>
            <a:off x="5197420" y="1042061"/>
            <a:ext cx="3375009" cy="35626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80" y="1042727"/>
            <a:ext cx="4441645" cy="3561994"/>
          </a:xfrm>
          <a:prstGeom prst="rect">
            <a:avLst/>
          </a:prstGeom>
        </p:spPr>
      </p:pic>
      <p:sp>
        <p:nvSpPr>
          <p:cNvPr id="14" name="文本框 12"/>
          <p:cNvSpPr txBox="1"/>
          <p:nvPr/>
        </p:nvSpPr>
        <p:spPr>
          <a:xfrm>
            <a:off x="-573784" y="4652798"/>
            <a:ext cx="6168371" cy="2743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Autofit/>
          </a:bodyPr>
          <a:lstStyle/>
          <a:p>
            <a:pPr marL="171450" indent="-171450" algn="ctr">
              <a:buFontTx/>
              <a:buChar char="-"/>
              <a:defRPr/>
            </a:pPr>
            <a:r>
              <a:rPr lang="ko-KR" altLang="en-US" sz="1200" noProof="1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</a:rPr>
              <a:t>노션을 통한</a:t>
            </a:r>
            <a:r>
              <a:rPr lang="en-US" altLang="ko-KR" sz="1200" noProof="1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</a:rPr>
              <a:t> </a:t>
            </a:r>
            <a:r>
              <a:rPr lang="ko-KR" altLang="en-US" sz="1200" noProof="1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</a:rPr>
              <a:t>각자</a:t>
            </a:r>
            <a:r>
              <a:rPr lang="ko-KR" altLang="en-US" sz="1200" noProof="1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</a:rPr>
              <a:t> 역할 분담 </a:t>
            </a:r>
            <a:r>
              <a:rPr lang="en-US" altLang="ko-KR" sz="1200" noProof="1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</a:rPr>
              <a:t> </a:t>
            </a:r>
            <a:endParaRPr lang="en-US" altLang="ko-KR" sz="1200" noProof="1" smtClean="0">
              <a:latin typeface="08서울남산체 세로쓰기" panose="02020603020101020101" pitchFamily="18" charset="-127"/>
              <a:ea typeface="08서울남산체 세로쓰기" panose="02020603020101020101" pitchFamily="18" charset="-127"/>
              <a:cs typeface="+mn-ea"/>
            </a:endParaRPr>
          </a:p>
          <a:p>
            <a:pPr algn="ctr">
              <a:defRPr/>
            </a:pPr>
            <a:endParaRPr sz="1200" noProof="1">
              <a:latin typeface="08서울남산체 세로쓰기" panose="02020603020101020101" pitchFamily="18" charset="-127"/>
              <a:ea typeface="08서울남산체 세로쓰기" panose="02020603020101020101" pitchFamily="18" charset="-127"/>
              <a:cs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98924" y="465279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200" noProof="1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</a:rPr>
              <a:t>- Git </a:t>
            </a:r>
            <a:r>
              <a:rPr lang="en-US" altLang="ko-KR" sz="1200" noProof="1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</a:rPr>
              <a:t>Hub</a:t>
            </a:r>
            <a:r>
              <a:rPr lang="ko-KR" altLang="en-US" sz="1200" noProof="1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</a:rPr>
              <a:t>를 </a:t>
            </a:r>
            <a:r>
              <a:rPr lang="ko-KR" altLang="en-US" sz="1200" noProof="1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</a:rPr>
              <a:t>통한 협업 </a:t>
            </a:r>
            <a:endParaRPr lang="ko-KR" altLang="en-US" sz="1200" noProof="1">
              <a:latin typeface="08서울남산체 세로쓰기" panose="02020603020101020101" pitchFamily="18" charset="-127"/>
              <a:ea typeface="08서울남산체 세로쓰기" panose="02020603020101020101" pitchFamily="18" charset="-127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1514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平行四边形 8"/>
          <p:cNvSpPr/>
          <p:nvPr/>
        </p:nvSpPr>
        <p:spPr>
          <a:xfrm>
            <a:off x="1069264" y="1392648"/>
            <a:ext cx="2235200" cy="238125"/>
          </a:xfrm>
          <a:prstGeom prst="parallelogram">
            <a:avLst>
              <a:gd name="adj" fmla="val 6026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909930" y="4377464"/>
            <a:ext cx="2262187" cy="215900"/>
          </a:xfrm>
          <a:prstGeom prst="parallelogram">
            <a:avLst>
              <a:gd name="adj" fmla="val 6026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1042277" y="2905535"/>
            <a:ext cx="2138362" cy="180975"/>
          </a:xfrm>
          <a:prstGeom prst="parallelogram">
            <a:avLst>
              <a:gd name="adj" fmla="val 6026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1037514" y="2172110"/>
            <a:ext cx="2139950" cy="179388"/>
          </a:xfrm>
          <a:prstGeom prst="parallelogram">
            <a:avLst>
              <a:gd name="adj" fmla="val 6026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23102" y="830673"/>
            <a:ext cx="3281362" cy="569912"/>
          </a:xfrm>
          <a:custGeom>
            <a:avLst/>
            <a:gdLst>
              <a:gd name="connsiteX0" fmla="*/ 0 w 5214"/>
              <a:gd name="connsiteY0" fmla="*/ 0 h 897"/>
              <a:gd name="connsiteX1" fmla="*/ 5214 w 5214"/>
              <a:gd name="connsiteY1" fmla="*/ 0 h 897"/>
              <a:gd name="connsiteX2" fmla="*/ 5214 w 5214"/>
              <a:gd name="connsiteY2" fmla="*/ 897 h 897"/>
              <a:gd name="connsiteX3" fmla="*/ 0 w 5214"/>
              <a:gd name="connsiteY3" fmla="*/ 897 h 897"/>
              <a:gd name="connsiteX4" fmla="*/ 139 w 5214"/>
              <a:gd name="connsiteY4" fmla="*/ 781 h 897"/>
              <a:gd name="connsiteX5" fmla="*/ 17 w 5214"/>
              <a:gd name="connsiteY5" fmla="*/ 692 h 897"/>
              <a:gd name="connsiteX6" fmla="*/ 106 w 5214"/>
              <a:gd name="connsiteY6" fmla="*/ 570 h 897"/>
              <a:gd name="connsiteX7" fmla="*/ 11 w 5214"/>
              <a:gd name="connsiteY7" fmla="*/ 487 h 897"/>
              <a:gd name="connsiteX8" fmla="*/ 133 w 5214"/>
              <a:gd name="connsiteY8" fmla="*/ 381 h 897"/>
              <a:gd name="connsiteX9" fmla="*/ 11 w 5214"/>
              <a:gd name="connsiteY9" fmla="*/ 270 h 897"/>
              <a:gd name="connsiteX10" fmla="*/ 122 w 5214"/>
              <a:gd name="connsiteY10" fmla="*/ 131 h 897"/>
              <a:gd name="connsiteX11" fmla="*/ 0 w 5214"/>
              <a:gd name="connsiteY11" fmla="*/ 0 h 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14" h="897">
                <a:moveTo>
                  <a:pt x="0" y="0"/>
                </a:moveTo>
                <a:lnTo>
                  <a:pt x="5214" y="0"/>
                </a:lnTo>
                <a:lnTo>
                  <a:pt x="5214" y="897"/>
                </a:lnTo>
                <a:lnTo>
                  <a:pt x="0" y="897"/>
                </a:lnTo>
                <a:lnTo>
                  <a:pt x="139" y="781"/>
                </a:lnTo>
                <a:lnTo>
                  <a:pt x="17" y="692"/>
                </a:lnTo>
                <a:lnTo>
                  <a:pt x="106" y="570"/>
                </a:lnTo>
                <a:lnTo>
                  <a:pt x="11" y="487"/>
                </a:lnTo>
                <a:lnTo>
                  <a:pt x="133" y="381"/>
                </a:lnTo>
                <a:lnTo>
                  <a:pt x="11" y="270"/>
                </a:lnTo>
                <a:lnTo>
                  <a:pt x="122" y="13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2277" y="1624423"/>
            <a:ext cx="2141537" cy="569912"/>
          </a:xfrm>
          <a:prstGeom prst="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2277" y="2356260"/>
            <a:ext cx="2141537" cy="569913"/>
          </a:xfrm>
          <a:prstGeom prst="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42277" y="3089685"/>
            <a:ext cx="2141537" cy="569913"/>
          </a:xfrm>
          <a:prstGeom prst="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+mn-ea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894054" y="4594952"/>
            <a:ext cx="3024803" cy="548548"/>
          </a:xfrm>
          <a:custGeom>
            <a:avLst/>
            <a:gdLst>
              <a:gd name="connsiteX0" fmla="*/ 0 w 4919"/>
              <a:gd name="connsiteY0" fmla="*/ 0 h 897"/>
              <a:gd name="connsiteX1" fmla="*/ 4913 w 4919"/>
              <a:gd name="connsiteY1" fmla="*/ 0 h 897"/>
              <a:gd name="connsiteX2" fmla="*/ 4785 w 4919"/>
              <a:gd name="connsiteY2" fmla="*/ 113 h 897"/>
              <a:gd name="connsiteX3" fmla="*/ 4919 w 4919"/>
              <a:gd name="connsiteY3" fmla="*/ 222 h 897"/>
              <a:gd name="connsiteX4" fmla="*/ 4813 w 4919"/>
              <a:gd name="connsiteY4" fmla="*/ 363 h 897"/>
              <a:gd name="connsiteX5" fmla="*/ 4919 w 4919"/>
              <a:gd name="connsiteY5" fmla="*/ 482 h 897"/>
              <a:gd name="connsiteX6" fmla="*/ 4801 w 4919"/>
              <a:gd name="connsiteY6" fmla="*/ 607 h 897"/>
              <a:gd name="connsiteX7" fmla="*/ 4911 w 4919"/>
              <a:gd name="connsiteY7" fmla="*/ 719 h 897"/>
              <a:gd name="connsiteX8" fmla="*/ 4796 w 4919"/>
              <a:gd name="connsiteY8" fmla="*/ 796 h 897"/>
              <a:gd name="connsiteX9" fmla="*/ 4913 w 4919"/>
              <a:gd name="connsiteY9" fmla="*/ 897 h 897"/>
              <a:gd name="connsiteX10" fmla="*/ 0 w 4919"/>
              <a:gd name="connsiteY10" fmla="*/ 897 h 897"/>
              <a:gd name="connsiteX11" fmla="*/ 0 w 4919"/>
              <a:gd name="connsiteY11" fmla="*/ 0 h 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19" h="897">
                <a:moveTo>
                  <a:pt x="0" y="0"/>
                </a:moveTo>
                <a:lnTo>
                  <a:pt x="4913" y="0"/>
                </a:lnTo>
                <a:lnTo>
                  <a:pt x="4785" y="113"/>
                </a:lnTo>
                <a:lnTo>
                  <a:pt x="4919" y="222"/>
                </a:lnTo>
                <a:lnTo>
                  <a:pt x="4813" y="363"/>
                </a:lnTo>
                <a:lnTo>
                  <a:pt x="4919" y="482"/>
                </a:lnTo>
                <a:lnTo>
                  <a:pt x="4801" y="607"/>
                </a:lnTo>
                <a:lnTo>
                  <a:pt x="4911" y="719"/>
                </a:lnTo>
                <a:lnTo>
                  <a:pt x="4796" y="796"/>
                </a:lnTo>
                <a:lnTo>
                  <a:pt x="4913" y="897"/>
                </a:lnTo>
                <a:lnTo>
                  <a:pt x="0" y="89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+mn-ea"/>
            </a:endParaRPr>
          </a:p>
        </p:txBody>
      </p:sp>
      <p:sp>
        <p:nvSpPr>
          <p:cNvPr id="6158" name="文本框 22"/>
          <p:cNvSpPr txBox="1">
            <a:spLocks noChangeArrowheads="1"/>
          </p:cNvSpPr>
          <p:nvPr/>
        </p:nvSpPr>
        <p:spPr bwMode="auto">
          <a:xfrm>
            <a:off x="4333291" y="3955692"/>
            <a:ext cx="4657028" cy="43164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Autofit/>
          </a:bodyPr>
          <a:lstStyle/>
          <a:p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건축 년도에 따른 상권 건물 </a:t>
            </a:r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연식 </a:t>
            </a:r>
            <a:r>
              <a:rPr lang="en-US" altLang="ko-KR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2023</a:t>
            </a:r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년도</a:t>
            </a:r>
            <a:r>
              <a:rPr lang="en-US" altLang="ko-KR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~24</a:t>
            </a:r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년 </a:t>
            </a:r>
            <a:r>
              <a:rPr lang="en-US" altLang="ko-KR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1</a:t>
            </a:r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년치 데이터 수집</a:t>
            </a:r>
            <a:endParaRPr lang="zh-CN" altLang="en-US" sz="11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宋体" panose="02010600030101010101" pitchFamily="2" charset="-122"/>
            </a:endParaRPr>
          </a:p>
          <a:p>
            <a:endParaRPr lang="zh-CN" altLang="en-US" sz="11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宋体" panose="02010600030101010101" pitchFamily="2" charset="-122"/>
            </a:endParaRPr>
          </a:p>
        </p:txBody>
      </p:sp>
      <p:sp>
        <p:nvSpPr>
          <p:cNvPr id="6159" name="文本框 22"/>
          <p:cNvSpPr txBox="1">
            <a:spLocks noChangeArrowheads="1"/>
          </p:cNvSpPr>
          <p:nvPr/>
        </p:nvSpPr>
        <p:spPr bwMode="auto">
          <a:xfrm>
            <a:off x="4350626" y="2561142"/>
            <a:ext cx="4793374" cy="27432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Autofit/>
          </a:bodyPr>
          <a:lstStyle/>
          <a:p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지하철 데이터 수집</a:t>
            </a:r>
            <a:r>
              <a:rPr lang="en-US" altLang="ko-KR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(23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년</a:t>
            </a:r>
            <a:r>
              <a:rPr lang="en-US" altLang="ko-KR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1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월 </a:t>
            </a:r>
            <a:r>
              <a:rPr lang="en-US" altLang="ko-KR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~ 24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년 </a:t>
            </a:r>
            <a:r>
              <a:rPr lang="en-US" altLang="ko-KR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2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월</a:t>
            </a:r>
            <a:r>
              <a:rPr lang="en-US" altLang="ko-KR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), 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버스 데이터 </a:t>
            </a:r>
            <a:r>
              <a:rPr lang="en-US" altLang="ko-KR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(2024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년 </a:t>
            </a:r>
            <a:r>
              <a:rPr lang="en-US" altLang="ko-KR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1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월 </a:t>
            </a:r>
            <a:r>
              <a:rPr lang="en-US" altLang="ko-KR" sz="1100" dirty="0" err="1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1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달치의 유동인구 데이터를 분석</a:t>
            </a:r>
            <a:endParaRPr lang="zh-CN" altLang="en-US" sz="11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宋体" panose="02010600030101010101" pitchFamily="2" charset="-122"/>
            </a:endParaRPr>
          </a:p>
        </p:txBody>
      </p:sp>
      <p:sp>
        <p:nvSpPr>
          <p:cNvPr id="6160" name="文本框 22"/>
          <p:cNvSpPr txBox="1">
            <a:spLocks noChangeArrowheads="1"/>
          </p:cNvSpPr>
          <p:nvPr/>
        </p:nvSpPr>
        <p:spPr bwMode="auto">
          <a:xfrm>
            <a:off x="4333291" y="3312701"/>
            <a:ext cx="4397375" cy="27432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서울시 자치구별 거주 </a:t>
            </a:r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인구 </a:t>
            </a:r>
            <a:r>
              <a:rPr lang="en-US" altLang="ko-KR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2023</a:t>
            </a:r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년도</a:t>
            </a:r>
            <a:r>
              <a:rPr lang="en-US" altLang="ko-KR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~24</a:t>
            </a:r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년 </a:t>
            </a:r>
            <a:r>
              <a:rPr lang="en-US" altLang="ko-KR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1</a:t>
            </a:r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년치 데이터 수집</a:t>
            </a:r>
            <a:endParaRPr lang="zh-CN" altLang="en-US" sz="11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宋体" panose="02010600030101010101" pitchFamily="2" charset="-122"/>
            </a:endParaRPr>
          </a:p>
        </p:txBody>
      </p:sp>
      <p:sp>
        <p:nvSpPr>
          <p:cNvPr id="6161" name="文本框 22"/>
          <p:cNvSpPr txBox="1">
            <a:spLocks noChangeArrowheads="1"/>
          </p:cNvSpPr>
          <p:nvPr/>
        </p:nvSpPr>
        <p:spPr bwMode="auto">
          <a:xfrm>
            <a:off x="4333291" y="1792707"/>
            <a:ext cx="5292432" cy="27432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Autofit/>
          </a:bodyPr>
          <a:lstStyle/>
          <a:p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사업체 및 종사자 밀도 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데이터 </a:t>
            </a:r>
            <a:r>
              <a:rPr lang="en-US" altLang="ko-KR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2021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년도 </a:t>
            </a:r>
            <a:r>
              <a:rPr lang="en-US" altLang="ko-KR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1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년치를 기준으로 분석</a:t>
            </a:r>
            <a:endParaRPr lang="zh-CN" altLang="en-US" sz="11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宋体" panose="02010600030101010101" pitchFamily="2" charset="-122"/>
            </a:endParaRPr>
          </a:p>
        </p:txBody>
      </p:sp>
      <p:sp>
        <p:nvSpPr>
          <p:cNvPr id="6162" name="文本框 22"/>
          <p:cNvSpPr txBox="1">
            <a:spLocks noChangeArrowheads="1"/>
          </p:cNvSpPr>
          <p:nvPr/>
        </p:nvSpPr>
        <p:spPr bwMode="auto">
          <a:xfrm>
            <a:off x="2010652" y="878298"/>
            <a:ext cx="623887" cy="4841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r>
              <a:rPr lang="ko-KO" altLang="ko-KO" sz="2400" i="1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anose="02010600030101010101" pitchFamily="2" charset="-122"/>
              </a:rPr>
              <a:t>01</a:t>
            </a:r>
            <a:endParaRPr lang="en-US" altLang="zh-CN" sz="2400" i="1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宋体" panose="02010600030101010101" pitchFamily="2" charset="-122"/>
            </a:endParaRPr>
          </a:p>
        </p:txBody>
      </p:sp>
      <p:sp>
        <p:nvSpPr>
          <p:cNvPr id="6163" name="文本框 22"/>
          <p:cNvSpPr txBox="1">
            <a:spLocks noChangeArrowheads="1"/>
          </p:cNvSpPr>
          <p:nvPr/>
        </p:nvSpPr>
        <p:spPr bwMode="auto">
          <a:xfrm>
            <a:off x="2010652" y="2411823"/>
            <a:ext cx="623887" cy="4826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r>
              <a:rPr lang="ko-KO" altLang="ko-KO" sz="2400" i="1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anose="02010600030101010101" pitchFamily="2" charset="-122"/>
              </a:rPr>
              <a:t>03</a:t>
            </a:r>
            <a:endParaRPr lang="en-US" altLang="zh-CN" sz="2400" i="1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宋体" panose="02010600030101010101" pitchFamily="2" charset="-122"/>
            </a:endParaRPr>
          </a:p>
        </p:txBody>
      </p:sp>
      <p:sp>
        <p:nvSpPr>
          <p:cNvPr id="6164" name="文本框 22"/>
          <p:cNvSpPr txBox="1">
            <a:spLocks noChangeArrowheads="1"/>
          </p:cNvSpPr>
          <p:nvPr/>
        </p:nvSpPr>
        <p:spPr bwMode="auto">
          <a:xfrm>
            <a:off x="2010652" y="1645060"/>
            <a:ext cx="623887" cy="4826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r>
              <a:rPr lang="ko-KO" altLang="ko-KO" sz="2400" i="1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anose="02010600030101010101" pitchFamily="2" charset="-122"/>
              </a:rPr>
              <a:t>02</a:t>
            </a:r>
            <a:endParaRPr lang="en-US" altLang="zh-CN" sz="2400" i="1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宋体" panose="02010600030101010101" pitchFamily="2" charset="-122"/>
            </a:endParaRPr>
          </a:p>
        </p:txBody>
      </p:sp>
      <p:sp>
        <p:nvSpPr>
          <p:cNvPr id="6165" name="文本框 22"/>
          <p:cNvSpPr txBox="1">
            <a:spLocks noChangeArrowheads="1"/>
          </p:cNvSpPr>
          <p:nvPr/>
        </p:nvSpPr>
        <p:spPr bwMode="auto">
          <a:xfrm>
            <a:off x="2010652" y="3178585"/>
            <a:ext cx="623887" cy="4826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r>
              <a:rPr lang="ko-KO" altLang="ko-KO" sz="2400" i="1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anose="02010600030101010101" pitchFamily="2" charset="-122"/>
              </a:rPr>
              <a:t>04</a:t>
            </a:r>
            <a:endParaRPr lang="en-US" altLang="zh-CN" sz="2400" i="1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宋体" panose="02010600030101010101" pitchFamily="2" charset="-122"/>
            </a:endParaRPr>
          </a:p>
        </p:txBody>
      </p:sp>
      <p:sp>
        <p:nvSpPr>
          <p:cNvPr id="6166" name="文本框 22"/>
          <p:cNvSpPr txBox="1">
            <a:spLocks noChangeArrowheads="1"/>
          </p:cNvSpPr>
          <p:nvPr/>
        </p:nvSpPr>
        <p:spPr bwMode="auto">
          <a:xfrm>
            <a:off x="1998955" y="4679089"/>
            <a:ext cx="623887" cy="484188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r>
              <a:rPr lang="ko-KO" altLang="ko-KO" sz="2400" i="1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anose="02010600030101010101" pitchFamily="2" charset="-122"/>
              </a:rPr>
              <a:t>0</a:t>
            </a:r>
            <a:r>
              <a:rPr lang="en-US" altLang="ko-KO" sz="2400" i="1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anose="02010600030101010101" pitchFamily="2" charset="-122"/>
              </a:rPr>
              <a:t>6</a:t>
            </a:r>
            <a:endParaRPr lang="en-US" altLang="zh-CN" sz="2400" i="1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宋体" panose="02010600030101010101" pitchFamily="2" charset="-122"/>
            </a:endParaRPr>
          </a:p>
        </p:txBody>
      </p:sp>
      <p:sp>
        <p:nvSpPr>
          <p:cNvPr id="6167" name="文本框 20"/>
          <p:cNvSpPr txBox="1">
            <a:spLocks noChangeArrowheads="1"/>
          </p:cNvSpPr>
          <p:nvPr/>
        </p:nvSpPr>
        <p:spPr bwMode="auto">
          <a:xfrm>
            <a:off x="4092468" y="758724"/>
            <a:ext cx="2656008" cy="138381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Autofit/>
          </a:bodyPr>
          <a:lstStyle/>
          <a:p>
            <a:pPr algn="ctr"/>
            <a:r>
              <a:rPr lang="ko-KR" altLang="en-US" sz="14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상권</a:t>
            </a:r>
            <a:r>
              <a:rPr lang="en-US" altLang="ko-KR" sz="14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 </a:t>
            </a:r>
            <a:r>
              <a:rPr lang="ko-KR" altLang="en-US" sz="14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임대료 현황 데이터</a:t>
            </a:r>
            <a:endParaRPr lang="zh-CN" altLang="en-US" sz="14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Arial" panose="020B0604020202020204" pitchFamily="34" charset="0"/>
            </a:endParaRPr>
          </a:p>
        </p:txBody>
      </p:sp>
      <p:sp>
        <p:nvSpPr>
          <p:cNvPr id="6168" name="文本框 20"/>
          <p:cNvSpPr txBox="1">
            <a:spLocks noChangeArrowheads="1"/>
          </p:cNvSpPr>
          <p:nvPr/>
        </p:nvSpPr>
        <p:spPr bwMode="auto">
          <a:xfrm>
            <a:off x="4245017" y="3699649"/>
            <a:ext cx="1787416" cy="3048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Autofit/>
          </a:bodyPr>
          <a:lstStyle/>
          <a:p>
            <a:pPr algn="ctr"/>
            <a:r>
              <a:rPr lang="ko-KR" altLang="en-US" sz="14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건물 연식 데이터 </a:t>
            </a:r>
            <a:endParaRPr lang="zh-CN" altLang="en-US" sz="14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Arial" panose="020B0604020202020204" pitchFamily="34" charset="0"/>
            </a:endParaRPr>
          </a:p>
        </p:txBody>
      </p:sp>
      <p:sp>
        <p:nvSpPr>
          <p:cNvPr id="6169" name="文本框 20"/>
          <p:cNvSpPr txBox="1">
            <a:spLocks noChangeArrowheads="1"/>
          </p:cNvSpPr>
          <p:nvPr/>
        </p:nvSpPr>
        <p:spPr bwMode="auto">
          <a:xfrm>
            <a:off x="4038680" y="2283777"/>
            <a:ext cx="2165788" cy="3048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ko-KR" altLang="en-US" sz="14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유동인구 데이터</a:t>
            </a:r>
            <a:endParaRPr lang="zh-CN" altLang="en-US" sz="14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Arial" panose="020B0604020202020204" pitchFamily="34" charset="0"/>
            </a:endParaRPr>
          </a:p>
        </p:txBody>
      </p:sp>
      <p:sp>
        <p:nvSpPr>
          <p:cNvPr id="6170" name="文本框 20"/>
          <p:cNvSpPr txBox="1">
            <a:spLocks noChangeArrowheads="1"/>
          </p:cNvSpPr>
          <p:nvPr/>
        </p:nvSpPr>
        <p:spPr bwMode="auto">
          <a:xfrm>
            <a:off x="4336340" y="1563853"/>
            <a:ext cx="1385888" cy="3048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ko-KR" altLang="en-US" sz="14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직장인 데이터 </a:t>
            </a:r>
            <a:endParaRPr lang="zh-CN" altLang="en-US" sz="14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Arial" panose="020B0604020202020204" pitchFamily="34" charset="0"/>
            </a:endParaRPr>
          </a:p>
        </p:txBody>
      </p:sp>
      <p:sp>
        <p:nvSpPr>
          <p:cNvPr id="6171" name="文本框 20"/>
          <p:cNvSpPr txBox="1">
            <a:spLocks noChangeArrowheads="1"/>
          </p:cNvSpPr>
          <p:nvPr/>
        </p:nvSpPr>
        <p:spPr bwMode="auto">
          <a:xfrm>
            <a:off x="4181181" y="3090777"/>
            <a:ext cx="1775010" cy="3048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Autofit/>
          </a:bodyPr>
          <a:lstStyle/>
          <a:p>
            <a:pPr algn="ctr"/>
            <a:r>
              <a:rPr lang="ko-KR" altLang="en-US" sz="14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거주인구 데이터</a:t>
            </a:r>
            <a:endParaRPr lang="zh-CN" altLang="en-US" sz="14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Arial" panose="020B06040202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610"/>
            <a:ext cx="3708692" cy="499695"/>
          </a:xfrm>
          <a:prstGeom prst="rect">
            <a:avLst/>
          </a:prstGeom>
          <a:solidFill>
            <a:srgbClr val="BBC5D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文本框 12"/>
          <p:cNvSpPr txBox="1"/>
          <p:nvPr/>
        </p:nvSpPr>
        <p:spPr>
          <a:xfrm>
            <a:off x="145011" y="51818"/>
            <a:ext cx="3893669" cy="504217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1400" b="1" noProof="1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</a:rPr>
              <a:t>데이터 분석에 사용한 자료들</a:t>
            </a:r>
            <a:endParaRPr lang="en-US" altLang="ko-KR" sz="1400" b="1" noProof="1" smtClean="0">
              <a:latin typeface="08서울남산체 세로쓰기" panose="02020603020101020101" pitchFamily="18" charset="-127"/>
              <a:ea typeface="08서울남산체 세로쓰기" panose="02020603020101020101" pitchFamily="18" charset="-127"/>
              <a:cs typeface="+mn-ea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900" b="1" noProof="1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</a:rPr>
              <a:t>주로 서울 열린데이터 광장에서 가져옴 </a:t>
            </a:r>
            <a:endParaRPr sz="900" b="1" noProof="1">
              <a:latin typeface="08서울남산체 세로쓰기" panose="02020603020101020101" pitchFamily="18" charset="-127"/>
              <a:ea typeface="08서울남산체 세로쓰기" panose="02020603020101020101" pitchFamily="18" charset="-127"/>
              <a:cs typeface="+mn-ea"/>
            </a:endParaRPr>
          </a:p>
        </p:txBody>
      </p:sp>
      <p:sp>
        <p:nvSpPr>
          <p:cNvPr id="34" name="平行四边形 5"/>
          <p:cNvSpPr/>
          <p:nvPr/>
        </p:nvSpPr>
        <p:spPr>
          <a:xfrm>
            <a:off x="957186" y="3628398"/>
            <a:ext cx="2139950" cy="179388"/>
          </a:xfrm>
          <a:prstGeom prst="parallelogram">
            <a:avLst>
              <a:gd name="adj" fmla="val 6026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35" name="矩形 12"/>
          <p:cNvSpPr/>
          <p:nvPr/>
        </p:nvSpPr>
        <p:spPr>
          <a:xfrm>
            <a:off x="961949" y="3812548"/>
            <a:ext cx="2141537" cy="569913"/>
          </a:xfrm>
          <a:prstGeom prst="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+mn-ea"/>
            </a:endParaRPr>
          </a:p>
        </p:txBody>
      </p:sp>
      <p:sp>
        <p:nvSpPr>
          <p:cNvPr id="36" name="文本框 22"/>
          <p:cNvSpPr txBox="1">
            <a:spLocks noChangeArrowheads="1"/>
          </p:cNvSpPr>
          <p:nvPr/>
        </p:nvSpPr>
        <p:spPr bwMode="auto">
          <a:xfrm>
            <a:off x="1930324" y="3868111"/>
            <a:ext cx="623887" cy="4826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r>
              <a:rPr lang="ko-KO" altLang="ko-KO" sz="2400" i="1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anose="02010600030101010101" pitchFamily="2" charset="-122"/>
              </a:rPr>
              <a:t>0</a:t>
            </a:r>
            <a:r>
              <a:rPr lang="en-US" altLang="ko-KO" sz="2400" i="1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anose="02010600030101010101" pitchFamily="2" charset="-122"/>
              </a:rPr>
              <a:t>5</a:t>
            </a:r>
            <a:endParaRPr lang="en-US" altLang="zh-CN" sz="2400" i="1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宋体" panose="02010600030101010101" pitchFamily="2" charset="-122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50626" y="1017903"/>
            <a:ext cx="463969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spc="-15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서울시 자치구별  단위 </a:t>
            </a:r>
            <a:r>
              <a:rPr lang="en-US" altLang="ko-KR" sz="1100" spc="-15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: </a:t>
            </a:r>
            <a:r>
              <a:rPr lang="ko-KR" altLang="en-US" sz="1100" spc="-15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평방미터 당 </a:t>
            </a:r>
            <a:r>
              <a:rPr lang="en-US" altLang="ko-KR" sz="1100" spc="-15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1,000</a:t>
            </a:r>
            <a:r>
              <a:rPr lang="ko-KR" altLang="en-US" sz="1100" spc="-15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원 기준으로  </a:t>
            </a:r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상가 면적에 따른 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임대료 데이터를 가져온 후 중대형 </a:t>
            </a:r>
            <a:r>
              <a:rPr lang="en-US" altLang="ko-KR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1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층</a:t>
            </a:r>
            <a:r>
              <a:rPr lang="en-US" altLang="ko-KR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, 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소형 </a:t>
            </a:r>
            <a:r>
              <a:rPr lang="en-US" altLang="ko-KR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1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층 기준으로 데이터분석</a:t>
            </a:r>
            <a:endParaRPr lang="ko-KR" altLang="en-US" sz="11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92860" y="4401653"/>
            <a:ext cx="1351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소득층 </a:t>
            </a:r>
            <a:r>
              <a:rPr lang="ko-KR" altLang="en-US" sz="14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데이터</a:t>
            </a:r>
            <a:endParaRPr lang="en-US" altLang="ko-KR" sz="1400" dirty="0" smtClean="0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Arial" panose="020B0604020202020204" pitchFamily="34" charset="0"/>
            </a:endParaRPr>
          </a:p>
        </p:txBody>
      </p:sp>
      <p:sp>
        <p:nvSpPr>
          <p:cNvPr id="39" name="文本框 22"/>
          <p:cNvSpPr txBox="1">
            <a:spLocks noChangeArrowheads="1"/>
          </p:cNvSpPr>
          <p:nvPr/>
        </p:nvSpPr>
        <p:spPr bwMode="auto">
          <a:xfrm>
            <a:off x="4400841" y="4668065"/>
            <a:ext cx="4703826" cy="27432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Autofit/>
          </a:bodyPr>
          <a:lstStyle/>
          <a:p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서울시 자치구별 </a:t>
            </a:r>
            <a:r>
              <a:rPr lang="en-US" altLang="ko-KR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1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인당 지역내 총생산 및 수준 지수 </a:t>
            </a:r>
            <a:r>
              <a:rPr lang="en-US" altLang="ko-KR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2021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년도</a:t>
            </a:r>
            <a:r>
              <a:rPr lang="en-US" altLang="ko-KR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 </a:t>
            </a:r>
            <a:r>
              <a:rPr lang="en-US" altLang="ko-KR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1</a:t>
            </a:r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년치 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데이터 수집</a:t>
            </a:r>
            <a:endParaRPr lang="en-US" altLang="ko-KR" sz="1100" dirty="0" smtClean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  <a:p>
            <a:endParaRPr lang="zh-CN" altLang="en-US" sz="11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68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604643"/>
            <a:ext cx="9144000" cy="4538857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349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000" noProof="1">
              <a:sym typeface="+mn-ea"/>
            </a:endParaRPr>
          </a:p>
        </p:txBody>
      </p:sp>
      <p:sp>
        <p:nvSpPr>
          <p:cNvPr id="24584" name="文本框 20"/>
          <p:cNvSpPr txBox="1">
            <a:spLocks noChangeArrowheads="1"/>
          </p:cNvSpPr>
          <p:nvPr/>
        </p:nvSpPr>
        <p:spPr bwMode="auto">
          <a:xfrm>
            <a:off x="2314592" y="188511"/>
            <a:ext cx="4865077" cy="1558151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상권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Arial" panose="020B0604020202020204" pitchFamily="34" charset="0"/>
              </a:rPr>
              <a:t>임대료 현황 데이터</a:t>
            </a: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4728002"/>
            <a:ext cx="2068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출처 </a:t>
            </a:r>
            <a:r>
              <a:rPr lang="en-US" altLang="ko-KR" sz="9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: </a:t>
            </a:r>
            <a:r>
              <a:rPr lang="ko-KR" altLang="en-US" sz="9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상권 정보 시스템</a:t>
            </a:r>
            <a:endParaRPr lang="en-US" altLang="ko-KR" sz="900" dirty="0" smtClean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  <a:p>
            <a:r>
              <a:rPr lang="ko-KR" altLang="en-US" sz="9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데이터 </a:t>
            </a:r>
            <a:r>
              <a:rPr lang="ko-KR" altLang="en-US" sz="9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기준 </a:t>
            </a:r>
            <a:r>
              <a:rPr lang="en-US" altLang="ko-KR" sz="9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: 202312 / </a:t>
            </a:r>
            <a:r>
              <a:rPr lang="ko-KR" altLang="en-US" sz="9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단위</a:t>
            </a:r>
            <a:r>
              <a:rPr lang="en-US" altLang="ko-KR" sz="9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:</a:t>
            </a:r>
            <a:r>
              <a:rPr lang="ko-KR" altLang="en-US" sz="9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천원</a:t>
            </a:r>
            <a:r>
              <a:rPr lang="en-US" altLang="ko-KR" sz="9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/㎡</a:t>
            </a:r>
            <a:endParaRPr lang="ko-KR" altLang="en-US" sz="9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5999" y="4175230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지역의 이름으로 </a:t>
            </a:r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카카오맵에서 </a:t>
            </a:r>
            <a:r>
              <a:rPr lang="ko-KR" altLang="en-US" sz="1100" dirty="0" err="1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크롤링을</a:t>
            </a:r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 통하여 자치구 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분류 후</a:t>
            </a:r>
            <a:endParaRPr lang="en-US" altLang="ko-KR" sz="1100" dirty="0" smtClean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  <a:p>
            <a:pPr algn="ctr"/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중대형 </a:t>
            </a:r>
            <a:r>
              <a:rPr lang="en-US" altLang="ko-KR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1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층과 소형 </a:t>
            </a:r>
            <a:r>
              <a:rPr lang="en-US" altLang="ko-KR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1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층을 기준으로 분석을 시작</a:t>
            </a:r>
            <a:endParaRPr lang="ko-KR" altLang="en-US" sz="11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98" y="1053329"/>
            <a:ext cx="6887602" cy="304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4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-1" y="658814"/>
            <a:ext cx="9144001" cy="4484686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349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 noProof="1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+mn-ea"/>
            </a:endParaRPr>
          </a:p>
        </p:txBody>
      </p:sp>
      <p:sp>
        <p:nvSpPr>
          <p:cNvPr id="24586" name="文本框 39"/>
          <p:cNvSpPr txBox="1">
            <a:spLocks noChangeArrowheads="1"/>
          </p:cNvSpPr>
          <p:nvPr/>
        </p:nvSpPr>
        <p:spPr bwMode="auto">
          <a:xfrm>
            <a:off x="361054" y="2673925"/>
            <a:ext cx="5305425" cy="27432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서울시 연령대별 주민등록 인구 </a:t>
            </a:r>
            <a:r>
              <a:rPr lang="en-US" altLang="ko-KR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raw 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데이터 전처리 전 </a:t>
            </a:r>
            <a:endParaRPr lang="en-US" altLang="zh-CN" sz="1100" dirty="0">
              <a:solidFill>
                <a:schemeClr val="bg1"/>
              </a:solidFill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Arial" panose="020B0604020202020204" pitchFamily="34" charset="0"/>
            </a:endParaRPr>
          </a:p>
        </p:txBody>
      </p:sp>
      <p:sp>
        <p:nvSpPr>
          <p:cNvPr id="2" name="文本框 12"/>
          <p:cNvSpPr txBox="1"/>
          <p:nvPr/>
        </p:nvSpPr>
        <p:spPr>
          <a:xfrm>
            <a:off x="642938" y="104775"/>
            <a:ext cx="1509712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Montserrat" panose="00000500000000000000" charset="0"/>
            </a:endParaRPr>
          </a:p>
        </p:txBody>
      </p:sp>
      <p:sp>
        <p:nvSpPr>
          <p:cNvPr id="8" name="文本框 12"/>
          <p:cNvSpPr txBox="1"/>
          <p:nvPr/>
        </p:nvSpPr>
        <p:spPr>
          <a:xfrm>
            <a:off x="560387" y="152717"/>
            <a:ext cx="3132113" cy="2743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1050" b="1" noProof="1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  <a:sym typeface="+mn-ea"/>
              </a:rPr>
              <a:t>서울시 연령대별 </a:t>
            </a:r>
            <a:endParaRPr lang="en-US" altLang="ko-KR" sz="1050" b="1" noProof="1" smtClean="0">
              <a:latin typeface="08서울남산체 세로쓰기" panose="02020603020101020101" pitchFamily="18" charset="-127"/>
              <a:ea typeface="08서울남산체 세로쓰기" panose="02020603020101020101" pitchFamily="18" charset="-127"/>
              <a:cs typeface="+mn-ea"/>
              <a:sym typeface="+mn-ea"/>
            </a:endParaRPr>
          </a:p>
          <a:p>
            <a:pPr>
              <a:defRPr/>
            </a:pPr>
            <a:r>
              <a:rPr lang="ko-KR" altLang="en-US" sz="1050" b="1" noProof="1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  <a:sym typeface="+mn-ea"/>
              </a:rPr>
              <a:t>주민등록 </a:t>
            </a:r>
            <a:r>
              <a:rPr lang="ko-KR" altLang="en-US" sz="1050" b="1" noProof="1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  <a:sym typeface="+mn-ea"/>
              </a:rPr>
              <a:t>인구 데이터 분석 </a:t>
            </a:r>
            <a:endParaRPr sz="1050" b="1" noProof="1">
              <a:latin typeface="08서울남산체 세로쓰기" panose="02020603020101020101" pitchFamily="18" charset="-127"/>
              <a:ea typeface="08서울남산체 세로쓰기" panose="02020603020101020101" pitchFamily="18" charset="-127"/>
              <a:cs typeface="+mn-ea"/>
              <a:sym typeface="+mn-ea"/>
            </a:endParaRPr>
          </a:p>
        </p:txBody>
      </p:sp>
      <p:sp>
        <p:nvSpPr>
          <p:cNvPr id="11" name="圆角矩形 20"/>
          <p:cNvSpPr/>
          <p:nvPr/>
        </p:nvSpPr>
        <p:spPr>
          <a:xfrm>
            <a:off x="155575" y="131763"/>
            <a:ext cx="369888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noProof="1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18" name="TextBox 25"/>
          <p:cNvSpPr txBox="1"/>
          <p:nvPr/>
        </p:nvSpPr>
        <p:spPr>
          <a:xfrm>
            <a:off x="120650" y="-115571"/>
            <a:ext cx="647700" cy="629921"/>
          </a:xfrm>
          <a:prstGeom prst="rect">
            <a:avLst/>
          </a:prstGeom>
          <a:noFill/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en-US" altLang="zh-CN" sz="3300" i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anumGothic"/>
                <a:ea typeface="Montserrat" panose="00000500000000000000" charset="0"/>
                <a:sym typeface="Montserrat" panose="00000500000000000000" charset="0"/>
              </a:rPr>
              <a:t>1</a:t>
            </a:r>
            <a:endParaRPr lang="en-US" altLang="zh-CN" sz="3300" i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charset="0"/>
              <a:ea typeface="Montserrat" panose="00000500000000000000" charset="0"/>
              <a:sym typeface="Montserrat" panose="00000500000000000000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9314" r="16723"/>
          <a:stretch/>
        </p:blipFill>
        <p:spPr>
          <a:xfrm>
            <a:off x="340519" y="874897"/>
            <a:ext cx="3917950" cy="1771652"/>
          </a:xfrm>
          <a:prstGeom prst="rect">
            <a:avLst/>
          </a:prstGeom>
        </p:spPr>
      </p:pic>
      <p:sp>
        <p:nvSpPr>
          <p:cNvPr id="20" name="文本框 39"/>
          <p:cNvSpPr txBox="1">
            <a:spLocks noChangeArrowheads="1"/>
          </p:cNvSpPr>
          <p:nvPr/>
        </p:nvSpPr>
        <p:spPr bwMode="auto">
          <a:xfrm>
            <a:off x="6027534" y="2720415"/>
            <a:ext cx="5305425" cy="27432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sx="999" sy="999" algn="ctr" rotWithShape="0">
              <a:srgbClr val="000000"/>
            </a:outerShdw>
          </a:effectLst>
        </p:spPr>
        <p:txBody>
          <a:bodyPr>
            <a:noAutofit/>
          </a:bodyPr>
          <a:lstStyle/>
          <a:p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연령대를 </a:t>
            </a:r>
            <a:r>
              <a:rPr lang="en-US" altLang="ko-KR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10</a:t>
            </a:r>
            <a:r>
              <a:rPr lang="ko-KR" altLang="en-US" sz="1100" dirty="0" err="1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세씩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sym typeface="宋体" pitchFamily="2" charset="-122"/>
              </a:rPr>
              <a:t> 묶어서 분류함</a:t>
            </a:r>
            <a:endParaRPr lang="en-US" altLang="ko-KR" sz="1100" dirty="0" smtClean="0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宋体" pitchFamily="2" charset="-12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14597"/>
          <a:stretch/>
        </p:blipFill>
        <p:spPr>
          <a:xfrm>
            <a:off x="5854402" y="823375"/>
            <a:ext cx="2478881" cy="1850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38" y="3124841"/>
            <a:ext cx="3343742" cy="13336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86351" y="4557024"/>
            <a:ext cx="599538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40</a:t>
            </a:r>
            <a:r>
              <a:rPr lang="ko-KR" altLang="en-US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대와 50대 인구 비율과 임대료 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상관관계</a:t>
            </a:r>
            <a:endParaRPr lang="en-US" altLang="ko-KR" sz="1100" dirty="0" smtClean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  <a:p>
            <a:pPr algn="ctr"/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변수들 간에 음의 상관관계가 나타남</a:t>
            </a:r>
            <a:r>
              <a:rPr lang="en-US" altLang="ko-KR" sz="11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.</a:t>
            </a:r>
            <a:endParaRPr lang="en-US" altLang="ko-KR" sz="1100" dirty="0" smtClean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  <a:p>
            <a:pPr algn="ctr"/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즉</a:t>
            </a:r>
            <a:r>
              <a:rPr lang="en-US" altLang="ko-KR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, 40~50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대 연령층이 많을수록 상권이 임대료가 저렴해지는 경향 </a:t>
            </a:r>
            <a:endParaRPr lang="ko-KR" altLang="en-US" sz="11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99628" y="3124841"/>
            <a:ext cx="1316052" cy="79389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-45378" y="4904972"/>
            <a:ext cx="10775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데이터 </a:t>
            </a:r>
            <a:r>
              <a:rPr lang="ko-KR" altLang="en-US" sz="8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기준 </a:t>
            </a:r>
            <a:r>
              <a:rPr lang="en-US" altLang="ko-KR" sz="8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: </a:t>
            </a:r>
            <a:r>
              <a:rPr lang="en-US" altLang="ko-KR" sz="8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2023</a:t>
            </a:r>
            <a:r>
              <a:rPr lang="en-US" altLang="ko-KR" sz="8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 </a:t>
            </a:r>
            <a:endParaRPr lang="ko-KR" altLang="en-US" sz="8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227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658814"/>
            <a:ext cx="4105276" cy="4484686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 w="349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 noProof="1">
              <a:sym typeface="+mn-ea"/>
            </a:endParaRPr>
          </a:p>
        </p:txBody>
      </p:sp>
      <p:sp>
        <p:nvSpPr>
          <p:cNvPr id="2" name="文本框 12"/>
          <p:cNvSpPr txBox="1"/>
          <p:nvPr/>
        </p:nvSpPr>
        <p:spPr>
          <a:xfrm>
            <a:off x="642938" y="104775"/>
            <a:ext cx="1509712" cy="30670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charset="0"/>
              <a:ea typeface="Montserrat" panose="00000500000000000000" charset="0"/>
              <a:sym typeface="Montserrat" panose="00000500000000000000" charset="0"/>
            </a:endParaRPr>
          </a:p>
        </p:txBody>
      </p:sp>
      <p:sp>
        <p:nvSpPr>
          <p:cNvPr id="8" name="文本框 12"/>
          <p:cNvSpPr txBox="1"/>
          <p:nvPr/>
        </p:nvSpPr>
        <p:spPr>
          <a:xfrm>
            <a:off x="863600" y="2369662"/>
            <a:ext cx="3117850" cy="2743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  <a:sym typeface="+mn-ea"/>
              </a:rPr>
              <a:t>자치구별 </a:t>
            </a:r>
            <a:r>
              <a:rPr lang="ko-KR" alt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  <a:sym typeface="+mn-ea"/>
              </a:rPr>
              <a:t>소득과 임대료 상관관계</a:t>
            </a:r>
            <a:endParaRPr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  <a:cs typeface="+mn-ea"/>
              <a:sym typeface="+mn-ea"/>
            </a:endParaRPr>
          </a:p>
        </p:txBody>
      </p:sp>
      <p:sp>
        <p:nvSpPr>
          <p:cNvPr id="11" name="圆角矩形 20"/>
          <p:cNvSpPr/>
          <p:nvPr/>
        </p:nvSpPr>
        <p:spPr>
          <a:xfrm>
            <a:off x="155575" y="131763"/>
            <a:ext cx="369888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noProof="1"/>
          </a:p>
        </p:txBody>
      </p:sp>
      <p:sp>
        <p:nvSpPr>
          <p:cNvPr id="18" name="TextBox 25"/>
          <p:cNvSpPr txBox="1"/>
          <p:nvPr/>
        </p:nvSpPr>
        <p:spPr>
          <a:xfrm>
            <a:off x="120650" y="-115571"/>
            <a:ext cx="647700" cy="629921"/>
          </a:xfrm>
          <a:prstGeom prst="rect">
            <a:avLst/>
          </a:prstGeom>
          <a:noFill/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en-US" altLang="zh-CN" sz="3300" i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anumGothic"/>
                <a:ea typeface="Montserrat" panose="00000500000000000000" charset="0"/>
                <a:sym typeface="Montserrat" panose="00000500000000000000" charset="0"/>
              </a:rPr>
              <a:t>2</a:t>
            </a:r>
            <a:endParaRPr lang="en-US" altLang="zh-CN" sz="3300" i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charset="0"/>
              <a:ea typeface="Montserrat" panose="00000500000000000000" charset="0"/>
              <a:sym typeface="Montserrat" panose="00000500000000000000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260203"/>
            <a:ext cx="3512646" cy="28832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3512646" cy="224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16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2"/>
          <p:cNvSpPr txBox="1"/>
          <p:nvPr/>
        </p:nvSpPr>
        <p:spPr>
          <a:xfrm>
            <a:off x="642938" y="104775"/>
            <a:ext cx="1509712" cy="3693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Montserrat" panose="00000500000000000000" charset="0"/>
            </a:endParaRPr>
          </a:p>
        </p:txBody>
      </p:sp>
      <p:sp>
        <p:nvSpPr>
          <p:cNvPr id="8" name="文本框 12"/>
          <p:cNvSpPr txBox="1"/>
          <p:nvPr/>
        </p:nvSpPr>
        <p:spPr>
          <a:xfrm>
            <a:off x="557979" y="208167"/>
            <a:ext cx="2717800" cy="27432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1050" b="1" noProof="1">
                <a:latin typeface="08서울남산체 세로쓰기" panose="02020603020101020101" pitchFamily="18" charset="-127"/>
                <a:ea typeface="08서울남산체 세로쓰기" panose="02020603020101020101" pitchFamily="18" charset="-127"/>
                <a:cs typeface="+mn-ea"/>
                <a:sym typeface="+mn-ea"/>
              </a:rPr>
              <a:t>자치구별 소득과 임대료 상관관계</a:t>
            </a:r>
          </a:p>
        </p:txBody>
      </p:sp>
      <p:sp>
        <p:nvSpPr>
          <p:cNvPr id="11" name="圆角矩形 20"/>
          <p:cNvSpPr/>
          <p:nvPr/>
        </p:nvSpPr>
        <p:spPr>
          <a:xfrm>
            <a:off x="155575" y="131763"/>
            <a:ext cx="369888" cy="368300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1270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noProof="1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18" name="TextBox 25"/>
          <p:cNvSpPr txBox="1"/>
          <p:nvPr/>
        </p:nvSpPr>
        <p:spPr>
          <a:xfrm>
            <a:off x="120650" y="-115571"/>
            <a:ext cx="647700" cy="629921"/>
          </a:xfrm>
          <a:prstGeom prst="rect">
            <a:avLst/>
          </a:prstGeom>
          <a:noFill/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en-US" altLang="zh-CN" sz="3300" i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anumGothic"/>
                <a:ea typeface="Montserrat" panose="00000500000000000000" charset="0"/>
                <a:sym typeface="Montserrat" panose="00000500000000000000" charset="0"/>
              </a:rPr>
              <a:t>2</a:t>
            </a:r>
            <a:endParaRPr lang="en-US" altLang="zh-CN" sz="3300" i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charset="0"/>
              <a:ea typeface="Montserrat" panose="00000500000000000000" charset="0"/>
              <a:sym typeface="Montserrat" panose="00000500000000000000" charset="0"/>
            </a:endParaRPr>
          </a:p>
        </p:txBody>
      </p:sp>
      <p:sp>
        <p:nvSpPr>
          <p:cNvPr id="14" name="矩形 28"/>
          <p:cNvSpPr/>
          <p:nvPr/>
        </p:nvSpPr>
        <p:spPr>
          <a:xfrm>
            <a:off x="-1" y="656363"/>
            <a:ext cx="9144001" cy="4484686"/>
          </a:xfrm>
          <a:prstGeom prst="rect">
            <a:avLst/>
          </a:prstGeom>
          <a:solidFill>
            <a:schemeClr val="tx2">
              <a:lumMod val="60000"/>
              <a:lumOff val="40000"/>
              <a:alpha val="62000"/>
            </a:schemeClr>
          </a:solidFill>
          <a:ln w="349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000" noProof="1">
              <a:latin typeface="08서울남산체 세로쓰기" panose="02020603020101020101" pitchFamily="18" charset="-127"/>
              <a:ea typeface="08서울남산체 세로쓰기" panose="02020603020101020101" pitchFamily="18" charset="-127"/>
              <a:sym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938" y="3234043"/>
            <a:ext cx="5291732" cy="108567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452358" y="3238081"/>
            <a:ext cx="2710311" cy="87244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5378" y="4904972"/>
            <a:ext cx="97975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데이터 </a:t>
            </a:r>
            <a:r>
              <a:rPr lang="ko-KR" altLang="en-US" sz="7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기준 </a:t>
            </a:r>
            <a:r>
              <a:rPr lang="en-US" altLang="ko-KR" sz="7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: </a:t>
            </a:r>
            <a:r>
              <a:rPr lang="en-US" altLang="ko-KR" sz="7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2021</a:t>
            </a:r>
            <a:r>
              <a:rPr lang="en-US" altLang="ko-KR" sz="700" dirty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 </a:t>
            </a:r>
            <a:endParaRPr lang="ko-KR" altLang="en-US" sz="7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97521" y="4835723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용어정리 </a:t>
            </a:r>
            <a:r>
              <a:rPr lang="en-US" altLang="ko-KR" sz="800" dirty="0" smtClean="0">
                <a:solidFill>
                  <a:srgbClr val="000000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지역내총생산</a:t>
            </a:r>
            <a:r>
              <a:rPr lang="en-US" altLang="ko-KR" sz="800" dirty="0">
                <a:solidFill>
                  <a:srgbClr val="000000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(</a:t>
            </a:r>
            <a:r>
              <a:rPr lang="ko-KR" altLang="en-US" sz="800" dirty="0">
                <a:solidFill>
                  <a:srgbClr val="000000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시장가격</a:t>
            </a:r>
            <a:r>
              <a:rPr lang="en-US" altLang="ko-KR" sz="800" dirty="0">
                <a:solidFill>
                  <a:srgbClr val="000000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) = </a:t>
            </a:r>
            <a:r>
              <a:rPr lang="ko-KR" altLang="en-US" sz="800" dirty="0">
                <a:solidFill>
                  <a:srgbClr val="000000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지역내총부가가치</a:t>
            </a:r>
            <a:r>
              <a:rPr lang="en-US" altLang="ko-KR" sz="800" dirty="0">
                <a:solidFill>
                  <a:srgbClr val="000000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(</a:t>
            </a:r>
            <a:r>
              <a:rPr lang="ko-KR" altLang="en-US" sz="800" dirty="0" err="1">
                <a:solidFill>
                  <a:srgbClr val="000000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기초가격</a:t>
            </a:r>
            <a:r>
              <a:rPr lang="en-US" altLang="ko-KR" sz="800" dirty="0">
                <a:solidFill>
                  <a:srgbClr val="000000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) + </a:t>
            </a:r>
            <a:r>
              <a:rPr lang="ko-KR" altLang="en-US" sz="800" dirty="0" err="1">
                <a:solidFill>
                  <a:srgbClr val="000000"/>
                </a:solidFill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순생산물세</a:t>
            </a:r>
            <a:endParaRPr lang="ko-KR" altLang="en-US" sz="8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133940"/>
            <a:ext cx="4588389" cy="101038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r="7977" b="-2459"/>
          <a:stretch/>
        </p:blipFill>
        <p:spPr>
          <a:xfrm>
            <a:off x="5006465" y="1521869"/>
            <a:ext cx="4114646" cy="62245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13469" y="2193967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자치구별 1인당 지역 내 총생산 및 수준 지수 </a:t>
            </a:r>
            <a:r>
              <a:rPr lang="en-US" altLang="ko-KR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raw </a:t>
            </a:r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데이터</a:t>
            </a:r>
            <a:endParaRPr lang="ko-KR" altLang="en-US" sz="11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98939" y="2214153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소득 데이터와 상가 규모 데이터를 상관관계를 위해 병합 </a:t>
            </a:r>
            <a:endParaRPr lang="ko-KR" altLang="en-US" sz="11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11521" y="4414914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위와 같이 밀접한 상관관계가 나온다</a:t>
            </a:r>
            <a:r>
              <a:rPr lang="en-US" altLang="ko-KR" sz="11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.</a:t>
            </a:r>
            <a:endParaRPr lang="ko-KR" altLang="en-US" sz="11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3827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</p:tagLst>
</file>

<file path=ppt/theme/theme1.xml><?xml version="1.0" encoding="utf-8"?>
<a:theme xmlns:a="http://schemas.openxmlformats.org/drawingml/2006/main" name="答辩模板 (8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答辩模板 (8)</Template>
  <TotalTime>881</TotalTime>
  <Words>1021</Words>
  <Application>Microsoft Office PowerPoint</Application>
  <PresentationFormat>화면 슬라이드 쇼(16:9)</PresentationFormat>
  <Paragraphs>185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7" baseType="lpstr">
      <vt:lpstr>08서울남산체 세로쓰기</vt:lpstr>
      <vt:lpstr>Montserrat</vt:lpstr>
      <vt:lpstr>NanumGothic</vt:lpstr>
      <vt:lpstr>宋体</vt:lpstr>
      <vt:lpstr>Arial</vt:lpstr>
      <vt:lpstr>Arial Black</vt:lpstr>
      <vt:lpstr>Calibri</vt:lpstr>
      <vt:lpstr>Calibri Light</vt:lpstr>
      <vt:lpstr>Wingdings</vt:lpstr>
      <vt:lpstr>맑은 고딕</vt:lpstr>
      <vt:lpstr>答辩模板 (8)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dreamsummit</dc:creator>
  <cp:lastModifiedBy>ITSC</cp:lastModifiedBy>
  <cp:revision>130</cp:revision>
  <dcterms:created xsi:type="dcterms:W3CDTF">2018-12-07T08:09:00Z</dcterms:created>
  <dcterms:modified xsi:type="dcterms:W3CDTF">2024-03-19T05:00:10Z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1DCAFD0805F54CB7A97770BD4ECE2E27</vt:lpwstr>
  </property>
  <property fmtid="{D5CDD505-2E9C-101B-9397-08002B2CF9AE}" pid="3" name="KSOProductBuildVer">
    <vt:lpwstr>2052-11.1.0.10495</vt:lpwstr>
  </property>
</Properties>
</file>