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25"/>
  </p:notesMasterIdLst>
  <p:sldIdLst>
    <p:sldId id="256" r:id="rId2"/>
    <p:sldId id="257" r:id="rId3"/>
    <p:sldId id="258" r:id="rId4"/>
    <p:sldId id="259" r:id="rId5"/>
    <p:sldId id="260" r:id="rId6"/>
    <p:sldId id="261" r:id="rId7"/>
    <p:sldId id="262" r:id="rId8"/>
    <p:sldId id="263" r:id="rId9"/>
    <p:sldId id="278" r:id="rId10"/>
    <p:sldId id="279" r:id="rId11"/>
    <p:sldId id="264" r:id="rId12"/>
    <p:sldId id="280" r:id="rId13"/>
    <p:sldId id="265" r:id="rId14"/>
    <p:sldId id="267" r:id="rId15"/>
    <p:sldId id="287" r:id="rId16"/>
    <p:sldId id="286" r:id="rId17"/>
    <p:sldId id="284" r:id="rId18"/>
    <p:sldId id="283" r:id="rId19"/>
    <p:sldId id="282" r:id="rId20"/>
    <p:sldId id="281" r:id="rId21"/>
    <p:sldId id="274" r:id="rId22"/>
    <p:sldId id="276" r:id="rId23"/>
    <p:sldId id="277"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42" d="100"/>
          <a:sy n="142"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1836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26a37da3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e26a37da3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f8b33c305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f8b33c3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9ff5bbb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9ff5bbb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1417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9ff5bbb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9ff5bbb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00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9ff5bbb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9ff5bbb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300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9ff5bbb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9ff5bbb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404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9ff5bbb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9ff5bbb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114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9ff5bbb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9ff5bbb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3471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09ff5bbb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9ff5bbb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26a37da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26a37da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09ff5bbb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09ff5bb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f12c0b6f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f12c0b6f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26a37da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26a37da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cc30374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cc30374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26a37da3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26a37da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26a37da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26a37da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26a37da3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e26a37da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cc303748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cc303748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26a37da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26a37da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1B4C10-56E9-084A-8871-D5F637684BA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57977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B4C10-56E9-084A-8871-D5F637684BA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01219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B4C10-56E9-084A-8871-D5F637684BA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582210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B4C10-56E9-084A-8871-D5F637684BA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889827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B4C10-56E9-084A-8871-D5F637684BA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29134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B4C10-56E9-084A-8871-D5F637684BA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941371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B4C10-56E9-084A-8871-D5F637684BA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9538956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B4C10-56E9-084A-8871-D5F637684BA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5441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8760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1B4C10-56E9-084A-8871-D5F637684BA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7628040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1B4C10-56E9-084A-8871-D5F637684BAD}" type="datetimeFigureOut">
              <a:rPr lang="en-US" smtClean="0"/>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704415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1B4C10-56E9-084A-8871-D5F637684BAD}"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70409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1B4C10-56E9-084A-8871-D5F637684BAD}" type="datetimeFigureOut">
              <a:rPr lang="en-US" smtClean="0"/>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67480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1B4C10-56E9-084A-8871-D5F637684BAD}" type="datetimeFigureOut">
              <a:rPr lang="en-US" smtClean="0"/>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199221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B4C10-56E9-084A-8871-D5F637684BAD}" type="datetimeFigureOut">
              <a:rPr lang="en-US" smtClean="0"/>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475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1B4C10-56E9-084A-8871-D5F637684BAD}" type="datetimeFigureOut">
              <a:rPr lang="en-US" smtClean="0"/>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67820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461B4C10-56E9-084A-8871-D5F637684BAD}" type="datetimeFigureOut">
              <a:rPr lang="en-US" smtClean="0"/>
              <a:t>3/11/2021</a:t>
            </a:fld>
            <a:endParaRPr lang="en-US"/>
          </a:p>
        </p:txBody>
      </p:sp>
    </p:spTree>
    <p:extLst>
      <p:ext uri="{BB962C8B-B14F-4D97-AF65-F5344CB8AC3E}">
        <p14:creationId xmlns:p14="http://schemas.microsoft.com/office/powerpoint/2010/main" val="9312653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61B4C10-56E9-084A-8871-D5F637684BAD}" type="datetimeFigureOut">
              <a:rPr lang="en-US" smtClean="0"/>
              <a:t>3/11/2021</a:t>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484386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hyperlink" Target="http://www.jbpub.com/essentialpublichealth/skolnik/sampleFiles.aspx"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hyperlink" Target="https://www.poverty-action.org/publication/deworming-best-buy-developmen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alejandrobeltran@email.arizona.edu" TargetMode="External"/><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hyperlink" Target="mailto:blairlo@email.arizona.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Policy Briefs in Public Health</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Alejandro Beltran</a:t>
            </a:r>
          </a:p>
          <a:p>
            <a:pPr marL="0" lvl="0" indent="0" algn="ctr" rtl="0">
              <a:spcBef>
                <a:spcPts val="0"/>
              </a:spcBef>
              <a:spcAft>
                <a:spcPts val="0"/>
              </a:spcAft>
              <a:buNone/>
            </a:pPr>
            <a:r>
              <a:rPr lang="en-US" dirty="0"/>
              <a:t>Logan Blair </a:t>
            </a:r>
            <a:endParaRPr dirty="0"/>
          </a:p>
          <a:p>
            <a:pPr marL="0" lvl="0" indent="0" algn="ctr" rtl="0">
              <a:spcBef>
                <a:spcPts val="0"/>
              </a:spcBef>
              <a:spcAft>
                <a:spcPts val="0"/>
              </a:spcAft>
              <a:buNone/>
            </a:pPr>
            <a:r>
              <a:rPr lang="en" dirty="0"/>
              <a:t>School of Government and Public Policy, UA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D3AA-B376-43DA-BC74-7D3A15E59DCB}"/>
              </a:ext>
            </a:extLst>
          </p:cNvPr>
          <p:cNvSpPr>
            <a:spLocks noGrp="1"/>
          </p:cNvSpPr>
          <p:nvPr>
            <p:ph type="title"/>
          </p:nvPr>
        </p:nvSpPr>
        <p:spPr/>
        <p:txBody>
          <a:bodyPr/>
          <a:lstStyle/>
          <a:p>
            <a:r>
              <a:rPr lang="en-US" dirty="0"/>
              <a:t>Traditional Academic Response</a:t>
            </a:r>
          </a:p>
        </p:txBody>
      </p:sp>
      <p:pic>
        <p:nvPicPr>
          <p:cNvPr id="5" name="Picture 4">
            <a:extLst>
              <a:ext uri="{FF2B5EF4-FFF2-40B4-BE49-F238E27FC236}">
                <a16:creationId xmlns:a16="http://schemas.microsoft.com/office/drawing/2014/main" id="{2E9134B3-F1A5-4616-9E7E-0F72700CB406}"/>
              </a:ext>
            </a:extLst>
          </p:cNvPr>
          <p:cNvPicPr>
            <a:picLocks noChangeAspect="1"/>
          </p:cNvPicPr>
          <p:nvPr/>
        </p:nvPicPr>
        <p:blipFill>
          <a:blip r:embed="rId2"/>
          <a:stretch>
            <a:fillRect/>
          </a:stretch>
        </p:blipFill>
        <p:spPr>
          <a:xfrm>
            <a:off x="407150" y="984202"/>
            <a:ext cx="2609102" cy="4159298"/>
          </a:xfrm>
          <a:prstGeom prst="rect">
            <a:avLst/>
          </a:prstGeom>
        </p:spPr>
      </p:pic>
      <p:pic>
        <p:nvPicPr>
          <p:cNvPr id="7" name="Picture 6">
            <a:extLst>
              <a:ext uri="{FF2B5EF4-FFF2-40B4-BE49-F238E27FC236}">
                <a16:creationId xmlns:a16="http://schemas.microsoft.com/office/drawing/2014/main" id="{CBCBBC4E-E7E4-4C70-9BAB-DAEBE56AA880}"/>
              </a:ext>
            </a:extLst>
          </p:cNvPr>
          <p:cNvPicPr>
            <a:picLocks noChangeAspect="1"/>
          </p:cNvPicPr>
          <p:nvPr/>
        </p:nvPicPr>
        <p:blipFill>
          <a:blip r:embed="rId3"/>
          <a:stretch>
            <a:fillRect/>
          </a:stretch>
        </p:blipFill>
        <p:spPr>
          <a:xfrm>
            <a:off x="3016252" y="1067274"/>
            <a:ext cx="2638797" cy="4026676"/>
          </a:xfrm>
          <a:prstGeom prst="rect">
            <a:avLst/>
          </a:prstGeom>
        </p:spPr>
      </p:pic>
      <p:pic>
        <p:nvPicPr>
          <p:cNvPr id="9" name="Picture 8">
            <a:extLst>
              <a:ext uri="{FF2B5EF4-FFF2-40B4-BE49-F238E27FC236}">
                <a16:creationId xmlns:a16="http://schemas.microsoft.com/office/drawing/2014/main" id="{C160F1B8-3AB5-4031-9067-9CFB464253C9}"/>
              </a:ext>
            </a:extLst>
          </p:cNvPr>
          <p:cNvPicPr>
            <a:picLocks noChangeAspect="1"/>
          </p:cNvPicPr>
          <p:nvPr/>
        </p:nvPicPr>
        <p:blipFill>
          <a:blip r:embed="rId4"/>
          <a:stretch>
            <a:fillRect/>
          </a:stretch>
        </p:blipFill>
        <p:spPr>
          <a:xfrm>
            <a:off x="5742872" y="49550"/>
            <a:ext cx="2993978" cy="5143500"/>
          </a:xfrm>
          <a:prstGeom prst="rect">
            <a:avLst/>
          </a:prstGeom>
        </p:spPr>
      </p:pic>
    </p:spTree>
    <p:extLst>
      <p:ext uri="{BB962C8B-B14F-4D97-AF65-F5344CB8AC3E}">
        <p14:creationId xmlns:p14="http://schemas.microsoft.com/office/powerpoint/2010/main" val="31627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Purpose of Policy Brief</a:t>
            </a:r>
            <a:endParaRPr sz="3200" dirty="0"/>
          </a:p>
        </p:txBody>
      </p:sp>
      <p:sp>
        <p:nvSpPr>
          <p:cNvPr id="103" name="Google Shape;103;p21"/>
          <p:cNvSpPr txBox="1">
            <a:spLocks noGrp="1"/>
          </p:cNvSpPr>
          <p:nvPr>
            <p:ph type="body" idx="1"/>
          </p:nvPr>
        </p:nvSpPr>
        <p:spPr>
          <a:xfrm>
            <a:off x="311700" y="1152475"/>
            <a:ext cx="6909371"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Tool for sharing information with non-specialists</a:t>
            </a:r>
          </a:p>
          <a:p>
            <a:pPr marL="88900" lvl="0" indent="0" algn="l" rtl="0">
              <a:spcBef>
                <a:spcPts val="0"/>
              </a:spcBef>
              <a:spcAft>
                <a:spcPts val="0"/>
              </a:spcAft>
              <a:buSzPts val="2200"/>
              <a:buNone/>
            </a:pPr>
            <a:endParaRPr sz="2200" dirty="0"/>
          </a:p>
          <a:p>
            <a:pPr marL="457200" lvl="0" indent="-368300" algn="l" rtl="0">
              <a:spcBef>
                <a:spcPts val="0"/>
              </a:spcBef>
              <a:spcAft>
                <a:spcPts val="0"/>
              </a:spcAft>
              <a:buSzPts val="2200"/>
              <a:buChar char="●"/>
            </a:pPr>
            <a:r>
              <a:rPr lang="en" sz="2200" dirty="0"/>
              <a:t>Diagnostic tool - summary previous efforts</a:t>
            </a:r>
          </a:p>
          <a:p>
            <a:pPr marL="88900" lvl="0" indent="0" algn="l" rtl="0">
              <a:spcBef>
                <a:spcPts val="0"/>
              </a:spcBef>
              <a:spcAft>
                <a:spcPts val="0"/>
              </a:spcAft>
              <a:buSzPts val="2200"/>
              <a:buNone/>
            </a:pPr>
            <a:endParaRPr sz="2200" dirty="0"/>
          </a:p>
          <a:p>
            <a:pPr marL="457200" lvl="0" indent="-368300" algn="l" rtl="0">
              <a:spcBef>
                <a:spcPts val="0"/>
              </a:spcBef>
              <a:spcAft>
                <a:spcPts val="0"/>
              </a:spcAft>
              <a:buSzPts val="2200"/>
              <a:buChar char="●"/>
            </a:pPr>
            <a:r>
              <a:rPr lang="en-US" sz="2200" dirty="0"/>
              <a:t>Help reader decide what to do by emphasizing likely outcome</a:t>
            </a:r>
            <a:endParaRPr sz="2200" dirty="0"/>
          </a:p>
          <a:p>
            <a:pPr marL="0" lvl="0" indent="0" algn="l" rtl="0">
              <a:spcBef>
                <a:spcPts val="1600"/>
              </a:spcBef>
              <a:spcAft>
                <a:spcPts val="1600"/>
              </a:spcAft>
              <a:buNone/>
            </a:pPr>
            <a:endParaRPr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469F-5C74-4527-BD87-A65FE9E751EC}"/>
              </a:ext>
            </a:extLst>
          </p:cNvPr>
          <p:cNvSpPr>
            <a:spLocks noGrp="1"/>
          </p:cNvSpPr>
          <p:nvPr>
            <p:ph type="title"/>
          </p:nvPr>
        </p:nvSpPr>
        <p:spPr/>
        <p:txBody>
          <a:bodyPr/>
          <a:lstStyle/>
          <a:p>
            <a:r>
              <a:rPr lang="en-US" dirty="0"/>
              <a:t>Same Information, Different Format</a:t>
            </a:r>
          </a:p>
        </p:txBody>
      </p:sp>
      <p:pic>
        <p:nvPicPr>
          <p:cNvPr id="7" name="Picture 6">
            <a:extLst>
              <a:ext uri="{FF2B5EF4-FFF2-40B4-BE49-F238E27FC236}">
                <a16:creationId xmlns:a16="http://schemas.microsoft.com/office/drawing/2014/main" id="{B2A85080-7903-441E-91CF-B3BEA1B05DEB}"/>
              </a:ext>
            </a:extLst>
          </p:cNvPr>
          <p:cNvPicPr>
            <a:picLocks noChangeAspect="1"/>
          </p:cNvPicPr>
          <p:nvPr/>
        </p:nvPicPr>
        <p:blipFill>
          <a:blip r:embed="rId3"/>
          <a:stretch>
            <a:fillRect/>
          </a:stretch>
        </p:blipFill>
        <p:spPr>
          <a:xfrm>
            <a:off x="6135242" y="1335408"/>
            <a:ext cx="2944840" cy="3717860"/>
          </a:xfrm>
          <a:prstGeom prst="rect">
            <a:avLst/>
          </a:prstGeom>
        </p:spPr>
      </p:pic>
      <p:pic>
        <p:nvPicPr>
          <p:cNvPr id="9" name="Picture 8">
            <a:extLst>
              <a:ext uri="{FF2B5EF4-FFF2-40B4-BE49-F238E27FC236}">
                <a16:creationId xmlns:a16="http://schemas.microsoft.com/office/drawing/2014/main" id="{9C90A4F0-653F-4276-BD3D-8512062A4B1E}"/>
              </a:ext>
            </a:extLst>
          </p:cNvPr>
          <p:cNvPicPr>
            <a:picLocks noChangeAspect="1"/>
          </p:cNvPicPr>
          <p:nvPr/>
        </p:nvPicPr>
        <p:blipFill>
          <a:blip r:embed="rId4"/>
          <a:stretch>
            <a:fillRect/>
          </a:stretch>
        </p:blipFill>
        <p:spPr>
          <a:xfrm>
            <a:off x="63917" y="1245944"/>
            <a:ext cx="2944839" cy="3807324"/>
          </a:xfrm>
          <a:prstGeom prst="rect">
            <a:avLst/>
          </a:prstGeom>
        </p:spPr>
      </p:pic>
      <p:pic>
        <p:nvPicPr>
          <p:cNvPr id="11" name="Picture 10">
            <a:extLst>
              <a:ext uri="{FF2B5EF4-FFF2-40B4-BE49-F238E27FC236}">
                <a16:creationId xmlns:a16="http://schemas.microsoft.com/office/drawing/2014/main" id="{286707AE-A403-40AB-BCE0-32497090A64D}"/>
              </a:ext>
            </a:extLst>
          </p:cNvPr>
          <p:cNvPicPr>
            <a:picLocks noChangeAspect="1"/>
          </p:cNvPicPr>
          <p:nvPr/>
        </p:nvPicPr>
        <p:blipFill>
          <a:blip r:embed="rId5"/>
          <a:stretch>
            <a:fillRect/>
          </a:stretch>
        </p:blipFill>
        <p:spPr>
          <a:xfrm>
            <a:off x="3106079" y="1335408"/>
            <a:ext cx="2931841" cy="3387183"/>
          </a:xfrm>
          <a:prstGeom prst="rect">
            <a:avLst/>
          </a:prstGeom>
        </p:spPr>
      </p:pic>
    </p:spTree>
    <p:extLst>
      <p:ext uri="{BB962C8B-B14F-4D97-AF65-F5344CB8AC3E}">
        <p14:creationId xmlns:p14="http://schemas.microsoft.com/office/powerpoint/2010/main" val="1861136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Planning a Policy Brief</a:t>
            </a:r>
            <a:endParaRPr sz="3200"/>
          </a:p>
        </p:txBody>
      </p:sp>
      <p:sp>
        <p:nvSpPr>
          <p:cNvPr id="109" name="Google Shape;109;p22"/>
          <p:cNvSpPr txBox="1">
            <a:spLocks noGrp="1"/>
          </p:cNvSpPr>
          <p:nvPr>
            <p:ph type="body" idx="1"/>
          </p:nvPr>
        </p:nvSpPr>
        <p:spPr>
          <a:xfrm>
            <a:off x="311700" y="1152475"/>
            <a:ext cx="7111076" cy="3416400"/>
          </a:xfrm>
          <a:prstGeom prst="rect">
            <a:avLst/>
          </a:prstGeom>
        </p:spPr>
        <p:txBody>
          <a:bodyPr spcFirstLastPara="1" wrap="square" lIns="91425" tIns="91425" rIns="91425" bIns="91425" anchor="t" anchorCtr="0">
            <a:noAutofit/>
          </a:bodyPr>
          <a:lstStyle/>
          <a:p>
            <a:pPr marL="88900" lvl="0" indent="0" algn="l" rtl="0">
              <a:spcBef>
                <a:spcPts val="0"/>
              </a:spcBef>
              <a:spcAft>
                <a:spcPts val="0"/>
              </a:spcAft>
              <a:buSzPts val="2200"/>
              <a:buNone/>
            </a:pPr>
            <a:r>
              <a:rPr lang="en" sz="2200" dirty="0"/>
              <a:t>Audience</a:t>
            </a:r>
          </a:p>
          <a:p>
            <a:pPr marL="457200" lvl="0" indent="-368300" algn="l" rtl="0">
              <a:spcBef>
                <a:spcPts val="0"/>
              </a:spcBef>
              <a:spcAft>
                <a:spcPts val="0"/>
              </a:spcAft>
              <a:buSzPts val="2200"/>
              <a:buChar char="●"/>
            </a:pPr>
            <a:r>
              <a:rPr lang="en" sz="2200" dirty="0"/>
              <a:t>Who’s reading the brief?</a:t>
            </a:r>
          </a:p>
          <a:p>
            <a:pPr lvl="1" indent="-368300">
              <a:spcBef>
                <a:spcPts val="0"/>
              </a:spcBef>
              <a:buSzPts val="2200"/>
              <a:buChar char="●"/>
            </a:pPr>
            <a:r>
              <a:rPr lang="en" sz="1900" dirty="0"/>
              <a:t>Large variation even among briefs</a:t>
            </a:r>
          </a:p>
          <a:p>
            <a:pPr lvl="1" indent="-368300">
              <a:spcBef>
                <a:spcPts val="0"/>
              </a:spcBef>
              <a:buSzPts val="2200"/>
              <a:buChar char="●"/>
            </a:pPr>
            <a:r>
              <a:rPr lang="en" sz="1900" dirty="0"/>
              <a:t>Public offical vs. conference vs. the voting public require different levels of detail (person/ school days), language (externality / affected neighbor).</a:t>
            </a:r>
            <a:endParaRPr lang="en" sz="2050" dirty="0"/>
          </a:p>
          <a:p>
            <a:pPr marL="88900" lvl="0" indent="0" algn="l" rtl="0">
              <a:spcBef>
                <a:spcPts val="0"/>
              </a:spcBef>
              <a:spcAft>
                <a:spcPts val="0"/>
              </a:spcAft>
              <a:buSzPts val="2200"/>
              <a:buNone/>
            </a:pPr>
            <a:endParaRPr lang="en" sz="2200" dirty="0"/>
          </a:p>
          <a:p>
            <a:pPr marL="88900" lvl="0" indent="0" algn="l" rtl="0">
              <a:spcBef>
                <a:spcPts val="0"/>
              </a:spcBef>
              <a:spcAft>
                <a:spcPts val="0"/>
              </a:spcAft>
              <a:buSzPts val="2200"/>
              <a:buNone/>
            </a:pPr>
            <a:r>
              <a:rPr lang="en" sz="2200" dirty="0"/>
              <a:t>Framing</a:t>
            </a:r>
          </a:p>
          <a:p>
            <a:pPr marL="457200" lvl="0" indent="-368300" algn="l" rtl="0">
              <a:spcBef>
                <a:spcPts val="0"/>
              </a:spcBef>
              <a:spcAft>
                <a:spcPts val="0"/>
              </a:spcAft>
              <a:buSzPts val="2200"/>
              <a:buChar char="●"/>
            </a:pPr>
            <a:r>
              <a:rPr lang="en-US" sz="2200" dirty="0"/>
              <a:t>What is the (narrow) problem?</a:t>
            </a:r>
          </a:p>
          <a:p>
            <a:pPr marL="457200" lvl="0" indent="-368300" algn="l" rtl="0">
              <a:spcBef>
                <a:spcPts val="0"/>
              </a:spcBef>
              <a:spcAft>
                <a:spcPts val="0"/>
              </a:spcAft>
              <a:buSzPts val="2200"/>
              <a:buChar char="●"/>
            </a:pPr>
            <a:r>
              <a:rPr lang="en-US" sz="2200" dirty="0"/>
              <a:t>What is the scope of the problem? Space? Time?</a:t>
            </a:r>
          </a:p>
          <a:p>
            <a:pPr marL="457200" lvl="0" indent="-368300" algn="l" rtl="0">
              <a:spcBef>
                <a:spcPts val="0"/>
              </a:spcBef>
              <a:spcAft>
                <a:spcPts val="0"/>
              </a:spcAft>
              <a:buSzPts val="2200"/>
              <a:buChar char="●"/>
            </a:pPr>
            <a:r>
              <a:rPr lang="en-US" sz="2200" dirty="0"/>
              <a:t>Who is affected by the problem (Stakeholders)?</a:t>
            </a:r>
          </a:p>
          <a:p>
            <a:pPr lvl="1" indent="-368300">
              <a:spcBef>
                <a:spcPts val="0"/>
              </a:spcBef>
              <a:buSzPts val="2200"/>
              <a:buChar char="●"/>
            </a:pPr>
            <a:r>
              <a:rPr lang="en-US" sz="2050" dirty="0"/>
              <a:t>Assign a face to policy—but careful not to exclude!</a:t>
            </a:r>
          </a:p>
          <a:p>
            <a:pPr marL="88900" lvl="0" indent="0" algn="l" rtl="0">
              <a:spcBef>
                <a:spcPts val="0"/>
              </a:spcBef>
              <a:spcAft>
                <a:spcPts val="0"/>
              </a:spcAft>
              <a:buSzPts val="2200"/>
              <a:buNone/>
            </a:pPr>
            <a:endParaRPr sz="2200" dirty="0"/>
          </a:p>
          <a:p>
            <a:pPr marL="0" lvl="0" indent="0" algn="l" rtl="0">
              <a:spcBef>
                <a:spcPts val="1600"/>
              </a:spcBef>
              <a:spcAft>
                <a:spcPts val="1600"/>
              </a:spcAft>
              <a:buNone/>
            </a:pPr>
            <a:endParaRPr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Writing the Brief</a:t>
            </a:r>
            <a:endParaRPr sz="3200"/>
          </a:p>
        </p:txBody>
      </p:sp>
      <p:sp>
        <p:nvSpPr>
          <p:cNvPr id="121" name="Google Shape;121;p2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Stand-alone piece</a:t>
            </a:r>
            <a:endParaRPr sz="2200" dirty="0"/>
          </a:p>
          <a:p>
            <a:pPr marL="457200" lvl="0" indent="-368300" algn="l" rtl="0">
              <a:spcBef>
                <a:spcPts val="0"/>
              </a:spcBef>
              <a:spcAft>
                <a:spcPts val="0"/>
              </a:spcAft>
              <a:buSzPts val="2200"/>
              <a:buChar char="●"/>
            </a:pPr>
            <a:r>
              <a:rPr lang="en" sz="2200" dirty="0"/>
              <a:t>Single topic</a:t>
            </a:r>
            <a:endParaRPr sz="2200" dirty="0"/>
          </a:p>
          <a:p>
            <a:pPr marL="457200" lvl="0" indent="-368300" algn="l" rtl="0">
              <a:spcBef>
                <a:spcPts val="0"/>
              </a:spcBef>
              <a:spcAft>
                <a:spcPts val="0"/>
              </a:spcAft>
              <a:buSzPts val="2200"/>
              <a:buChar char="●"/>
            </a:pPr>
            <a:r>
              <a:rPr lang="en" sz="2200" dirty="0"/>
              <a:t>Concise (usually 2-4 pages)</a:t>
            </a:r>
            <a:endParaRPr sz="2200" dirty="0"/>
          </a:p>
          <a:p>
            <a:pPr marL="457200" lvl="0" indent="-368300" algn="l" rtl="0">
              <a:spcBef>
                <a:spcPts val="0"/>
              </a:spcBef>
              <a:spcAft>
                <a:spcPts val="0"/>
              </a:spcAft>
              <a:buSzPts val="2200"/>
              <a:buChar char="●"/>
            </a:pPr>
            <a:r>
              <a:rPr lang="en" sz="2200" dirty="0"/>
              <a:t>Easy to read</a:t>
            </a:r>
            <a:endParaRPr sz="2200" dirty="0"/>
          </a:p>
          <a:p>
            <a:pPr marL="914400" lvl="1" indent="-368300" algn="l" rtl="0">
              <a:spcBef>
                <a:spcPts val="0"/>
              </a:spcBef>
              <a:spcAft>
                <a:spcPts val="0"/>
              </a:spcAft>
              <a:buSzPts val="2200"/>
              <a:buChar char="○"/>
            </a:pPr>
            <a:r>
              <a:rPr lang="en" sz="2200" dirty="0"/>
              <a:t>Section titles</a:t>
            </a:r>
            <a:endParaRPr sz="2200" dirty="0"/>
          </a:p>
          <a:p>
            <a:pPr marL="914400" lvl="1" indent="-368300" algn="l" rtl="0">
              <a:spcBef>
                <a:spcPts val="0"/>
              </a:spcBef>
              <a:spcAft>
                <a:spcPts val="0"/>
              </a:spcAft>
              <a:buSzPts val="2200"/>
              <a:buChar char="○"/>
            </a:pPr>
            <a:r>
              <a:rPr lang="en" sz="2200" dirty="0"/>
              <a:t>Graphics</a:t>
            </a:r>
            <a:endParaRPr sz="2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grpSp>
        <p:nvGrpSpPr>
          <p:cNvPr id="104" name="Group 103">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5" name="Straight Connector 104">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7"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6" name="Rectangle 1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Isosceles Triangle 1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2" name="Google Shape;162;p31"/>
          <p:cNvSpPr txBox="1">
            <a:spLocks noGrp="1"/>
          </p:cNvSpPr>
          <p:nvPr>
            <p:ph type="title"/>
          </p:nvPr>
        </p:nvSpPr>
        <p:spPr>
          <a:xfrm>
            <a:off x="505315" y="482600"/>
            <a:ext cx="3152284" cy="1031706"/>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buClr>
                <a:srgbClr val="000000"/>
              </a:buClr>
              <a:buSzPts val="1100"/>
            </a:pPr>
            <a:r>
              <a:rPr lang="en-US" sz="3300">
                <a:solidFill>
                  <a:schemeClr val="bg1"/>
                </a:solidFill>
              </a:rPr>
              <a:t>Possible Components</a:t>
            </a:r>
          </a:p>
          <a:p>
            <a:pPr marL="0" lvl="0" indent="0" defTabSz="457200">
              <a:lnSpc>
                <a:spcPct val="90000"/>
              </a:lnSpc>
              <a:spcBef>
                <a:spcPct val="0"/>
              </a:spcBef>
              <a:spcAft>
                <a:spcPts val="0"/>
              </a:spcAft>
            </a:pPr>
            <a:endParaRPr lang="en-US" sz="3300">
              <a:solidFill>
                <a:schemeClr val="bg1"/>
              </a:solidFill>
            </a:endParaRPr>
          </a:p>
        </p:txBody>
      </p:sp>
      <p:sp>
        <p:nvSpPr>
          <p:cNvPr id="163" name="Google Shape;163;p31"/>
          <p:cNvSpPr txBox="1">
            <a:spLocks noGrp="1"/>
          </p:cNvSpPr>
          <p:nvPr>
            <p:ph type="body" idx="1"/>
          </p:nvPr>
        </p:nvSpPr>
        <p:spPr>
          <a:xfrm>
            <a:off x="0" y="1620442"/>
            <a:ext cx="4118289" cy="2580083"/>
          </a:xfrm>
          <a:prstGeom prst="rect">
            <a:avLst/>
          </a:prstGeom>
        </p:spPr>
        <p:txBody>
          <a:bodyPr spcFirstLastPara="1" vert="horz" lIns="91440" tIns="45720" rIns="91440" bIns="45720" rtlCol="0" anchorCtr="0">
            <a:normAutofit/>
          </a:bodyPr>
          <a:lstStyle/>
          <a:p>
            <a:pPr marL="457200" lvl="0" indent="-368300" defTabSz="457200">
              <a:lnSpc>
                <a:spcPct val="90000"/>
              </a:lnSpc>
              <a:spcBef>
                <a:spcPts val="1000"/>
              </a:spcBef>
              <a:buSzPct val="80000"/>
              <a:buFont typeface="Wingdings 3" charset="2"/>
              <a:buChar char=""/>
            </a:pPr>
            <a:r>
              <a:rPr lang="en-US" sz="1100" dirty="0">
                <a:solidFill>
                  <a:schemeClr val="bg1"/>
                </a:solidFill>
              </a:rPr>
              <a:t>Title</a:t>
            </a:r>
          </a:p>
          <a:p>
            <a:pPr marL="457200" lvl="0" indent="-368300" defTabSz="457200">
              <a:lnSpc>
                <a:spcPct val="90000"/>
              </a:lnSpc>
              <a:spcBef>
                <a:spcPts val="1000"/>
              </a:spcBef>
              <a:buSzPct val="80000"/>
              <a:buFont typeface="Wingdings 3" charset="2"/>
              <a:buChar char=""/>
            </a:pPr>
            <a:r>
              <a:rPr lang="en-US" sz="1100" dirty="0">
                <a:solidFill>
                  <a:schemeClr val="bg1"/>
                </a:solidFill>
              </a:rPr>
              <a:t>Executive Summary</a:t>
            </a:r>
          </a:p>
          <a:p>
            <a:pPr marL="457200" lvl="0" indent="-368300" defTabSz="457200">
              <a:lnSpc>
                <a:spcPct val="90000"/>
              </a:lnSpc>
              <a:spcBef>
                <a:spcPts val="1000"/>
              </a:spcBef>
              <a:buSzPct val="80000"/>
              <a:buFont typeface="Wingdings 3" charset="2"/>
              <a:buChar char=""/>
            </a:pPr>
            <a:r>
              <a:rPr lang="en-US" sz="1100" dirty="0">
                <a:solidFill>
                  <a:schemeClr val="bg1"/>
                </a:solidFill>
              </a:rPr>
              <a:t>Context/Scope</a:t>
            </a:r>
          </a:p>
          <a:p>
            <a:pPr marL="457200" lvl="0" indent="-368300" defTabSz="457200">
              <a:lnSpc>
                <a:spcPct val="90000"/>
              </a:lnSpc>
              <a:spcBef>
                <a:spcPts val="1000"/>
              </a:spcBef>
              <a:buSzPct val="80000"/>
              <a:buFont typeface="Wingdings 3" charset="2"/>
              <a:buChar char=""/>
            </a:pPr>
            <a:r>
              <a:rPr lang="en-US" sz="1100" dirty="0">
                <a:solidFill>
                  <a:schemeClr val="bg1"/>
                </a:solidFill>
              </a:rPr>
              <a:t>Policy Alternatives </a:t>
            </a:r>
          </a:p>
          <a:p>
            <a:pPr marL="457200" lvl="0" indent="-368300" defTabSz="457200">
              <a:lnSpc>
                <a:spcPct val="90000"/>
              </a:lnSpc>
              <a:spcBef>
                <a:spcPts val="1000"/>
              </a:spcBef>
              <a:buSzPct val="80000"/>
              <a:buFont typeface="Wingdings 3" charset="2"/>
              <a:buChar char=""/>
            </a:pPr>
            <a:r>
              <a:rPr lang="en-US" sz="1100" dirty="0">
                <a:solidFill>
                  <a:schemeClr val="bg1"/>
                </a:solidFill>
              </a:rPr>
              <a:t>Recommendations </a:t>
            </a:r>
          </a:p>
          <a:p>
            <a:pPr marL="457200" lvl="0" indent="-368300" defTabSz="457200">
              <a:lnSpc>
                <a:spcPct val="90000"/>
              </a:lnSpc>
              <a:spcBef>
                <a:spcPts val="1000"/>
              </a:spcBef>
              <a:buSzPct val="80000"/>
              <a:buFont typeface="Wingdings 3" charset="2"/>
              <a:buChar char=""/>
            </a:pPr>
            <a:r>
              <a:rPr lang="en-US" sz="1100" dirty="0">
                <a:solidFill>
                  <a:schemeClr val="bg1"/>
                </a:solidFill>
              </a:rPr>
              <a:t>Appendices </a:t>
            </a:r>
          </a:p>
          <a:p>
            <a:pPr marL="457200" lvl="0" indent="-368300" defTabSz="457200">
              <a:lnSpc>
                <a:spcPct val="90000"/>
              </a:lnSpc>
              <a:spcBef>
                <a:spcPts val="1000"/>
              </a:spcBef>
              <a:buSzPct val="80000"/>
              <a:buFont typeface="Wingdings 3" charset="2"/>
              <a:buChar char=""/>
            </a:pPr>
            <a:r>
              <a:rPr lang="en-US" sz="1100" dirty="0">
                <a:solidFill>
                  <a:schemeClr val="bg1"/>
                </a:solidFill>
              </a:rPr>
              <a:t>Sources</a:t>
            </a:r>
          </a:p>
          <a:p>
            <a:pPr marL="0" lvl="0" indent="0" defTabSz="457200">
              <a:lnSpc>
                <a:spcPct val="90000"/>
              </a:lnSpc>
              <a:spcBef>
                <a:spcPts val="1000"/>
              </a:spcBef>
              <a:buSzPct val="80000"/>
              <a:buFont typeface="Wingdings 3" charset="2"/>
              <a:buChar char=""/>
            </a:pPr>
            <a:endParaRPr lang="en-US" dirty="0">
              <a:solidFill>
                <a:schemeClr val="bg1"/>
              </a:solidFill>
            </a:endParaRPr>
          </a:p>
        </p:txBody>
      </p:sp>
      <p:pic>
        <p:nvPicPr>
          <p:cNvPr id="4" name="Picture 3" descr="Text&#10;&#10;Description automatically generated">
            <a:extLst>
              <a:ext uri="{FF2B5EF4-FFF2-40B4-BE49-F238E27FC236}">
                <a16:creationId xmlns:a16="http://schemas.microsoft.com/office/drawing/2014/main" id="{354FC33A-1494-4290-9CAE-083492CC439F}"/>
              </a:ext>
            </a:extLst>
          </p:cNvPr>
          <p:cNvPicPr>
            <a:picLocks noChangeAspect="1"/>
          </p:cNvPicPr>
          <p:nvPr/>
        </p:nvPicPr>
        <p:blipFill>
          <a:blip r:embed="rId3"/>
          <a:stretch>
            <a:fillRect/>
          </a:stretch>
        </p:blipFill>
        <p:spPr>
          <a:xfrm>
            <a:off x="4623603" y="137013"/>
            <a:ext cx="3700125" cy="4789807"/>
          </a:xfrm>
          <a:prstGeom prst="rect">
            <a:avLst/>
          </a:prstGeom>
        </p:spPr>
      </p:pic>
      <p:sp>
        <p:nvSpPr>
          <p:cNvPr id="122" name="Isosceles Triangle 1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194097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grpSp>
        <p:nvGrpSpPr>
          <p:cNvPr id="104" name="Group 103">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5" name="Straight Connector 104">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7"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6" name="Rectangle 1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Isosceles Triangle 1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2" name="Google Shape;162;p31"/>
          <p:cNvSpPr txBox="1">
            <a:spLocks noGrp="1"/>
          </p:cNvSpPr>
          <p:nvPr>
            <p:ph type="title"/>
          </p:nvPr>
        </p:nvSpPr>
        <p:spPr>
          <a:xfrm>
            <a:off x="505315" y="482600"/>
            <a:ext cx="3152284" cy="1031706"/>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buClr>
                <a:srgbClr val="000000"/>
              </a:buClr>
              <a:buSzPts val="1100"/>
            </a:pPr>
            <a:r>
              <a:rPr lang="en-US" sz="3300">
                <a:solidFill>
                  <a:schemeClr val="bg1"/>
                </a:solidFill>
              </a:rPr>
              <a:t>Possible Components</a:t>
            </a:r>
          </a:p>
          <a:p>
            <a:pPr marL="0" lvl="0" indent="0" defTabSz="457200">
              <a:lnSpc>
                <a:spcPct val="90000"/>
              </a:lnSpc>
              <a:spcBef>
                <a:spcPct val="0"/>
              </a:spcBef>
              <a:spcAft>
                <a:spcPts val="0"/>
              </a:spcAft>
            </a:pPr>
            <a:endParaRPr lang="en-US" sz="3300">
              <a:solidFill>
                <a:schemeClr val="bg1"/>
              </a:solidFill>
            </a:endParaRPr>
          </a:p>
        </p:txBody>
      </p:sp>
      <p:sp>
        <p:nvSpPr>
          <p:cNvPr id="163" name="Google Shape;163;p31"/>
          <p:cNvSpPr txBox="1">
            <a:spLocks noGrp="1"/>
          </p:cNvSpPr>
          <p:nvPr>
            <p:ph type="body" idx="1"/>
          </p:nvPr>
        </p:nvSpPr>
        <p:spPr>
          <a:xfrm>
            <a:off x="0" y="1620442"/>
            <a:ext cx="4488238" cy="2580083"/>
          </a:xfrm>
          <a:prstGeom prst="rect">
            <a:avLst/>
          </a:prstGeom>
        </p:spPr>
        <p:txBody>
          <a:bodyPr spcFirstLastPara="1" vert="horz" lIns="91440" tIns="45720" rIns="91440" bIns="45720" rtlCol="0" anchorCtr="0">
            <a:normAutofit/>
          </a:bodyPr>
          <a:lstStyle/>
          <a:p>
            <a:pPr marL="457200" lvl="0" indent="-368300" defTabSz="457200">
              <a:lnSpc>
                <a:spcPct val="90000"/>
              </a:lnSpc>
              <a:spcBef>
                <a:spcPts val="1000"/>
              </a:spcBef>
              <a:buSzPct val="80000"/>
              <a:buFont typeface="Wingdings 3" charset="2"/>
              <a:buChar char=""/>
            </a:pPr>
            <a:r>
              <a:rPr lang="en-US" sz="1100" dirty="0">
                <a:solidFill>
                  <a:schemeClr val="bg1"/>
                </a:solidFill>
              </a:rPr>
              <a:t>Title - quickly communicate content</a:t>
            </a:r>
          </a:p>
          <a:p>
            <a:pPr marL="457200" lvl="0" indent="-368300" defTabSz="457200">
              <a:lnSpc>
                <a:spcPct val="90000"/>
              </a:lnSpc>
              <a:spcBef>
                <a:spcPts val="1000"/>
              </a:spcBef>
              <a:buSzPct val="80000"/>
              <a:buFont typeface="Wingdings 3" charset="2"/>
              <a:buChar char=""/>
            </a:pPr>
            <a:r>
              <a:rPr lang="en-US" sz="1100" dirty="0">
                <a:solidFill>
                  <a:schemeClr val="bg1"/>
                </a:solidFill>
              </a:rPr>
              <a:t>Executive Summary</a:t>
            </a:r>
          </a:p>
          <a:p>
            <a:pPr marL="457200" lvl="0" indent="-368300" defTabSz="457200">
              <a:lnSpc>
                <a:spcPct val="90000"/>
              </a:lnSpc>
              <a:spcBef>
                <a:spcPts val="1000"/>
              </a:spcBef>
              <a:buSzPct val="80000"/>
              <a:buFont typeface="Wingdings 3" charset="2"/>
              <a:buChar char=""/>
            </a:pPr>
            <a:r>
              <a:rPr lang="en-US" sz="1100" dirty="0">
                <a:solidFill>
                  <a:schemeClr val="bg1"/>
                </a:solidFill>
              </a:rPr>
              <a:t>Context/Scope</a:t>
            </a:r>
          </a:p>
          <a:p>
            <a:pPr marL="457200" lvl="0" indent="-368300" defTabSz="457200">
              <a:lnSpc>
                <a:spcPct val="90000"/>
              </a:lnSpc>
              <a:spcBef>
                <a:spcPts val="1000"/>
              </a:spcBef>
              <a:buSzPct val="80000"/>
              <a:buFont typeface="Wingdings 3" charset="2"/>
              <a:buChar char=""/>
            </a:pPr>
            <a:r>
              <a:rPr lang="en-US" sz="1100" dirty="0">
                <a:solidFill>
                  <a:schemeClr val="bg1"/>
                </a:solidFill>
              </a:rPr>
              <a:t>Policy Alternatives </a:t>
            </a:r>
          </a:p>
          <a:p>
            <a:pPr marL="457200" lvl="0" indent="-368300" defTabSz="457200">
              <a:lnSpc>
                <a:spcPct val="90000"/>
              </a:lnSpc>
              <a:spcBef>
                <a:spcPts val="1000"/>
              </a:spcBef>
              <a:buSzPct val="80000"/>
              <a:buFont typeface="Wingdings 3" charset="2"/>
              <a:buChar char=""/>
            </a:pPr>
            <a:r>
              <a:rPr lang="en-US" sz="1100" dirty="0">
                <a:solidFill>
                  <a:schemeClr val="bg1"/>
                </a:solidFill>
              </a:rPr>
              <a:t>Recommendations </a:t>
            </a:r>
          </a:p>
          <a:p>
            <a:pPr marL="457200" lvl="0" indent="-368300" defTabSz="457200">
              <a:lnSpc>
                <a:spcPct val="90000"/>
              </a:lnSpc>
              <a:spcBef>
                <a:spcPts val="1000"/>
              </a:spcBef>
              <a:buSzPct val="80000"/>
              <a:buFont typeface="Wingdings 3" charset="2"/>
              <a:buChar char=""/>
            </a:pPr>
            <a:r>
              <a:rPr lang="en-US" sz="1100" dirty="0">
                <a:solidFill>
                  <a:schemeClr val="bg1"/>
                </a:solidFill>
              </a:rPr>
              <a:t>Appendices </a:t>
            </a:r>
          </a:p>
          <a:p>
            <a:pPr marL="457200" lvl="0" indent="-368300" defTabSz="457200">
              <a:lnSpc>
                <a:spcPct val="90000"/>
              </a:lnSpc>
              <a:spcBef>
                <a:spcPts val="1000"/>
              </a:spcBef>
              <a:buSzPct val="80000"/>
              <a:buFont typeface="Wingdings 3" charset="2"/>
              <a:buChar char=""/>
            </a:pPr>
            <a:r>
              <a:rPr lang="en-US" sz="1100" dirty="0">
                <a:solidFill>
                  <a:schemeClr val="bg1"/>
                </a:solidFill>
              </a:rPr>
              <a:t>Sources</a:t>
            </a:r>
          </a:p>
          <a:p>
            <a:pPr marL="0" lvl="0" indent="0" defTabSz="457200">
              <a:lnSpc>
                <a:spcPct val="90000"/>
              </a:lnSpc>
              <a:spcBef>
                <a:spcPts val="1000"/>
              </a:spcBef>
              <a:buSzPct val="80000"/>
              <a:buFont typeface="Wingdings 3" charset="2"/>
              <a:buChar char=""/>
            </a:pPr>
            <a:endParaRPr lang="en-US" sz="1200" dirty="0">
              <a:solidFill>
                <a:schemeClr val="bg1"/>
              </a:solidFill>
            </a:endParaRPr>
          </a:p>
        </p:txBody>
      </p:sp>
      <p:sp>
        <p:nvSpPr>
          <p:cNvPr id="122" name="Isosceles Triangle 1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20" name="Picture 19" descr="Text&#10;&#10;Description automatically generated">
            <a:extLst>
              <a:ext uri="{FF2B5EF4-FFF2-40B4-BE49-F238E27FC236}">
                <a16:creationId xmlns:a16="http://schemas.microsoft.com/office/drawing/2014/main" id="{B564DF7F-565D-43C7-82E0-7A7AD56CD58F}"/>
              </a:ext>
            </a:extLst>
          </p:cNvPr>
          <p:cNvPicPr>
            <a:picLocks noChangeAspect="1"/>
          </p:cNvPicPr>
          <p:nvPr/>
        </p:nvPicPr>
        <p:blipFill>
          <a:blip r:embed="rId3"/>
          <a:stretch>
            <a:fillRect/>
          </a:stretch>
        </p:blipFill>
        <p:spPr>
          <a:xfrm>
            <a:off x="4623603" y="137013"/>
            <a:ext cx="3700125" cy="4789807"/>
          </a:xfrm>
          <a:prstGeom prst="rect">
            <a:avLst/>
          </a:prstGeom>
        </p:spPr>
      </p:pic>
      <p:sp>
        <p:nvSpPr>
          <p:cNvPr id="21" name="Rectangle 20">
            <a:extLst>
              <a:ext uri="{FF2B5EF4-FFF2-40B4-BE49-F238E27FC236}">
                <a16:creationId xmlns:a16="http://schemas.microsoft.com/office/drawing/2014/main" id="{C177EF52-35CA-4AAF-AB63-49BE9B3ADDA2}"/>
              </a:ext>
            </a:extLst>
          </p:cNvPr>
          <p:cNvSpPr/>
          <p:nvPr/>
        </p:nvSpPr>
        <p:spPr>
          <a:xfrm>
            <a:off x="4614282" y="658906"/>
            <a:ext cx="3709445" cy="470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774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grpSp>
        <p:nvGrpSpPr>
          <p:cNvPr id="104" name="Group 103">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5" name="Straight Connector 104">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7"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6" name="Rectangle 1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Isosceles Triangle 1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2" name="Google Shape;162;p31"/>
          <p:cNvSpPr txBox="1">
            <a:spLocks noGrp="1"/>
          </p:cNvSpPr>
          <p:nvPr>
            <p:ph type="title"/>
          </p:nvPr>
        </p:nvSpPr>
        <p:spPr>
          <a:xfrm>
            <a:off x="505315" y="482600"/>
            <a:ext cx="3152284" cy="1031706"/>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buClr>
                <a:srgbClr val="000000"/>
              </a:buClr>
              <a:buSzPts val="1100"/>
            </a:pPr>
            <a:r>
              <a:rPr lang="en-US" sz="3300">
                <a:solidFill>
                  <a:schemeClr val="bg1"/>
                </a:solidFill>
              </a:rPr>
              <a:t>Possible Components</a:t>
            </a:r>
          </a:p>
          <a:p>
            <a:pPr marL="0" lvl="0" indent="0" defTabSz="457200">
              <a:lnSpc>
                <a:spcPct val="90000"/>
              </a:lnSpc>
              <a:spcBef>
                <a:spcPct val="0"/>
              </a:spcBef>
              <a:spcAft>
                <a:spcPts val="0"/>
              </a:spcAft>
            </a:pPr>
            <a:endParaRPr lang="en-US" sz="3300">
              <a:solidFill>
                <a:schemeClr val="bg1"/>
              </a:solidFill>
            </a:endParaRPr>
          </a:p>
        </p:txBody>
      </p:sp>
      <p:sp>
        <p:nvSpPr>
          <p:cNvPr id="163" name="Google Shape;163;p31"/>
          <p:cNvSpPr txBox="1">
            <a:spLocks noGrp="1"/>
          </p:cNvSpPr>
          <p:nvPr>
            <p:ph type="body" idx="1"/>
          </p:nvPr>
        </p:nvSpPr>
        <p:spPr>
          <a:xfrm>
            <a:off x="0" y="1620442"/>
            <a:ext cx="4107615" cy="2580083"/>
          </a:xfrm>
          <a:prstGeom prst="rect">
            <a:avLst/>
          </a:prstGeom>
        </p:spPr>
        <p:txBody>
          <a:bodyPr spcFirstLastPara="1" vert="horz" lIns="91440" tIns="45720" rIns="91440" bIns="45720" rtlCol="0" anchorCtr="0">
            <a:normAutofit/>
          </a:bodyPr>
          <a:lstStyle/>
          <a:p>
            <a:pPr marL="457200" lvl="0" indent="-368300" defTabSz="457200">
              <a:lnSpc>
                <a:spcPct val="90000"/>
              </a:lnSpc>
              <a:spcBef>
                <a:spcPts val="1000"/>
              </a:spcBef>
              <a:buSzPct val="80000"/>
              <a:buFont typeface="Wingdings 3" charset="2"/>
              <a:buChar char=""/>
            </a:pPr>
            <a:r>
              <a:rPr lang="en-US" sz="1100" dirty="0">
                <a:solidFill>
                  <a:schemeClr val="bg1"/>
                </a:solidFill>
              </a:rPr>
              <a:t>Title - quickly communicate content</a:t>
            </a:r>
          </a:p>
          <a:p>
            <a:pPr marL="457200" lvl="0" indent="-368300" defTabSz="457200">
              <a:lnSpc>
                <a:spcPct val="90000"/>
              </a:lnSpc>
              <a:spcBef>
                <a:spcPts val="1000"/>
              </a:spcBef>
              <a:buSzPct val="80000"/>
              <a:buFont typeface="Wingdings 3" charset="2"/>
              <a:buChar char=""/>
            </a:pPr>
            <a:r>
              <a:rPr lang="en-US" sz="1100" dirty="0">
                <a:solidFill>
                  <a:schemeClr val="bg1"/>
                </a:solidFill>
              </a:rPr>
              <a:t>Executive Summary - 1-2 par., problem and proposal</a:t>
            </a:r>
          </a:p>
          <a:p>
            <a:pPr marL="457200" lvl="0" indent="-368300" defTabSz="457200">
              <a:lnSpc>
                <a:spcPct val="90000"/>
              </a:lnSpc>
              <a:spcBef>
                <a:spcPts val="1000"/>
              </a:spcBef>
              <a:buSzPct val="80000"/>
              <a:buFont typeface="Wingdings 3" charset="2"/>
              <a:buChar char=""/>
            </a:pPr>
            <a:r>
              <a:rPr lang="en-US" sz="1100" dirty="0">
                <a:solidFill>
                  <a:schemeClr val="bg1"/>
                </a:solidFill>
              </a:rPr>
              <a:t>Context/Scope</a:t>
            </a:r>
          </a:p>
          <a:p>
            <a:pPr marL="457200" lvl="0" indent="-368300" defTabSz="457200">
              <a:lnSpc>
                <a:spcPct val="90000"/>
              </a:lnSpc>
              <a:spcBef>
                <a:spcPts val="1000"/>
              </a:spcBef>
              <a:buSzPct val="80000"/>
              <a:buFont typeface="Wingdings 3" charset="2"/>
              <a:buChar char=""/>
            </a:pPr>
            <a:r>
              <a:rPr lang="en-US" sz="1100" dirty="0">
                <a:solidFill>
                  <a:schemeClr val="bg1"/>
                </a:solidFill>
              </a:rPr>
              <a:t>Policy Alternatives </a:t>
            </a:r>
          </a:p>
          <a:p>
            <a:pPr marL="457200" lvl="0" indent="-368300" defTabSz="457200">
              <a:lnSpc>
                <a:spcPct val="90000"/>
              </a:lnSpc>
              <a:spcBef>
                <a:spcPts val="1000"/>
              </a:spcBef>
              <a:buSzPct val="80000"/>
              <a:buFont typeface="Wingdings 3" charset="2"/>
              <a:buChar char=""/>
            </a:pPr>
            <a:r>
              <a:rPr lang="en-US" sz="1100" dirty="0">
                <a:solidFill>
                  <a:schemeClr val="bg1"/>
                </a:solidFill>
              </a:rPr>
              <a:t>Recommendations </a:t>
            </a:r>
          </a:p>
          <a:p>
            <a:pPr marL="457200" lvl="0" indent="-368300" defTabSz="457200">
              <a:lnSpc>
                <a:spcPct val="90000"/>
              </a:lnSpc>
              <a:spcBef>
                <a:spcPts val="1000"/>
              </a:spcBef>
              <a:buSzPct val="80000"/>
              <a:buFont typeface="Wingdings 3" charset="2"/>
              <a:buChar char=""/>
            </a:pPr>
            <a:r>
              <a:rPr lang="en-US" sz="1100" dirty="0">
                <a:solidFill>
                  <a:schemeClr val="bg1"/>
                </a:solidFill>
              </a:rPr>
              <a:t>Appendices </a:t>
            </a:r>
          </a:p>
          <a:p>
            <a:pPr marL="457200" lvl="0" indent="-368300" defTabSz="457200">
              <a:lnSpc>
                <a:spcPct val="90000"/>
              </a:lnSpc>
              <a:spcBef>
                <a:spcPts val="1000"/>
              </a:spcBef>
              <a:buSzPct val="80000"/>
              <a:buFont typeface="Wingdings 3" charset="2"/>
              <a:buChar char=""/>
            </a:pPr>
            <a:r>
              <a:rPr lang="en-US" sz="1100" dirty="0">
                <a:solidFill>
                  <a:schemeClr val="bg1"/>
                </a:solidFill>
              </a:rPr>
              <a:t>Sources</a:t>
            </a:r>
          </a:p>
          <a:p>
            <a:pPr marL="0" lvl="0" indent="0" defTabSz="457200">
              <a:lnSpc>
                <a:spcPct val="90000"/>
              </a:lnSpc>
              <a:spcBef>
                <a:spcPts val="1000"/>
              </a:spcBef>
              <a:buSzPct val="80000"/>
              <a:buFont typeface="Wingdings 3" charset="2"/>
              <a:buChar char=""/>
            </a:pPr>
            <a:endParaRPr lang="en-US" sz="1100" dirty="0">
              <a:solidFill>
                <a:schemeClr val="bg1"/>
              </a:solidFill>
            </a:endParaRPr>
          </a:p>
        </p:txBody>
      </p:sp>
      <p:sp>
        <p:nvSpPr>
          <p:cNvPr id="122" name="Isosceles Triangle 1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21" name="Picture 20" descr="Text&#10;&#10;Description automatically generated">
            <a:extLst>
              <a:ext uri="{FF2B5EF4-FFF2-40B4-BE49-F238E27FC236}">
                <a16:creationId xmlns:a16="http://schemas.microsoft.com/office/drawing/2014/main" id="{CFC4F613-0923-4EB3-B836-F7E941A4CB06}"/>
              </a:ext>
            </a:extLst>
          </p:cNvPr>
          <p:cNvPicPr>
            <a:picLocks noChangeAspect="1"/>
          </p:cNvPicPr>
          <p:nvPr/>
        </p:nvPicPr>
        <p:blipFill>
          <a:blip r:embed="rId3"/>
          <a:stretch>
            <a:fillRect/>
          </a:stretch>
        </p:blipFill>
        <p:spPr>
          <a:xfrm>
            <a:off x="4623603" y="137013"/>
            <a:ext cx="3700125" cy="4789807"/>
          </a:xfrm>
          <a:prstGeom prst="rect">
            <a:avLst/>
          </a:prstGeom>
        </p:spPr>
      </p:pic>
      <p:sp>
        <p:nvSpPr>
          <p:cNvPr id="22" name="Rectangle 21">
            <a:extLst>
              <a:ext uri="{FF2B5EF4-FFF2-40B4-BE49-F238E27FC236}">
                <a16:creationId xmlns:a16="http://schemas.microsoft.com/office/drawing/2014/main" id="{CEE35016-E326-406B-A7F1-9D34AA73AEBC}"/>
              </a:ext>
            </a:extLst>
          </p:cNvPr>
          <p:cNvSpPr/>
          <p:nvPr/>
        </p:nvSpPr>
        <p:spPr>
          <a:xfrm>
            <a:off x="4600659" y="1200780"/>
            <a:ext cx="3791556" cy="19794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163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grpSp>
        <p:nvGrpSpPr>
          <p:cNvPr id="104" name="Group 103">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5" name="Straight Connector 104">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7"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6" name="Rectangle 1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Isosceles Triangle 1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2" name="Google Shape;162;p31"/>
          <p:cNvSpPr txBox="1">
            <a:spLocks noGrp="1"/>
          </p:cNvSpPr>
          <p:nvPr>
            <p:ph type="title"/>
          </p:nvPr>
        </p:nvSpPr>
        <p:spPr>
          <a:xfrm>
            <a:off x="505315" y="482600"/>
            <a:ext cx="3152284" cy="1031706"/>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buClr>
                <a:srgbClr val="000000"/>
              </a:buClr>
              <a:buSzPts val="1100"/>
            </a:pPr>
            <a:r>
              <a:rPr lang="en-US" sz="3300">
                <a:solidFill>
                  <a:schemeClr val="bg1"/>
                </a:solidFill>
              </a:rPr>
              <a:t>Possible Components</a:t>
            </a:r>
          </a:p>
          <a:p>
            <a:pPr marL="0" lvl="0" indent="0" defTabSz="457200">
              <a:lnSpc>
                <a:spcPct val="90000"/>
              </a:lnSpc>
              <a:spcBef>
                <a:spcPct val="0"/>
              </a:spcBef>
              <a:spcAft>
                <a:spcPts val="0"/>
              </a:spcAft>
            </a:pPr>
            <a:endParaRPr lang="en-US" sz="3300">
              <a:solidFill>
                <a:schemeClr val="bg1"/>
              </a:solidFill>
            </a:endParaRPr>
          </a:p>
        </p:txBody>
      </p:sp>
      <p:sp>
        <p:nvSpPr>
          <p:cNvPr id="163" name="Google Shape;163;p31"/>
          <p:cNvSpPr txBox="1">
            <a:spLocks noGrp="1"/>
          </p:cNvSpPr>
          <p:nvPr>
            <p:ph type="body" idx="1"/>
          </p:nvPr>
        </p:nvSpPr>
        <p:spPr>
          <a:xfrm>
            <a:off x="-1" y="1620442"/>
            <a:ext cx="4397497" cy="2580083"/>
          </a:xfrm>
          <a:prstGeom prst="rect">
            <a:avLst/>
          </a:prstGeom>
        </p:spPr>
        <p:txBody>
          <a:bodyPr spcFirstLastPara="1" vert="horz" lIns="91440" tIns="45720" rIns="91440" bIns="45720" rtlCol="0" anchorCtr="0">
            <a:normAutofit/>
          </a:bodyPr>
          <a:lstStyle/>
          <a:p>
            <a:pPr marL="457200" lvl="0" indent="-368300" defTabSz="457200">
              <a:lnSpc>
                <a:spcPct val="90000"/>
              </a:lnSpc>
              <a:spcBef>
                <a:spcPts val="1000"/>
              </a:spcBef>
              <a:buSzPct val="80000"/>
              <a:buFont typeface="Wingdings 3" charset="2"/>
              <a:buChar char=""/>
            </a:pPr>
            <a:r>
              <a:rPr lang="en-US" sz="1100" dirty="0">
                <a:solidFill>
                  <a:schemeClr val="bg1"/>
                </a:solidFill>
              </a:rPr>
              <a:t>Title - quickly communicate content</a:t>
            </a:r>
          </a:p>
          <a:p>
            <a:pPr marL="457200" lvl="0" indent="-368300" defTabSz="457200">
              <a:lnSpc>
                <a:spcPct val="90000"/>
              </a:lnSpc>
              <a:spcBef>
                <a:spcPts val="1000"/>
              </a:spcBef>
              <a:buSzPct val="80000"/>
              <a:buFont typeface="Wingdings 3" charset="2"/>
              <a:buChar char=""/>
            </a:pPr>
            <a:r>
              <a:rPr lang="en-US" sz="1100" dirty="0">
                <a:solidFill>
                  <a:schemeClr val="bg1"/>
                </a:solidFill>
              </a:rPr>
              <a:t>Executive Summary - 1-2 par., problem and proposal</a:t>
            </a:r>
          </a:p>
          <a:p>
            <a:pPr marL="457200" lvl="0" indent="-368300" defTabSz="457200">
              <a:lnSpc>
                <a:spcPct val="90000"/>
              </a:lnSpc>
              <a:spcBef>
                <a:spcPts val="1000"/>
              </a:spcBef>
              <a:buSzPct val="80000"/>
              <a:buFont typeface="Wingdings 3" charset="2"/>
              <a:buChar char=""/>
            </a:pPr>
            <a:r>
              <a:rPr lang="en-US" sz="1100" dirty="0">
                <a:solidFill>
                  <a:schemeClr val="bg1"/>
                </a:solidFill>
              </a:rPr>
              <a:t>Context/Scope - importance, who is impacted</a:t>
            </a:r>
          </a:p>
          <a:p>
            <a:pPr marL="457200" lvl="0" indent="-368300" defTabSz="457200">
              <a:lnSpc>
                <a:spcPct val="90000"/>
              </a:lnSpc>
              <a:spcBef>
                <a:spcPts val="1000"/>
              </a:spcBef>
              <a:buSzPct val="80000"/>
              <a:buFont typeface="Wingdings 3" charset="2"/>
              <a:buChar char=""/>
            </a:pPr>
            <a:r>
              <a:rPr lang="en-US" sz="1100" dirty="0">
                <a:solidFill>
                  <a:schemeClr val="bg1"/>
                </a:solidFill>
              </a:rPr>
              <a:t>Policy Alternatives </a:t>
            </a:r>
          </a:p>
          <a:p>
            <a:pPr marL="457200" lvl="0" indent="-368300" defTabSz="457200">
              <a:lnSpc>
                <a:spcPct val="90000"/>
              </a:lnSpc>
              <a:spcBef>
                <a:spcPts val="1000"/>
              </a:spcBef>
              <a:buSzPct val="80000"/>
              <a:buFont typeface="Wingdings 3" charset="2"/>
              <a:buChar char=""/>
            </a:pPr>
            <a:r>
              <a:rPr lang="en-US" sz="1100" dirty="0">
                <a:solidFill>
                  <a:schemeClr val="bg1"/>
                </a:solidFill>
              </a:rPr>
              <a:t>Recommendations </a:t>
            </a:r>
          </a:p>
          <a:p>
            <a:pPr marL="457200" lvl="0" indent="-368300" defTabSz="457200">
              <a:lnSpc>
                <a:spcPct val="90000"/>
              </a:lnSpc>
              <a:spcBef>
                <a:spcPts val="1000"/>
              </a:spcBef>
              <a:buSzPct val="80000"/>
              <a:buFont typeface="Wingdings 3" charset="2"/>
              <a:buChar char=""/>
            </a:pPr>
            <a:r>
              <a:rPr lang="en-US" sz="1100" dirty="0">
                <a:solidFill>
                  <a:schemeClr val="bg1"/>
                </a:solidFill>
              </a:rPr>
              <a:t>Appendices </a:t>
            </a:r>
          </a:p>
          <a:p>
            <a:pPr marL="457200" lvl="0" indent="-368300" defTabSz="457200">
              <a:lnSpc>
                <a:spcPct val="90000"/>
              </a:lnSpc>
              <a:spcBef>
                <a:spcPts val="1000"/>
              </a:spcBef>
              <a:buSzPct val="80000"/>
              <a:buFont typeface="Wingdings 3" charset="2"/>
              <a:buChar char=""/>
            </a:pPr>
            <a:r>
              <a:rPr lang="en-US" sz="1100" dirty="0">
                <a:solidFill>
                  <a:schemeClr val="bg1"/>
                </a:solidFill>
              </a:rPr>
              <a:t>Sources</a:t>
            </a:r>
          </a:p>
          <a:p>
            <a:pPr marL="0" lvl="0" indent="0" defTabSz="457200">
              <a:lnSpc>
                <a:spcPct val="90000"/>
              </a:lnSpc>
              <a:spcBef>
                <a:spcPts val="1000"/>
              </a:spcBef>
              <a:buSzPct val="80000"/>
              <a:buFont typeface="Wingdings 3" charset="2"/>
              <a:buChar char=""/>
            </a:pPr>
            <a:endParaRPr lang="en-US" sz="1100" dirty="0">
              <a:solidFill>
                <a:schemeClr val="bg1"/>
              </a:solidFill>
            </a:endParaRPr>
          </a:p>
        </p:txBody>
      </p:sp>
      <p:sp>
        <p:nvSpPr>
          <p:cNvPr id="122" name="Isosceles Triangle 1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23" name="Picture 22">
            <a:extLst>
              <a:ext uri="{FF2B5EF4-FFF2-40B4-BE49-F238E27FC236}">
                <a16:creationId xmlns:a16="http://schemas.microsoft.com/office/drawing/2014/main" id="{B1C663C6-BB33-4300-872F-CC04D86D476C}"/>
              </a:ext>
            </a:extLst>
          </p:cNvPr>
          <p:cNvPicPr>
            <a:picLocks noChangeAspect="1"/>
          </p:cNvPicPr>
          <p:nvPr/>
        </p:nvPicPr>
        <p:blipFill>
          <a:blip r:embed="rId3"/>
          <a:stretch>
            <a:fillRect/>
          </a:stretch>
        </p:blipFill>
        <p:spPr>
          <a:xfrm>
            <a:off x="4553246" y="180193"/>
            <a:ext cx="3770482" cy="4686674"/>
          </a:xfrm>
          <a:prstGeom prst="rect">
            <a:avLst/>
          </a:prstGeom>
        </p:spPr>
      </p:pic>
      <p:sp>
        <p:nvSpPr>
          <p:cNvPr id="24" name="Rectangle 23">
            <a:extLst>
              <a:ext uri="{FF2B5EF4-FFF2-40B4-BE49-F238E27FC236}">
                <a16:creationId xmlns:a16="http://schemas.microsoft.com/office/drawing/2014/main" id="{88169AB1-06E9-40C3-8399-48126A477B1B}"/>
              </a:ext>
            </a:extLst>
          </p:cNvPr>
          <p:cNvSpPr/>
          <p:nvPr/>
        </p:nvSpPr>
        <p:spPr>
          <a:xfrm>
            <a:off x="4599202" y="598394"/>
            <a:ext cx="3724525" cy="833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91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grpSp>
        <p:nvGrpSpPr>
          <p:cNvPr id="104" name="Group 103">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5" name="Straight Connector 104">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7"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6" name="Rectangle 1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Isosceles Triangle 1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2" name="Google Shape;162;p31"/>
          <p:cNvSpPr txBox="1">
            <a:spLocks noGrp="1"/>
          </p:cNvSpPr>
          <p:nvPr>
            <p:ph type="title"/>
          </p:nvPr>
        </p:nvSpPr>
        <p:spPr>
          <a:xfrm>
            <a:off x="505315" y="482600"/>
            <a:ext cx="3152284" cy="1031706"/>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buClr>
                <a:srgbClr val="000000"/>
              </a:buClr>
              <a:buSzPts val="1100"/>
            </a:pPr>
            <a:r>
              <a:rPr lang="en-US" sz="3300">
                <a:solidFill>
                  <a:schemeClr val="bg1"/>
                </a:solidFill>
              </a:rPr>
              <a:t>Possible Components</a:t>
            </a:r>
          </a:p>
          <a:p>
            <a:pPr marL="0" lvl="0" indent="0" defTabSz="457200">
              <a:lnSpc>
                <a:spcPct val="90000"/>
              </a:lnSpc>
              <a:spcBef>
                <a:spcPct val="0"/>
              </a:spcBef>
              <a:spcAft>
                <a:spcPts val="0"/>
              </a:spcAft>
            </a:pPr>
            <a:endParaRPr lang="en-US" sz="3300">
              <a:solidFill>
                <a:schemeClr val="bg1"/>
              </a:solidFill>
            </a:endParaRPr>
          </a:p>
        </p:txBody>
      </p:sp>
      <p:sp>
        <p:nvSpPr>
          <p:cNvPr id="163" name="Google Shape;163;p31"/>
          <p:cNvSpPr txBox="1">
            <a:spLocks noGrp="1"/>
          </p:cNvSpPr>
          <p:nvPr>
            <p:ph type="body" idx="1"/>
          </p:nvPr>
        </p:nvSpPr>
        <p:spPr>
          <a:xfrm>
            <a:off x="0" y="1620442"/>
            <a:ext cx="4287653" cy="2580083"/>
          </a:xfrm>
          <a:prstGeom prst="rect">
            <a:avLst/>
          </a:prstGeom>
        </p:spPr>
        <p:txBody>
          <a:bodyPr spcFirstLastPara="1" vert="horz" lIns="91440" tIns="45720" rIns="91440" bIns="45720" rtlCol="0" anchorCtr="0">
            <a:normAutofit/>
          </a:bodyPr>
          <a:lstStyle/>
          <a:p>
            <a:pPr marL="457200" lvl="0" indent="-368300" defTabSz="457200">
              <a:lnSpc>
                <a:spcPct val="90000"/>
              </a:lnSpc>
              <a:spcBef>
                <a:spcPts val="1000"/>
              </a:spcBef>
              <a:buSzPct val="80000"/>
              <a:buFont typeface="Wingdings 3" charset="2"/>
              <a:buChar char=""/>
            </a:pPr>
            <a:r>
              <a:rPr lang="en-US" sz="1100" dirty="0">
                <a:solidFill>
                  <a:schemeClr val="bg1"/>
                </a:solidFill>
              </a:rPr>
              <a:t>Title - quickly communicate content</a:t>
            </a:r>
          </a:p>
          <a:p>
            <a:pPr marL="457200" lvl="0" indent="-368300" defTabSz="457200">
              <a:lnSpc>
                <a:spcPct val="90000"/>
              </a:lnSpc>
              <a:spcBef>
                <a:spcPts val="1000"/>
              </a:spcBef>
              <a:buSzPct val="80000"/>
              <a:buFont typeface="Wingdings 3" charset="2"/>
              <a:buChar char=""/>
            </a:pPr>
            <a:r>
              <a:rPr lang="en-US" sz="1100" dirty="0">
                <a:solidFill>
                  <a:schemeClr val="bg1"/>
                </a:solidFill>
              </a:rPr>
              <a:t>Executive Summary - 1-2 par., problem and proposal</a:t>
            </a:r>
          </a:p>
          <a:p>
            <a:pPr marL="457200" lvl="0" indent="-368300" defTabSz="457200">
              <a:lnSpc>
                <a:spcPct val="90000"/>
              </a:lnSpc>
              <a:spcBef>
                <a:spcPts val="1000"/>
              </a:spcBef>
              <a:buSzPct val="80000"/>
              <a:buFont typeface="Wingdings 3" charset="2"/>
              <a:buChar char=""/>
            </a:pPr>
            <a:r>
              <a:rPr lang="en-US" sz="1100" dirty="0">
                <a:solidFill>
                  <a:schemeClr val="bg1"/>
                </a:solidFill>
              </a:rPr>
              <a:t>Context/Scope - importance, who is impacted</a:t>
            </a:r>
          </a:p>
          <a:p>
            <a:pPr marL="457200" lvl="0" indent="-368300" defTabSz="457200">
              <a:lnSpc>
                <a:spcPct val="90000"/>
              </a:lnSpc>
              <a:spcBef>
                <a:spcPts val="1000"/>
              </a:spcBef>
              <a:buSzPct val="80000"/>
              <a:buFont typeface="Wingdings 3" charset="2"/>
              <a:buChar char=""/>
            </a:pPr>
            <a:r>
              <a:rPr lang="en-US" sz="1100" dirty="0">
                <a:solidFill>
                  <a:schemeClr val="bg1"/>
                </a:solidFill>
              </a:rPr>
              <a:t>Policy Alternatives - explanation of concrete steps</a:t>
            </a:r>
          </a:p>
          <a:p>
            <a:pPr marL="457200" lvl="0" indent="-368300" defTabSz="457200">
              <a:lnSpc>
                <a:spcPct val="90000"/>
              </a:lnSpc>
              <a:spcBef>
                <a:spcPts val="1000"/>
              </a:spcBef>
              <a:buSzPct val="80000"/>
              <a:buFont typeface="Wingdings 3" charset="2"/>
              <a:buChar char=""/>
            </a:pPr>
            <a:r>
              <a:rPr lang="en-US" sz="1100" dirty="0">
                <a:solidFill>
                  <a:schemeClr val="bg1"/>
                </a:solidFill>
              </a:rPr>
              <a:t>Recommendations </a:t>
            </a:r>
          </a:p>
          <a:p>
            <a:pPr marL="457200" lvl="0" indent="-368300" defTabSz="457200">
              <a:lnSpc>
                <a:spcPct val="90000"/>
              </a:lnSpc>
              <a:spcBef>
                <a:spcPts val="1000"/>
              </a:spcBef>
              <a:buSzPct val="80000"/>
              <a:buFont typeface="Wingdings 3" charset="2"/>
              <a:buChar char=""/>
            </a:pPr>
            <a:r>
              <a:rPr lang="en-US" sz="1100" dirty="0">
                <a:solidFill>
                  <a:schemeClr val="bg1"/>
                </a:solidFill>
              </a:rPr>
              <a:t>Appendices </a:t>
            </a:r>
          </a:p>
          <a:p>
            <a:pPr marL="457200" lvl="0" indent="-368300" defTabSz="457200">
              <a:lnSpc>
                <a:spcPct val="90000"/>
              </a:lnSpc>
              <a:spcBef>
                <a:spcPts val="1000"/>
              </a:spcBef>
              <a:buSzPct val="80000"/>
              <a:buFont typeface="Wingdings 3" charset="2"/>
              <a:buChar char=""/>
            </a:pPr>
            <a:r>
              <a:rPr lang="en-US" sz="1100" dirty="0">
                <a:solidFill>
                  <a:schemeClr val="bg1"/>
                </a:solidFill>
              </a:rPr>
              <a:t>Sources</a:t>
            </a:r>
          </a:p>
          <a:p>
            <a:pPr marL="0" lvl="0" indent="0" defTabSz="457200">
              <a:lnSpc>
                <a:spcPct val="90000"/>
              </a:lnSpc>
              <a:spcBef>
                <a:spcPts val="1000"/>
              </a:spcBef>
              <a:buSzPct val="80000"/>
              <a:buFont typeface="Wingdings 3" charset="2"/>
              <a:buChar char=""/>
            </a:pPr>
            <a:endParaRPr lang="en-US" sz="1100" dirty="0">
              <a:solidFill>
                <a:schemeClr val="bg1"/>
              </a:solidFill>
            </a:endParaRPr>
          </a:p>
        </p:txBody>
      </p:sp>
      <p:sp>
        <p:nvSpPr>
          <p:cNvPr id="122" name="Isosceles Triangle 1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3" name="Picture 2">
            <a:extLst>
              <a:ext uri="{FF2B5EF4-FFF2-40B4-BE49-F238E27FC236}">
                <a16:creationId xmlns:a16="http://schemas.microsoft.com/office/drawing/2014/main" id="{E4F2902E-3B55-4F81-A968-315D6FB7EE35}"/>
              </a:ext>
            </a:extLst>
          </p:cNvPr>
          <p:cNvPicPr>
            <a:picLocks noChangeAspect="1"/>
          </p:cNvPicPr>
          <p:nvPr/>
        </p:nvPicPr>
        <p:blipFill>
          <a:blip r:embed="rId3"/>
          <a:stretch>
            <a:fillRect/>
          </a:stretch>
        </p:blipFill>
        <p:spPr>
          <a:xfrm>
            <a:off x="4725563" y="97776"/>
            <a:ext cx="3885504" cy="4947947"/>
          </a:xfrm>
          <a:prstGeom prst="rect">
            <a:avLst/>
          </a:prstGeom>
        </p:spPr>
      </p:pic>
      <p:sp>
        <p:nvSpPr>
          <p:cNvPr id="24" name="Rectangle 23">
            <a:extLst>
              <a:ext uri="{FF2B5EF4-FFF2-40B4-BE49-F238E27FC236}">
                <a16:creationId xmlns:a16="http://schemas.microsoft.com/office/drawing/2014/main" id="{B1E0588C-7E3B-45D5-8414-72BBD0097832}"/>
              </a:ext>
            </a:extLst>
          </p:cNvPr>
          <p:cNvSpPr/>
          <p:nvPr/>
        </p:nvSpPr>
        <p:spPr>
          <a:xfrm>
            <a:off x="6653638" y="2110034"/>
            <a:ext cx="1927327" cy="28788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9252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Outline</a:t>
            </a:r>
            <a:endParaRPr sz="3200"/>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dirty="0"/>
              <a:t>What is public policy?</a:t>
            </a:r>
            <a:endParaRPr sz="2200" dirty="0"/>
          </a:p>
          <a:p>
            <a:pPr marL="0" lvl="0" indent="0" algn="l" rtl="0">
              <a:spcBef>
                <a:spcPts val="1600"/>
              </a:spcBef>
              <a:spcAft>
                <a:spcPts val="0"/>
              </a:spcAft>
              <a:buNone/>
            </a:pPr>
            <a:r>
              <a:rPr lang="en" sz="2200" dirty="0"/>
              <a:t>Who participates in policy?</a:t>
            </a:r>
            <a:endParaRPr sz="2200" dirty="0"/>
          </a:p>
          <a:p>
            <a:pPr marL="0" lvl="0" indent="0" algn="l" rtl="0">
              <a:spcBef>
                <a:spcPts val="1600"/>
              </a:spcBef>
              <a:spcAft>
                <a:spcPts val="0"/>
              </a:spcAft>
              <a:buNone/>
            </a:pPr>
            <a:r>
              <a:rPr lang="en" sz="2200" dirty="0"/>
              <a:t>When is public policy effective and how to tell?</a:t>
            </a:r>
            <a:endParaRPr sz="2200" dirty="0"/>
          </a:p>
          <a:p>
            <a:pPr marL="0" lvl="0" indent="0" algn="l" rtl="0">
              <a:spcBef>
                <a:spcPts val="1600"/>
              </a:spcBef>
              <a:spcAft>
                <a:spcPts val="0"/>
              </a:spcAft>
              <a:buNone/>
            </a:pPr>
            <a:r>
              <a:rPr lang="en" sz="2200" dirty="0"/>
              <a:t>Purpose of a policy brief</a:t>
            </a:r>
            <a:endParaRPr sz="2200" dirty="0"/>
          </a:p>
          <a:p>
            <a:pPr marL="0" lvl="0" indent="0" algn="l" rtl="0">
              <a:spcBef>
                <a:spcPts val="1600"/>
              </a:spcBef>
              <a:spcAft>
                <a:spcPts val="0"/>
              </a:spcAft>
              <a:buNone/>
            </a:pPr>
            <a:r>
              <a:rPr lang="en" sz="2200" dirty="0"/>
              <a:t>How to write a policy brief</a:t>
            </a:r>
            <a:endParaRPr sz="2200" dirty="0"/>
          </a:p>
          <a:p>
            <a:pPr marL="0" lvl="0" indent="0" algn="l" rtl="0">
              <a:spcBef>
                <a:spcPts val="1600"/>
              </a:spcBef>
              <a:spcAft>
                <a:spcPts val="1600"/>
              </a:spcAft>
              <a:buNone/>
            </a:pPr>
            <a:r>
              <a:rPr lang="en" sz="2200" dirty="0"/>
              <a:t>Example of a policy brief in public health</a:t>
            </a: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grpSp>
        <p:nvGrpSpPr>
          <p:cNvPr id="104" name="Group 103">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5" name="Straight Connector 104">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7"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6" name="Rectangle 1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Isosceles Triangle 1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2" name="Google Shape;162;p31"/>
          <p:cNvSpPr txBox="1">
            <a:spLocks noGrp="1"/>
          </p:cNvSpPr>
          <p:nvPr>
            <p:ph type="title"/>
          </p:nvPr>
        </p:nvSpPr>
        <p:spPr>
          <a:xfrm>
            <a:off x="505315" y="482600"/>
            <a:ext cx="3152284" cy="1031706"/>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buClr>
                <a:srgbClr val="000000"/>
              </a:buClr>
              <a:buSzPts val="1100"/>
            </a:pPr>
            <a:r>
              <a:rPr lang="en-US" sz="3300">
                <a:solidFill>
                  <a:schemeClr val="bg1"/>
                </a:solidFill>
              </a:rPr>
              <a:t>Possible Components</a:t>
            </a:r>
          </a:p>
          <a:p>
            <a:pPr marL="0" lvl="0" indent="0" defTabSz="457200">
              <a:lnSpc>
                <a:spcPct val="90000"/>
              </a:lnSpc>
              <a:spcBef>
                <a:spcPct val="0"/>
              </a:spcBef>
              <a:spcAft>
                <a:spcPts val="0"/>
              </a:spcAft>
            </a:pPr>
            <a:endParaRPr lang="en-US" sz="3300">
              <a:solidFill>
                <a:schemeClr val="bg1"/>
              </a:solidFill>
            </a:endParaRPr>
          </a:p>
        </p:txBody>
      </p:sp>
      <p:sp>
        <p:nvSpPr>
          <p:cNvPr id="163" name="Google Shape;163;p31"/>
          <p:cNvSpPr txBox="1">
            <a:spLocks noGrp="1"/>
          </p:cNvSpPr>
          <p:nvPr>
            <p:ph type="body" idx="1"/>
          </p:nvPr>
        </p:nvSpPr>
        <p:spPr>
          <a:xfrm>
            <a:off x="0" y="1620442"/>
            <a:ext cx="4071261" cy="2580083"/>
          </a:xfrm>
          <a:prstGeom prst="rect">
            <a:avLst/>
          </a:prstGeom>
        </p:spPr>
        <p:txBody>
          <a:bodyPr spcFirstLastPara="1" vert="horz" lIns="91440" tIns="45720" rIns="91440" bIns="45720" rtlCol="0" anchorCtr="0">
            <a:normAutofit/>
          </a:bodyPr>
          <a:lstStyle/>
          <a:p>
            <a:pPr marL="457200" lvl="0" indent="-368300" defTabSz="457200">
              <a:lnSpc>
                <a:spcPct val="90000"/>
              </a:lnSpc>
              <a:spcBef>
                <a:spcPts val="1000"/>
              </a:spcBef>
              <a:buSzPct val="80000"/>
              <a:buFont typeface="Wingdings 3" charset="2"/>
              <a:buChar char=""/>
            </a:pPr>
            <a:r>
              <a:rPr lang="en-US" sz="1100" dirty="0">
                <a:solidFill>
                  <a:schemeClr val="bg1"/>
                </a:solidFill>
              </a:rPr>
              <a:t>Title - quickly communicate content</a:t>
            </a:r>
          </a:p>
          <a:p>
            <a:pPr marL="457200" lvl="0" indent="-368300" defTabSz="457200">
              <a:lnSpc>
                <a:spcPct val="90000"/>
              </a:lnSpc>
              <a:spcBef>
                <a:spcPts val="1000"/>
              </a:spcBef>
              <a:buSzPct val="80000"/>
              <a:buFont typeface="Wingdings 3" charset="2"/>
              <a:buChar char=""/>
            </a:pPr>
            <a:r>
              <a:rPr lang="en-US" sz="1100" dirty="0">
                <a:solidFill>
                  <a:schemeClr val="bg1"/>
                </a:solidFill>
              </a:rPr>
              <a:t>Executive Summary - 1-2 par., problem and proposal</a:t>
            </a:r>
          </a:p>
          <a:p>
            <a:pPr marL="457200" lvl="0" indent="-368300" defTabSz="457200">
              <a:lnSpc>
                <a:spcPct val="90000"/>
              </a:lnSpc>
              <a:spcBef>
                <a:spcPts val="1000"/>
              </a:spcBef>
              <a:buSzPct val="80000"/>
              <a:buFont typeface="Wingdings 3" charset="2"/>
              <a:buChar char=""/>
            </a:pPr>
            <a:r>
              <a:rPr lang="en-US" sz="1100" dirty="0">
                <a:solidFill>
                  <a:schemeClr val="bg1"/>
                </a:solidFill>
              </a:rPr>
              <a:t>Context/Scope - importance, who is impacted</a:t>
            </a:r>
          </a:p>
          <a:p>
            <a:pPr marL="457200" lvl="0" indent="-368300" defTabSz="457200">
              <a:lnSpc>
                <a:spcPct val="90000"/>
              </a:lnSpc>
              <a:spcBef>
                <a:spcPts val="1000"/>
              </a:spcBef>
              <a:buSzPct val="80000"/>
              <a:buFont typeface="Wingdings 3" charset="2"/>
              <a:buChar char=""/>
            </a:pPr>
            <a:r>
              <a:rPr lang="en-US" sz="1100" dirty="0">
                <a:solidFill>
                  <a:schemeClr val="bg1"/>
                </a:solidFill>
              </a:rPr>
              <a:t>Policy Alternatives - explanation of concrete steps</a:t>
            </a:r>
          </a:p>
          <a:p>
            <a:pPr marL="457200" lvl="0" indent="-368300" defTabSz="457200">
              <a:lnSpc>
                <a:spcPct val="90000"/>
              </a:lnSpc>
              <a:spcBef>
                <a:spcPts val="1000"/>
              </a:spcBef>
              <a:buSzPct val="80000"/>
              <a:buFont typeface="Wingdings 3" charset="2"/>
              <a:buChar char=""/>
            </a:pPr>
            <a:r>
              <a:rPr lang="en-US" sz="1100" dirty="0">
                <a:solidFill>
                  <a:schemeClr val="bg1"/>
                </a:solidFill>
              </a:rPr>
              <a:t>Recommendations - suggest action</a:t>
            </a:r>
          </a:p>
          <a:p>
            <a:pPr marL="457200" lvl="0" indent="-368300" defTabSz="457200">
              <a:lnSpc>
                <a:spcPct val="90000"/>
              </a:lnSpc>
              <a:spcBef>
                <a:spcPts val="1000"/>
              </a:spcBef>
              <a:buSzPct val="80000"/>
              <a:buFont typeface="Wingdings 3" charset="2"/>
              <a:buChar char=""/>
            </a:pPr>
            <a:r>
              <a:rPr lang="en-US" sz="1100" dirty="0">
                <a:solidFill>
                  <a:schemeClr val="bg1"/>
                </a:solidFill>
              </a:rPr>
              <a:t>Appendices </a:t>
            </a:r>
          </a:p>
          <a:p>
            <a:pPr marL="457200" lvl="0" indent="-368300" defTabSz="457200">
              <a:lnSpc>
                <a:spcPct val="90000"/>
              </a:lnSpc>
              <a:spcBef>
                <a:spcPts val="1000"/>
              </a:spcBef>
              <a:buSzPct val="80000"/>
              <a:buFont typeface="Wingdings 3" charset="2"/>
              <a:buChar char=""/>
            </a:pPr>
            <a:r>
              <a:rPr lang="en-US" sz="1100" dirty="0">
                <a:solidFill>
                  <a:schemeClr val="bg1"/>
                </a:solidFill>
              </a:rPr>
              <a:t>Sources</a:t>
            </a:r>
          </a:p>
          <a:p>
            <a:pPr marL="0" lvl="0" indent="0" defTabSz="457200">
              <a:lnSpc>
                <a:spcPct val="90000"/>
              </a:lnSpc>
              <a:spcBef>
                <a:spcPts val="1000"/>
              </a:spcBef>
              <a:buSzPct val="80000"/>
              <a:buFont typeface="Wingdings 3" charset="2"/>
              <a:buChar char=""/>
            </a:pPr>
            <a:endParaRPr lang="en-US" sz="1100" dirty="0">
              <a:solidFill>
                <a:schemeClr val="bg1"/>
              </a:solidFill>
            </a:endParaRPr>
          </a:p>
        </p:txBody>
      </p:sp>
      <p:sp>
        <p:nvSpPr>
          <p:cNvPr id="122" name="Isosceles Triangle 1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3" name="Picture 2">
            <a:extLst>
              <a:ext uri="{FF2B5EF4-FFF2-40B4-BE49-F238E27FC236}">
                <a16:creationId xmlns:a16="http://schemas.microsoft.com/office/drawing/2014/main" id="{222A0541-AD1D-4E61-9AEF-25ED25AA6B3D}"/>
              </a:ext>
            </a:extLst>
          </p:cNvPr>
          <p:cNvPicPr>
            <a:picLocks noChangeAspect="1"/>
          </p:cNvPicPr>
          <p:nvPr/>
        </p:nvPicPr>
        <p:blipFill>
          <a:blip r:embed="rId3"/>
          <a:stretch>
            <a:fillRect/>
          </a:stretch>
        </p:blipFill>
        <p:spPr>
          <a:xfrm>
            <a:off x="4722987" y="228600"/>
            <a:ext cx="3892522" cy="4901010"/>
          </a:xfrm>
          <a:prstGeom prst="rect">
            <a:avLst/>
          </a:prstGeom>
        </p:spPr>
      </p:pic>
      <p:sp>
        <p:nvSpPr>
          <p:cNvPr id="23" name="Rectangle 22">
            <a:extLst>
              <a:ext uri="{FF2B5EF4-FFF2-40B4-BE49-F238E27FC236}">
                <a16:creationId xmlns:a16="http://schemas.microsoft.com/office/drawing/2014/main" id="{01960BAA-3CFD-43D4-A45F-79F5572E4581}"/>
              </a:ext>
            </a:extLst>
          </p:cNvPr>
          <p:cNvSpPr/>
          <p:nvPr/>
        </p:nvSpPr>
        <p:spPr>
          <a:xfrm>
            <a:off x="4747717" y="670621"/>
            <a:ext cx="3809950" cy="28256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83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grpSp>
        <p:nvGrpSpPr>
          <p:cNvPr id="104" name="Group 103">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350"/>
            <a:ext cx="9144001" cy="5149850"/>
            <a:chOff x="0" y="-8467"/>
            <a:chExt cx="12192000" cy="6866467"/>
          </a:xfrm>
        </p:grpSpPr>
        <p:cxnSp>
          <p:nvCxnSpPr>
            <p:cNvPr id="105" name="Straight Connector 104">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7"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Isosceles Triangle 108">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2"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Isosceles Triangle 112">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4" name="Isosceles Triangle 113">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16" name="Rectangle 115">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495094" cy="514349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0" name="Isosceles Triangle 119">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2"/>
            <a:ext cx="792559" cy="5143500"/>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2" name="Google Shape;162;p31"/>
          <p:cNvSpPr txBox="1">
            <a:spLocks noGrp="1"/>
          </p:cNvSpPr>
          <p:nvPr>
            <p:ph type="title"/>
          </p:nvPr>
        </p:nvSpPr>
        <p:spPr>
          <a:xfrm>
            <a:off x="505315" y="482600"/>
            <a:ext cx="3152284" cy="1031706"/>
          </a:xfrm>
          <a:prstGeom prst="rect">
            <a:avLst/>
          </a:prstGeom>
        </p:spPr>
        <p:txBody>
          <a:bodyPr spcFirstLastPara="1" vert="horz" lIns="91440" tIns="45720" rIns="91440" bIns="45720" rtlCol="0" anchor="ctr" anchorCtr="0">
            <a:normAutofit/>
          </a:bodyPr>
          <a:lstStyle/>
          <a:p>
            <a:pPr marL="0" lvl="0" indent="0" defTabSz="457200">
              <a:lnSpc>
                <a:spcPct val="90000"/>
              </a:lnSpc>
              <a:spcBef>
                <a:spcPct val="0"/>
              </a:spcBef>
              <a:spcAft>
                <a:spcPts val="0"/>
              </a:spcAft>
              <a:buClr>
                <a:srgbClr val="000000"/>
              </a:buClr>
              <a:buSzPts val="1100"/>
            </a:pPr>
            <a:r>
              <a:rPr lang="en-US" sz="3300">
                <a:solidFill>
                  <a:schemeClr val="bg1"/>
                </a:solidFill>
              </a:rPr>
              <a:t>Possible Components</a:t>
            </a:r>
          </a:p>
          <a:p>
            <a:pPr marL="0" lvl="0" indent="0" defTabSz="457200">
              <a:lnSpc>
                <a:spcPct val="90000"/>
              </a:lnSpc>
              <a:spcBef>
                <a:spcPct val="0"/>
              </a:spcBef>
              <a:spcAft>
                <a:spcPts val="0"/>
              </a:spcAft>
            </a:pPr>
            <a:endParaRPr lang="en-US" sz="3300">
              <a:solidFill>
                <a:schemeClr val="bg1"/>
              </a:solidFill>
            </a:endParaRPr>
          </a:p>
        </p:txBody>
      </p:sp>
      <p:sp>
        <p:nvSpPr>
          <p:cNvPr id="163" name="Google Shape;163;p31"/>
          <p:cNvSpPr txBox="1">
            <a:spLocks noGrp="1"/>
          </p:cNvSpPr>
          <p:nvPr>
            <p:ph type="body" idx="1"/>
          </p:nvPr>
        </p:nvSpPr>
        <p:spPr>
          <a:xfrm>
            <a:off x="1" y="1620442"/>
            <a:ext cx="3982778" cy="2580083"/>
          </a:xfrm>
          <a:prstGeom prst="rect">
            <a:avLst/>
          </a:prstGeom>
        </p:spPr>
        <p:txBody>
          <a:bodyPr spcFirstLastPara="1" vert="horz" lIns="91440" tIns="45720" rIns="91440" bIns="45720" rtlCol="0" anchorCtr="0">
            <a:normAutofit/>
          </a:bodyPr>
          <a:lstStyle/>
          <a:p>
            <a:pPr marL="457200" lvl="0" indent="-368300" defTabSz="457200">
              <a:lnSpc>
                <a:spcPct val="90000"/>
              </a:lnSpc>
              <a:spcBef>
                <a:spcPts val="1000"/>
              </a:spcBef>
              <a:buSzPct val="80000"/>
              <a:buFont typeface="Wingdings 3" charset="2"/>
              <a:buChar char=""/>
            </a:pPr>
            <a:r>
              <a:rPr lang="en-US" sz="1100" dirty="0">
                <a:solidFill>
                  <a:schemeClr val="bg1"/>
                </a:solidFill>
              </a:rPr>
              <a:t>Title - quickly communicate content</a:t>
            </a:r>
          </a:p>
          <a:p>
            <a:pPr marL="457200" lvl="0" indent="-368300" defTabSz="457200">
              <a:lnSpc>
                <a:spcPct val="90000"/>
              </a:lnSpc>
              <a:spcBef>
                <a:spcPts val="1000"/>
              </a:spcBef>
              <a:buSzPct val="80000"/>
              <a:buFont typeface="Wingdings 3" charset="2"/>
              <a:buChar char=""/>
            </a:pPr>
            <a:r>
              <a:rPr lang="en-US" sz="1100" dirty="0">
                <a:solidFill>
                  <a:schemeClr val="bg1"/>
                </a:solidFill>
              </a:rPr>
              <a:t>Executive Summary - 1-2 par., problem and proposal</a:t>
            </a:r>
          </a:p>
          <a:p>
            <a:pPr marL="457200" lvl="0" indent="-368300" defTabSz="457200">
              <a:lnSpc>
                <a:spcPct val="90000"/>
              </a:lnSpc>
              <a:spcBef>
                <a:spcPts val="1000"/>
              </a:spcBef>
              <a:buSzPct val="80000"/>
              <a:buFont typeface="Wingdings 3" charset="2"/>
              <a:buChar char=""/>
            </a:pPr>
            <a:r>
              <a:rPr lang="en-US" sz="1100" dirty="0">
                <a:solidFill>
                  <a:schemeClr val="bg1"/>
                </a:solidFill>
              </a:rPr>
              <a:t>Context/Scope - importance, who is impacted</a:t>
            </a:r>
          </a:p>
          <a:p>
            <a:pPr marL="457200" lvl="0" indent="-368300" defTabSz="457200">
              <a:lnSpc>
                <a:spcPct val="90000"/>
              </a:lnSpc>
              <a:spcBef>
                <a:spcPts val="1000"/>
              </a:spcBef>
              <a:buSzPct val="80000"/>
              <a:buFont typeface="Wingdings 3" charset="2"/>
              <a:buChar char=""/>
            </a:pPr>
            <a:r>
              <a:rPr lang="en-US" sz="1100" dirty="0">
                <a:solidFill>
                  <a:schemeClr val="bg1"/>
                </a:solidFill>
              </a:rPr>
              <a:t>Policy Alternatives - explanation of concrete steps</a:t>
            </a:r>
          </a:p>
          <a:p>
            <a:pPr marL="457200" lvl="0" indent="-368300" defTabSz="457200">
              <a:lnSpc>
                <a:spcPct val="90000"/>
              </a:lnSpc>
              <a:spcBef>
                <a:spcPts val="1000"/>
              </a:spcBef>
              <a:buSzPct val="80000"/>
              <a:buFont typeface="Wingdings 3" charset="2"/>
              <a:buChar char=""/>
            </a:pPr>
            <a:r>
              <a:rPr lang="en-US" sz="1100" dirty="0">
                <a:solidFill>
                  <a:schemeClr val="bg1"/>
                </a:solidFill>
              </a:rPr>
              <a:t>Recommendations - suggest action</a:t>
            </a:r>
          </a:p>
          <a:p>
            <a:pPr marL="457200" lvl="0" indent="-368300" defTabSz="457200">
              <a:lnSpc>
                <a:spcPct val="90000"/>
              </a:lnSpc>
              <a:spcBef>
                <a:spcPts val="1000"/>
              </a:spcBef>
              <a:buSzPct val="80000"/>
              <a:buFont typeface="Wingdings 3" charset="2"/>
              <a:buChar char=""/>
            </a:pPr>
            <a:r>
              <a:rPr lang="en-US" sz="1100" dirty="0">
                <a:solidFill>
                  <a:schemeClr val="bg1"/>
                </a:solidFill>
              </a:rPr>
              <a:t>Appendices - evidence and details</a:t>
            </a:r>
          </a:p>
          <a:p>
            <a:pPr marL="457200" lvl="0" indent="-368300" defTabSz="457200">
              <a:lnSpc>
                <a:spcPct val="90000"/>
              </a:lnSpc>
              <a:spcBef>
                <a:spcPts val="1000"/>
              </a:spcBef>
              <a:buSzPct val="80000"/>
              <a:buFont typeface="Wingdings 3" charset="2"/>
              <a:buChar char=""/>
            </a:pPr>
            <a:r>
              <a:rPr lang="en-US" sz="1100" dirty="0">
                <a:solidFill>
                  <a:schemeClr val="bg1"/>
                </a:solidFill>
              </a:rPr>
              <a:t>Sources</a:t>
            </a:r>
          </a:p>
          <a:p>
            <a:pPr marL="0" lvl="0" indent="0" defTabSz="457200">
              <a:lnSpc>
                <a:spcPct val="90000"/>
              </a:lnSpc>
              <a:spcBef>
                <a:spcPts val="1000"/>
              </a:spcBef>
              <a:buSzPct val="80000"/>
              <a:buFont typeface="Wingdings 3" charset="2"/>
              <a:buChar char=""/>
            </a:pPr>
            <a:endParaRPr lang="en-US" sz="1100" dirty="0">
              <a:solidFill>
                <a:schemeClr val="bg1"/>
              </a:solidFill>
            </a:endParaRPr>
          </a:p>
        </p:txBody>
      </p:sp>
      <p:sp>
        <p:nvSpPr>
          <p:cNvPr id="122" name="Isosceles Triangle 121">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3009900"/>
            <a:ext cx="336549" cy="21336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21" name="Picture 20">
            <a:extLst>
              <a:ext uri="{FF2B5EF4-FFF2-40B4-BE49-F238E27FC236}">
                <a16:creationId xmlns:a16="http://schemas.microsoft.com/office/drawing/2014/main" id="{2F1757ED-BD20-4390-A1D1-7233C415DC01}"/>
              </a:ext>
            </a:extLst>
          </p:cNvPr>
          <p:cNvPicPr>
            <a:picLocks noChangeAspect="1"/>
          </p:cNvPicPr>
          <p:nvPr/>
        </p:nvPicPr>
        <p:blipFill>
          <a:blip r:embed="rId3"/>
          <a:stretch>
            <a:fillRect/>
          </a:stretch>
        </p:blipFill>
        <p:spPr>
          <a:xfrm>
            <a:off x="4722987" y="228600"/>
            <a:ext cx="3892522" cy="4901010"/>
          </a:xfrm>
          <a:prstGeom prst="rect">
            <a:avLst/>
          </a:prstGeom>
        </p:spPr>
      </p:pic>
      <p:sp>
        <p:nvSpPr>
          <p:cNvPr id="22" name="Rectangle 21">
            <a:extLst>
              <a:ext uri="{FF2B5EF4-FFF2-40B4-BE49-F238E27FC236}">
                <a16:creationId xmlns:a16="http://schemas.microsoft.com/office/drawing/2014/main" id="{4371671C-34CF-4F21-8589-06E5AA50E309}"/>
              </a:ext>
            </a:extLst>
          </p:cNvPr>
          <p:cNvSpPr/>
          <p:nvPr/>
        </p:nvSpPr>
        <p:spPr>
          <a:xfrm>
            <a:off x="4748663" y="3595357"/>
            <a:ext cx="3809950" cy="14809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Resources</a:t>
            </a:r>
            <a:endParaRPr sz="3200"/>
          </a:p>
        </p:txBody>
      </p:sp>
      <p:sp>
        <p:nvSpPr>
          <p:cNvPr id="175" name="Google Shape;175;p3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University of North Carolina, Writing Center </a:t>
            </a:r>
            <a:r>
              <a:rPr lang="en" dirty="0"/>
              <a:t>http://writingcenter.unc.edu/policy-briefs/</a:t>
            </a:r>
            <a:endParaRPr dirty="0"/>
          </a:p>
          <a:p>
            <a:pPr marL="457200" lvl="0" indent="-368300" algn="l" rtl="0">
              <a:spcBef>
                <a:spcPts val="0"/>
              </a:spcBef>
              <a:spcAft>
                <a:spcPts val="0"/>
              </a:spcAft>
              <a:buSzPts val="2200"/>
              <a:buChar char="●"/>
            </a:pPr>
            <a:r>
              <a:rPr lang="en" sz="2200" dirty="0"/>
              <a:t>International Development Research Centre </a:t>
            </a:r>
            <a:r>
              <a:rPr lang="en" dirty="0"/>
              <a:t>https://www.idrc.ca/sites/default/files/idrcpolicybrieftoolkit.pdf</a:t>
            </a:r>
            <a:endParaRPr dirty="0"/>
          </a:p>
          <a:p>
            <a:pPr marL="457200" lvl="0" indent="-368300" algn="l" rtl="0">
              <a:spcBef>
                <a:spcPts val="0"/>
              </a:spcBef>
              <a:spcAft>
                <a:spcPts val="0"/>
              </a:spcAft>
              <a:buSzPts val="2200"/>
              <a:buChar char="●"/>
            </a:pPr>
            <a:r>
              <a:rPr lang="en" sz="2200" dirty="0"/>
              <a:t>Jones and Bartlett Publishers, Student Resources </a:t>
            </a:r>
            <a:r>
              <a:rPr lang="en" dirty="0">
                <a:hlinkClick r:id="rId3"/>
              </a:rPr>
              <a:t>http://www.jbpub.com/essentialpublichealth/skolnik/sampleFiles.aspx</a:t>
            </a:r>
            <a:endParaRPr lang="en" dirty="0"/>
          </a:p>
          <a:p>
            <a:pPr marL="457200" lvl="0" indent="-368300" algn="l" rtl="0">
              <a:spcBef>
                <a:spcPts val="0"/>
              </a:spcBef>
              <a:spcAft>
                <a:spcPts val="0"/>
              </a:spcAft>
              <a:buSzPts val="2200"/>
              <a:buChar char="●"/>
            </a:pPr>
            <a:r>
              <a:rPr lang="en-US" b="0" i="0" dirty="0">
                <a:solidFill>
                  <a:srgbClr val="222222"/>
                </a:solidFill>
                <a:effectLst/>
                <a:latin typeface="Arial" panose="020B0604020202020204" pitchFamily="34" charset="0"/>
              </a:rPr>
              <a:t>Miguel, Edward, and Michael Kremer. "Worms: identifying impacts on education and health in the presence of treatment externalities." </a:t>
            </a:r>
            <a:r>
              <a:rPr lang="en-US" b="0" i="1" dirty="0" err="1">
                <a:solidFill>
                  <a:srgbClr val="222222"/>
                </a:solidFill>
                <a:effectLst/>
                <a:latin typeface="Arial" panose="020B0604020202020204" pitchFamily="34" charset="0"/>
              </a:rPr>
              <a:t>Econometrica</a:t>
            </a:r>
            <a:r>
              <a:rPr lang="en-US" b="0" i="0" dirty="0">
                <a:solidFill>
                  <a:srgbClr val="222222"/>
                </a:solidFill>
                <a:effectLst/>
                <a:latin typeface="Arial" panose="020B0604020202020204" pitchFamily="34" charset="0"/>
              </a:rPr>
              <a:t> 72.1 (2004): 159-217.</a:t>
            </a:r>
            <a:endParaRPr lang="en" b="0" i="0" dirty="0">
              <a:solidFill>
                <a:srgbClr val="222222"/>
              </a:solidFill>
              <a:effectLst/>
              <a:latin typeface="Arial" panose="020B0604020202020204" pitchFamily="34" charset="0"/>
            </a:endParaRPr>
          </a:p>
          <a:p>
            <a:pPr marL="457200" lvl="0" indent="-368300" algn="l" rtl="0">
              <a:spcBef>
                <a:spcPts val="0"/>
              </a:spcBef>
              <a:spcAft>
                <a:spcPts val="0"/>
              </a:spcAft>
              <a:buSzPts val="2200"/>
              <a:buChar char="●"/>
            </a:pPr>
            <a:r>
              <a:rPr lang="en" sz="2200" dirty="0"/>
              <a:t>International Povery Action and J-PAL</a:t>
            </a:r>
          </a:p>
          <a:p>
            <a:pPr marL="88900" lvl="0" indent="0" algn="l" rtl="0">
              <a:spcBef>
                <a:spcPts val="0"/>
              </a:spcBef>
              <a:spcAft>
                <a:spcPts val="0"/>
              </a:spcAft>
              <a:buSzPts val="2200"/>
              <a:buNone/>
            </a:pPr>
            <a:r>
              <a:rPr lang="en-US" dirty="0"/>
              <a:t>	   </a:t>
            </a:r>
            <a:r>
              <a:rPr lang="en-US" dirty="0">
                <a:hlinkClick r:id="rId4"/>
              </a:rPr>
              <a:t>https://www.poverty-action.org/publication/deworming-best-buy-development</a:t>
            </a:r>
            <a:endParaRPr lang="en-US" dirty="0"/>
          </a:p>
          <a:p>
            <a:pPr marL="88900" lvl="0" indent="0" algn="l" rtl="0">
              <a:spcBef>
                <a:spcPts val="0"/>
              </a:spcBef>
              <a:spcAft>
                <a:spcPts val="0"/>
              </a:spcAft>
              <a:buSzPts val="2200"/>
              <a:buNone/>
            </a:pPr>
            <a:endParaRPr dirty="0"/>
          </a:p>
          <a:p>
            <a:pPr marL="0" lvl="0" indent="0" algn="l" rtl="0">
              <a:spcBef>
                <a:spcPts val="1600"/>
              </a:spcBef>
              <a:spcAft>
                <a:spcPts val="1600"/>
              </a:spcAft>
              <a:buNone/>
            </a:pPr>
            <a:endParaRPr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000000"/>
              </a:buClr>
              <a:buSzPts val="1100"/>
              <a:buFont typeface="Arial"/>
              <a:buNone/>
            </a:pPr>
            <a:r>
              <a:rPr lang="en" sz="2400">
                <a:solidFill>
                  <a:schemeClr val="lt2"/>
                </a:solidFill>
              </a:rPr>
              <a:t>Contact Information:</a:t>
            </a:r>
            <a:endParaRPr sz="2400"/>
          </a:p>
        </p:txBody>
      </p:sp>
      <p:sp>
        <p:nvSpPr>
          <p:cNvPr id="181" name="Google Shape;181;p34"/>
          <p:cNvSpPr txBox="1">
            <a:spLocks noGrp="1"/>
          </p:cNvSpPr>
          <p:nvPr>
            <p:ph type="body" idx="1"/>
          </p:nvPr>
        </p:nvSpPr>
        <p:spPr>
          <a:xfrm>
            <a:off x="311700" y="1152474"/>
            <a:ext cx="8520600" cy="3933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ctr" rtl="0">
              <a:lnSpc>
                <a:spcPct val="100000"/>
              </a:lnSpc>
              <a:spcBef>
                <a:spcPts val="1600"/>
              </a:spcBef>
              <a:spcAft>
                <a:spcPts val="1600"/>
              </a:spcAft>
              <a:buNone/>
            </a:pPr>
            <a:r>
              <a:rPr lang="en" dirty="0"/>
              <a:t>Alejandro Beltran</a:t>
            </a:r>
          </a:p>
          <a:p>
            <a:pPr marL="0" lvl="0" indent="0" algn="ctr" rtl="0">
              <a:lnSpc>
                <a:spcPct val="100000"/>
              </a:lnSpc>
              <a:spcBef>
                <a:spcPts val="1600"/>
              </a:spcBef>
              <a:spcAft>
                <a:spcPts val="1600"/>
              </a:spcAft>
              <a:buNone/>
            </a:pPr>
            <a:r>
              <a:rPr lang="en-US" u="sng" dirty="0">
                <a:solidFill>
                  <a:schemeClr val="hlink"/>
                </a:solidFill>
                <a:hlinkClick r:id="rId3"/>
              </a:rPr>
              <a:t>alejandrobeltran@email.arizona.edu</a:t>
            </a:r>
            <a:endParaRPr lang="en-US" u="sng" dirty="0">
              <a:solidFill>
                <a:schemeClr val="hlink"/>
              </a:solidFill>
            </a:endParaRP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Logan Blair</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hlinkClick r:id="rId4"/>
              </a:rPr>
              <a:t>blairlo@email.arizona.edu</a:t>
            </a:r>
            <a:endParaRPr lang="en-US" dirty="0"/>
          </a:p>
          <a:p>
            <a:pPr marL="0" lvl="0" indent="0" algn="ctr" rtl="0">
              <a:spcBef>
                <a:spcPts val="0"/>
              </a:spcBef>
              <a:spcAft>
                <a:spcPts val="0"/>
              </a:spcAft>
              <a:buNone/>
            </a:pPr>
            <a:endParaRPr dirty="0"/>
          </a:p>
          <a:p>
            <a:pPr marL="0" lvl="0" indent="0" algn="ctr" rtl="0">
              <a:lnSpc>
                <a:spcPct val="100000"/>
              </a:lnSpc>
              <a:spcBef>
                <a:spcPts val="1600"/>
              </a:spcBef>
              <a:spcAft>
                <a:spcPts val="1600"/>
              </a:spcAft>
              <a:buNone/>
            </a:pPr>
            <a:endParaRPr lang="en" dirty="0"/>
          </a:p>
          <a:p>
            <a:pPr marL="0" lvl="0" indent="0" algn="ctr" rtl="0">
              <a:lnSpc>
                <a:spcPct val="100000"/>
              </a:lnSpc>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public policy?</a:t>
            </a:r>
            <a:endParaRPr/>
          </a:p>
        </p:txBody>
      </p:sp>
      <p:sp>
        <p:nvSpPr>
          <p:cNvPr id="67" name="Google Shape;67;p15"/>
          <p:cNvSpPr txBox="1">
            <a:spLocks noGrp="1"/>
          </p:cNvSpPr>
          <p:nvPr>
            <p:ph type="body" idx="1"/>
          </p:nvPr>
        </p:nvSpPr>
        <p:spPr>
          <a:xfrm>
            <a:off x="311700" y="1616529"/>
            <a:ext cx="7125964" cy="3156646"/>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Strategies to achieve an objective that aligns with your beliefs and values.</a:t>
            </a:r>
            <a:endParaRPr sz="2200" dirty="0"/>
          </a:p>
          <a:p>
            <a:pPr marL="457200" lvl="0" indent="-368300" algn="l" rtl="0">
              <a:spcBef>
                <a:spcPts val="0"/>
              </a:spcBef>
              <a:spcAft>
                <a:spcPts val="0"/>
              </a:spcAft>
              <a:buSzPts val="2200"/>
              <a:buChar char="●"/>
            </a:pPr>
            <a:r>
              <a:rPr lang="en" sz="2200" dirty="0"/>
              <a:t>Policy comes in many different forms</a:t>
            </a:r>
            <a:endParaRPr sz="2200" dirty="0"/>
          </a:p>
          <a:p>
            <a:pPr marL="914400" lvl="1" indent="-368300" algn="l" rtl="0">
              <a:spcBef>
                <a:spcPts val="0"/>
              </a:spcBef>
              <a:spcAft>
                <a:spcPts val="0"/>
              </a:spcAft>
              <a:buSzPts val="2200"/>
              <a:buChar char="○"/>
            </a:pPr>
            <a:r>
              <a:rPr lang="en" sz="2200" dirty="0"/>
              <a:t>Rules</a:t>
            </a:r>
            <a:endParaRPr sz="2200" dirty="0"/>
          </a:p>
          <a:p>
            <a:pPr marL="914400" lvl="1" indent="-368300" algn="l" rtl="0">
              <a:spcBef>
                <a:spcPts val="0"/>
              </a:spcBef>
              <a:spcAft>
                <a:spcPts val="0"/>
              </a:spcAft>
              <a:buSzPts val="2200"/>
              <a:buChar char="○"/>
            </a:pPr>
            <a:r>
              <a:rPr lang="en" sz="2200" dirty="0"/>
              <a:t>Programs</a:t>
            </a:r>
            <a:endParaRPr sz="2200" dirty="0"/>
          </a:p>
          <a:p>
            <a:pPr marL="457200" lvl="0" indent="-368300" algn="l" rtl="0">
              <a:spcBef>
                <a:spcPts val="0"/>
              </a:spcBef>
              <a:spcAft>
                <a:spcPts val="0"/>
              </a:spcAft>
              <a:buSzPts val="2200"/>
              <a:buChar char="●"/>
            </a:pPr>
            <a:r>
              <a:rPr lang="en" sz="2200" dirty="0"/>
              <a:t>Examples from health domain?</a:t>
            </a:r>
            <a:endParaRPr sz="2200" dirty="0"/>
          </a:p>
          <a:p>
            <a:pPr marL="914400" lvl="1" indent="-368300" algn="l" rtl="0">
              <a:spcBef>
                <a:spcPts val="0"/>
              </a:spcBef>
              <a:spcAft>
                <a:spcPts val="0"/>
              </a:spcAft>
              <a:buSzPts val="2200"/>
              <a:buChar char="○"/>
            </a:pPr>
            <a:r>
              <a:rPr lang="en" sz="2200" dirty="0"/>
              <a:t>Mandatory vaccination for kindergarteners</a:t>
            </a:r>
            <a:endParaRPr sz="2200" dirty="0"/>
          </a:p>
          <a:p>
            <a:pPr marL="914400" lvl="1" indent="-368300" algn="l" rtl="0">
              <a:spcBef>
                <a:spcPts val="0"/>
              </a:spcBef>
              <a:spcAft>
                <a:spcPts val="0"/>
              </a:spcAft>
              <a:buSzPts val="2200"/>
              <a:buChar char="○"/>
            </a:pPr>
            <a:r>
              <a:rPr lang="en" sz="2200" dirty="0"/>
              <a:t>Flu vaccine awareness campaigns</a:t>
            </a:r>
            <a:endParaRPr sz="2200" dirty="0"/>
          </a:p>
          <a:p>
            <a:pPr marL="0" lvl="0" indent="0" algn="l" rtl="0">
              <a:spcBef>
                <a:spcPts val="1600"/>
              </a:spcBef>
              <a:spcAft>
                <a:spcPts val="1600"/>
              </a:spcAft>
              <a:buNone/>
            </a:pPr>
            <a:endParaRPr sz="2200" dirty="0"/>
          </a:p>
        </p:txBody>
      </p:sp>
      <p:sp>
        <p:nvSpPr>
          <p:cNvPr id="2" name="Oval 1">
            <a:extLst>
              <a:ext uri="{FF2B5EF4-FFF2-40B4-BE49-F238E27FC236}">
                <a16:creationId xmlns:a16="http://schemas.microsoft.com/office/drawing/2014/main" id="{FAFC3E3D-9BB0-BA44-A34C-330406D9AF9E}"/>
              </a:ext>
            </a:extLst>
          </p:cNvPr>
          <p:cNvSpPr/>
          <p:nvPr/>
        </p:nvSpPr>
        <p:spPr>
          <a:xfrm>
            <a:off x="5510151" y="0"/>
            <a:ext cx="1689292" cy="16165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Alejandro Beltran</a:t>
            </a: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23164" y="288274"/>
            <a:ext cx="7022354" cy="11163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When does a health problem become public?</a:t>
            </a:r>
            <a:endParaRPr dirty="0"/>
          </a:p>
        </p:txBody>
      </p:sp>
      <p:sp>
        <p:nvSpPr>
          <p:cNvPr id="73" name="Google Shape;73;p16"/>
          <p:cNvSpPr txBox="1">
            <a:spLocks noGrp="1"/>
          </p:cNvSpPr>
          <p:nvPr>
            <p:ph type="body" idx="1"/>
          </p:nvPr>
        </p:nvSpPr>
        <p:spPr>
          <a:xfrm>
            <a:off x="1371600" y="1152475"/>
            <a:ext cx="6816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1600"/>
              </a:spcBef>
              <a:spcAft>
                <a:spcPts val="0"/>
              </a:spcAft>
              <a:buNone/>
            </a:pPr>
            <a:r>
              <a:rPr lang="en" sz="2400"/>
              <a:t>Example: Childhood obesity</a:t>
            </a:r>
            <a:endParaRPr sz="2400"/>
          </a:p>
          <a:p>
            <a:pPr marL="457200" lvl="0" indent="-381000" algn="l" rtl="0">
              <a:spcBef>
                <a:spcPts val="1600"/>
              </a:spcBef>
              <a:spcAft>
                <a:spcPts val="0"/>
              </a:spcAft>
              <a:buSzPts val="2400"/>
              <a:buChar char="●"/>
            </a:pPr>
            <a:r>
              <a:rPr lang="en" sz="2400"/>
              <a:t>What are the causes of obesity?</a:t>
            </a:r>
            <a:endParaRPr sz="2400"/>
          </a:p>
          <a:p>
            <a:pPr marL="457200" lvl="0" indent="-381000" algn="l" rtl="0">
              <a:spcBef>
                <a:spcPts val="0"/>
              </a:spcBef>
              <a:spcAft>
                <a:spcPts val="0"/>
              </a:spcAft>
              <a:buSzPts val="2400"/>
              <a:buChar char="●"/>
            </a:pPr>
            <a:r>
              <a:rPr lang="en" sz="2400"/>
              <a:t>What are the impacts?</a:t>
            </a:r>
            <a:endParaRPr sz="2400"/>
          </a:p>
          <a:p>
            <a:pPr marL="457200" lvl="0" indent="-381000" algn="l" rtl="0">
              <a:spcBef>
                <a:spcPts val="0"/>
              </a:spcBef>
              <a:spcAft>
                <a:spcPts val="0"/>
              </a:spcAft>
              <a:buSzPts val="2400"/>
              <a:buChar char="●"/>
            </a:pPr>
            <a:r>
              <a:rPr lang="en" sz="2400"/>
              <a:t>Private? Why public? </a:t>
            </a:r>
            <a:endParaRPr sz="2400"/>
          </a:p>
          <a:p>
            <a:pPr marL="457200" lvl="0" indent="-381000" algn="l" rtl="0">
              <a:spcBef>
                <a:spcPts val="0"/>
              </a:spcBef>
              <a:spcAft>
                <a:spcPts val="0"/>
              </a:spcAft>
              <a:buSzPts val="2400"/>
              <a:buChar char="●"/>
            </a:pPr>
            <a:r>
              <a:rPr lang="en" sz="2400"/>
              <a:t>Who decides?</a:t>
            </a:r>
            <a:endParaRPr sz="2400"/>
          </a:p>
          <a:p>
            <a:pPr marL="457200" lvl="0" indent="-381000" algn="l" rtl="0">
              <a:spcBef>
                <a:spcPts val="0"/>
              </a:spcBef>
              <a:spcAft>
                <a:spcPts val="0"/>
              </a:spcAft>
              <a:buSzPts val="2400"/>
              <a:buChar char="●"/>
            </a:pPr>
            <a:r>
              <a:rPr lang="en" sz="2400"/>
              <a:t>Who benefits?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 Participates in Policy?</a:t>
            </a:r>
            <a:endParaRPr/>
          </a:p>
        </p:txBody>
      </p:sp>
      <p:sp>
        <p:nvSpPr>
          <p:cNvPr id="79" name="Google Shape;79;p17"/>
          <p:cNvSpPr txBox="1">
            <a:spLocks noGrp="1"/>
          </p:cNvSpPr>
          <p:nvPr>
            <p:ph type="body" idx="1"/>
          </p:nvPr>
        </p:nvSpPr>
        <p:spPr>
          <a:xfrm>
            <a:off x="1673350" y="1399375"/>
            <a:ext cx="6390900" cy="3416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Citizens</a:t>
            </a:r>
            <a:endParaRPr sz="2200" dirty="0"/>
          </a:p>
          <a:p>
            <a:pPr marL="457200" lvl="0" indent="-368300" algn="l" rtl="0">
              <a:spcBef>
                <a:spcPts val="0"/>
              </a:spcBef>
              <a:spcAft>
                <a:spcPts val="0"/>
              </a:spcAft>
              <a:buSzPts val="2200"/>
              <a:buChar char="●"/>
            </a:pPr>
            <a:r>
              <a:rPr lang="en" sz="2200" dirty="0"/>
              <a:t>Government </a:t>
            </a:r>
            <a:endParaRPr sz="2200" dirty="0"/>
          </a:p>
          <a:p>
            <a:pPr marL="457200" lvl="0" indent="-368300" algn="l" rtl="0">
              <a:spcBef>
                <a:spcPts val="0"/>
              </a:spcBef>
              <a:spcAft>
                <a:spcPts val="0"/>
              </a:spcAft>
              <a:buSzPts val="2200"/>
              <a:buChar char="●"/>
            </a:pPr>
            <a:r>
              <a:rPr lang="en" sz="2200" dirty="0"/>
              <a:t>Private industry</a:t>
            </a:r>
            <a:endParaRPr sz="2200" dirty="0"/>
          </a:p>
          <a:p>
            <a:pPr marL="457200" lvl="0" indent="-368300" algn="l" rtl="0">
              <a:spcBef>
                <a:spcPts val="0"/>
              </a:spcBef>
              <a:spcAft>
                <a:spcPts val="0"/>
              </a:spcAft>
              <a:buSzPts val="2200"/>
              <a:buChar char="●"/>
            </a:pPr>
            <a:r>
              <a:rPr lang="en" sz="2200" dirty="0"/>
              <a:t>Media</a:t>
            </a:r>
            <a:endParaRPr sz="2200" dirty="0"/>
          </a:p>
          <a:p>
            <a:pPr marL="457200" lvl="0" indent="-368300" algn="l" rtl="0">
              <a:spcBef>
                <a:spcPts val="0"/>
              </a:spcBef>
              <a:spcAft>
                <a:spcPts val="0"/>
              </a:spcAft>
              <a:buSzPts val="2200"/>
              <a:buChar char="●"/>
            </a:pPr>
            <a:r>
              <a:rPr lang="en" sz="2200" dirty="0"/>
              <a:t>Public Health Experts</a:t>
            </a:r>
            <a:endParaRPr sz="2200" dirty="0"/>
          </a:p>
          <a:p>
            <a:pPr marL="457200" lvl="0" indent="-368300" algn="l" rtl="0">
              <a:spcBef>
                <a:spcPts val="0"/>
              </a:spcBef>
              <a:spcAft>
                <a:spcPts val="0"/>
              </a:spcAft>
              <a:buSzPts val="2200"/>
              <a:buChar char="●"/>
            </a:pPr>
            <a:r>
              <a:rPr lang="en" sz="2200" dirty="0"/>
              <a:t>Interest Groups</a:t>
            </a:r>
            <a:endParaRPr sz="2200" dirty="0"/>
          </a:p>
          <a:p>
            <a:pPr marL="0" lvl="0" indent="0" algn="l" rtl="0">
              <a:spcBef>
                <a:spcPts val="1600"/>
              </a:spcBef>
              <a:spcAft>
                <a:spcPts val="0"/>
              </a:spcAft>
              <a:buNone/>
            </a:pPr>
            <a:r>
              <a:rPr lang="en" sz="2200" dirty="0"/>
              <a:t>Can you identify their agendas or motivations?</a:t>
            </a:r>
            <a:endParaRPr sz="2200" dirty="0"/>
          </a:p>
          <a:p>
            <a:pPr marL="0" lvl="0" indent="0" algn="l" rtl="0">
              <a:spcBef>
                <a:spcPts val="1600"/>
              </a:spcBef>
              <a:spcAft>
                <a:spcPts val="1600"/>
              </a:spcAft>
              <a:buNone/>
            </a:pPr>
            <a:r>
              <a:rPr lang="en" sz="2200" dirty="0"/>
              <a:t>Who wins / loses? </a:t>
            </a:r>
            <a:endParaRPr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0" y="137250"/>
            <a:ext cx="657302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Once the problem is public… what is the best strategy to follow?</a:t>
            </a:r>
            <a:r>
              <a:rPr lang="en" sz="3000" dirty="0"/>
              <a:t> </a:t>
            </a:r>
            <a:endParaRPr sz="3000" dirty="0"/>
          </a:p>
        </p:txBody>
      </p:sp>
      <p:sp>
        <p:nvSpPr>
          <p:cNvPr id="85" name="Google Shape;85;p18"/>
          <p:cNvSpPr txBox="1">
            <a:spLocks noGrp="1"/>
          </p:cNvSpPr>
          <p:nvPr>
            <p:ph type="body" idx="1"/>
          </p:nvPr>
        </p:nvSpPr>
        <p:spPr>
          <a:xfrm>
            <a:off x="644650" y="1152150"/>
            <a:ext cx="8243400" cy="3854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b="1" dirty="0"/>
              <a:t>Direct</a:t>
            </a:r>
            <a:endParaRPr sz="2200" b="1" dirty="0"/>
          </a:p>
          <a:p>
            <a:pPr marL="914400" lvl="1" indent="-368300" algn="l" rtl="0">
              <a:spcBef>
                <a:spcPts val="0"/>
              </a:spcBef>
              <a:spcAft>
                <a:spcPts val="0"/>
              </a:spcAft>
              <a:buSzPts val="2200"/>
              <a:buChar char="○"/>
            </a:pPr>
            <a:r>
              <a:rPr lang="en" sz="2200" dirty="0"/>
              <a:t>“Sugar “ tax (consumers)</a:t>
            </a:r>
            <a:endParaRPr sz="2200" dirty="0"/>
          </a:p>
          <a:p>
            <a:pPr marL="914400" lvl="1" indent="-368300" algn="l" rtl="0">
              <a:spcBef>
                <a:spcPts val="0"/>
              </a:spcBef>
              <a:spcAft>
                <a:spcPts val="0"/>
              </a:spcAft>
              <a:buSzPts val="2200"/>
              <a:buChar char="○"/>
            </a:pPr>
            <a:r>
              <a:rPr lang="en" sz="2200" dirty="0"/>
              <a:t>Industry tax</a:t>
            </a:r>
            <a:endParaRPr sz="2200" dirty="0"/>
          </a:p>
          <a:p>
            <a:pPr marL="914400" lvl="1" indent="-368300" algn="l" rtl="0">
              <a:spcBef>
                <a:spcPts val="0"/>
              </a:spcBef>
              <a:spcAft>
                <a:spcPts val="0"/>
              </a:spcAft>
              <a:buSzPts val="2200"/>
              <a:buChar char="○"/>
            </a:pPr>
            <a:r>
              <a:rPr lang="en" sz="2200" dirty="0"/>
              <a:t>Ban junk food commercials during children’s programming </a:t>
            </a:r>
            <a:endParaRPr sz="2200" dirty="0"/>
          </a:p>
          <a:p>
            <a:pPr marL="914400" lvl="1" indent="-368300" algn="l" rtl="0">
              <a:spcBef>
                <a:spcPts val="0"/>
              </a:spcBef>
              <a:spcAft>
                <a:spcPts val="0"/>
              </a:spcAft>
              <a:buSzPts val="2200"/>
              <a:buChar char="○"/>
            </a:pPr>
            <a:r>
              <a:rPr lang="en" sz="2200" dirty="0"/>
              <a:t>Ban sugar products in schools</a:t>
            </a:r>
            <a:endParaRPr sz="2200" dirty="0"/>
          </a:p>
          <a:p>
            <a:pPr marL="914400" lvl="1" indent="-368300" algn="l" rtl="0">
              <a:spcBef>
                <a:spcPts val="0"/>
              </a:spcBef>
              <a:spcAft>
                <a:spcPts val="0"/>
              </a:spcAft>
              <a:buSzPts val="2200"/>
              <a:buChar char="○"/>
            </a:pPr>
            <a:r>
              <a:rPr lang="en" sz="2200" dirty="0"/>
              <a:t>Health care treatments</a:t>
            </a:r>
          </a:p>
          <a:p>
            <a:pPr marL="546100" lvl="1" indent="0" algn="l" rtl="0">
              <a:spcBef>
                <a:spcPts val="0"/>
              </a:spcBef>
              <a:spcAft>
                <a:spcPts val="0"/>
              </a:spcAft>
              <a:buSzPts val="2200"/>
              <a:buNone/>
            </a:pPr>
            <a:endParaRPr sz="2200" dirty="0"/>
          </a:p>
          <a:p>
            <a:pPr marL="457200" lvl="0" indent="-368300" algn="l" rtl="0">
              <a:spcBef>
                <a:spcPts val="0"/>
              </a:spcBef>
              <a:spcAft>
                <a:spcPts val="0"/>
              </a:spcAft>
              <a:buSzPts val="2200"/>
              <a:buChar char="●"/>
            </a:pPr>
            <a:r>
              <a:rPr lang="en" sz="2200" b="1" dirty="0"/>
              <a:t>Indirect </a:t>
            </a:r>
            <a:endParaRPr sz="2200" b="1" dirty="0"/>
          </a:p>
          <a:p>
            <a:pPr marL="914400" lvl="1" indent="-368300" algn="l" rtl="0">
              <a:spcBef>
                <a:spcPts val="0"/>
              </a:spcBef>
              <a:spcAft>
                <a:spcPts val="0"/>
              </a:spcAft>
              <a:buSzPts val="2200"/>
              <a:buChar char="○"/>
            </a:pPr>
            <a:r>
              <a:rPr lang="en" sz="2200" dirty="0"/>
              <a:t>Campaigns</a:t>
            </a:r>
            <a:endParaRPr sz="2200" dirty="0"/>
          </a:p>
          <a:p>
            <a:pPr marL="914400" lvl="1" indent="-368300" algn="l" rtl="0">
              <a:spcBef>
                <a:spcPts val="0"/>
              </a:spcBef>
              <a:spcAft>
                <a:spcPts val="0"/>
              </a:spcAft>
              <a:buSzPts val="2200"/>
              <a:buChar char="○"/>
            </a:pPr>
            <a:r>
              <a:rPr lang="en" sz="2200" dirty="0"/>
              <a:t>Caloric labels</a:t>
            </a:r>
            <a:endParaRPr sz="2200" dirty="0"/>
          </a:p>
        </p:txBody>
      </p:sp>
      <p:sp>
        <p:nvSpPr>
          <p:cNvPr id="86" name="Google Shape;86;p18"/>
          <p:cNvSpPr txBox="1"/>
          <p:nvPr/>
        </p:nvSpPr>
        <p:spPr>
          <a:xfrm>
            <a:off x="5293844" y="3465699"/>
            <a:ext cx="1531164" cy="756526"/>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spcFirstLastPara="1" wrap="square" lIns="91425" tIns="91425" rIns="91425" bIns="91425" anchor="t" anchorCtr="0">
            <a:noAutofit/>
          </a:bodyPr>
          <a:lstStyle/>
          <a:p>
            <a:pPr marL="0" lvl="0" indent="0" algn="l" rtl="0">
              <a:lnSpc>
                <a:spcPct val="115000"/>
              </a:lnSpc>
              <a:spcBef>
                <a:spcPts val="0"/>
              </a:spcBef>
              <a:spcAft>
                <a:spcPts val="1600"/>
              </a:spcAft>
              <a:buClr>
                <a:srgbClr val="000000"/>
              </a:buClr>
              <a:buSzPts val="1100"/>
              <a:buFont typeface="Arial"/>
              <a:buNone/>
            </a:pPr>
            <a:r>
              <a:rPr lang="en" sz="1800" i="1" dirty="0">
                <a:solidFill>
                  <a:schemeClr val="tx1"/>
                </a:solidFill>
              </a:rPr>
              <a:t>Who wins / loses? </a:t>
            </a:r>
            <a:endParaRPr sz="18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Policy Efficacy</a:t>
            </a:r>
            <a:endParaRPr sz="3200"/>
          </a:p>
        </p:txBody>
      </p:sp>
      <p:sp>
        <p:nvSpPr>
          <p:cNvPr id="92" name="Google Shape;92;p19"/>
          <p:cNvSpPr txBox="1">
            <a:spLocks noGrp="1"/>
          </p:cNvSpPr>
          <p:nvPr>
            <p:ph type="body" idx="1"/>
          </p:nvPr>
        </p:nvSpPr>
        <p:spPr>
          <a:xfrm>
            <a:off x="311700" y="1412750"/>
            <a:ext cx="6852671" cy="3360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Subjective - depends on audience -- what is best? For who?</a:t>
            </a:r>
            <a:endParaRPr sz="2200" dirty="0"/>
          </a:p>
          <a:p>
            <a:pPr marL="457200" lvl="0" indent="-368300" algn="l" rtl="0">
              <a:spcBef>
                <a:spcPts val="0"/>
              </a:spcBef>
              <a:spcAft>
                <a:spcPts val="0"/>
              </a:spcAft>
              <a:buSzPts val="2200"/>
              <a:buChar char="●"/>
            </a:pPr>
            <a:r>
              <a:rPr lang="en" sz="2200" dirty="0"/>
              <a:t>Childhood obesity example</a:t>
            </a:r>
            <a:endParaRPr sz="2200" dirty="0"/>
          </a:p>
          <a:p>
            <a:pPr marL="914400" lvl="1" indent="-368300" algn="l" rtl="0">
              <a:spcBef>
                <a:spcPts val="0"/>
              </a:spcBef>
              <a:spcAft>
                <a:spcPts val="0"/>
              </a:spcAft>
              <a:buSzPts val="2200"/>
              <a:buChar char="○"/>
            </a:pPr>
            <a:r>
              <a:rPr lang="en" sz="2200" dirty="0"/>
              <a:t>How do we know it was effective?</a:t>
            </a:r>
            <a:endParaRPr sz="2200" dirty="0"/>
          </a:p>
          <a:p>
            <a:pPr marL="914400" lvl="1" indent="-368300" algn="l" rtl="0">
              <a:spcBef>
                <a:spcPts val="0"/>
              </a:spcBef>
              <a:spcAft>
                <a:spcPts val="0"/>
              </a:spcAft>
              <a:buSzPts val="2200"/>
              <a:buChar char="○"/>
            </a:pPr>
            <a:r>
              <a:rPr lang="en" sz="2200" dirty="0"/>
              <a:t>Considerations:</a:t>
            </a:r>
            <a:endParaRPr sz="2200" dirty="0"/>
          </a:p>
          <a:p>
            <a:pPr marL="1371600" lvl="2" indent="-368300" algn="l" rtl="0">
              <a:spcBef>
                <a:spcPts val="0"/>
              </a:spcBef>
              <a:spcAft>
                <a:spcPts val="0"/>
              </a:spcAft>
              <a:buSzPts val="2200"/>
              <a:buChar char="■"/>
            </a:pPr>
            <a:r>
              <a:rPr lang="en" sz="2200" dirty="0"/>
              <a:t>Measurement</a:t>
            </a:r>
            <a:endParaRPr sz="2200" dirty="0"/>
          </a:p>
          <a:p>
            <a:pPr marL="1371600" lvl="2" indent="-368300" algn="l" rtl="0">
              <a:spcBef>
                <a:spcPts val="0"/>
              </a:spcBef>
              <a:spcAft>
                <a:spcPts val="0"/>
              </a:spcAft>
              <a:buSzPts val="2200"/>
              <a:buChar char="■"/>
            </a:pPr>
            <a:r>
              <a:rPr lang="en" sz="2200" dirty="0"/>
              <a:t>Outcome </a:t>
            </a:r>
            <a:endParaRPr sz="2200" dirty="0"/>
          </a:p>
          <a:p>
            <a:pPr marL="1371600" lvl="2" indent="-368300" algn="l" rtl="0">
              <a:spcBef>
                <a:spcPts val="0"/>
              </a:spcBef>
              <a:spcAft>
                <a:spcPts val="0"/>
              </a:spcAft>
              <a:buSzPts val="2200"/>
              <a:buChar char="■"/>
            </a:pPr>
            <a:r>
              <a:rPr lang="en" sz="2200" dirty="0"/>
              <a:t>Cost - benefit </a:t>
            </a:r>
            <a:endParaRPr sz="2200" dirty="0"/>
          </a:p>
          <a:p>
            <a:pPr marL="1371600" lvl="2" indent="-368300" algn="l" rtl="0">
              <a:spcBef>
                <a:spcPts val="0"/>
              </a:spcBef>
              <a:spcAft>
                <a:spcPts val="0"/>
              </a:spcAft>
              <a:buSzPts val="2200"/>
              <a:buChar char="■"/>
            </a:pPr>
            <a:r>
              <a:rPr lang="en" sz="2200" dirty="0"/>
              <a:t>Ethical ? </a:t>
            </a:r>
            <a:endParaRPr sz="2200" dirty="0"/>
          </a:p>
          <a:p>
            <a:pPr marL="0" lvl="0" indent="0" algn="l" rtl="0">
              <a:spcBef>
                <a:spcPts val="1600"/>
              </a:spcBef>
              <a:spcAft>
                <a:spcPts val="0"/>
              </a:spcAft>
              <a:buNone/>
            </a:pPr>
            <a:endParaRPr sz="2200" dirty="0"/>
          </a:p>
          <a:p>
            <a:pPr marL="0" lvl="0" indent="0" algn="l" rtl="0">
              <a:spcBef>
                <a:spcPts val="1600"/>
              </a:spcBef>
              <a:spcAft>
                <a:spcPts val="0"/>
              </a:spcAft>
              <a:buNone/>
            </a:pPr>
            <a:endParaRPr sz="2200" dirty="0"/>
          </a:p>
          <a:p>
            <a:pPr marL="0" lvl="0" indent="0" algn="l" rtl="0">
              <a:spcBef>
                <a:spcPts val="1600"/>
              </a:spcBef>
              <a:spcAft>
                <a:spcPts val="1600"/>
              </a:spcAft>
              <a:buNone/>
            </a:pPr>
            <a:endParaRPr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body" idx="1"/>
          </p:nvPr>
        </p:nvSpPr>
        <p:spPr>
          <a:xfrm>
            <a:off x="311700" y="1824225"/>
            <a:ext cx="8520600" cy="274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Policy Briefs </a:t>
            </a:r>
            <a:endParaRPr sz="4800"/>
          </a:p>
          <a:p>
            <a:pPr marL="0" lvl="0" indent="0" algn="ctr" rtl="0">
              <a:spcBef>
                <a:spcPts val="1600"/>
              </a:spcBef>
              <a:spcAft>
                <a:spcPts val="1600"/>
              </a:spcAft>
              <a:buNone/>
            </a:pPr>
            <a:r>
              <a:rPr lang="en" sz="4800"/>
              <a:t>Purpose and Process</a:t>
            </a:r>
            <a:endParaRPr sz="4800"/>
          </a:p>
        </p:txBody>
      </p:sp>
      <p:sp>
        <p:nvSpPr>
          <p:cNvPr id="3" name="Oval 2">
            <a:extLst>
              <a:ext uri="{FF2B5EF4-FFF2-40B4-BE49-F238E27FC236}">
                <a16:creationId xmlns:a16="http://schemas.microsoft.com/office/drawing/2014/main" id="{9D015DE6-1780-8E44-BB54-D39613D4991D}"/>
              </a:ext>
            </a:extLst>
          </p:cNvPr>
          <p:cNvSpPr/>
          <p:nvPr/>
        </p:nvSpPr>
        <p:spPr>
          <a:xfrm>
            <a:off x="4857751" y="248518"/>
            <a:ext cx="1763485" cy="1575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Logan Blair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2543F-8762-4A8B-BF0D-2A6B121415C1}"/>
              </a:ext>
            </a:extLst>
          </p:cNvPr>
          <p:cNvSpPr>
            <a:spLocks noGrp="1"/>
          </p:cNvSpPr>
          <p:nvPr>
            <p:ph type="title"/>
          </p:nvPr>
        </p:nvSpPr>
        <p:spPr/>
        <p:txBody>
          <a:bodyPr/>
          <a:lstStyle/>
          <a:p>
            <a:r>
              <a:rPr lang="en-US" dirty="0"/>
              <a:t>Consider the following</a:t>
            </a:r>
          </a:p>
        </p:txBody>
      </p:sp>
      <p:sp>
        <p:nvSpPr>
          <p:cNvPr id="3" name="Text Placeholder 2">
            <a:extLst>
              <a:ext uri="{FF2B5EF4-FFF2-40B4-BE49-F238E27FC236}">
                <a16:creationId xmlns:a16="http://schemas.microsoft.com/office/drawing/2014/main" id="{C02D5A7C-347F-4AD5-8385-BBAB2D71DE29}"/>
              </a:ext>
            </a:extLst>
          </p:cNvPr>
          <p:cNvSpPr>
            <a:spLocks noGrp="1"/>
          </p:cNvSpPr>
          <p:nvPr>
            <p:ph type="body" idx="1"/>
          </p:nvPr>
        </p:nvSpPr>
        <p:spPr>
          <a:xfrm>
            <a:off x="311700" y="1152475"/>
            <a:ext cx="6848859" cy="3416400"/>
          </a:xfrm>
        </p:spPr>
        <p:txBody>
          <a:bodyPr/>
          <a:lstStyle/>
          <a:p>
            <a:pPr marL="114300" indent="0">
              <a:buNone/>
            </a:pPr>
            <a:r>
              <a:rPr lang="en-US" sz="1800" dirty="0"/>
              <a:t>An elected official in a rural Indonesia is concerned with health-related declines in school attendance. They overheard that intestinal worms were the culprit of a similar decline in other parts of the world. Low on time, and wary of the complexity of the topic, they seek you out to explain the effectiveness, economics, and possible approaches to treatment.</a:t>
            </a:r>
          </a:p>
          <a:p>
            <a:pPr marL="114300" indent="0">
              <a:buNone/>
            </a:pPr>
            <a:endParaRPr lang="en-US" sz="1800" dirty="0"/>
          </a:p>
          <a:p>
            <a:pPr marL="114300" indent="0">
              <a:buNone/>
            </a:pPr>
            <a:endParaRPr lang="en-US" sz="1800" dirty="0"/>
          </a:p>
          <a:p>
            <a:pPr marL="114300" indent="0">
              <a:buNone/>
            </a:pPr>
            <a:r>
              <a:rPr lang="en-US" sz="1800" dirty="0"/>
              <a:t>How would you respond to the official?</a:t>
            </a:r>
          </a:p>
        </p:txBody>
      </p:sp>
    </p:spTree>
    <p:extLst>
      <p:ext uri="{BB962C8B-B14F-4D97-AF65-F5344CB8AC3E}">
        <p14:creationId xmlns:p14="http://schemas.microsoft.com/office/powerpoint/2010/main" val="41962717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{E4C31D26-BF1F-2D42-AF9B-441BA13F9D93}tf10001060</Template>
  <TotalTime>631</TotalTime>
  <Words>795</Words>
  <Application>Microsoft Office PowerPoint</Application>
  <PresentationFormat>On-screen Show (16:9)</PresentationFormat>
  <Paragraphs>165</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Policy Briefs in Public Health</vt:lpstr>
      <vt:lpstr>Outline</vt:lpstr>
      <vt:lpstr>What is public policy?</vt:lpstr>
      <vt:lpstr>When does a health problem become public?</vt:lpstr>
      <vt:lpstr>Who Participates in Policy?</vt:lpstr>
      <vt:lpstr>Once the problem is public… what is the best strategy to follow? </vt:lpstr>
      <vt:lpstr>Policy Efficacy</vt:lpstr>
      <vt:lpstr>PowerPoint Presentation</vt:lpstr>
      <vt:lpstr>Consider the following</vt:lpstr>
      <vt:lpstr>Traditional Academic Response</vt:lpstr>
      <vt:lpstr>Purpose of Policy Brief</vt:lpstr>
      <vt:lpstr>Same Information, Different Format</vt:lpstr>
      <vt:lpstr>Planning a Policy Brief</vt:lpstr>
      <vt:lpstr>Writing the Brief</vt:lpstr>
      <vt:lpstr>Possible Components </vt:lpstr>
      <vt:lpstr>Possible Components </vt:lpstr>
      <vt:lpstr>Possible Components </vt:lpstr>
      <vt:lpstr>Possible Components </vt:lpstr>
      <vt:lpstr>Possible Components </vt:lpstr>
      <vt:lpstr>Possible Components </vt:lpstr>
      <vt:lpstr>Possible Components </vt:lpstr>
      <vt:lpstr>Resources</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 Briefs in Public Health</dc:title>
  <cp:lastModifiedBy>Logan Blair</cp:lastModifiedBy>
  <cp:revision>32</cp:revision>
  <dcterms:modified xsi:type="dcterms:W3CDTF">2021-03-11T16:49:27Z</dcterms:modified>
</cp:coreProperties>
</file>