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4" r:id="rId1"/>
  </p:sldMasterIdLst>
  <p:notesMasterIdLst>
    <p:notesMasterId r:id="rId36"/>
  </p:notesMasterIdLst>
  <p:sldIdLst>
    <p:sldId id="256" r:id="rId2"/>
    <p:sldId id="274" r:id="rId3"/>
    <p:sldId id="285" r:id="rId4"/>
    <p:sldId id="270" r:id="rId5"/>
    <p:sldId id="279" r:id="rId6"/>
    <p:sldId id="262" r:id="rId7"/>
    <p:sldId id="286" r:id="rId8"/>
    <p:sldId id="277" r:id="rId9"/>
    <p:sldId id="294" r:id="rId10"/>
    <p:sldId id="257" r:id="rId11"/>
    <p:sldId id="269" r:id="rId12"/>
    <p:sldId id="298" r:id="rId13"/>
    <p:sldId id="299" r:id="rId14"/>
    <p:sldId id="300" r:id="rId15"/>
    <p:sldId id="271" r:id="rId16"/>
    <p:sldId id="272" r:id="rId17"/>
    <p:sldId id="278" r:id="rId18"/>
    <p:sldId id="303" r:id="rId19"/>
    <p:sldId id="263" r:id="rId20"/>
    <p:sldId id="258" r:id="rId21"/>
    <p:sldId id="261" r:id="rId22"/>
    <p:sldId id="290" r:id="rId23"/>
    <p:sldId id="301" r:id="rId24"/>
    <p:sldId id="260" r:id="rId25"/>
    <p:sldId id="306" r:id="rId26"/>
    <p:sldId id="259" r:id="rId27"/>
    <p:sldId id="264" r:id="rId28"/>
    <p:sldId id="273" r:id="rId29"/>
    <p:sldId id="305" r:id="rId30"/>
    <p:sldId id="292" r:id="rId31"/>
    <p:sldId id="293" r:id="rId32"/>
    <p:sldId id="280" r:id="rId33"/>
    <p:sldId id="302"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0204"/>
  </p:normalViewPr>
  <p:slideViewPr>
    <p:cSldViewPr snapToGrid="0" snapToObjects="1">
      <p:cViewPr varScale="1">
        <p:scale>
          <a:sx n="101" d="100"/>
          <a:sy n="101" d="100"/>
        </p:scale>
        <p:origin x="192" y="19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4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1E16E-3A48-ED4D-BE49-1F1198ECC1F4}" type="datetimeFigureOut">
              <a:rPr lang="en-US" smtClean="0"/>
              <a:t>2/14/21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AAFB9-466F-2E41-BF30-F5A178442269}" type="slidenum">
              <a:rPr lang="en-US" smtClean="0"/>
              <a:t>‹#›</a:t>
            </a:fld>
            <a:endParaRPr lang="en-US"/>
          </a:p>
        </p:txBody>
      </p:sp>
    </p:spTree>
    <p:extLst>
      <p:ext uri="{BB962C8B-B14F-4D97-AF65-F5344CB8AC3E}">
        <p14:creationId xmlns:p14="http://schemas.microsoft.com/office/powerpoint/2010/main" val="352008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9AAFB9-466F-2E41-BF30-F5A178442269}" type="slidenum">
              <a:rPr lang="en-US" smtClean="0"/>
              <a:t>18</a:t>
            </a:fld>
            <a:endParaRPr lang="en-US"/>
          </a:p>
        </p:txBody>
      </p:sp>
    </p:spTree>
    <p:extLst>
      <p:ext uri="{BB962C8B-B14F-4D97-AF65-F5344CB8AC3E}">
        <p14:creationId xmlns:p14="http://schemas.microsoft.com/office/powerpoint/2010/main" val="17379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9AAFB9-466F-2E41-BF30-F5A178442269}" type="slidenum">
              <a:rPr lang="en-US" smtClean="0"/>
              <a:t>21</a:t>
            </a:fld>
            <a:endParaRPr lang="en-US"/>
          </a:p>
        </p:txBody>
      </p:sp>
    </p:spTree>
    <p:extLst>
      <p:ext uri="{BB962C8B-B14F-4D97-AF65-F5344CB8AC3E}">
        <p14:creationId xmlns:p14="http://schemas.microsoft.com/office/powerpoint/2010/main" val="216405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7155-AECB-0447-AA51-331DA3A334D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D41F50D-D1C9-AD48-A4F9-6B29551052E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907A628-8DDB-8340-9DA3-7C77F16C5490}"/>
              </a:ext>
            </a:extLst>
          </p:cNvPr>
          <p:cNvSpPr>
            <a:spLocks noGrp="1"/>
          </p:cNvSpPr>
          <p:nvPr>
            <p:ph type="dt" sz="half" idx="10"/>
          </p:nvPr>
        </p:nvSpPr>
        <p:spPr/>
        <p:txBody>
          <a:bodyPr/>
          <a:lstStyle/>
          <a:p>
            <a:fld id="{ABA27067-8BF0-C44F-9F75-FA80B02C998F}" type="datetime1">
              <a:rPr lang="en-US" smtClean="0"/>
              <a:t>2/14/21</a:t>
            </a:fld>
            <a:endParaRPr lang="en-US"/>
          </a:p>
        </p:txBody>
      </p:sp>
      <p:sp>
        <p:nvSpPr>
          <p:cNvPr id="5" name="Footer Placeholder 4">
            <a:extLst>
              <a:ext uri="{FF2B5EF4-FFF2-40B4-BE49-F238E27FC236}">
                <a16:creationId xmlns:a16="http://schemas.microsoft.com/office/drawing/2014/main" id="{65DA709C-5DB7-FD42-9434-B10DE07DDF5A}"/>
              </a:ext>
            </a:extLst>
          </p:cNvPr>
          <p:cNvSpPr>
            <a:spLocks noGrp="1"/>
          </p:cNvSpPr>
          <p:nvPr>
            <p:ph type="ftr" sz="quarter" idx="11"/>
          </p:nvPr>
        </p:nvSpPr>
        <p:spPr/>
        <p:txBody>
          <a:bodyPr/>
          <a:lstStyle/>
          <a:p>
            <a:r>
              <a:rPr kumimoji="0" lang="en-US"/>
              <a:t>Copyright 2021 Blair MacIntyre ((CC BY-NC-SA 4.0))</a:t>
            </a:r>
          </a:p>
        </p:txBody>
      </p:sp>
      <p:sp>
        <p:nvSpPr>
          <p:cNvPr id="6" name="Slide Number Placeholder 5">
            <a:extLst>
              <a:ext uri="{FF2B5EF4-FFF2-40B4-BE49-F238E27FC236}">
                <a16:creationId xmlns:a16="http://schemas.microsoft.com/office/drawing/2014/main" id="{E742BB5D-2F32-D64D-AB9D-B8BC9F4A9A07}"/>
              </a:ext>
            </a:extLst>
          </p:cNvPr>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extLst>
      <p:ext uri="{BB962C8B-B14F-4D97-AF65-F5344CB8AC3E}">
        <p14:creationId xmlns:p14="http://schemas.microsoft.com/office/powerpoint/2010/main" val="294685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EFA7-5112-D647-A47A-31BEBE024B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1FB2EE-927B-9D4D-90E2-D1C516C99F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D5C63-B20A-D64B-B795-75D5DD9A2324}"/>
              </a:ext>
            </a:extLst>
          </p:cNvPr>
          <p:cNvSpPr>
            <a:spLocks noGrp="1"/>
          </p:cNvSpPr>
          <p:nvPr>
            <p:ph type="dt" sz="half" idx="10"/>
          </p:nvPr>
        </p:nvSpPr>
        <p:spPr/>
        <p:txBody>
          <a:bodyPr/>
          <a:lstStyle/>
          <a:p>
            <a:fld id="{74011672-1EAF-A54B-855C-8165BE152E46}" type="datetime1">
              <a:rPr lang="en-US" smtClean="0"/>
              <a:t>2/14/21</a:t>
            </a:fld>
            <a:endParaRPr lang="en-US"/>
          </a:p>
        </p:txBody>
      </p:sp>
      <p:sp>
        <p:nvSpPr>
          <p:cNvPr id="5" name="Footer Placeholder 4">
            <a:extLst>
              <a:ext uri="{FF2B5EF4-FFF2-40B4-BE49-F238E27FC236}">
                <a16:creationId xmlns:a16="http://schemas.microsoft.com/office/drawing/2014/main" id="{BC6DF23D-EACF-9447-8EAD-333B7FB65D81}"/>
              </a:ext>
            </a:extLst>
          </p:cNvPr>
          <p:cNvSpPr>
            <a:spLocks noGrp="1"/>
          </p:cNvSpPr>
          <p:nvPr>
            <p:ph type="ftr" sz="quarter" idx="11"/>
          </p:nvPr>
        </p:nvSpPr>
        <p:spPr/>
        <p:txBody>
          <a:bodyPr/>
          <a:lstStyle/>
          <a:p>
            <a:r>
              <a:rPr kumimoji="0" lang="en-US"/>
              <a:t>Copyright 2021 Blair MacIntyre ((CC BY-NC-SA 4.0))</a:t>
            </a:r>
          </a:p>
        </p:txBody>
      </p:sp>
      <p:sp>
        <p:nvSpPr>
          <p:cNvPr id="6" name="Slide Number Placeholder 5">
            <a:extLst>
              <a:ext uri="{FF2B5EF4-FFF2-40B4-BE49-F238E27FC236}">
                <a16:creationId xmlns:a16="http://schemas.microsoft.com/office/drawing/2014/main" id="{81DDEC20-8554-2840-9747-CB50B50ED746}"/>
              </a:ext>
            </a:extLst>
          </p:cNvPr>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73339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13ABB7-847B-C54C-9813-9FAB32269BD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6B2430-393A-C444-B76E-829131FACF3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FF71F-A714-FE42-8872-79E2D0422BCC}"/>
              </a:ext>
            </a:extLst>
          </p:cNvPr>
          <p:cNvSpPr>
            <a:spLocks noGrp="1"/>
          </p:cNvSpPr>
          <p:nvPr>
            <p:ph type="dt" sz="half" idx="10"/>
          </p:nvPr>
        </p:nvSpPr>
        <p:spPr/>
        <p:txBody>
          <a:bodyPr/>
          <a:lstStyle/>
          <a:p>
            <a:fld id="{BB97E554-4FD7-AF44-8F99-C27559B24F3E}" type="datetime1">
              <a:rPr lang="en-US" smtClean="0"/>
              <a:t>2/14/21</a:t>
            </a:fld>
            <a:endParaRPr lang="en-US"/>
          </a:p>
        </p:txBody>
      </p:sp>
      <p:sp>
        <p:nvSpPr>
          <p:cNvPr id="5" name="Footer Placeholder 4">
            <a:extLst>
              <a:ext uri="{FF2B5EF4-FFF2-40B4-BE49-F238E27FC236}">
                <a16:creationId xmlns:a16="http://schemas.microsoft.com/office/drawing/2014/main" id="{0968D13B-97F5-774C-9706-F774B98E95A8}"/>
              </a:ext>
            </a:extLst>
          </p:cNvPr>
          <p:cNvSpPr>
            <a:spLocks noGrp="1"/>
          </p:cNvSpPr>
          <p:nvPr>
            <p:ph type="ftr" sz="quarter" idx="11"/>
          </p:nvPr>
        </p:nvSpPr>
        <p:spPr/>
        <p:txBody>
          <a:bodyPr/>
          <a:lstStyle/>
          <a:p>
            <a:r>
              <a:rPr kumimoji="0" lang="en-US"/>
              <a:t>Copyright 2021 Blair MacIntyre ((CC BY-NC-SA 4.0))</a:t>
            </a:r>
          </a:p>
        </p:txBody>
      </p:sp>
      <p:sp>
        <p:nvSpPr>
          <p:cNvPr id="6" name="Slide Number Placeholder 5">
            <a:extLst>
              <a:ext uri="{FF2B5EF4-FFF2-40B4-BE49-F238E27FC236}">
                <a16:creationId xmlns:a16="http://schemas.microsoft.com/office/drawing/2014/main" id="{15F2D93F-466C-8F45-9B5B-DBFDC7813320}"/>
              </a:ext>
            </a:extLst>
          </p:cNvPr>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27166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A353-5591-0943-BFE0-02BC1CFF2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06CFD-85F4-724F-9112-C8730E4FCC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89D09-7E04-0443-A3D1-489E5D09F429}"/>
              </a:ext>
            </a:extLst>
          </p:cNvPr>
          <p:cNvSpPr>
            <a:spLocks noGrp="1"/>
          </p:cNvSpPr>
          <p:nvPr>
            <p:ph type="dt" sz="half" idx="10"/>
          </p:nvPr>
        </p:nvSpPr>
        <p:spPr/>
        <p:txBody>
          <a:bodyPr/>
          <a:lstStyle/>
          <a:p>
            <a:fld id="{24C8AD66-EEC0-694C-9C5D-3EF558DED871}" type="datetime1">
              <a:rPr lang="en-US" smtClean="0"/>
              <a:t>2/14/21</a:t>
            </a:fld>
            <a:endParaRPr lang="en-US"/>
          </a:p>
        </p:txBody>
      </p:sp>
      <p:sp>
        <p:nvSpPr>
          <p:cNvPr id="5" name="Footer Placeholder 4">
            <a:extLst>
              <a:ext uri="{FF2B5EF4-FFF2-40B4-BE49-F238E27FC236}">
                <a16:creationId xmlns:a16="http://schemas.microsoft.com/office/drawing/2014/main" id="{0C429140-FD59-9540-A577-5BD2EFB63CBF}"/>
              </a:ext>
            </a:extLst>
          </p:cNvPr>
          <p:cNvSpPr>
            <a:spLocks noGrp="1"/>
          </p:cNvSpPr>
          <p:nvPr>
            <p:ph type="ftr" sz="quarter" idx="11"/>
          </p:nvPr>
        </p:nvSpPr>
        <p:spPr/>
        <p:txBody>
          <a:bodyPr/>
          <a:lstStyle/>
          <a:p>
            <a:r>
              <a:rPr kumimoji="0" lang="en-US"/>
              <a:t>Copyright 2021 Blair MacIntyre ((CC BY-NC-SA 4.0))</a:t>
            </a:r>
          </a:p>
        </p:txBody>
      </p:sp>
      <p:sp>
        <p:nvSpPr>
          <p:cNvPr id="6" name="Slide Number Placeholder 5">
            <a:extLst>
              <a:ext uri="{FF2B5EF4-FFF2-40B4-BE49-F238E27FC236}">
                <a16:creationId xmlns:a16="http://schemas.microsoft.com/office/drawing/2014/main" id="{640875C1-205A-8D42-82EA-76375463FDCD}"/>
              </a:ext>
            </a:extLst>
          </p:cNvPr>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18341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D04A-1974-EB43-8842-9C5ACC25FAD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ADDB277-4C34-724A-8165-BA6F0D57BFE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75B34-FD1C-984F-8ED8-FECCE03A1057}"/>
              </a:ext>
            </a:extLst>
          </p:cNvPr>
          <p:cNvSpPr>
            <a:spLocks noGrp="1"/>
          </p:cNvSpPr>
          <p:nvPr>
            <p:ph type="dt" sz="half" idx="10"/>
          </p:nvPr>
        </p:nvSpPr>
        <p:spPr/>
        <p:txBody>
          <a:bodyPr/>
          <a:lstStyle/>
          <a:p>
            <a:fld id="{62D5EDCC-DF0B-4747-A40D-314BD9FF4C37}" type="datetime1">
              <a:rPr lang="en-US" smtClean="0"/>
              <a:t>2/14/21</a:t>
            </a:fld>
            <a:endParaRPr lang="en-US"/>
          </a:p>
        </p:txBody>
      </p:sp>
      <p:sp>
        <p:nvSpPr>
          <p:cNvPr id="5" name="Footer Placeholder 4">
            <a:extLst>
              <a:ext uri="{FF2B5EF4-FFF2-40B4-BE49-F238E27FC236}">
                <a16:creationId xmlns:a16="http://schemas.microsoft.com/office/drawing/2014/main" id="{C498A698-0833-994E-A4DA-520EEDF0DB30}"/>
              </a:ext>
            </a:extLst>
          </p:cNvPr>
          <p:cNvSpPr>
            <a:spLocks noGrp="1"/>
          </p:cNvSpPr>
          <p:nvPr>
            <p:ph type="ftr" sz="quarter" idx="11"/>
          </p:nvPr>
        </p:nvSpPr>
        <p:spPr/>
        <p:txBody>
          <a:bodyPr/>
          <a:lstStyle/>
          <a:p>
            <a:r>
              <a:rPr kumimoji="0" lang="en-US"/>
              <a:t>Copyright 2021 Blair MacIntyre ((CC BY-NC-SA 4.0))</a:t>
            </a:r>
          </a:p>
        </p:txBody>
      </p:sp>
      <p:sp>
        <p:nvSpPr>
          <p:cNvPr id="6" name="Slide Number Placeholder 5">
            <a:extLst>
              <a:ext uri="{FF2B5EF4-FFF2-40B4-BE49-F238E27FC236}">
                <a16:creationId xmlns:a16="http://schemas.microsoft.com/office/drawing/2014/main" id="{CEE058C2-8A4E-3E4E-A745-035AE8090C5A}"/>
              </a:ext>
            </a:extLst>
          </p:cNvPr>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404373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C253-3FA5-F641-A59E-36264390A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7280B8-75C4-824A-B52F-D6B4C4BA34A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43B306-522F-6E46-B7EE-D0B03321BA5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99577F-7BA7-FF4A-BBA8-AEAC84DCDF3D}"/>
              </a:ext>
            </a:extLst>
          </p:cNvPr>
          <p:cNvSpPr>
            <a:spLocks noGrp="1"/>
          </p:cNvSpPr>
          <p:nvPr>
            <p:ph type="dt" sz="half" idx="10"/>
          </p:nvPr>
        </p:nvSpPr>
        <p:spPr/>
        <p:txBody>
          <a:bodyPr/>
          <a:lstStyle/>
          <a:p>
            <a:fld id="{C5A8AB87-04FE-A44E-BA04-8D8989B21A69}" type="datetime1">
              <a:rPr lang="en-US" smtClean="0"/>
              <a:t>2/14/21</a:t>
            </a:fld>
            <a:endParaRPr lang="en-US"/>
          </a:p>
        </p:txBody>
      </p:sp>
      <p:sp>
        <p:nvSpPr>
          <p:cNvPr id="6" name="Footer Placeholder 5">
            <a:extLst>
              <a:ext uri="{FF2B5EF4-FFF2-40B4-BE49-F238E27FC236}">
                <a16:creationId xmlns:a16="http://schemas.microsoft.com/office/drawing/2014/main" id="{39B2988E-3CB4-BF4C-B072-4B35946A49B1}"/>
              </a:ext>
            </a:extLst>
          </p:cNvPr>
          <p:cNvSpPr>
            <a:spLocks noGrp="1"/>
          </p:cNvSpPr>
          <p:nvPr>
            <p:ph type="ftr" sz="quarter" idx="11"/>
          </p:nvPr>
        </p:nvSpPr>
        <p:spPr/>
        <p:txBody>
          <a:bodyPr/>
          <a:lstStyle/>
          <a:p>
            <a:r>
              <a:rPr kumimoji="0" lang="en-US"/>
              <a:t>Copyright 2021 Blair MacIntyre ((CC BY-NC-SA 4.0))</a:t>
            </a:r>
          </a:p>
        </p:txBody>
      </p:sp>
      <p:sp>
        <p:nvSpPr>
          <p:cNvPr id="7" name="Slide Number Placeholder 6">
            <a:extLst>
              <a:ext uri="{FF2B5EF4-FFF2-40B4-BE49-F238E27FC236}">
                <a16:creationId xmlns:a16="http://schemas.microsoft.com/office/drawing/2014/main" id="{D8D02FB6-96FC-5C4C-BB43-B8B2CCD14FCA}"/>
              </a:ext>
            </a:extLst>
          </p:cNvPr>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298354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096F-0E8C-D644-B7BC-846DA022B2F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D57949-7369-0E4E-903E-C87257790A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2ACA2-6A42-7449-9AE2-A5237910635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856832-6AFC-1A41-BB5D-6FD0FCA8C7A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179A151-0469-CE41-B8EE-A418B970839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0B68EA-1F29-E94E-A340-568E814DB1C8}"/>
              </a:ext>
            </a:extLst>
          </p:cNvPr>
          <p:cNvSpPr>
            <a:spLocks noGrp="1"/>
          </p:cNvSpPr>
          <p:nvPr>
            <p:ph type="dt" sz="half" idx="10"/>
          </p:nvPr>
        </p:nvSpPr>
        <p:spPr/>
        <p:txBody>
          <a:bodyPr/>
          <a:lstStyle/>
          <a:p>
            <a:fld id="{0BC6857C-02FA-6144-A964-ACBFDBE3D7AE}" type="datetime1">
              <a:rPr lang="en-US" smtClean="0"/>
              <a:t>2/14/21</a:t>
            </a:fld>
            <a:endParaRPr lang="en-US"/>
          </a:p>
        </p:txBody>
      </p:sp>
      <p:sp>
        <p:nvSpPr>
          <p:cNvPr id="8" name="Footer Placeholder 7">
            <a:extLst>
              <a:ext uri="{FF2B5EF4-FFF2-40B4-BE49-F238E27FC236}">
                <a16:creationId xmlns:a16="http://schemas.microsoft.com/office/drawing/2014/main" id="{494CFEB9-4A61-3748-806C-420F26D65241}"/>
              </a:ext>
            </a:extLst>
          </p:cNvPr>
          <p:cNvSpPr>
            <a:spLocks noGrp="1"/>
          </p:cNvSpPr>
          <p:nvPr>
            <p:ph type="ftr" sz="quarter" idx="11"/>
          </p:nvPr>
        </p:nvSpPr>
        <p:spPr/>
        <p:txBody>
          <a:bodyPr/>
          <a:lstStyle/>
          <a:p>
            <a:r>
              <a:rPr kumimoji="0" lang="en-US"/>
              <a:t>Copyright 2021 Blair MacIntyre ((CC BY-NC-SA 4.0))</a:t>
            </a:r>
          </a:p>
        </p:txBody>
      </p:sp>
      <p:sp>
        <p:nvSpPr>
          <p:cNvPr id="9" name="Slide Number Placeholder 8">
            <a:extLst>
              <a:ext uri="{FF2B5EF4-FFF2-40B4-BE49-F238E27FC236}">
                <a16:creationId xmlns:a16="http://schemas.microsoft.com/office/drawing/2014/main" id="{7CA63523-DD7B-3744-93DE-EF4667320A26}"/>
              </a:ext>
            </a:extLst>
          </p:cNvPr>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60584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A608-6E77-944D-9977-D5E097E54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3CEFE8-6957-E842-A495-1CF0A3CA3793}"/>
              </a:ext>
            </a:extLst>
          </p:cNvPr>
          <p:cNvSpPr>
            <a:spLocks noGrp="1"/>
          </p:cNvSpPr>
          <p:nvPr>
            <p:ph type="dt" sz="half" idx="10"/>
          </p:nvPr>
        </p:nvSpPr>
        <p:spPr/>
        <p:txBody>
          <a:bodyPr/>
          <a:lstStyle/>
          <a:p>
            <a:fld id="{8F9B4BAB-DE9A-2C48-BBF0-52624D089924}" type="datetime1">
              <a:rPr lang="en-US" smtClean="0"/>
              <a:t>2/14/21</a:t>
            </a:fld>
            <a:endParaRPr lang="en-US"/>
          </a:p>
        </p:txBody>
      </p:sp>
      <p:sp>
        <p:nvSpPr>
          <p:cNvPr id="4" name="Footer Placeholder 3">
            <a:extLst>
              <a:ext uri="{FF2B5EF4-FFF2-40B4-BE49-F238E27FC236}">
                <a16:creationId xmlns:a16="http://schemas.microsoft.com/office/drawing/2014/main" id="{9C45652E-D810-3148-80C6-E294013A10DC}"/>
              </a:ext>
            </a:extLst>
          </p:cNvPr>
          <p:cNvSpPr>
            <a:spLocks noGrp="1"/>
          </p:cNvSpPr>
          <p:nvPr>
            <p:ph type="ftr" sz="quarter" idx="11"/>
          </p:nvPr>
        </p:nvSpPr>
        <p:spPr/>
        <p:txBody>
          <a:bodyPr/>
          <a:lstStyle/>
          <a:p>
            <a:r>
              <a:rPr kumimoji="0" lang="en-US"/>
              <a:t>Copyright 2021 Blair MacIntyre ((CC BY-NC-SA 4.0))</a:t>
            </a:r>
          </a:p>
        </p:txBody>
      </p:sp>
      <p:sp>
        <p:nvSpPr>
          <p:cNvPr id="5" name="Slide Number Placeholder 4">
            <a:extLst>
              <a:ext uri="{FF2B5EF4-FFF2-40B4-BE49-F238E27FC236}">
                <a16:creationId xmlns:a16="http://schemas.microsoft.com/office/drawing/2014/main" id="{D864CADC-8A5C-474E-B3E9-7DBC9E162B1A}"/>
              </a:ext>
            </a:extLst>
          </p:cNvPr>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174134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C86AB-5329-B545-8051-74D85D83AC89}"/>
              </a:ext>
            </a:extLst>
          </p:cNvPr>
          <p:cNvSpPr>
            <a:spLocks noGrp="1"/>
          </p:cNvSpPr>
          <p:nvPr>
            <p:ph type="dt" sz="half" idx="10"/>
          </p:nvPr>
        </p:nvSpPr>
        <p:spPr/>
        <p:txBody>
          <a:bodyPr/>
          <a:lstStyle/>
          <a:p>
            <a:fld id="{81C03508-23EB-864D-83AE-65F86143867E}" type="datetime1">
              <a:rPr lang="en-US" smtClean="0"/>
              <a:t>2/14/21</a:t>
            </a:fld>
            <a:endParaRPr lang="en-US"/>
          </a:p>
        </p:txBody>
      </p:sp>
      <p:sp>
        <p:nvSpPr>
          <p:cNvPr id="3" name="Footer Placeholder 2">
            <a:extLst>
              <a:ext uri="{FF2B5EF4-FFF2-40B4-BE49-F238E27FC236}">
                <a16:creationId xmlns:a16="http://schemas.microsoft.com/office/drawing/2014/main" id="{5099F23A-71CF-194C-800D-3367CA0B0E82}"/>
              </a:ext>
            </a:extLst>
          </p:cNvPr>
          <p:cNvSpPr>
            <a:spLocks noGrp="1"/>
          </p:cNvSpPr>
          <p:nvPr>
            <p:ph type="ftr" sz="quarter" idx="11"/>
          </p:nvPr>
        </p:nvSpPr>
        <p:spPr/>
        <p:txBody>
          <a:bodyPr/>
          <a:lstStyle/>
          <a:p>
            <a:r>
              <a:rPr kumimoji="0" lang="en-US"/>
              <a:t>Copyright 2021 Blair MacIntyre ((CC BY-NC-SA 4.0))</a:t>
            </a:r>
          </a:p>
        </p:txBody>
      </p:sp>
      <p:sp>
        <p:nvSpPr>
          <p:cNvPr id="4" name="Slide Number Placeholder 3">
            <a:extLst>
              <a:ext uri="{FF2B5EF4-FFF2-40B4-BE49-F238E27FC236}">
                <a16:creationId xmlns:a16="http://schemas.microsoft.com/office/drawing/2014/main" id="{DEAB1AC2-4DA7-8843-B07F-180A78BA4814}"/>
              </a:ext>
            </a:extLst>
          </p:cNvPr>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42566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E796-BB02-D941-B8DC-B45A75D0D7B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2782ED2-5403-904A-A06F-0DADE374CE6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9A11D-FA4E-2E40-982F-FDF432E9B40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E7C60F4-B250-6246-8285-64B4C980C6DF}"/>
              </a:ext>
            </a:extLst>
          </p:cNvPr>
          <p:cNvSpPr>
            <a:spLocks noGrp="1"/>
          </p:cNvSpPr>
          <p:nvPr>
            <p:ph type="dt" sz="half" idx="10"/>
          </p:nvPr>
        </p:nvSpPr>
        <p:spPr/>
        <p:txBody>
          <a:bodyPr/>
          <a:lstStyle/>
          <a:p>
            <a:fld id="{EA5A0CD6-A89B-E149-BFA0-941CAA4CCF64}" type="datetime1">
              <a:rPr lang="en-US" smtClean="0"/>
              <a:t>2/14/21</a:t>
            </a:fld>
            <a:endParaRPr lang="en-US"/>
          </a:p>
        </p:txBody>
      </p:sp>
      <p:sp>
        <p:nvSpPr>
          <p:cNvPr id="6" name="Footer Placeholder 5">
            <a:extLst>
              <a:ext uri="{FF2B5EF4-FFF2-40B4-BE49-F238E27FC236}">
                <a16:creationId xmlns:a16="http://schemas.microsoft.com/office/drawing/2014/main" id="{996B4EED-562A-BD4C-9159-1BD826B64E0F}"/>
              </a:ext>
            </a:extLst>
          </p:cNvPr>
          <p:cNvSpPr>
            <a:spLocks noGrp="1"/>
          </p:cNvSpPr>
          <p:nvPr>
            <p:ph type="ftr" sz="quarter" idx="11"/>
          </p:nvPr>
        </p:nvSpPr>
        <p:spPr/>
        <p:txBody>
          <a:bodyPr/>
          <a:lstStyle/>
          <a:p>
            <a:r>
              <a:rPr kumimoji="0" lang="en-US"/>
              <a:t>Copyright 2021 Blair MacIntyre ((CC BY-NC-SA 4.0))</a:t>
            </a:r>
          </a:p>
        </p:txBody>
      </p:sp>
      <p:sp>
        <p:nvSpPr>
          <p:cNvPr id="7" name="Slide Number Placeholder 6">
            <a:extLst>
              <a:ext uri="{FF2B5EF4-FFF2-40B4-BE49-F238E27FC236}">
                <a16:creationId xmlns:a16="http://schemas.microsoft.com/office/drawing/2014/main" id="{2C150625-8318-3345-A72D-B9E332109FFF}"/>
              </a:ext>
            </a:extLst>
          </p:cNvPr>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943286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531C-9A72-6C4F-B33E-6841A94552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119FB6E-B121-B04D-A31D-A116DD280E1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6BC4C60-96B5-2F44-B3B3-7BA4C0FC356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761B6-BC5E-6045-9919-42DFE929E47F}"/>
              </a:ext>
            </a:extLst>
          </p:cNvPr>
          <p:cNvSpPr>
            <a:spLocks noGrp="1"/>
          </p:cNvSpPr>
          <p:nvPr>
            <p:ph type="dt" sz="half" idx="10"/>
          </p:nvPr>
        </p:nvSpPr>
        <p:spPr/>
        <p:txBody>
          <a:bodyPr/>
          <a:lstStyle/>
          <a:p>
            <a:fld id="{CED24B55-3F81-044E-B2BE-97A5B2269EE6}" type="datetime1">
              <a:rPr lang="en-US" smtClean="0"/>
              <a:t>2/14/21</a:t>
            </a:fld>
            <a:endParaRPr lang="en-US"/>
          </a:p>
        </p:txBody>
      </p:sp>
      <p:sp>
        <p:nvSpPr>
          <p:cNvPr id="6" name="Footer Placeholder 5">
            <a:extLst>
              <a:ext uri="{FF2B5EF4-FFF2-40B4-BE49-F238E27FC236}">
                <a16:creationId xmlns:a16="http://schemas.microsoft.com/office/drawing/2014/main" id="{86858E83-7337-BF4E-8D22-69BD08D4CC3A}"/>
              </a:ext>
            </a:extLst>
          </p:cNvPr>
          <p:cNvSpPr>
            <a:spLocks noGrp="1"/>
          </p:cNvSpPr>
          <p:nvPr>
            <p:ph type="ftr" sz="quarter" idx="11"/>
          </p:nvPr>
        </p:nvSpPr>
        <p:spPr/>
        <p:txBody>
          <a:bodyPr/>
          <a:lstStyle/>
          <a:p>
            <a:r>
              <a:rPr kumimoji="0" lang="en-US"/>
              <a:t>Copyright 2021 Blair MacIntyre ((CC BY-NC-SA 4.0))</a:t>
            </a:r>
          </a:p>
        </p:txBody>
      </p:sp>
      <p:sp>
        <p:nvSpPr>
          <p:cNvPr id="7" name="Slide Number Placeholder 6">
            <a:extLst>
              <a:ext uri="{FF2B5EF4-FFF2-40B4-BE49-F238E27FC236}">
                <a16:creationId xmlns:a16="http://schemas.microsoft.com/office/drawing/2014/main" id="{01AC0CFB-85C5-A345-8B14-E2249B4A2952}"/>
              </a:ext>
            </a:extLst>
          </p:cNvPr>
          <p:cNvSpPr>
            <a:spLocks noGrp="1"/>
          </p:cNvSpPr>
          <p:nvPr>
            <p:ph type="sldNum" sz="quarter" idx="12"/>
          </p:nvPr>
        </p:nvSpPr>
        <p:spPr/>
        <p:txBody>
          <a:bodyPr/>
          <a:lstStyle/>
          <a:p>
            <a:fld id="{6294C92D-0306-4E69-9CD3-20855E849650}" type="slidenum">
              <a:rPr kumimoji="0" lang="en-US" smtClean="0"/>
              <a:t>‹#›</a:t>
            </a:fld>
            <a:endParaRPr kumimoji="0" lang="en-US"/>
          </a:p>
        </p:txBody>
      </p:sp>
    </p:spTree>
    <p:extLst>
      <p:ext uri="{BB962C8B-B14F-4D97-AF65-F5344CB8AC3E}">
        <p14:creationId xmlns:p14="http://schemas.microsoft.com/office/powerpoint/2010/main" val="342414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876A81-2C63-244B-8DA1-C5599D41F24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81322-FB25-3E43-B88A-63ECECEF86D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2DFD8-809D-004E-A28D-167BD236A1E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r" eaLnBrk="1" latinLnBrk="0" hangingPunct="1"/>
            <a:fld id="{E8B80908-91D2-C447-AAD3-2D7408A2D0BD}" type="datetime1">
              <a:rPr lang="en-US" smtClean="0"/>
              <a:t>2/14/21</a:t>
            </a:fld>
            <a:endParaRPr lang="en-US" sz="1200">
              <a:solidFill>
                <a:schemeClr val="bg2">
                  <a:shade val="50000"/>
                </a:schemeClr>
              </a:solidFill>
            </a:endParaRPr>
          </a:p>
        </p:txBody>
      </p:sp>
      <p:sp>
        <p:nvSpPr>
          <p:cNvPr id="5" name="Footer Placeholder 4">
            <a:extLst>
              <a:ext uri="{FF2B5EF4-FFF2-40B4-BE49-F238E27FC236}">
                <a16:creationId xmlns:a16="http://schemas.microsoft.com/office/drawing/2014/main" id="{7DB3C132-9625-C74E-B296-7AEEAEA3CD2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kumimoji="0" lang="en-US" sz="1200">
                <a:solidFill>
                  <a:schemeClr val="bg2">
                    <a:shade val="50000"/>
                  </a:schemeClr>
                </a:solidFill>
                <a:effectLst/>
              </a:rPr>
              <a:t>Copyright 2021 Blair MacIntyre ((CC BY-NC-SA 4.0))</a:t>
            </a:r>
          </a:p>
        </p:txBody>
      </p:sp>
      <p:sp>
        <p:nvSpPr>
          <p:cNvPr id="6" name="Slide Number Placeholder 5">
            <a:extLst>
              <a:ext uri="{FF2B5EF4-FFF2-40B4-BE49-F238E27FC236}">
                <a16:creationId xmlns:a16="http://schemas.microsoft.com/office/drawing/2014/main" id="{F2F29A42-A58B-A04C-A16A-6DF2A931436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Tree>
    <p:extLst>
      <p:ext uri="{BB962C8B-B14F-4D97-AF65-F5344CB8AC3E}">
        <p14:creationId xmlns:p14="http://schemas.microsoft.com/office/powerpoint/2010/main" val="3634045994"/>
      </p:ext>
    </p:extLst>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265" y="755872"/>
            <a:ext cx="7808976" cy="1655761"/>
          </a:xfrm>
        </p:spPr>
        <p:txBody>
          <a:bodyPr>
            <a:normAutofit fontScale="90000"/>
          </a:bodyPr>
          <a:lstStyle/>
          <a:p>
            <a:pPr algn="l"/>
            <a:r>
              <a:rPr lang="en-US" dirty="0"/>
              <a:t>CS 4873: Computing, Society &amp; Professionalism</a:t>
            </a:r>
            <a:br>
              <a:rPr lang="en-US" dirty="0"/>
            </a:br>
            <a:br>
              <a:rPr lang="en-US" sz="2000" dirty="0"/>
            </a:br>
            <a:r>
              <a:rPr lang="en-US" sz="2000" dirty="0"/>
              <a:t>Blair MacIntyre | Professor | School of Interactive Computing</a:t>
            </a:r>
            <a:endParaRPr lang="en-US" dirty="0"/>
          </a:p>
        </p:txBody>
      </p:sp>
      <p:sp>
        <p:nvSpPr>
          <p:cNvPr id="4" name="TextBox 3"/>
          <p:cNvSpPr txBox="1"/>
          <p:nvPr/>
        </p:nvSpPr>
        <p:spPr>
          <a:xfrm>
            <a:off x="383926" y="3957890"/>
            <a:ext cx="7914090" cy="830997"/>
          </a:xfrm>
          <a:prstGeom prst="rect">
            <a:avLst/>
          </a:prstGeom>
          <a:noFill/>
        </p:spPr>
        <p:txBody>
          <a:bodyPr wrap="none" rtlCol="0">
            <a:spAutoFit/>
          </a:bodyPr>
          <a:lstStyle/>
          <a:p>
            <a:r>
              <a:rPr lang="en-US" sz="4800" dirty="0">
                <a:solidFill>
                  <a:schemeClr val="accent4">
                    <a:lumMod val="75000"/>
                  </a:schemeClr>
                </a:solidFill>
                <a:latin typeface="Corbel"/>
                <a:cs typeface="Corbel"/>
              </a:rPr>
              <a:t>Week 2: Case Study: Therac-25</a:t>
            </a:r>
          </a:p>
        </p:txBody>
      </p:sp>
      <p:sp>
        <p:nvSpPr>
          <p:cNvPr id="5" name="Rectangle 4">
            <a:extLst>
              <a:ext uri="{FF2B5EF4-FFF2-40B4-BE49-F238E27FC236}">
                <a16:creationId xmlns:a16="http://schemas.microsoft.com/office/drawing/2014/main" id="{C0C4331C-6BF2-C54B-BCB5-545D663B75E2}"/>
              </a:ext>
            </a:extLst>
          </p:cNvPr>
          <p:cNvSpPr/>
          <p:nvPr/>
        </p:nvSpPr>
        <p:spPr>
          <a:xfrm>
            <a:off x="437265" y="4790881"/>
            <a:ext cx="1745671" cy="369332"/>
          </a:xfrm>
          <a:prstGeom prst="rect">
            <a:avLst/>
          </a:prstGeom>
        </p:spPr>
        <p:txBody>
          <a:bodyPr wrap="none">
            <a:spAutoFit/>
          </a:bodyPr>
          <a:lstStyle/>
          <a:p>
            <a:r>
              <a:rPr lang="en-US" spc="-5" dirty="0">
                <a:solidFill>
                  <a:schemeClr val="accent4">
                    <a:lumMod val="75000"/>
                  </a:schemeClr>
                </a:solidFill>
                <a:latin typeface="Corbel"/>
                <a:cs typeface="Corbel"/>
              </a:rPr>
              <a:t>January 25, 2021</a:t>
            </a:r>
            <a:endParaRPr lang="en-US" dirty="0">
              <a:solidFill>
                <a:schemeClr val="accent4">
                  <a:lumMod val="75000"/>
                </a:schemeClr>
              </a:solidFill>
            </a:endParaRPr>
          </a:p>
        </p:txBody>
      </p:sp>
      <p:sp>
        <p:nvSpPr>
          <p:cNvPr id="3" name="Footer Placeholder 2">
            <a:extLst>
              <a:ext uri="{FF2B5EF4-FFF2-40B4-BE49-F238E27FC236}">
                <a16:creationId xmlns:a16="http://schemas.microsoft.com/office/drawing/2014/main" id="{43B73F40-249E-524B-B32F-9CC00DB8C5F6}"/>
              </a:ext>
            </a:extLst>
          </p:cNvPr>
          <p:cNvSpPr>
            <a:spLocks noGrp="1"/>
          </p:cNvSpPr>
          <p:nvPr>
            <p:ph type="ftr" sz="quarter" idx="11"/>
          </p:nvPr>
        </p:nvSpPr>
        <p:spPr/>
        <p:txBody>
          <a:bodyPr/>
          <a:lstStyle/>
          <a:p>
            <a:r>
              <a:rPr kumimoji="0" lang="en-US"/>
              <a:t>Copyright 2021 Blair MacIntyre ((CC BY-NC-SA 4.0))</a:t>
            </a:r>
          </a:p>
        </p:txBody>
      </p:sp>
      <p:sp>
        <p:nvSpPr>
          <p:cNvPr id="6" name="Rectangle 5">
            <a:extLst>
              <a:ext uri="{FF2B5EF4-FFF2-40B4-BE49-F238E27FC236}">
                <a16:creationId xmlns:a16="http://schemas.microsoft.com/office/drawing/2014/main" id="{2DEEAC8A-7AEF-C547-AF91-059A9696B635}"/>
              </a:ext>
            </a:extLst>
          </p:cNvPr>
          <p:cNvSpPr/>
          <p:nvPr/>
        </p:nvSpPr>
        <p:spPr>
          <a:xfrm>
            <a:off x="437265" y="5867400"/>
            <a:ext cx="7241726" cy="369332"/>
          </a:xfrm>
          <a:prstGeom prst="rect">
            <a:avLst/>
          </a:prstGeom>
        </p:spPr>
        <p:txBody>
          <a:bodyPr wrap="none">
            <a:spAutoFit/>
          </a:bodyPr>
          <a:lstStyle/>
          <a:p>
            <a:r>
              <a:rPr lang="en-US" i="1" spc="-5" dirty="0">
                <a:solidFill>
                  <a:schemeClr val="accent4">
                    <a:lumMod val="75000"/>
                  </a:schemeClr>
                </a:solidFill>
                <a:latin typeface="Corbel"/>
                <a:cs typeface="Corbel"/>
              </a:rPr>
              <a:t>Slides adapted from </a:t>
            </a:r>
            <a:r>
              <a:rPr lang="en-US" i="1" spc="-5" dirty="0" err="1">
                <a:solidFill>
                  <a:schemeClr val="accent4">
                    <a:lumMod val="75000"/>
                  </a:schemeClr>
                </a:solidFill>
                <a:latin typeface="Corbel"/>
                <a:cs typeface="Corbel"/>
              </a:rPr>
              <a:t>Sauvik</a:t>
            </a:r>
            <a:r>
              <a:rPr lang="en-US" i="1" spc="-5" dirty="0">
                <a:solidFill>
                  <a:schemeClr val="accent4">
                    <a:lumMod val="75000"/>
                  </a:schemeClr>
                </a:solidFill>
                <a:latin typeface="Corbel"/>
                <a:cs typeface="Corbel"/>
              </a:rPr>
              <a:t> Das, </a:t>
            </a:r>
            <a:r>
              <a:rPr lang="en-US" i="1" spc="-5" dirty="0" err="1">
                <a:solidFill>
                  <a:schemeClr val="accent4">
                    <a:lumMod val="75000"/>
                  </a:schemeClr>
                </a:solidFill>
                <a:latin typeface="Corbel"/>
                <a:cs typeface="Corbel"/>
              </a:rPr>
              <a:t>Munmun</a:t>
            </a:r>
            <a:r>
              <a:rPr lang="en-US" i="1" spc="-5" dirty="0">
                <a:solidFill>
                  <a:schemeClr val="accent4">
                    <a:lumMod val="75000"/>
                  </a:schemeClr>
                </a:solidFill>
                <a:latin typeface="Corbel"/>
                <a:cs typeface="Corbel"/>
              </a:rPr>
              <a:t> de Choudhury, and Amy </a:t>
            </a:r>
            <a:r>
              <a:rPr lang="en-US" i="1" spc="-5" dirty="0" err="1">
                <a:solidFill>
                  <a:schemeClr val="accent4">
                    <a:lumMod val="75000"/>
                  </a:schemeClr>
                </a:solidFill>
                <a:latin typeface="Corbel"/>
                <a:cs typeface="Corbel"/>
              </a:rPr>
              <a:t>Bruckman</a:t>
            </a:r>
            <a:endParaRPr lang="en-US" i="1" dirty="0">
              <a:solidFill>
                <a:schemeClr val="accent4">
                  <a:lumMod val="75000"/>
                </a:schemeClr>
              </a:solidFill>
            </a:endParaRPr>
          </a:p>
        </p:txBody>
      </p:sp>
    </p:spTree>
    <p:extLst>
      <p:ext uri="{BB962C8B-B14F-4D97-AF65-F5344CB8AC3E}">
        <p14:creationId xmlns:p14="http://schemas.microsoft.com/office/powerpoint/2010/main" val="46592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The Context</a:t>
            </a:r>
          </a:p>
        </p:txBody>
      </p:sp>
      <p:sp>
        <p:nvSpPr>
          <p:cNvPr id="3" name="Content Placeholder 2"/>
          <p:cNvSpPr>
            <a:spLocks noGrp="1"/>
          </p:cNvSpPr>
          <p:nvPr>
            <p:ph idx="1"/>
          </p:nvPr>
        </p:nvSpPr>
        <p:spPr>
          <a:xfrm>
            <a:off x="628650" y="1825625"/>
            <a:ext cx="7886700" cy="4351338"/>
          </a:xfrm>
        </p:spPr>
        <p:txBody>
          <a:bodyPr/>
          <a:lstStyle/>
          <a:p>
            <a:r>
              <a:rPr lang="en-US" dirty="0"/>
              <a:t>Radiation therapy</a:t>
            </a:r>
          </a:p>
          <a:p>
            <a:pPr lvl="1"/>
            <a:r>
              <a:rPr lang="en-US" dirty="0"/>
              <a:t>Many people with cancer were diagnosed and treated, but were also exposed more radiation than they needed</a:t>
            </a:r>
          </a:p>
          <a:p>
            <a:endParaRPr lang="en-US" dirty="0"/>
          </a:p>
        </p:txBody>
      </p:sp>
      <p:sp>
        <p:nvSpPr>
          <p:cNvPr id="4" name="Footer Placeholder 3">
            <a:extLst>
              <a:ext uri="{FF2B5EF4-FFF2-40B4-BE49-F238E27FC236}">
                <a16:creationId xmlns:a16="http://schemas.microsoft.com/office/drawing/2014/main" id="{5A9BB6FB-6CEF-F548-84B1-1E601626245D}"/>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366943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The Context</a:t>
            </a:r>
          </a:p>
        </p:txBody>
      </p:sp>
      <p:sp>
        <p:nvSpPr>
          <p:cNvPr id="3" name="Content Placeholder 2"/>
          <p:cNvSpPr>
            <a:spLocks noGrp="1"/>
          </p:cNvSpPr>
          <p:nvPr>
            <p:ph idx="1"/>
          </p:nvPr>
        </p:nvSpPr>
        <p:spPr>
          <a:xfrm>
            <a:off x="628650" y="1825625"/>
            <a:ext cx="7886700" cy="4351338"/>
          </a:xfrm>
        </p:spPr>
        <p:txBody>
          <a:bodyPr>
            <a:normAutofit/>
          </a:bodyPr>
          <a:lstStyle/>
          <a:p>
            <a:r>
              <a:rPr lang="en-US" dirty="0"/>
              <a:t>11 installed machines (5 US; 6 Canada); 6 major accidents; 3 deaths</a:t>
            </a:r>
          </a:p>
          <a:p>
            <a:pPr lvl="1"/>
            <a:r>
              <a:rPr lang="en-US" dirty="0"/>
              <a:t>Improper scanning of the spread of the radiology beam, causing radiation burn and secondary cancer</a:t>
            </a:r>
          </a:p>
          <a:p>
            <a:r>
              <a:rPr lang="en-US" dirty="0"/>
              <a:t>Machine recalled in 1987</a:t>
            </a:r>
          </a:p>
          <a:p>
            <a:r>
              <a:rPr lang="en-US" dirty="0"/>
              <a:t>Denial – manufacturer and operation refused to believe that the system could make a mistake</a:t>
            </a:r>
          </a:p>
          <a:p>
            <a:endParaRPr lang="en-US" dirty="0"/>
          </a:p>
        </p:txBody>
      </p:sp>
      <p:sp>
        <p:nvSpPr>
          <p:cNvPr id="4" name="Footer Placeholder 3">
            <a:extLst>
              <a:ext uri="{FF2B5EF4-FFF2-40B4-BE49-F238E27FC236}">
                <a16:creationId xmlns:a16="http://schemas.microsoft.com/office/drawing/2014/main" id="{F9970BE5-C576-D947-976D-0CCA60755831}"/>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3775648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Case 1: Marietta, GA</a:t>
            </a:r>
          </a:p>
        </p:txBody>
      </p:sp>
      <p:sp>
        <p:nvSpPr>
          <p:cNvPr id="3" name="Content Placeholder 2"/>
          <p:cNvSpPr>
            <a:spLocks noGrp="1"/>
          </p:cNvSpPr>
          <p:nvPr>
            <p:ph idx="1"/>
          </p:nvPr>
        </p:nvSpPr>
        <p:spPr>
          <a:xfrm>
            <a:off x="628650" y="1825625"/>
            <a:ext cx="7886700" cy="4351338"/>
          </a:xfrm>
        </p:spPr>
        <p:txBody>
          <a:bodyPr>
            <a:normAutofit/>
          </a:bodyPr>
          <a:lstStyle/>
          <a:p>
            <a:r>
              <a:rPr lang="en-US" dirty="0"/>
              <a:t>Breast cancer patient, receiving therapy on nearby lymph nodes</a:t>
            </a:r>
          </a:p>
          <a:p>
            <a:pPr lvl="1"/>
            <a:r>
              <a:rPr lang="en-US" dirty="0"/>
              <a:t>Felt a “tremendous force of heat” when the machine was turned on</a:t>
            </a:r>
          </a:p>
          <a:p>
            <a:pPr lvl="1"/>
            <a:r>
              <a:rPr lang="en-US" dirty="0"/>
              <a:t>Technician on site (Tim Still) contacts AECL about possible bug, but was told it was impossible</a:t>
            </a:r>
          </a:p>
          <a:p>
            <a:r>
              <a:rPr lang="en-US" dirty="0"/>
              <a:t>Later found out that she received between 15,000 </a:t>
            </a:r>
            <a:r>
              <a:rPr lang="mr-IN" dirty="0"/>
              <a:t>–</a:t>
            </a:r>
            <a:r>
              <a:rPr lang="en-US" dirty="0"/>
              <a:t> 20,000 rads (typical dose is 200, 1000 can be lethal if delivered to whole body).</a:t>
            </a:r>
          </a:p>
          <a:p>
            <a:r>
              <a:rPr lang="en-US" dirty="0"/>
              <a:t>Shoulder/arm was paralyzed, breast had to be removed</a:t>
            </a:r>
          </a:p>
        </p:txBody>
      </p:sp>
      <p:sp>
        <p:nvSpPr>
          <p:cNvPr id="4" name="Footer Placeholder 3">
            <a:extLst>
              <a:ext uri="{FF2B5EF4-FFF2-40B4-BE49-F238E27FC236}">
                <a16:creationId xmlns:a16="http://schemas.microsoft.com/office/drawing/2014/main" id="{F5A8B1D2-49D4-6F4C-A1C7-99C640BD2A16}"/>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248714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Case 2: Ontario</a:t>
            </a:r>
          </a:p>
        </p:txBody>
      </p:sp>
      <p:sp>
        <p:nvSpPr>
          <p:cNvPr id="3" name="Content Placeholder 2"/>
          <p:cNvSpPr>
            <a:spLocks noGrp="1"/>
          </p:cNvSpPr>
          <p:nvPr>
            <p:ph idx="1"/>
          </p:nvPr>
        </p:nvSpPr>
        <p:spPr>
          <a:xfrm>
            <a:off x="628650" y="1825625"/>
            <a:ext cx="7886700" cy="4351338"/>
          </a:xfrm>
        </p:spPr>
        <p:txBody>
          <a:bodyPr>
            <a:normAutofit/>
          </a:bodyPr>
          <a:lstStyle/>
          <a:p>
            <a:r>
              <a:rPr lang="en-US" dirty="0"/>
              <a:t>Patient came in for 24th treatment. Operator put in routine dosage</a:t>
            </a:r>
          </a:p>
          <a:p>
            <a:pPr lvl="1"/>
            <a:r>
              <a:rPr lang="en-US" dirty="0" err="1"/>
              <a:t>Therac</a:t>
            </a:r>
            <a:r>
              <a:rPr lang="en-US" dirty="0"/>
              <a:t> shut down after 5 seconds an error message, saying No Dose had been administered. Operator hit “proceed” command to deliver dose.</a:t>
            </a:r>
          </a:p>
          <a:p>
            <a:pPr lvl="1"/>
            <a:r>
              <a:rPr lang="en-US" dirty="0"/>
              <a:t>Repeated process 4 times.</a:t>
            </a:r>
          </a:p>
          <a:p>
            <a:r>
              <a:rPr lang="en-US" dirty="0"/>
              <a:t>Patient complained of a burning sensation around treatment area (hip)</a:t>
            </a:r>
          </a:p>
          <a:p>
            <a:pPr lvl="1"/>
            <a:r>
              <a:rPr lang="en-US" dirty="0"/>
              <a:t>Later hospitalized. Died because of cancer, but would have needed total hip replacement because of radiation overexposure</a:t>
            </a:r>
          </a:p>
        </p:txBody>
      </p:sp>
      <p:sp>
        <p:nvSpPr>
          <p:cNvPr id="4" name="Footer Placeholder 3">
            <a:extLst>
              <a:ext uri="{FF2B5EF4-FFF2-40B4-BE49-F238E27FC236}">
                <a16:creationId xmlns:a16="http://schemas.microsoft.com/office/drawing/2014/main" id="{483251E9-847B-274E-8E69-18298A5F6DC5}"/>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412429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Case 3: East Texas</a:t>
            </a:r>
          </a:p>
        </p:txBody>
      </p:sp>
      <p:sp>
        <p:nvSpPr>
          <p:cNvPr id="3" name="Content Placeholder 2"/>
          <p:cNvSpPr>
            <a:spLocks noGrp="1"/>
          </p:cNvSpPr>
          <p:nvPr>
            <p:ph idx="1"/>
          </p:nvPr>
        </p:nvSpPr>
        <p:spPr>
          <a:xfrm>
            <a:off x="628650" y="1825625"/>
            <a:ext cx="7886700" cy="4351338"/>
          </a:xfrm>
        </p:spPr>
        <p:txBody>
          <a:bodyPr>
            <a:normAutofit/>
          </a:bodyPr>
          <a:lstStyle/>
          <a:p>
            <a:r>
              <a:rPr lang="en-US" dirty="0"/>
              <a:t>Experienced operator made a mistake in configuring the treatment</a:t>
            </a:r>
          </a:p>
          <a:p>
            <a:pPr lvl="1"/>
            <a:r>
              <a:rPr lang="en-US" dirty="0"/>
              <a:t>Entered “x” for x-ray, when she meant to enter “e” for electron</a:t>
            </a:r>
          </a:p>
          <a:p>
            <a:pPr lvl="1"/>
            <a:r>
              <a:rPr lang="en-US" dirty="0"/>
              <a:t>Realized her mistake after entering all the other parameters and fixed the mistake by using keyboard navigation shortcuts</a:t>
            </a:r>
          </a:p>
          <a:p>
            <a:r>
              <a:rPr lang="en-US" dirty="0"/>
              <a:t>Audio / video facilities weren’t working that day, so operator couldn’t see patient</a:t>
            </a:r>
          </a:p>
          <a:p>
            <a:r>
              <a:rPr lang="en-US" dirty="0"/>
              <a:t>Turned on beam, but the treatment stopped prematurely and reported an underdose. So she proceeded with the treatment.</a:t>
            </a:r>
          </a:p>
          <a:p>
            <a:r>
              <a:rPr lang="en-US" dirty="0"/>
              <a:t>Unbeknownst to operator, patient felt strong pain after the first beam and attempted to get up when second beam hit. Was banging on the door to alert her to stop</a:t>
            </a:r>
          </a:p>
        </p:txBody>
      </p:sp>
      <p:sp>
        <p:nvSpPr>
          <p:cNvPr id="4" name="Footer Placeholder 3">
            <a:extLst>
              <a:ext uri="{FF2B5EF4-FFF2-40B4-BE49-F238E27FC236}">
                <a16:creationId xmlns:a16="http://schemas.microsoft.com/office/drawing/2014/main" id="{D88EF31F-FCB5-F641-9D02-B25217429A68}"/>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129541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r>
              <a:rPr lang="en-US" dirty="0"/>
              <a:t>What Went Wrong: Gap in End Users’ Understanding</a:t>
            </a:r>
          </a:p>
        </p:txBody>
      </p:sp>
      <p:sp>
        <p:nvSpPr>
          <p:cNvPr id="3" name="Content Placeholder 2"/>
          <p:cNvSpPr>
            <a:spLocks noGrp="1"/>
          </p:cNvSpPr>
          <p:nvPr>
            <p:ph idx="1"/>
          </p:nvPr>
        </p:nvSpPr>
        <p:spPr>
          <a:xfrm>
            <a:off x="628650" y="1825625"/>
            <a:ext cx="7886700" cy="4351338"/>
          </a:xfrm>
        </p:spPr>
        <p:txBody>
          <a:bodyPr>
            <a:normAutofit/>
          </a:bodyPr>
          <a:lstStyle/>
          <a:p>
            <a:r>
              <a:rPr lang="en-US" dirty="0"/>
              <a:t>When the computer kept crashing, the operator did not realize that her instructions had not been noticed by system</a:t>
            </a:r>
          </a:p>
          <a:p>
            <a:r>
              <a:rPr lang="en-US" dirty="0"/>
              <a:t>Software errors showing dose was not delivered, technician failed to verify</a:t>
            </a:r>
          </a:p>
          <a:p>
            <a:endParaRPr lang="en-US" dirty="0"/>
          </a:p>
          <a:p>
            <a:endParaRPr lang="en-US" dirty="0"/>
          </a:p>
          <a:p>
            <a:endParaRPr lang="en-US" dirty="0"/>
          </a:p>
          <a:p>
            <a:pPr marL="0" indent="0">
              <a:buNone/>
            </a:pPr>
            <a:r>
              <a:rPr lang="en-US" dirty="0"/>
              <a:t>* Another therapist failed to catch the error; errors were cryptic numbers (Malfunction 1 – 64) that provided no indication that a patient might be at risk.</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B8F3865B-650E-954D-ACAB-36348217C4A7}"/>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304261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r>
              <a:rPr lang="en-US" dirty="0"/>
              <a:t>What Went Wrong: Infrastructural Gaps</a:t>
            </a:r>
          </a:p>
        </p:txBody>
      </p:sp>
      <p:sp>
        <p:nvSpPr>
          <p:cNvPr id="3" name="Content Placeholder 2"/>
          <p:cNvSpPr>
            <a:spLocks noGrp="1"/>
          </p:cNvSpPr>
          <p:nvPr>
            <p:ph idx="1"/>
          </p:nvPr>
        </p:nvSpPr>
        <p:spPr>
          <a:xfrm>
            <a:off x="628650" y="1825625"/>
            <a:ext cx="7886700" cy="4351338"/>
          </a:xfrm>
        </p:spPr>
        <p:txBody>
          <a:bodyPr>
            <a:normAutofit/>
          </a:bodyPr>
          <a:lstStyle/>
          <a:p>
            <a:r>
              <a:rPr lang="en-US" dirty="0"/>
              <a:t>(For the later accidents in the optional NYTimes Reading)  </a:t>
            </a:r>
          </a:p>
          <a:p>
            <a:endParaRPr lang="en-US" dirty="0"/>
          </a:p>
          <a:p>
            <a:r>
              <a:rPr lang="en-US" dirty="0"/>
              <a:t>It was customary — though not mandatory — that the physicist would run a test before the first treatment to make sure that the computer had been programmed correctly. But the hospital had a staffing shortage.</a:t>
            </a:r>
          </a:p>
          <a:p>
            <a:endParaRPr lang="en-US" dirty="0"/>
          </a:p>
        </p:txBody>
      </p:sp>
      <p:sp>
        <p:nvSpPr>
          <p:cNvPr id="4" name="Footer Placeholder 3">
            <a:extLst>
              <a:ext uri="{FF2B5EF4-FFF2-40B4-BE49-F238E27FC236}">
                <a16:creationId xmlns:a16="http://schemas.microsoft.com/office/drawing/2014/main" id="{593ED5EB-186B-6441-B1D0-20117EEC432F}"/>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304261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28650" y="365126"/>
            <a:ext cx="7886700" cy="1325563"/>
          </a:xfrm>
        </p:spPr>
        <p:txBody>
          <a:bodyPr>
            <a:normAutofit/>
          </a:bodyPr>
          <a:lstStyle/>
          <a:p>
            <a:r>
              <a:rPr lang="en-US" dirty="0"/>
              <a:t>What Went Wrong: Issues in the Design of Therac-25</a:t>
            </a:r>
          </a:p>
        </p:txBody>
      </p:sp>
      <p:sp>
        <p:nvSpPr>
          <p:cNvPr id="40964" name="Rectangle 3"/>
          <p:cNvSpPr>
            <a:spLocks noGrp="1" noChangeArrowheads="1"/>
          </p:cNvSpPr>
          <p:nvPr>
            <p:ph idx="1"/>
          </p:nvPr>
        </p:nvSpPr>
        <p:spPr>
          <a:xfrm>
            <a:off x="628650" y="1825625"/>
            <a:ext cx="7886700" cy="4351338"/>
          </a:xfrm>
        </p:spPr>
        <p:txBody>
          <a:bodyPr>
            <a:normAutofit/>
          </a:bodyPr>
          <a:lstStyle/>
          <a:p>
            <a:r>
              <a:rPr lang="en-US" dirty="0"/>
              <a:t>AECL focused on fixing individual bugs not testing the whole system</a:t>
            </a:r>
          </a:p>
          <a:p>
            <a:pPr lvl="1"/>
            <a:r>
              <a:rPr lang="en-US" dirty="0"/>
              <a:t>Manufacturer would not believe that machine could fail</a:t>
            </a:r>
          </a:p>
          <a:p>
            <a:r>
              <a:rPr lang="en-US" dirty="0"/>
              <a:t>System not designed to be fail-safe</a:t>
            </a:r>
          </a:p>
          <a:p>
            <a:pPr lvl="1"/>
            <a:r>
              <a:rPr lang="en-US" dirty="0"/>
              <a:t>Industry standards not followed</a:t>
            </a:r>
          </a:p>
          <a:p>
            <a:pPr lvl="1"/>
            <a:r>
              <a:rPr lang="en-US" dirty="0"/>
              <a:t>No proper hardware was installed to catch safety glitches</a:t>
            </a:r>
          </a:p>
          <a:p>
            <a:r>
              <a:rPr lang="en-US" dirty="0"/>
              <a:t>No devices to report overdoses</a:t>
            </a:r>
          </a:p>
          <a:p>
            <a:r>
              <a:rPr lang="en-US" dirty="0"/>
              <a:t>AECL did not communicate fully with customers</a:t>
            </a:r>
          </a:p>
          <a:p>
            <a:r>
              <a:rPr lang="en-US" dirty="0"/>
              <a:t>Lack of communication and organization between hospitals, government and manufacturer </a:t>
            </a:r>
          </a:p>
        </p:txBody>
      </p:sp>
      <p:sp>
        <p:nvSpPr>
          <p:cNvPr id="2" name="Footer Placeholder 1">
            <a:extLst>
              <a:ext uri="{FF2B5EF4-FFF2-40B4-BE49-F238E27FC236}">
                <a16:creationId xmlns:a16="http://schemas.microsoft.com/office/drawing/2014/main" id="{31503CDF-A11B-8D45-91E8-8E4CAD29EE19}"/>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177357186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50E7-8646-0C40-BFFB-633B07C0D05C}"/>
              </a:ext>
            </a:extLst>
          </p:cNvPr>
          <p:cNvSpPr>
            <a:spLocks noGrp="1"/>
          </p:cNvSpPr>
          <p:nvPr>
            <p:ph type="title"/>
          </p:nvPr>
        </p:nvSpPr>
        <p:spPr>
          <a:xfrm>
            <a:off x="628650" y="365126"/>
            <a:ext cx="7886700" cy="1325563"/>
          </a:xfrm>
        </p:spPr>
        <p:txBody>
          <a:bodyPr/>
          <a:lstStyle/>
          <a:p>
            <a:r>
              <a:rPr lang="en-US" dirty="0"/>
              <a:t>What Went Wrong: Software Errors</a:t>
            </a:r>
          </a:p>
        </p:txBody>
      </p:sp>
      <p:sp>
        <p:nvSpPr>
          <p:cNvPr id="3" name="Content Placeholder 2">
            <a:extLst>
              <a:ext uri="{FF2B5EF4-FFF2-40B4-BE49-F238E27FC236}">
                <a16:creationId xmlns:a16="http://schemas.microsoft.com/office/drawing/2014/main" id="{3C485732-7C73-664F-8C38-3D77026A6E4C}"/>
              </a:ext>
            </a:extLst>
          </p:cNvPr>
          <p:cNvSpPr>
            <a:spLocks noGrp="1"/>
          </p:cNvSpPr>
          <p:nvPr>
            <p:ph idx="1"/>
          </p:nvPr>
        </p:nvSpPr>
        <p:spPr>
          <a:xfrm>
            <a:off x="628650" y="1825625"/>
            <a:ext cx="7886700" cy="4351338"/>
          </a:xfrm>
        </p:spPr>
        <p:txBody>
          <a:bodyPr>
            <a:normAutofit/>
          </a:bodyPr>
          <a:lstStyle/>
          <a:p>
            <a:r>
              <a:rPr lang="en-US" dirty="0"/>
              <a:t>Race conditions.</a:t>
            </a:r>
          </a:p>
        </p:txBody>
      </p:sp>
      <p:sp>
        <p:nvSpPr>
          <p:cNvPr id="4" name="Footer Placeholder 3">
            <a:extLst>
              <a:ext uri="{FF2B5EF4-FFF2-40B4-BE49-F238E27FC236}">
                <a16:creationId xmlns:a16="http://schemas.microsoft.com/office/drawing/2014/main" id="{6FE5B6AE-A24D-2E44-BA79-0CE1A7EBC379}"/>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pic>
        <p:nvPicPr>
          <p:cNvPr id="5" name="Picture 4" descr="A close up of a computer&#10;&#10;Description automatically generated">
            <a:extLst>
              <a:ext uri="{FF2B5EF4-FFF2-40B4-BE49-F238E27FC236}">
                <a16:creationId xmlns:a16="http://schemas.microsoft.com/office/drawing/2014/main" id="{2FB6E09F-DF18-0243-B307-17B09EAF0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669" y="3587769"/>
            <a:ext cx="5604761" cy="2354000"/>
          </a:xfrm>
          <a:prstGeom prst="rect">
            <a:avLst/>
          </a:prstGeom>
        </p:spPr>
      </p:pic>
      <p:pic>
        <p:nvPicPr>
          <p:cNvPr id="7" name="Picture 6" descr="A close up of a clock&#10;&#10;Description automatically generated">
            <a:extLst>
              <a:ext uri="{FF2B5EF4-FFF2-40B4-BE49-F238E27FC236}">
                <a16:creationId xmlns:a16="http://schemas.microsoft.com/office/drawing/2014/main" id="{957F0509-EE58-7B47-A7E8-8691627BF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8950" y="1319420"/>
            <a:ext cx="5604760" cy="2195756"/>
          </a:xfrm>
          <a:prstGeom prst="rect">
            <a:avLst/>
          </a:prstGeom>
        </p:spPr>
      </p:pic>
    </p:spTree>
    <p:extLst>
      <p:ext uri="{BB962C8B-B14F-4D97-AF65-F5344CB8AC3E}">
        <p14:creationId xmlns:p14="http://schemas.microsoft.com/office/powerpoint/2010/main" val="173536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r>
              <a:rPr lang="en-US" dirty="0"/>
              <a:t>What Went Wrong: A Lack of Fault Tolerance</a:t>
            </a:r>
          </a:p>
        </p:txBody>
      </p:sp>
      <p:sp>
        <p:nvSpPr>
          <p:cNvPr id="3" name="Content Placeholder 2"/>
          <p:cNvSpPr>
            <a:spLocks noGrp="1"/>
          </p:cNvSpPr>
          <p:nvPr>
            <p:ph idx="1"/>
          </p:nvPr>
        </p:nvSpPr>
        <p:spPr>
          <a:xfrm>
            <a:off x="628650" y="1825625"/>
            <a:ext cx="7886700" cy="4351338"/>
          </a:xfrm>
        </p:spPr>
        <p:txBody>
          <a:bodyPr/>
          <a:lstStyle/>
          <a:p>
            <a:r>
              <a:rPr lang="en-US" dirty="0"/>
              <a:t>One therapist mistakenly programmed the computer for “wedge out” rather than “wedge in,” as the plan required.</a:t>
            </a:r>
          </a:p>
          <a:p>
            <a:r>
              <a:rPr lang="en-US" dirty="0"/>
              <a:t>And the physics staff repeatedly failed to notice it during their weekly checks of treatment records.</a:t>
            </a:r>
          </a:p>
          <a:p>
            <a:endParaRPr lang="en-US" dirty="0"/>
          </a:p>
        </p:txBody>
      </p:sp>
      <p:sp>
        <p:nvSpPr>
          <p:cNvPr id="4" name="Footer Placeholder 3">
            <a:extLst>
              <a:ext uri="{FF2B5EF4-FFF2-40B4-BE49-F238E27FC236}">
                <a16:creationId xmlns:a16="http://schemas.microsoft.com/office/drawing/2014/main" id="{7149AF84-680D-D143-B7E9-B78BB98F2C85}"/>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2880009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Homework 1</a:t>
            </a:r>
          </a:p>
        </p:txBody>
      </p:sp>
      <p:sp>
        <p:nvSpPr>
          <p:cNvPr id="3" name="Content Placeholder 2"/>
          <p:cNvSpPr>
            <a:spLocks noGrp="1"/>
          </p:cNvSpPr>
          <p:nvPr>
            <p:ph idx="1"/>
          </p:nvPr>
        </p:nvSpPr>
        <p:spPr>
          <a:xfrm>
            <a:off x="628650" y="1825625"/>
            <a:ext cx="7886700" cy="4351338"/>
          </a:xfrm>
        </p:spPr>
        <p:txBody>
          <a:bodyPr/>
          <a:lstStyle/>
          <a:p>
            <a:r>
              <a:rPr lang="en-US" dirty="0"/>
              <a:t>Available on Canvas</a:t>
            </a:r>
          </a:p>
          <a:p>
            <a:r>
              <a:rPr lang="en-US" dirty="0"/>
              <a:t>Due: Feb 1st, 2020 (11:59pm Eastern Time)</a:t>
            </a:r>
          </a:p>
          <a:p>
            <a:r>
              <a:rPr lang="en-US" dirty="0"/>
              <a:t>Submission on Canvas.</a:t>
            </a:r>
          </a:p>
        </p:txBody>
      </p:sp>
      <p:sp>
        <p:nvSpPr>
          <p:cNvPr id="4" name="Footer Placeholder 3">
            <a:extLst>
              <a:ext uri="{FF2B5EF4-FFF2-40B4-BE49-F238E27FC236}">
                <a16:creationId xmlns:a16="http://schemas.microsoft.com/office/drawing/2014/main" id="{1AB47620-23B5-FE44-8D35-75FC6406E2D9}"/>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221409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6885" y="1228397"/>
            <a:ext cx="7250229" cy="4401205"/>
          </a:xfrm>
          <a:prstGeom prst="rect">
            <a:avLst/>
          </a:prstGeom>
        </p:spPr>
        <p:txBody>
          <a:bodyPr wrap="square">
            <a:spAutoFit/>
          </a:bodyPr>
          <a:lstStyle/>
          <a:p>
            <a:r>
              <a:rPr lang="en-US" sz="2800" dirty="0"/>
              <a:t>Dr. Howard I. </a:t>
            </a:r>
            <a:r>
              <a:rPr lang="en-US" sz="2800" dirty="0" err="1"/>
              <a:t>Amols</a:t>
            </a:r>
            <a:r>
              <a:rPr lang="en-US" sz="2800" dirty="0"/>
              <a:t>, chief of clinical physics at Memorial Sloan-Kettering Cancer Center in New York:</a:t>
            </a:r>
          </a:p>
          <a:p>
            <a:endParaRPr lang="en-US" sz="2800" dirty="0"/>
          </a:p>
          <a:p>
            <a:r>
              <a:rPr lang="en-US" sz="2800" dirty="0"/>
              <a:t>“Linear accelerators and treatment planning are enormously more complex than 20 years ago. But hospitals are often too trusting of the new computer systems and software, relying on them as if they had been tested over time, when in fact they have not.”</a:t>
            </a:r>
          </a:p>
        </p:txBody>
      </p:sp>
      <p:sp>
        <p:nvSpPr>
          <p:cNvPr id="2" name="Footer Placeholder 1">
            <a:extLst>
              <a:ext uri="{FF2B5EF4-FFF2-40B4-BE49-F238E27FC236}">
                <a16:creationId xmlns:a16="http://schemas.microsoft.com/office/drawing/2014/main" id="{98489DF0-9189-014F-A029-F38BADFD1C44}"/>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1460630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What Went Wrong: Partial automation, forgetting the human</a:t>
            </a:r>
            <a:endParaRPr lang="en-US" dirty="0"/>
          </a:p>
        </p:txBody>
      </p:sp>
      <p:sp>
        <p:nvSpPr>
          <p:cNvPr id="3" name="Content Placeholder 2"/>
          <p:cNvSpPr>
            <a:spLocks noGrp="1"/>
          </p:cNvSpPr>
          <p:nvPr>
            <p:ph idx="1"/>
          </p:nvPr>
        </p:nvSpPr>
        <p:spPr/>
        <p:txBody>
          <a:bodyPr/>
          <a:lstStyle/>
          <a:p>
            <a:r>
              <a:rPr lang="en-US"/>
              <a:t>Computerization reduced human time needed to calibrate machines and perform safety checks</a:t>
            </a:r>
          </a:p>
          <a:p>
            <a:r>
              <a:rPr lang="en-US"/>
              <a:t>But human intervention was still needed to check whether the technology’s software came up with a good treatment solution for a patient</a:t>
            </a:r>
          </a:p>
          <a:p>
            <a:endParaRPr lang="en-US"/>
          </a:p>
          <a:p>
            <a:r>
              <a:rPr lang="en-US">
                <a:solidFill>
                  <a:srgbClr val="FF0000"/>
                </a:solidFill>
              </a:rPr>
              <a:t>Don’t Forget the Human!</a:t>
            </a:r>
          </a:p>
          <a:p>
            <a:endParaRPr lang="en-US" dirty="0"/>
          </a:p>
        </p:txBody>
      </p:sp>
      <p:sp>
        <p:nvSpPr>
          <p:cNvPr id="4" name="Footer Placeholder 3">
            <a:extLst>
              <a:ext uri="{FF2B5EF4-FFF2-40B4-BE49-F238E27FC236}">
                <a16:creationId xmlns:a16="http://schemas.microsoft.com/office/drawing/2014/main" id="{2676DD1C-0266-6542-B234-99EA6CB188DC}"/>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2416607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500FB-C055-2D43-9E33-9BB8B6E76B69}"/>
              </a:ext>
            </a:extLst>
          </p:cNvPr>
          <p:cNvPicPr>
            <a:picLocks noChangeAspect="1"/>
          </p:cNvPicPr>
          <p:nvPr/>
        </p:nvPicPr>
        <p:blipFill>
          <a:blip r:embed="rId2"/>
          <a:stretch>
            <a:fillRect/>
          </a:stretch>
        </p:blipFill>
        <p:spPr>
          <a:xfrm>
            <a:off x="774700" y="781050"/>
            <a:ext cx="7594600" cy="5295900"/>
          </a:xfrm>
          <a:prstGeom prst="rect">
            <a:avLst/>
          </a:prstGeom>
        </p:spPr>
      </p:pic>
      <p:sp>
        <p:nvSpPr>
          <p:cNvPr id="3" name="Footer Placeholder 2">
            <a:extLst>
              <a:ext uri="{FF2B5EF4-FFF2-40B4-BE49-F238E27FC236}">
                <a16:creationId xmlns:a16="http://schemas.microsoft.com/office/drawing/2014/main" id="{1EE09853-E763-F14B-AEDA-0551976E36D5}"/>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99202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What Went Wrong: Human Factors</a:t>
            </a:r>
            <a:endParaRPr lang="en-US" dirty="0"/>
          </a:p>
        </p:txBody>
      </p:sp>
      <p:sp>
        <p:nvSpPr>
          <p:cNvPr id="3" name="Content Placeholder 2"/>
          <p:cNvSpPr>
            <a:spLocks noGrp="1"/>
          </p:cNvSpPr>
          <p:nvPr>
            <p:ph idx="1"/>
          </p:nvPr>
        </p:nvSpPr>
        <p:spPr/>
        <p:txBody>
          <a:bodyPr/>
          <a:lstStyle/>
          <a:p>
            <a:r>
              <a:rPr lang="en-US"/>
              <a:t>People respond to their work environments. Things that affect judgment:</a:t>
            </a:r>
          </a:p>
          <a:p>
            <a:pPr lvl="1"/>
            <a:r>
              <a:rPr lang="en-US"/>
              <a:t>Staffing shortages</a:t>
            </a:r>
          </a:p>
          <a:p>
            <a:pPr lvl="1"/>
            <a:r>
              <a:rPr lang="en-US"/>
              <a:t>What is rewarded; what is punished</a:t>
            </a:r>
          </a:p>
          <a:p>
            <a:pPr lvl="1"/>
            <a:r>
              <a:rPr lang="en-US"/>
              <a:t>Prior experience</a:t>
            </a:r>
          </a:p>
          <a:p>
            <a:pPr lvl="1"/>
            <a:r>
              <a:rPr lang="en-US"/>
              <a:t>Hubris: “We’ve made this 5 orders of magnitude safer!”</a:t>
            </a:r>
          </a:p>
          <a:p>
            <a:endParaRPr lang="en-US" dirty="0"/>
          </a:p>
        </p:txBody>
      </p:sp>
      <p:sp>
        <p:nvSpPr>
          <p:cNvPr id="4" name="Footer Placeholder 3">
            <a:extLst>
              <a:ext uri="{FF2B5EF4-FFF2-40B4-BE49-F238E27FC236}">
                <a16:creationId xmlns:a16="http://schemas.microsoft.com/office/drawing/2014/main" id="{C6D330B9-F873-EC4A-B264-D5A413E2DEAE}"/>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1198469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8780" y="1722835"/>
            <a:ext cx="7826112" cy="3970318"/>
          </a:xfrm>
          <a:prstGeom prst="rect">
            <a:avLst/>
          </a:prstGeom>
        </p:spPr>
        <p:txBody>
          <a:bodyPr wrap="square">
            <a:spAutoFit/>
          </a:bodyPr>
          <a:lstStyle/>
          <a:p>
            <a:pPr marL="457200" indent="-457200">
              <a:buFont typeface="Arial"/>
              <a:buChar char="•"/>
            </a:pPr>
            <a:r>
              <a:rPr lang="en-US" sz="2800" dirty="0"/>
              <a:t>A Philadelphia hospital gave the wrong radiation dose to more than 90 patients with prostate cancer — and then kept quiet about it. </a:t>
            </a:r>
          </a:p>
          <a:p>
            <a:pPr marL="457200" indent="-457200">
              <a:buFont typeface="Arial"/>
              <a:buChar char="•"/>
            </a:pPr>
            <a:r>
              <a:rPr lang="en-US" sz="2800" dirty="0"/>
              <a:t>A Florida hospital disclosed that 77 brain cancer patients had received 50 percent more radiation than prescribed because one of the most powerful — and supposedly precise — linear accelerators had been programmed incorrectly for nearly a year.</a:t>
            </a:r>
          </a:p>
        </p:txBody>
      </p:sp>
      <p:sp>
        <p:nvSpPr>
          <p:cNvPr id="2" name="Footer Placeholder 1">
            <a:extLst>
              <a:ext uri="{FF2B5EF4-FFF2-40B4-BE49-F238E27FC236}">
                <a16:creationId xmlns:a16="http://schemas.microsoft.com/office/drawing/2014/main" id="{F8F3B3A1-45A1-624C-8E23-E00B96DF60D6}"/>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4061288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Went Wrong: Regulation loopholes</a:t>
            </a:r>
          </a:p>
        </p:txBody>
      </p:sp>
      <p:sp>
        <p:nvSpPr>
          <p:cNvPr id="3" name="Content Placeholder 2"/>
          <p:cNvSpPr>
            <a:spLocks noGrp="1"/>
          </p:cNvSpPr>
          <p:nvPr>
            <p:ph idx="1"/>
          </p:nvPr>
        </p:nvSpPr>
        <p:spPr/>
        <p:txBody>
          <a:bodyPr>
            <a:normAutofit/>
          </a:bodyPr>
          <a:lstStyle/>
          <a:p>
            <a:r>
              <a:rPr lang="en-US" dirty="0"/>
              <a:t>The FDA does not approve each new medical device on the market</a:t>
            </a:r>
          </a:p>
          <a:p>
            <a:r>
              <a:rPr lang="en-US" dirty="0"/>
              <a:t>Medical accelerators only required “pre-market notification” — i.e., “firm must establish it is equivalent in safety to a product already on the market.”</a:t>
            </a:r>
          </a:p>
          <a:p>
            <a:pPr lvl="1"/>
            <a:r>
              <a:rPr lang="en-US" dirty="0"/>
              <a:t>Because Therac-6 and 20 were already in the market, this was easy for the -25 because, in theory, it had the same safety features (only in software not hardware)</a:t>
            </a:r>
          </a:p>
          <a:p>
            <a:r>
              <a:rPr lang="en-US" dirty="0"/>
              <a:t>Only changed to needing approval from FDA </a:t>
            </a:r>
            <a:r>
              <a:rPr lang="en-US" i="1" dirty="0"/>
              <a:t>after </a:t>
            </a:r>
            <a:r>
              <a:rPr lang="en-US" dirty="0"/>
              <a:t>first few safety incidents.</a:t>
            </a:r>
          </a:p>
        </p:txBody>
      </p:sp>
      <p:sp>
        <p:nvSpPr>
          <p:cNvPr id="4" name="Footer Placeholder 3">
            <a:extLst>
              <a:ext uri="{FF2B5EF4-FFF2-40B4-BE49-F238E27FC236}">
                <a16:creationId xmlns:a16="http://schemas.microsoft.com/office/drawing/2014/main" id="{4C931055-3ED2-A248-BCDE-5116DFD6442F}"/>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1521470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Why Detection is Difficult</a:t>
            </a:r>
          </a:p>
        </p:txBody>
      </p:sp>
      <p:sp>
        <p:nvSpPr>
          <p:cNvPr id="3" name="Content Placeholder 2"/>
          <p:cNvSpPr>
            <a:spLocks noGrp="1"/>
          </p:cNvSpPr>
          <p:nvPr>
            <p:ph idx="1"/>
          </p:nvPr>
        </p:nvSpPr>
        <p:spPr>
          <a:xfrm>
            <a:off x="628650" y="1825625"/>
            <a:ext cx="7886700" cy="4351338"/>
          </a:xfrm>
        </p:spPr>
        <p:txBody>
          <a:bodyPr/>
          <a:lstStyle/>
          <a:p>
            <a:r>
              <a:rPr lang="en-US" dirty="0"/>
              <a:t>Identifying radiation injuries can be difficult. </a:t>
            </a:r>
          </a:p>
          <a:p>
            <a:r>
              <a:rPr lang="en-US" dirty="0"/>
              <a:t>Organ damage and radiation-induced cancer might not surface for years or decades, while </a:t>
            </a:r>
            <a:r>
              <a:rPr lang="en-US" dirty="0" err="1"/>
              <a:t>underdosing</a:t>
            </a:r>
            <a:r>
              <a:rPr lang="en-US" dirty="0"/>
              <a:t> is difficult to detect because there is no injury. </a:t>
            </a:r>
          </a:p>
          <a:p>
            <a:r>
              <a:rPr lang="en-US" dirty="0"/>
              <a:t>For these reasons, radiation mishaps seldom result in lawsuits, a barometer of potential problems within an industry.</a:t>
            </a:r>
          </a:p>
          <a:p>
            <a:r>
              <a:rPr lang="en-US" dirty="0"/>
              <a:t>Under-reporting of “accidents”</a:t>
            </a:r>
          </a:p>
        </p:txBody>
      </p:sp>
      <p:sp>
        <p:nvSpPr>
          <p:cNvPr id="4" name="Footer Placeholder 3">
            <a:extLst>
              <a:ext uri="{FF2B5EF4-FFF2-40B4-BE49-F238E27FC236}">
                <a16:creationId xmlns:a16="http://schemas.microsoft.com/office/drawing/2014/main" id="{62B59EA6-A2B5-0E41-977A-031170A73C42}"/>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1274172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involved in the tragedies</a:t>
            </a:r>
          </a:p>
        </p:txBody>
      </p:sp>
      <p:sp>
        <p:nvSpPr>
          <p:cNvPr id="3" name="Content Placeholder 2"/>
          <p:cNvSpPr>
            <a:spLocks noGrp="1"/>
          </p:cNvSpPr>
          <p:nvPr>
            <p:ph idx="1"/>
          </p:nvPr>
        </p:nvSpPr>
        <p:spPr/>
        <p:txBody>
          <a:bodyPr/>
          <a:lstStyle/>
          <a:p>
            <a:r>
              <a:rPr lang="en-US" dirty="0"/>
              <a:t>Company who made the software for the accelerometers</a:t>
            </a:r>
          </a:p>
          <a:p>
            <a:r>
              <a:rPr lang="en-US" dirty="0"/>
              <a:t>Programmers and testers behind the software</a:t>
            </a:r>
          </a:p>
          <a:p>
            <a:r>
              <a:rPr lang="en-US" dirty="0"/>
              <a:t>Doctors who prescribed medication</a:t>
            </a:r>
          </a:p>
          <a:p>
            <a:r>
              <a:rPr lang="en-US" dirty="0"/>
              <a:t>Staff and technicians who managed the accelerometers</a:t>
            </a:r>
          </a:p>
          <a:p>
            <a:pPr marL="0" indent="0">
              <a:buNone/>
            </a:pPr>
            <a:endParaRPr lang="en-US" dirty="0">
              <a:solidFill>
                <a:srgbClr val="C00000"/>
              </a:solidFill>
            </a:endParaRPr>
          </a:p>
          <a:p>
            <a:pPr marL="0" indent="0">
              <a:buNone/>
            </a:pPr>
            <a:r>
              <a:rPr lang="en-US" dirty="0">
                <a:solidFill>
                  <a:srgbClr val="C00000"/>
                </a:solidFill>
              </a:rPr>
              <a:t>** Think about it for your recitation section!</a:t>
            </a:r>
          </a:p>
        </p:txBody>
      </p:sp>
      <p:sp>
        <p:nvSpPr>
          <p:cNvPr id="4" name="Footer Placeholder 3">
            <a:extLst>
              <a:ext uri="{FF2B5EF4-FFF2-40B4-BE49-F238E27FC236}">
                <a16:creationId xmlns:a16="http://schemas.microsoft.com/office/drawing/2014/main" id="{60027725-A79A-1542-984F-A888597831CC}"/>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661103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28650" y="365126"/>
            <a:ext cx="7886700" cy="1325563"/>
          </a:xfrm>
        </p:spPr>
        <p:txBody>
          <a:bodyPr/>
          <a:lstStyle/>
          <a:p>
            <a:r>
              <a:rPr lang="en-US"/>
              <a:t>Post Mortem</a:t>
            </a:r>
          </a:p>
        </p:txBody>
      </p:sp>
      <p:sp>
        <p:nvSpPr>
          <p:cNvPr id="40964" name="Rectangle 3"/>
          <p:cNvSpPr>
            <a:spLocks noGrp="1" noChangeArrowheads="1"/>
          </p:cNvSpPr>
          <p:nvPr>
            <p:ph idx="1"/>
          </p:nvPr>
        </p:nvSpPr>
        <p:spPr>
          <a:xfrm>
            <a:off x="628650" y="1825625"/>
            <a:ext cx="7886700" cy="4351338"/>
          </a:xfrm>
        </p:spPr>
        <p:txBody>
          <a:bodyPr>
            <a:normAutofit/>
          </a:bodyPr>
          <a:lstStyle/>
          <a:p>
            <a:r>
              <a:rPr lang="en-US" dirty="0"/>
              <a:t>Software lessons</a:t>
            </a:r>
          </a:p>
          <a:p>
            <a:pPr lvl="1"/>
            <a:r>
              <a:rPr lang="en-US" dirty="0"/>
              <a:t>Difficult to debug programs with concurrent tasks</a:t>
            </a:r>
          </a:p>
          <a:p>
            <a:pPr lvl="1"/>
            <a:r>
              <a:rPr lang="en-US" dirty="0"/>
              <a:t>Design must be as simple as possible</a:t>
            </a:r>
          </a:p>
          <a:p>
            <a:pPr lvl="1"/>
            <a:r>
              <a:rPr lang="en-US" dirty="0"/>
              <a:t>Documentation crucial</a:t>
            </a:r>
          </a:p>
          <a:p>
            <a:pPr lvl="1"/>
            <a:r>
              <a:rPr lang="en-US" dirty="0"/>
              <a:t>Code reuse does not always lead to higher quality</a:t>
            </a:r>
          </a:p>
        </p:txBody>
      </p:sp>
      <p:sp>
        <p:nvSpPr>
          <p:cNvPr id="2" name="Footer Placeholder 1">
            <a:extLst>
              <a:ext uri="{FF2B5EF4-FFF2-40B4-BE49-F238E27FC236}">
                <a16:creationId xmlns:a16="http://schemas.microsoft.com/office/drawing/2014/main" id="{1970B673-C29D-9049-8679-867B7DDF3F0B}"/>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302530722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3845-089B-3D4F-9685-E90B9C8F3C72}"/>
              </a:ext>
            </a:extLst>
          </p:cNvPr>
          <p:cNvSpPr>
            <a:spLocks noGrp="1"/>
          </p:cNvSpPr>
          <p:nvPr>
            <p:ph type="title"/>
          </p:nvPr>
        </p:nvSpPr>
        <p:spPr/>
        <p:txBody>
          <a:bodyPr/>
          <a:lstStyle/>
          <a:p>
            <a:r>
              <a:rPr lang="en-US" dirty="0"/>
              <a:t>That was like 30 years ago …</a:t>
            </a:r>
          </a:p>
        </p:txBody>
      </p:sp>
      <p:pic>
        <p:nvPicPr>
          <p:cNvPr id="5" name="Content Placeholder 4" descr="A screenshot of a cell phone&#10;&#10;Description automatically generated">
            <a:extLst>
              <a:ext uri="{FF2B5EF4-FFF2-40B4-BE49-F238E27FC236}">
                <a16:creationId xmlns:a16="http://schemas.microsoft.com/office/drawing/2014/main" id="{8F1F3BAB-DB2B-1642-8474-510F82FEB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163" y="1865597"/>
            <a:ext cx="4810351" cy="4992403"/>
          </a:xfrm>
        </p:spPr>
      </p:pic>
      <p:pic>
        <p:nvPicPr>
          <p:cNvPr id="1026" name="Picture 2" descr="Radiation Offers New Cures, and Ways to Do Harm - The New York Times">
            <a:extLst>
              <a:ext uri="{FF2B5EF4-FFF2-40B4-BE49-F238E27FC236}">
                <a16:creationId xmlns:a16="http://schemas.microsoft.com/office/drawing/2014/main" id="{72E897A9-E39C-6346-BFF6-A8B6D6D29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944" y="1762941"/>
            <a:ext cx="2977656" cy="22950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diation Offers New Cures, and Ways to Do Harm - The New York Times">
            <a:extLst>
              <a:ext uri="{FF2B5EF4-FFF2-40B4-BE49-F238E27FC236}">
                <a16:creationId xmlns:a16="http://schemas.microsoft.com/office/drawing/2014/main" id="{A963ED38-A835-284A-BCC1-E0A1877EA7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409" y="3632193"/>
            <a:ext cx="2249328" cy="300373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2CDB2BAF-6CDB-AC44-AA37-E4BB0341DA24}"/>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196987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F598E3-2342-0146-B081-571AF094AF1F}"/>
              </a:ext>
            </a:extLst>
          </p:cNvPr>
          <p:cNvSpPr txBox="1"/>
          <p:nvPr/>
        </p:nvSpPr>
        <p:spPr>
          <a:xfrm>
            <a:off x="2071687" y="2314574"/>
            <a:ext cx="6429376" cy="1323439"/>
          </a:xfrm>
          <a:prstGeom prst="rect">
            <a:avLst/>
          </a:prstGeom>
          <a:noFill/>
        </p:spPr>
        <p:txBody>
          <a:bodyPr wrap="square" rtlCol="0">
            <a:spAutoFit/>
          </a:bodyPr>
          <a:lstStyle/>
          <a:p>
            <a:r>
              <a:rPr lang="en-US" sz="4000" dirty="0"/>
              <a:t>Why you, as a CS major need to know about ethics…</a:t>
            </a:r>
          </a:p>
        </p:txBody>
      </p:sp>
      <p:sp>
        <p:nvSpPr>
          <p:cNvPr id="2" name="Footer Placeholder 1">
            <a:extLst>
              <a:ext uri="{FF2B5EF4-FFF2-40B4-BE49-F238E27FC236}">
                <a16:creationId xmlns:a16="http://schemas.microsoft.com/office/drawing/2014/main" id="{C70E4E96-CC40-3647-92FF-7D8450D3E203}"/>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3464050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0057E9-D001-0D4E-8BD5-A0988D5CA49F}"/>
              </a:ext>
            </a:extLst>
          </p:cNvPr>
          <p:cNvSpPr txBox="1"/>
          <p:nvPr/>
        </p:nvSpPr>
        <p:spPr>
          <a:xfrm>
            <a:off x="600075" y="2371725"/>
            <a:ext cx="8129587" cy="1600438"/>
          </a:xfrm>
          <a:prstGeom prst="rect">
            <a:avLst/>
          </a:prstGeom>
          <a:noFill/>
        </p:spPr>
        <p:txBody>
          <a:bodyPr wrap="square" rtlCol="0">
            <a:spAutoFit/>
          </a:bodyPr>
          <a:lstStyle/>
          <a:p>
            <a:r>
              <a:rPr lang="en-US" sz="4000" dirty="0">
                <a:solidFill>
                  <a:srgbClr val="002060"/>
                </a:solidFill>
              </a:rPr>
              <a:t>Solution?</a:t>
            </a:r>
          </a:p>
          <a:p>
            <a:endParaRPr lang="en-US" dirty="0"/>
          </a:p>
          <a:p>
            <a:r>
              <a:rPr lang="en-US" sz="2000" i="1" dirty="0"/>
              <a:t>“Mistakes are a fact of life. It is the response to the error that counts.”</a:t>
            </a:r>
          </a:p>
          <a:p>
            <a:r>
              <a:rPr lang="en-US" sz="2000" dirty="0"/>
              <a:t>			- American writer and educator Nikki Giovanni</a:t>
            </a:r>
          </a:p>
        </p:txBody>
      </p:sp>
      <p:sp>
        <p:nvSpPr>
          <p:cNvPr id="2" name="Footer Placeholder 1">
            <a:extLst>
              <a:ext uri="{FF2B5EF4-FFF2-40B4-BE49-F238E27FC236}">
                <a16:creationId xmlns:a16="http://schemas.microsoft.com/office/drawing/2014/main" id="{141859A9-4E30-9C49-8BAD-EC7519FD2382}"/>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3832803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A51D60-DB7F-034F-A00E-602936F11F62}"/>
              </a:ext>
            </a:extLst>
          </p:cNvPr>
          <p:cNvSpPr>
            <a:spLocks noGrp="1"/>
          </p:cNvSpPr>
          <p:nvPr>
            <p:ph type="title"/>
          </p:nvPr>
        </p:nvSpPr>
        <p:spPr>
          <a:xfrm>
            <a:off x="628650" y="365126"/>
            <a:ext cx="7886700" cy="1325563"/>
          </a:xfrm>
        </p:spPr>
        <p:txBody>
          <a:bodyPr/>
          <a:lstStyle/>
          <a:p>
            <a:r>
              <a:rPr lang="en-US" dirty="0"/>
              <a:t>Lesson: Adopt Systems Thinking</a:t>
            </a:r>
          </a:p>
        </p:txBody>
      </p:sp>
      <p:sp>
        <p:nvSpPr>
          <p:cNvPr id="6" name="Content Placeholder 5">
            <a:extLst>
              <a:ext uri="{FF2B5EF4-FFF2-40B4-BE49-F238E27FC236}">
                <a16:creationId xmlns:a16="http://schemas.microsoft.com/office/drawing/2014/main" id="{C338DFBB-95FD-E846-942A-24D26C02FE4D}"/>
              </a:ext>
            </a:extLst>
          </p:cNvPr>
          <p:cNvSpPr>
            <a:spLocks noGrp="1"/>
          </p:cNvSpPr>
          <p:nvPr>
            <p:ph idx="1"/>
          </p:nvPr>
        </p:nvSpPr>
        <p:spPr>
          <a:xfrm>
            <a:off x="628650" y="1825625"/>
            <a:ext cx="7886700" cy="4351338"/>
          </a:xfrm>
        </p:spPr>
        <p:txBody>
          <a:bodyPr>
            <a:normAutofit/>
          </a:bodyPr>
          <a:lstStyle/>
          <a:p>
            <a:r>
              <a:rPr lang="en-US" dirty="0"/>
              <a:t>Don’t just monitor, learn from mistakes</a:t>
            </a:r>
          </a:p>
          <a:p>
            <a:pPr lvl="1"/>
            <a:r>
              <a:rPr lang="en-US" dirty="0"/>
              <a:t>“Blame culture” should give way to “Learn culture!”</a:t>
            </a:r>
          </a:p>
          <a:p>
            <a:r>
              <a:rPr lang="en-US" dirty="0"/>
              <a:t>A well-designed incident learning system in a radiotherapy program consists of several steps</a:t>
            </a:r>
          </a:p>
          <a:p>
            <a:pPr lvl="1"/>
            <a:r>
              <a:rPr lang="en-US" dirty="0"/>
              <a:t>occurrence of incidents, </a:t>
            </a:r>
          </a:p>
          <a:p>
            <a:pPr lvl="1"/>
            <a:r>
              <a:rPr lang="en-US" dirty="0"/>
              <a:t>their identification and response, </a:t>
            </a:r>
          </a:p>
          <a:p>
            <a:pPr lvl="1"/>
            <a:r>
              <a:rPr lang="en-US" dirty="0"/>
              <a:t>reporting, </a:t>
            </a:r>
          </a:p>
          <a:p>
            <a:pPr lvl="1"/>
            <a:r>
              <a:rPr lang="en-US" dirty="0"/>
              <a:t>investigation, </a:t>
            </a:r>
          </a:p>
          <a:p>
            <a:pPr lvl="1"/>
            <a:r>
              <a:rPr lang="en-US" dirty="0"/>
              <a:t>causal analysis, </a:t>
            </a:r>
          </a:p>
          <a:p>
            <a:pPr lvl="1"/>
            <a:r>
              <a:rPr lang="en-US" dirty="0"/>
              <a:t>corrective actions, </a:t>
            </a:r>
          </a:p>
          <a:p>
            <a:pPr lvl="1"/>
            <a:r>
              <a:rPr lang="en-US" dirty="0"/>
              <a:t>Learning</a:t>
            </a:r>
          </a:p>
          <a:p>
            <a:r>
              <a:rPr lang="en-US" dirty="0"/>
              <a:t>All included in a cyclic feedback loop</a:t>
            </a:r>
          </a:p>
          <a:p>
            <a:r>
              <a:rPr lang="en-US" dirty="0"/>
              <a:t>A nationwide public mandatory reporting system</a:t>
            </a:r>
          </a:p>
          <a:p>
            <a:endParaRPr lang="en-US" dirty="0"/>
          </a:p>
        </p:txBody>
      </p:sp>
      <p:sp>
        <p:nvSpPr>
          <p:cNvPr id="2" name="Footer Placeholder 1">
            <a:extLst>
              <a:ext uri="{FF2B5EF4-FFF2-40B4-BE49-F238E27FC236}">
                <a16:creationId xmlns:a16="http://schemas.microsoft.com/office/drawing/2014/main" id="{22793B28-0351-CB4E-B4FA-0513932D2931}"/>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156312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Lesson: Use Defensive Design</a:t>
            </a:r>
          </a:p>
        </p:txBody>
      </p:sp>
      <p:sp>
        <p:nvSpPr>
          <p:cNvPr id="3" name="Content Placeholder 2"/>
          <p:cNvSpPr>
            <a:spLocks noGrp="1"/>
          </p:cNvSpPr>
          <p:nvPr>
            <p:ph idx="1"/>
          </p:nvPr>
        </p:nvSpPr>
        <p:spPr>
          <a:xfrm>
            <a:off x="628650" y="1825625"/>
            <a:ext cx="7886700" cy="4351338"/>
          </a:xfrm>
        </p:spPr>
        <p:txBody>
          <a:bodyPr/>
          <a:lstStyle/>
          <a:p>
            <a:r>
              <a:rPr lang="en-US" dirty="0"/>
              <a:t>Designing for when things go wrong.</a:t>
            </a:r>
          </a:p>
          <a:p>
            <a:r>
              <a:rPr lang="en-US" dirty="0"/>
              <a:t>Defensive design is the practice of anticipating ways that an end-user could misuse a device, and designing the device so as to make such misuse difficult or impossible (e.g., by eliminating race conditions).</a:t>
            </a:r>
          </a:p>
        </p:txBody>
      </p:sp>
      <p:sp>
        <p:nvSpPr>
          <p:cNvPr id="4" name="Footer Placeholder 3">
            <a:extLst>
              <a:ext uri="{FF2B5EF4-FFF2-40B4-BE49-F238E27FC236}">
                <a16:creationId xmlns:a16="http://schemas.microsoft.com/office/drawing/2014/main" id="{213E0890-1E57-F84B-9C81-71FB3B998594}"/>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2270058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47050" cy="1325563"/>
          </a:xfrm>
        </p:spPr>
        <p:txBody>
          <a:bodyPr>
            <a:normAutofit/>
          </a:bodyPr>
          <a:lstStyle/>
          <a:p>
            <a:r>
              <a:rPr lang="en-US" dirty="0"/>
              <a:t>Lesson: Accounting for the human-in-the-loop</a:t>
            </a:r>
          </a:p>
        </p:txBody>
      </p:sp>
      <p:sp>
        <p:nvSpPr>
          <p:cNvPr id="3" name="Content Placeholder 2"/>
          <p:cNvSpPr>
            <a:spLocks noGrp="1"/>
          </p:cNvSpPr>
          <p:nvPr>
            <p:ph idx="1"/>
          </p:nvPr>
        </p:nvSpPr>
        <p:spPr/>
        <p:txBody>
          <a:bodyPr>
            <a:normAutofit/>
          </a:bodyPr>
          <a:lstStyle/>
          <a:p>
            <a:r>
              <a:rPr lang="en-US" dirty="0"/>
              <a:t>Automating away parts that are tricky for humans can be great, if well-tested, but many systems will </a:t>
            </a:r>
            <a:r>
              <a:rPr lang="en-US" i="1" dirty="0"/>
              <a:t>always </a:t>
            </a:r>
            <a:r>
              <a:rPr lang="en-US" dirty="0"/>
              <a:t>require a human-in-the-loop</a:t>
            </a:r>
          </a:p>
          <a:p>
            <a:r>
              <a:rPr lang="en-US" dirty="0"/>
              <a:t>For these situations, it is not enough to write good code—the interface </a:t>
            </a:r>
            <a:r>
              <a:rPr lang="en-US" i="1" dirty="0"/>
              <a:t>must </a:t>
            </a:r>
            <a:r>
              <a:rPr lang="en-US" dirty="0"/>
              <a:t>account for human variance and error.</a:t>
            </a:r>
          </a:p>
          <a:p>
            <a:r>
              <a:rPr lang="en-US" dirty="0"/>
              <a:t>Human-centered design:</a:t>
            </a:r>
          </a:p>
          <a:p>
            <a:pPr lvl="1"/>
            <a:r>
              <a:rPr lang="en-US" dirty="0"/>
              <a:t>Safe defaults</a:t>
            </a:r>
          </a:p>
          <a:p>
            <a:pPr lvl="1"/>
            <a:r>
              <a:rPr lang="en-US" dirty="0"/>
              <a:t>Interpretable errors</a:t>
            </a:r>
          </a:p>
          <a:p>
            <a:pPr lvl="1"/>
            <a:r>
              <a:rPr lang="en-US" dirty="0"/>
              <a:t>Intuitive design</a:t>
            </a:r>
          </a:p>
        </p:txBody>
      </p:sp>
      <p:sp>
        <p:nvSpPr>
          <p:cNvPr id="4" name="Footer Placeholder 3">
            <a:extLst>
              <a:ext uri="{FF2B5EF4-FFF2-40B4-BE49-F238E27FC236}">
                <a16:creationId xmlns:a16="http://schemas.microsoft.com/office/drawing/2014/main" id="{6D2D52CD-1DC3-A640-94E8-488D7E9F713F}"/>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3811555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6D2B-69F0-5447-9EBC-D7771D80FC68}"/>
              </a:ext>
            </a:extLst>
          </p:cNvPr>
          <p:cNvSpPr>
            <a:spLocks noGrp="1"/>
          </p:cNvSpPr>
          <p:nvPr>
            <p:ph type="title"/>
          </p:nvPr>
        </p:nvSpPr>
        <p:spPr>
          <a:xfrm>
            <a:off x="628650" y="365126"/>
            <a:ext cx="7886700" cy="608571"/>
          </a:xfrm>
        </p:spPr>
        <p:txBody>
          <a:bodyPr anchor="ctr">
            <a:normAutofit/>
          </a:bodyPr>
          <a:lstStyle/>
          <a:p>
            <a:r>
              <a:rPr lang="en-US" dirty="0"/>
              <a:t>Another Lesson Learned ….</a:t>
            </a:r>
          </a:p>
        </p:txBody>
      </p:sp>
      <p:sp>
        <p:nvSpPr>
          <p:cNvPr id="3" name="Content Placeholder 2">
            <a:extLst>
              <a:ext uri="{FF2B5EF4-FFF2-40B4-BE49-F238E27FC236}">
                <a16:creationId xmlns:a16="http://schemas.microsoft.com/office/drawing/2014/main" id="{E702AB35-995C-0E45-BE93-511BE065570D}"/>
              </a:ext>
            </a:extLst>
          </p:cNvPr>
          <p:cNvSpPr>
            <a:spLocks noGrp="1"/>
          </p:cNvSpPr>
          <p:nvPr>
            <p:ph sz="half" idx="1"/>
          </p:nvPr>
        </p:nvSpPr>
        <p:spPr>
          <a:xfrm>
            <a:off x="4142792" y="1300163"/>
            <a:ext cx="4567316" cy="4317440"/>
          </a:xfrm>
        </p:spPr>
        <p:txBody>
          <a:bodyPr>
            <a:normAutofit/>
          </a:bodyPr>
          <a:lstStyle/>
          <a:p>
            <a:r>
              <a:rPr lang="en-US" dirty="0"/>
              <a:t>The software we produce can have significant upstream implications. We’re not just twiddling bits!</a:t>
            </a:r>
          </a:p>
          <a:p>
            <a:r>
              <a:rPr lang="en-US" dirty="0"/>
              <a:t>While most of you may not be working directly on life-critical applications, who knows how your software will be used in the future.</a:t>
            </a:r>
          </a:p>
          <a:p>
            <a:pPr lvl="1"/>
            <a:r>
              <a:rPr lang="en-US" dirty="0"/>
              <a:t>Assumptions made for Therac-6 and 20 didn’t hold for 25.</a:t>
            </a:r>
          </a:p>
          <a:p>
            <a:r>
              <a:rPr lang="en-US" dirty="0"/>
              <a:t>Check your assumptions, code defensively, and make the easiest path the safest path.</a:t>
            </a:r>
          </a:p>
          <a:p>
            <a:endParaRPr lang="en-US" dirty="0"/>
          </a:p>
          <a:p>
            <a:endParaRPr lang="en-US" dirty="0"/>
          </a:p>
        </p:txBody>
      </p:sp>
      <p:pic>
        <p:nvPicPr>
          <p:cNvPr id="1026" name="Picture 2" descr="Dependency">
            <a:extLst>
              <a:ext uri="{FF2B5EF4-FFF2-40B4-BE49-F238E27FC236}">
                <a16:creationId xmlns:a16="http://schemas.microsoft.com/office/drawing/2014/main" id="{F2FE7CFC-1605-4747-AA13-6E485023BE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3892" y="1361589"/>
            <a:ext cx="3561636" cy="4522714"/>
          </a:xfrm>
          <a:prstGeom prst="rect">
            <a:avLst/>
          </a:prstGeom>
          <a:solidFill>
            <a:srgbClr val="FFFFFF"/>
          </a:solidFill>
        </p:spPr>
      </p:pic>
      <p:sp>
        <p:nvSpPr>
          <p:cNvPr id="4" name="Footer Placeholder 3">
            <a:extLst>
              <a:ext uri="{FF2B5EF4-FFF2-40B4-BE49-F238E27FC236}">
                <a16:creationId xmlns:a16="http://schemas.microsoft.com/office/drawing/2014/main" id="{757DA905-181C-3A43-BC5F-18C5B7E2CD05}"/>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119473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28650" y="365126"/>
            <a:ext cx="7886700" cy="1325563"/>
          </a:xfrm>
        </p:spPr>
        <p:txBody>
          <a:bodyPr/>
          <a:lstStyle/>
          <a:p>
            <a:r>
              <a:rPr lang="en-US" dirty="0"/>
              <a:t>Genesis of the Therac-25</a:t>
            </a:r>
          </a:p>
        </p:txBody>
      </p:sp>
      <p:sp>
        <p:nvSpPr>
          <p:cNvPr id="35844" name="Rectangle 3"/>
          <p:cNvSpPr>
            <a:spLocks noGrp="1" noChangeArrowheads="1"/>
          </p:cNvSpPr>
          <p:nvPr>
            <p:ph idx="1"/>
          </p:nvPr>
        </p:nvSpPr>
        <p:spPr>
          <a:xfrm>
            <a:off x="628650" y="1825625"/>
            <a:ext cx="7886700" cy="4351338"/>
          </a:xfrm>
        </p:spPr>
        <p:txBody>
          <a:bodyPr>
            <a:normAutofit lnSpcReduction="10000"/>
          </a:bodyPr>
          <a:lstStyle/>
          <a:p>
            <a:r>
              <a:rPr lang="en-US" dirty="0"/>
              <a:t>Atomic Energy of Canada Ltd (AECL) and French company CGR built Therac-6 and Therac-20</a:t>
            </a:r>
          </a:p>
          <a:p>
            <a:pPr lvl="1"/>
            <a:r>
              <a:rPr lang="en-US" dirty="0"/>
              <a:t>Delivered 25 MeV photons or electrons of various energies</a:t>
            </a:r>
          </a:p>
          <a:p>
            <a:r>
              <a:rPr lang="en-US" dirty="0"/>
              <a:t>History before Therac-20</a:t>
            </a:r>
          </a:p>
          <a:p>
            <a:pPr lvl="1"/>
            <a:r>
              <a:rPr lang="en-US" dirty="0"/>
              <a:t>Software to convenience hardware</a:t>
            </a:r>
          </a:p>
          <a:p>
            <a:r>
              <a:rPr lang="en-US" dirty="0"/>
              <a:t>Therac-25 built by AECL</a:t>
            </a:r>
          </a:p>
          <a:p>
            <a:pPr lvl="1"/>
            <a:r>
              <a:rPr lang="en-US" dirty="0"/>
              <a:t>Tensions between the two orgs</a:t>
            </a:r>
          </a:p>
          <a:p>
            <a:pPr lvl="1"/>
            <a:r>
              <a:rPr lang="en-US" dirty="0"/>
              <a:t>PDP-11 an integral part of system</a:t>
            </a:r>
          </a:p>
          <a:p>
            <a:pPr lvl="1"/>
            <a:r>
              <a:rPr lang="en-US" dirty="0"/>
              <a:t>Hardware safety features replaced with software to cut costs</a:t>
            </a:r>
          </a:p>
          <a:p>
            <a:pPr lvl="1"/>
            <a:r>
              <a:rPr lang="en-US" dirty="0"/>
              <a:t>Reused code from Therac-6 and Therac-20</a:t>
            </a:r>
          </a:p>
          <a:p>
            <a:pPr lvl="1"/>
            <a:r>
              <a:rPr lang="en-US" dirty="0"/>
              <a:t>Compact, economic advantage</a:t>
            </a:r>
          </a:p>
          <a:p>
            <a:r>
              <a:rPr lang="en-US" dirty="0"/>
              <a:t>First Therac-25 shipped in 1983</a:t>
            </a:r>
          </a:p>
          <a:p>
            <a:pPr lvl="1"/>
            <a:r>
              <a:rPr lang="en-US" dirty="0"/>
              <a:t>Patient in one room</a:t>
            </a:r>
          </a:p>
          <a:p>
            <a:pPr lvl="1"/>
            <a:r>
              <a:rPr lang="en-US" dirty="0"/>
              <a:t>Technician in adjoining room</a:t>
            </a:r>
          </a:p>
        </p:txBody>
      </p:sp>
      <p:sp>
        <p:nvSpPr>
          <p:cNvPr id="2" name="Footer Placeholder 1">
            <a:extLst>
              <a:ext uri="{FF2B5EF4-FFF2-40B4-BE49-F238E27FC236}">
                <a16:creationId xmlns:a16="http://schemas.microsoft.com/office/drawing/2014/main" id="{AD88E2D9-A840-3640-B49E-4DE7F4AA8E2A}"/>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42932816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11 at 12.33.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268" y="0"/>
            <a:ext cx="7025463" cy="6182407"/>
          </a:xfrm>
          <a:prstGeom prst="rect">
            <a:avLst/>
          </a:prstGeom>
        </p:spPr>
      </p:pic>
      <p:sp>
        <p:nvSpPr>
          <p:cNvPr id="3" name="Footer Placeholder 2">
            <a:extLst>
              <a:ext uri="{FF2B5EF4-FFF2-40B4-BE49-F238E27FC236}">
                <a16:creationId xmlns:a16="http://schemas.microsoft.com/office/drawing/2014/main" id="{55AB9647-E19C-A947-A3AE-A6FAB48F272F}"/>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227376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a:t>
            </a:r>
            <a:endParaRPr lang="en-US" dirty="0"/>
          </a:p>
        </p:txBody>
      </p:sp>
      <p:sp>
        <p:nvSpPr>
          <p:cNvPr id="3" name="Content Placeholder 2"/>
          <p:cNvSpPr>
            <a:spLocks noGrp="1"/>
          </p:cNvSpPr>
          <p:nvPr>
            <p:ph idx="1"/>
          </p:nvPr>
        </p:nvSpPr>
        <p:spPr/>
        <p:txBody>
          <a:bodyPr>
            <a:normAutofit/>
          </a:bodyPr>
          <a:lstStyle/>
          <a:p>
            <a:r>
              <a:rPr lang="en-US"/>
              <a:t>The radiation software required that </a:t>
            </a:r>
            <a:r>
              <a:rPr lang="en-US" b="1"/>
              <a:t>three essential programming instructions </a:t>
            </a:r>
            <a:r>
              <a:rPr lang="en-US"/>
              <a:t>be saved in sequence: </a:t>
            </a:r>
          </a:p>
          <a:p>
            <a:pPr lvl="1"/>
            <a:r>
              <a:rPr lang="en-US"/>
              <a:t>first, the quantity or dose of radiation in the beam; </a:t>
            </a:r>
          </a:p>
          <a:p>
            <a:pPr lvl="1"/>
            <a:r>
              <a:rPr lang="en-US"/>
              <a:t>then a digital image of the treatment area; and </a:t>
            </a:r>
          </a:p>
          <a:p>
            <a:pPr lvl="1"/>
            <a:r>
              <a:rPr lang="en-US"/>
              <a:t>finally, instructions that guide the multileaf collimator. </a:t>
            </a:r>
            <a:endParaRPr lang="en-US" dirty="0"/>
          </a:p>
        </p:txBody>
      </p:sp>
      <p:sp>
        <p:nvSpPr>
          <p:cNvPr id="4" name="Footer Placeholder 3">
            <a:extLst>
              <a:ext uri="{FF2B5EF4-FFF2-40B4-BE49-F238E27FC236}">
                <a16:creationId xmlns:a16="http://schemas.microsoft.com/office/drawing/2014/main" id="{04D08592-7E70-044A-B4E3-0FEB566FC33F}"/>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5005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093425-FEDA-C847-B073-660BCE5908C3}"/>
              </a:ext>
            </a:extLst>
          </p:cNvPr>
          <p:cNvPicPr>
            <a:picLocks noChangeAspect="1"/>
          </p:cNvPicPr>
          <p:nvPr/>
        </p:nvPicPr>
        <p:blipFill>
          <a:blip r:embed="rId2"/>
          <a:stretch>
            <a:fillRect/>
          </a:stretch>
        </p:blipFill>
        <p:spPr>
          <a:xfrm>
            <a:off x="3933345" y="0"/>
            <a:ext cx="5210655" cy="4687095"/>
          </a:xfrm>
          <a:prstGeom prst="rect">
            <a:avLst/>
          </a:prstGeom>
        </p:spPr>
      </p:pic>
      <p:sp>
        <p:nvSpPr>
          <p:cNvPr id="6" name="Rectangle 5">
            <a:extLst>
              <a:ext uri="{FF2B5EF4-FFF2-40B4-BE49-F238E27FC236}">
                <a16:creationId xmlns:a16="http://schemas.microsoft.com/office/drawing/2014/main" id="{4BFFF2AA-2311-0641-B427-A131009D4C5F}"/>
              </a:ext>
            </a:extLst>
          </p:cNvPr>
          <p:cNvSpPr/>
          <p:nvPr/>
        </p:nvSpPr>
        <p:spPr>
          <a:xfrm>
            <a:off x="103183" y="766732"/>
            <a:ext cx="4035459" cy="5324535"/>
          </a:xfrm>
          <a:prstGeom prst="rect">
            <a:avLst/>
          </a:prstGeom>
        </p:spPr>
        <p:txBody>
          <a:bodyPr wrap="square">
            <a:spAutoFit/>
          </a:bodyPr>
          <a:lstStyle/>
          <a:p>
            <a:pPr marL="342900" indent="-342900">
              <a:buFont typeface="Arial" panose="020B0604020202020204" pitchFamily="34" charset="0"/>
              <a:buChar char="•"/>
            </a:pPr>
            <a:r>
              <a:rPr lang="en-US" sz="2000" dirty="0"/>
              <a:t>Electron mode </a:t>
            </a:r>
          </a:p>
          <a:p>
            <a:pPr marL="800100" lvl="1" indent="-342900">
              <a:buFont typeface="Arial" panose="020B0604020202020204" pitchFamily="34" charset="0"/>
              <a:buChar char="•"/>
            </a:pPr>
            <a:r>
              <a:rPr lang="en-US" sz="2000" dirty="0"/>
              <a:t>5-25 MEV </a:t>
            </a:r>
          </a:p>
          <a:p>
            <a:pPr marL="800100" lvl="1" indent="-342900">
              <a:buFont typeface="Arial" panose="020B0604020202020204" pitchFamily="34" charset="0"/>
              <a:buChar char="•"/>
            </a:pPr>
            <a:r>
              <a:rPr lang="en-US" sz="2000" dirty="0"/>
              <a:t>Magnets spread beam </a:t>
            </a:r>
          </a:p>
          <a:p>
            <a:pPr marL="800100" lvl="1" indent="-342900">
              <a:buFont typeface="Arial" panose="020B0604020202020204" pitchFamily="34" charset="0"/>
              <a:buChar char="•"/>
            </a:pPr>
            <a:r>
              <a:rPr lang="en-US" sz="2000" dirty="0"/>
              <a:t>Ion chamber monitor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X-ray mode </a:t>
            </a:r>
          </a:p>
          <a:p>
            <a:pPr marL="800100" lvl="1" indent="-342900">
              <a:buFont typeface="Arial" panose="020B0604020202020204" pitchFamily="34" charset="0"/>
              <a:buChar char="•"/>
            </a:pPr>
            <a:r>
              <a:rPr lang="en-US" sz="2000" dirty="0"/>
              <a:t>25 MEV electrons hit target </a:t>
            </a:r>
          </a:p>
          <a:p>
            <a:pPr marL="800100" lvl="1" indent="-342900">
              <a:buFont typeface="Arial" panose="020B0604020202020204" pitchFamily="34" charset="0"/>
              <a:buChar char="•"/>
            </a:pPr>
            <a:r>
              <a:rPr lang="en-US" sz="2000" dirty="0"/>
              <a:t>“Beam flattener” attenuates </a:t>
            </a:r>
          </a:p>
          <a:p>
            <a:pPr marL="800100" lvl="1" indent="-342900">
              <a:buFont typeface="Arial" panose="020B0604020202020204" pitchFamily="34" charset="0"/>
              <a:buChar char="•"/>
            </a:pPr>
            <a:r>
              <a:rPr lang="en-US" sz="2000" dirty="0"/>
              <a:t>100x beam current </a:t>
            </a:r>
          </a:p>
          <a:p>
            <a:pPr marL="800100" lvl="1" indent="-342900">
              <a:buFont typeface="Arial" panose="020B0604020202020204" pitchFamily="34" charset="0"/>
              <a:buChar char="•"/>
            </a:pPr>
            <a:r>
              <a:rPr lang="en-US" sz="2000" dirty="0"/>
              <a:t>Ion chamber monitor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Field-light mode </a:t>
            </a:r>
          </a:p>
          <a:p>
            <a:pPr marL="800100" lvl="1" indent="-342900">
              <a:buFont typeface="Arial" panose="020B0604020202020204" pitchFamily="34" charset="0"/>
              <a:buChar char="•"/>
            </a:pPr>
            <a:r>
              <a:rPr lang="en-US" sz="2000" dirty="0"/>
              <a:t>No current </a:t>
            </a:r>
          </a:p>
          <a:p>
            <a:pPr marL="800100" lvl="1" indent="-342900">
              <a:buFont typeface="Arial" panose="020B0604020202020204" pitchFamily="34" charset="0"/>
              <a:buChar char="•"/>
            </a:pPr>
            <a:r>
              <a:rPr lang="en-US" sz="2000" dirty="0"/>
              <a:t>Mirror &amp; light used to check alignment </a:t>
            </a:r>
          </a:p>
          <a:p>
            <a:pPr marL="800100" lvl="1" indent="-342900">
              <a:buFont typeface="Arial" panose="020B0604020202020204" pitchFamily="34" charset="0"/>
              <a:buChar char="•"/>
            </a:pPr>
            <a:r>
              <a:rPr lang="en-US" sz="2000" dirty="0"/>
              <a:t>No ion chamber (since not treating)</a:t>
            </a:r>
          </a:p>
        </p:txBody>
      </p:sp>
      <p:sp>
        <p:nvSpPr>
          <p:cNvPr id="2" name="Footer Placeholder 1">
            <a:extLst>
              <a:ext uri="{FF2B5EF4-FFF2-40B4-BE49-F238E27FC236}">
                <a16:creationId xmlns:a16="http://schemas.microsoft.com/office/drawing/2014/main" id="{FA0077C6-7DFD-3F47-8C9D-D647D3FCFCCB}"/>
              </a:ext>
            </a:extLst>
          </p:cNvPr>
          <p:cNvSpPr>
            <a:spLocks noGrp="1"/>
          </p:cNvSpPr>
          <p:nvPr>
            <p:ph type="ftr" sz="quarter" idx="11"/>
          </p:nvPr>
        </p:nvSpPr>
        <p:spPr>
          <a:xfrm>
            <a:off x="3028950" y="6356351"/>
            <a:ext cx="3086100" cy="365125"/>
          </a:xfrm>
        </p:spPr>
        <p:txBody>
          <a:bodyPr/>
          <a:lstStyle/>
          <a:p>
            <a:r>
              <a:rPr lang="en-US"/>
              <a:t>Copyright 2021 Blair MacIntyre ((CC BY-NC-SA 4.0))</a:t>
            </a:r>
          </a:p>
        </p:txBody>
      </p:sp>
    </p:spTree>
    <p:extLst>
      <p:ext uri="{BB962C8B-B14F-4D97-AF65-F5344CB8AC3E}">
        <p14:creationId xmlns:p14="http://schemas.microsoft.com/office/powerpoint/2010/main" val="154890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t>
            </a:r>
          </a:p>
        </p:txBody>
      </p:sp>
      <p:pic>
        <p:nvPicPr>
          <p:cNvPr id="4" name="Picture 3"/>
          <p:cNvPicPr>
            <a:picLocks noChangeAspect="1"/>
          </p:cNvPicPr>
          <p:nvPr/>
        </p:nvPicPr>
        <p:blipFill rotWithShape="1">
          <a:blip r:embed="rId2"/>
          <a:srcRect b="9851"/>
          <a:stretch/>
        </p:blipFill>
        <p:spPr>
          <a:xfrm>
            <a:off x="1253990" y="1969110"/>
            <a:ext cx="7618726" cy="4309215"/>
          </a:xfrm>
          <a:prstGeom prst="rect">
            <a:avLst/>
          </a:prstGeom>
        </p:spPr>
      </p:pic>
      <p:sp>
        <p:nvSpPr>
          <p:cNvPr id="3" name="Footer Placeholder 2">
            <a:extLst>
              <a:ext uri="{FF2B5EF4-FFF2-40B4-BE49-F238E27FC236}">
                <a16:creationId xmlns:a16="http://schemas.microsoft.com/office/drawing/2014/main" id="{4F8541AD-9D9D-A546-8C6A-0B44D308DA19}"/>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279612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9621D0-DC0E-3449-A8C6-BFE971B8FEEF}"/>
              </a:ext>
            </a:extLst>
          </p:cNvPr>
          <p:cNvSpPr txBox="1"/>
          <p:nvPr/>
        </p:nvSpPr>
        <p:spPr>
          <a:xfrm>
            <a:off x="2300287" y="2143125"/>
            <a:ext cx="6257926" cy="830997"/>
          </a:xfrm>
          <a:prstGeom prst="rect">
            <a:avLst/>
          </a:prstGeom>
          <a:noFill/>
        </p:spPr>
        <p:txBody>
          <a:bodyPr wrap="square" rtlCol="0">
            <a:spAutoFit/>
          </a:bodyPr>
          <a:lstStyle/>
          <a:p>
            <a:r>
              <a:rPr lang="en-US" sz="4800" dirty="0"/>
              <a:t>Role of the Software</a:t>
            </a:r>
          </a:p>
        </p:txBody>
      </p:sp>
      <p:sp>
        <p:nvSpPr>
          <p:cNvPr id="2" name="Footer Placeholder 1">
            <a:extLst>
              <a:ext uri="{FF2B5EF4-FFF2-40B4-BE49-F238E27FC236}">
                <a16:creationId xmlns:a16="http://schemas.microsoft.com/office/drawing/2014/main" id="{2C893454-F5CB-ED43-A695-A1171D7E9025}"/>
              </a:ext>
            </a:extLst>
          </p:cNvPr>
          <p:cNvSpPr>
            <a:spLocks noGrp="1"/>
          </p:cNvSpPr>
          <p:nvPr>
            <p:ph type="ftr" sz="quarter" idx="11"/>
          </p:nvPr>
        </p:nvSpPr>
        <p:spPr/>
        <p:txBody>
          <a:bodyPr/>
          <a:lstStyle/>
          <a:p>
            <a:r>
              <a:rPr kumimoji="0" lang="en-US"/>
              <a:t>Copyright 2021 Blair MacIntyre ((CC BY-NC-SA 4.0))</a:t>
            </a:r>
          </a:p>
        </p:txBody>
      </p:sp>
    </p:spTree>
    <p:extLst>
      <p:ext uri="{BB962C8B-B14F-4D97-AF65-F5344CB8AC3E}">
        <p14:creationId xmlns:p14="http://schemas.microsoft.com/office/powerpoint/2010/main" val="1736205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719</TotalTime>
  <Words>1915</Words>
  <Application>Microsoft Macintosh PowerPoint</Application>
  <PresentationFormat>On-screen Show (4:3)</PresentationFormat>
  <Paragraphs>206</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Corbel</vt:lpstr>
      <vt:lpstr>Office Theme</vt:lpstr>
      <vt:lpstr>CS 4873: Computing, Society &amp; Professionalism  Blair MacIntyre | Professor | School of Interactive Computing</vt:lpstr>
      <vt:lpstr>Homework 1</vt:lpstr>
      <vt:lpstr>PowerPoint Presentation</vt:lpstr>
      <vt:lpstr>Genesis of the Therac-25</vt:lpstr>
      <vt:lpstr>PowerPoint Presentation</vt:lpstr>
      <vt:lpstr>Operation</vt:lpstr>
      <vt:lpstr>PowerPoint Presentation</vt:lpstr>
      <vt:lpstr>Operation</vt:lpstr>
      <vt:lpstr>PowerPoint Presentation</vt:lpstr>
      <vt:lpstr>The Context</vt:lpstr>
      <vt:lpstr>The Context</vt:lpstr>
      <vt:lpstr>Case 1: Marietta, GA</vt:lpstr>
      <vt:lpstr>Case 2: Ontario</vt:lpstr>
      <vt:lpstr>Case 3: East Texas</vt:lpstr>
      <vt:lpstr>What Went Wrong: Gap in End Users’ Understanding</vt:lpstr>
      <vt:lpstr>What Went Wrong: Infrastructural Gaps</vt:lpstr>
      <vt:lpstr>What Went Wrong: Issues in the Design of Therac-25</vt:lpstr>
      <vt:lpstr>What Went Wrong: Software Errors</vt:lpstr>
      <vt:lpstr>What Went Wrong: A Lack of Fault Tolerance</vt:lpstr>
      <vt:lpstr>PowerPoint Presentation</vt:lpstr>
      <vt:lpstr>What Went Wrong: Partial automation, forgetting the human</vt:lpstr>
      <vt:lpstr>PowerPoint Presentation</vt:lpstr>
      <vt:lpstr>What Went Wrong: Human Factors</vt:lpstr>
      <vt:lpstr>PowerPoint Presentation</vt:lpstr>
      <vt:lpstr>What Went Wrong: Regulation loopholes</vt:lpstr>
      <vt:lpstr>Why Detection is Difficult</vt:lpstr>
      <vt:lpstr>People involved in the tragedies</vt:lpstr>
      <vt:lpstr>Post Mortem</vt:lpstr>
      <vt:lpstr>That was like 30 years ago …</vt:lpstr>
      <vt:lpstr>PowerPoint Presentation</vt:lpstr>
      <vt:lpstr>Lesson: Adopt Systems Thinking</vt:lpstr>
      <vt:lpstr>Lesson: Use Defensive Design</vt:lpstr>
      <vt:lpstr>Lesson: Accounting for the human-in-the-loop</vt:lpstr>
      <vt:lpstr>Another Lesson Learned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4873: Computing, Society &amp; Professionalism</dc:title>
  <dc:creator>Sauvik Das</dc:creator>
  <cp:lastModifiedBy>Blair MacIntyre</cp:lastModifiedBy>
  <cp:revision>17</cp:revision>
  <dcterms:created xsi:type="dcterms:W3CDTF">2020-08-18T14:22:56Z</dcterms:created>
  <dcterms:modified xsi:type="dcterms:W3CDTF">2021-02-14T22:06:14Z</dcterms:modified>
</cp:coreProperties>
</file>