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1"/>
  </p:notesMasterIdLst>
  <p:sldIdLst>
    <p:sldId id="308" r:id="rId2"/>
    <p:sldId id="257" r:id="rId3"/>
    <p:sldId id="283" r:id="rId4"/>
    <p:sldId id="312" r:id="rId5"/>
    <p:sldId id="258" r:id="rId6"/>
    <p:sldId id="260" r:id="rId7"/>
    <p:sldId id="261" r:id="rId8"/>
    <p:sldId id="309" r:id="rId9"/>
    <p:sldId id="262" r:id="rId10"/>
    <p:sldId id="263" r:id="rId11"/>
    <p:sldId id="265" r:id="rId12"/>
    <p:sldId id="266" r:id="rId13"/>
    <p:sldId id="267" r:id="rId14"/>
    <p:sldId id="271" r:id="rId15"/>
    <p:sldId id="302" r:id="rId16"/>
    <p:sldId id="303" r:id="rId17"/>
    <p:sldId id="311" r:id="rId18"/>
    <p:sldId id="26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9F56-47E1-2D44-9552-D3ED40984BEE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29274-9CFA-EA4E-980E-622A8507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DB6AF-0834-FB4A-B882-B322D924F79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68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9E48-F756-9049-A4C9-27CC7B12E6EA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3017" y="6356351"/>
            <a:ext cx="3597965" cy="365125"/>
          </a:xfrm>
        </p:spPr>
        <p:txBody>
          <a:bodyPr/>
          <a:lstStyle/>
          <a:p>
            <a:r>
              <a:rPr lang="en-US" dirty="0"/>
              <a:t>Copyright 2021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644D-3842-1E41-B234-B99A22C05993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0012-51C7-4E48-B34A-5C8ADE6167D1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9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DA23-E239-9545-B983-2B983604AAC3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2896" y="6356351"/>
            <a:ext cx="3558208" cy="365125"/>
          </a:xfrm>
        </p:spPr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BC77-7D89-FC46-BDAE-DAD64A37C3F5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8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2680-0272-8F4A-853D-758ACDD9925C}" type="datetime1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8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5A5A-9E30-974D-A6D5-45F1AA8A7427}" type="datetime1">
              <a:rPr lang="en-US" smtClean="0"/>
              <a:t>2/14/21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8E3-1557-7E47-A481-76D805B311A3}" type="datetime1">
              <a:rPr lang="en-US" smtClean="0"/>
              <a:t>2/14/21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7F58-3F01-494E-AD58-30D586D85833}" type="datetime1">
              <a:rPr lang="en-US" smtClean="0"/>
              <a:t>2/14/21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8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4E6D-97CC-D342-BBAA-3C767860FE90}" type="datetime1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8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547A-CF3A-244A-843E-CA49967AEEA6}" type="datetime1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8B40-53B8-E948-AD91-3B54C9001E7D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2021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0AD4-6B8A-D147-87BA-51C7D882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010" y="857625"/>
            <a:ext cx="7295364" cy="12418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CS 4873: Computing, Society &amp; Professionalism</a:t>
            </a:r>
            <a:br>
              <a:rPr lang="en-US" dirty="0"/>
            </a:br>
            <a:br>
              <a:rPr lang="en-US" sz="1500" dirty="0"/>
            </a:br>
            <a:r>
              <a:rPr lang="en-US" sz="1500" dirty="0"/>
              <a:t>Blair MacIntyre | Professor | School of Interactive Computing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010" y="3237550"/>
            <a:ext cx="676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Week 3: Do Artifacts Have Politics?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4331C-6BF2-C54B-BCB5-545D663B75E2}"/>
              </a:ext>
            </a:extLst>
          </p:cNvPr>
          <p:cNvSpPr/>
          <p:nvPr/>
        </p:nvSpPr>
        <p:spPr>
          <a:xfrm>
            <a:off x="318010" y="3883881"/>
            <a:ext cx="9721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spc="-4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Feb 1, 2021</a:t>
            </a:r>
            <a:endParaRPr lang="en-US" sz="13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D0DEA2A-C8C7-9A4F-B755-2363C69C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F0568-E5AC-B44E-9744-A2585518633F}"/>
              </a:ext>
            </a:extLst>
          </p:cNvPr>
          <p:cNvSpPr/>
          <p:nvPr/>
        </p:nvSpPr>
        <p:spPr>
          <a:xfrm>
            <a:off x="437265" y="5867400"/>
            <a:ext cx="724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Slides adapted from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Sauvik</a:t>
            </a:r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 Das,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Munmun</a:t>
            </a:r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 de Choudhury, and Amy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Bruckman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3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B0B4-61A1-7D4D-A046-00C9AED1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Political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8829-04EB-C446-8507-4C6EE1A1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some technologies more compatible with kinds of social organization?</a:t>
            </a:r>
          </a:p>
          <a:p>
            <a:pPr lvl="1"/>
            <a:r>
              <a:rPr lang="en-US" dirty="0"/>
              <a:t>Can you imagine democratic control of nuclear power?</a:t>
            </a:r>
          </a:p>
          <a:p>
            <a:pPr lvl="1"/>
            <a:r>
              <a:rPr lang="en-US" dirty="0"/>
              <a:t>Can you imagine authoritarian control of solar power?</a:t>
            </a:r>
          </a:p>
          <a:p>
            <a:pPr lvl="1"/>
            <a:r>
              <a:rPr lang="en-US" dirty="0"/>
              <a:t>Can solar power support decentralization of authority?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D08C6-C686-2D49-8855-30D7B3E1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52423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BFA8-D25B-E747-9306-11F68698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86141" cy="1325563"/>
          </a:xfrm>
        </p:spPr>
        <p:txBody>
          <a:bodyPr/>
          <a:lstStyle/>
          <a:p>
            <a:r>
              <a:rPr lang="en-US" dirty="0"/>
              <a:t>What Consequences Does This Have for us as Computing Professionals?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79B0-2C56-2B42-BF72-15E6D1D7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technologies you would or would not develop?</a:t>
            </a:r>
          </a:p>
          <a:p>
            <a:pPr lvl="1"/>
            <a:r>
              <a:rPr lang="en-US" dirty="0"/>
              <a:t>Why or why not?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90271-B8D0-624D-BB8E-0F4B2A22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26260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0421-985B-9444-955A-BA09C5A9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Affect Basic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CDE8-8190-8349-99A4-19F6C9E5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more knowledge always better?</a:t>
            </a:r>
          </a:p>
          <a:p>
            <a:r>
              <a:rPr lang="en-US" dirty="0"/>
              <a:t>Are there scientific things we shouldn’t study?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1EA61-0BA6-F744-B385-D8FC8038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77845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F35D-5CE6-BB4D-8C0C-40B62771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Obligation to do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9F20-589A-7642-9561-04875D3C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have an obligation to do good in our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D2F42-2CCB-004E-9C4F-E05FF21E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222405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3BCE-EF2C-3C40-A7CF-59174E09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Develop a Technology That Has Good and Bad Uses?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F4B1-B4D0-E64D-8750-82B3B052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everything will fall into the hands of an authoritarian regime eventually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D763E-9642-BC40-AE4C-0C5B2986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11443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81CD1-9D66-124E-B940-49A0F42A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72418"/>
            <a:ext cx="7886700" cy="2464696"/>
          </a:xfrm>
        </p:spPr>
        <p:txBody>
          <a:bodyPr>
            <a:normAutofit/>
          </a:bodyPr>
          <a:lstStyle/>
          <a:p>
            <a:r>
              <a:rPr lang="en-US" sz="5400" dirty="0"/>
              <a:t>The Politics of Computing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4AE59-01D0-1F4A-8FBF-A25293905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of your recitation discussions </a:t>
            </a:r>
          </a:p>
          <a:p>
            <a:r>
              <a:rPr lang="en-US" dirty="0"/>
              <a:t>Focus of homework 2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7CCE38-4BA1-3C4E-ADDF-DF2AA3E1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4408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1ACFF7-F534-E849-A9A1-43328F9D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Computing Have Politics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91F49-C8A8-294D-BED3-C3A30D8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Winner’s ideas and approach:</a:t>
            </a:r>
          </a:p>
          <a:p>
            <a:pPr lvl="1"/>
            <a:r>
              <a:rPr lang="en-US" dirty="0"/>
              <a:t>Computing as extensions of social order</a:t>
            </a:r>
          </a:p>
          <a:p>
            <a:pPr lvl="1"/>
            <a:r>
              <a:rPr lang="en-US" dirty="0"/>
              <a:t>Inherently political computing</a:t>
            </a:r>
          </a:p>
          <a:p>
            <a:endParaRPr lang="en-US" dirty="0"/>
          </a:p>
          <a:p>
            <a:r>
              <a:rPr lang="en-US" dirty="0"/>
              <a:t>The Internet / Web?</a:t>
            </a:r>
          </a:p>
          <a:p>
            <a:r>
              <a:rPr lang="en-US" dirty="0"/>
              <a:t>AI / “Algorithms”?</a:t>
            </a:r>
          </a:p>
          <a:p>
            <a:r>
              <a:rPr lang="en-US" dirty="0"/>
              <a:t>Blockchain / decentralized computing?</a:t>
            </a:r>
          </a:p>
          <a:p>
            <a:r>
              <a:rPr lang="en-US" dirty="0"/>
              <a:t>Social networking services / </a:t>
            </a:r>
            <a:br>
              <a:rPr lang="en-US" dirty="0"/>
            </a:br>
            <a:r>
              <a:rPr lang="en-US" dirty="0"/>
              <a:t>Surveillance capitalism?</a:t>
            </a:r>
          </a:p>
          <a:p>
            <a:r>
              <a:rPr lang="en-US" dirty="0"/>
              <a:t>Robotics?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60A928-C95C-874C-A190-75F60D58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111438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7B09-C3B1-2F4C-9A1C-9B69627D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AI/“Algorithms”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E8F6-A217-D74F-B4BB-671F4853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Relevance of Algorithms – Gillespie</a:t>
            </a:r>
          </a:p>
          <a:p>
            <a:endParaRPr lang="en-US" sz="2400" dirty="0"/>
          </a:p>
          <a:p>
            <a:r>
              <a:rPr lang="en-US" sz="2400" dirty="0"/>
              <a:t>Digs into a variety of issues that instill politics in algorithms</a:t>
            </a:r>
          </a:p>
          <a:p>
            <a:pPr marL="685800" lvl="1" indent="-342900">
              <a:buAutoNum type="arabicPeriod"/>
            </a:pPr>
            <a:r>
              <a:rPr lang="en-US" sz="1800" dirty="0"/>
              <a:t>Patterns of inclusion of data (choices, availability, preparation)</a:t>
            </a:r>
          </a:p>
          <a:p>
            <a:pPr marL="685800" lvl="1" indent="-342900">
              <a:buAutoNum type="arabicPeriod"/>
            </a:pPr>
            <a:r>
              <a:rPr lang="en-US" sz="1800" dirty="0"/>
              <a:t>Cycles of anticipation a user action and needs, how conclusions drawn</a:t>
            </a:r>
          </a:p>
          <a:p>
            <a:pPr marL="685800" lvl="1" indent="-342900">
              <a:buAutoNum type="arabicPeriod"/>
            </a:pPr>
            <a:r>
              <a:rPr lang="en-US" sz="1800" dirty="0"/>
              <a:t>The evaluation of relevance, authority, legitimacy, truth</a:t>
            </a:r>
          </a:p>
          <a:p>
            <a:pPr marL="685800" lvl="1" indent="-342900">
              <a:buAutoNum type="arabicPeriod"/>
            </a:pPr>
            <a:r>
              <a:rPr lang="en-US" sz="1800" dirty="0"/>
              <a:t>The promise of algorithmic objectivity</a:t>
            </a:r>
          </a:p>
          <a:p>
            <a:pPr marL="685800" lvl="1" indent="-342900">
              <a:buAutoNum type="arabicPeriod"/>
            </a:pPr>
            <a:r>
              <a:rPr lang="en-US" sz="1800" dirty="0"/>
              <a:t>Entanglement with practice of real people getting real things done</a:t>
            </a:r>
          </a:p>
          <a:p>
            <a:pPr marL="685800" lvl="1" indent="-342900">
              <a:buAutoNum type="arabicPeriod"/>
            </a:pPr>
            <a:r>
              <a:rPr lang="en-US" sz="1800" dirty="0"/>
              <a:t>The “production of calculated publics”, reflection </a:t>
            </a:r>
            <a:br>
              <a:rPr lang="en-US" sz="1800" dirty="0"/>
            </a:br>
            <a:r>
              <a:rPr lang="en-US" sz="1800" dirty="0"/>
              <a:t>and creation of groups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57E9A-B46B-BE47-9EC5-D2885A63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652796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D84F-51DB-0F42-9CF4-C51A3BA5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2B5A-C019-7245-AD50-2D947A8F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Homework 2</a:t>
            </a:r>
          </a:p>
          <a:p>
            <a:pPr lvl="1"/>
            <a:r>
              <a:rPr lang="en-US" dirty="0"/>
              <a:t>Due Feb 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Pick a technology (that involves computing) and describe its values</a:t>
            </a:r>
          </a:p>
          <a:p>
            <a:pPr lvl="2"/>
            <a:r>
              <a:rPr lang="en-US" dirty="0"/>
              <a:t>What values are intentional?</a:t>
            </a:r>
          </a:p>
          <a:p>
            <a:pPr lvl="2"/>
            <a:r>
              <a:rPr lang="en-US" dirty="0"/>
              <a:t>What values are unintentional?</a:t>
            </a:r>
          </a:p>
          <a:p>
            <a:pPr lvl="2"/>
            <a:r>
              <a:rPr lang="en-US" dirty="0"/>
              <a:t>Does it affect different groups differently?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53F29-C311-1A46-9EEC-280A3E80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58134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56C6-D5E7-E947-AE26-3FACBBCA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Time: Utilitarianism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92B0-336D-E04B-ACB1-650CCE71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7967" cy="4351338"/>
          </a:xfrm>
        </p:spPr>
        <p:txBody>
          <a:bodyPr/>
          <a:lstStyle/>
          <a:p>
            <a:r>
              <a:rPr lang="en-US" dirty="0"/>
              <a:t>Discussion section guide available</a:t>
            </a:r>
          </a:p>
          <a:p>
            <a:pPr lvl="1"/>
            <a:r>
              <a:rPr lang="en-US" dirty="0"/>
              <a:t>Bring a question, observation or relevant news item </a:t>
            </a:r>
          </a:p>
          <a:p>
            <a:pPr lvl="1"/>
            <a:r>
              <a:rPr lang="en-US" dirty="0"/>
              <a:t>You’ll discuss </a:t>
            </a:r>
          </a:p>
          <a:p>
            <a:pPr lvl="2"/>
            <a:r>
              <a:rPr lang="en-US" dirty="0"/>
              <a:t>Something interesting about your </a:t>
            </a:r>
            <a:r>
              <a:rPr lang="en-US" dirty="0" err="1"/>
              <a:t>Therac</a:t>
            </a:r>
            <a:r>
              <a:rPr lang="en-US" dirty="0"/>
              <a:t> + 737 MAX homework</a:t>
            </a:r>
          </a:p>
          <a:p>
            <a:pPr lvl="2"/>
            <a:r>
              <a:rPr lang="en-US" dirty="0"/>
              <a:t>Politics of some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B71E0-5E46-E24F-B135-C804BAC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185729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80D9-D25E-EB4B-9A38-4DD48698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Winner’s terms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F2D0-E8F4-BD46-9CF6-F6DE1CE3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Artifacts?</a:t>
            </a:r>
          </a:p>
          <a:p>
            <a:pPr lvl="1"/>
            <a:r>
              <a:rPr lang="en-US" sz="2000" dirty="0"/>
              <a:t>Objects created by people; “Technology”</a:t>
            </a:r>
          </a:p>
          <a:p>
            <a:r>
              <a:rPr lang="en-US" sz="2400" dirty="0"/>
              <a:t>Politics</a:t>
            </a:r>
          </a:p>
          <a:p>
            <a:pPr lvl="1"/>
            <a:r>
              <a:rPr lang="en-US" sz="2000" dirty="0"/>
              <a:t>“Arrangements of power and authority in human associations as well as the activities that take place within those associations”</a:t>
            </a:r>
          </a:p>
          <a:p>
            <a:pPr lvl="1"/>
            <a:r>
              <a:rPr lang="en-US" sz="2000" dirty="0"/>
              <a:t>Not just formalized politics, but all of societies structures!</a:t>
            </a:r>
          </a:p>
          <a:p>
            <a:pPr lvl="1"/>
            <a:endParaRPr lang="en-US" sz="2000" dirty="0"/>
          </a:p>
          <a:p>
            <a:r>
              <a:rPr lang="en-US" sz="2400" i="1" dirty="0"/>
              <a:t>Do technologies have impact on human </a:t>
            </a:r>
            <a:br>
              <a:rPr lang="en-US" sz="2400" i="1" dirty="0"/>
            </a:br>
            <a:r>
              <a:rPr lang="en-US" sz="2400" i="1" dirty="0"/>
              <a:t>authority and power structures and</a:t>
            </a:r>
            <a:br>
              <a:rPr lang="en-US" sz="2400" i="1" dirty="0"/>
            </a:br>
            <a:r>
              <a:rPr lang="en-US" sz="2400" i="1" dirty="0"/>
              <a:t>activities within them?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00DBF-A23D-2349-814E-F2044822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57472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8346385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How Do We Assess any Technology?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Economic costs and benefits?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jobs created, income generated, etc.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distribution of those costs and benefits for different populations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Environmental impacts?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pollution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Risks to public health and safety?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exposure to natural disaster impact, </a:t>
            </a:r>
            <a:br>
              <a:rPr lang="en-US" altLang="en-US" dirty="0"/>
            </a:br>
            <a:r>
              <a:rPr lang="en-US" altLang="en-US" dirty="0"/>
              <a:t>“unsafe at any speed”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D0F73B-B559-D047-B238-18886499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5338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F1E5-1B0E-B546-B4A9-5BCC6E62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Assess any Technology?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5988-023B-7546-9C52-5236139A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ability to alter the the structure of society?</a:t>
            </a:r>
          </a:p>
          <a:p>
            <a:pPr lvl="1"/>
            <a:r>
              <a:rPr lang="en-US" dirty="0"/>
              <a:t>Social Determinism</a:t>
            </a:r>
          </a:p>
          <a:p>
            <a:pPr lvl="1"/>
            <a:r>
              <a:rPr lang="en-US" dirty="0"/>
              <a:t>Technological Determinism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Technological Politics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8F889-20ED-5742-81EE-5A3CADA1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19821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9BCB-9160-B242-9DC6-CB91CC33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technologies have intentional politics?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A326-AD97-E742-AE33-07B2E3D3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58DD2-838C-D24E-8B30-A7B6EC7A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99527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9BCB-9160-B242-9DC6-CB91CC33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technologies have intentional politics?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A326-AD97-E742-AE33-07B2E3D3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Bridges in NYC</a:t>
            </a:r>
          </a:p>
          <a:p>
            <a:pPr lvl="1"/>
            <a:r>
              <a:rPr lang="en-US" dirty="0"/>
              <a:t>Intended to keep poor people, especially minorities, away from the beaches</a:t>
            </a:r>
          </a:p>
          <a:p>
            <a:pPr lvl="1"/>
            <a:r>
              <a:rPr lang="en-US" dirty="0"/>
              <a:t>How do we know that was the reason?</a:t>
            </a:r>
          </a:p>
          <a:p>
            <a:pPr lvl="2"/>
            <a:r>
              <a:rPr lang="en-US" dirty="0"/>
              <a:t>Because Robert Moses said so explicitly</a:t>
            </a:r>
          </a:p>
          <a:p>
            <a:r>
              <a:rPr lang="en-US" dirty="0"/>
              <a:t>Cyrus McCormick’s pneumatic molding machine</a:t>
            </a:r>
          </a:p>
          <a:p>
            <a:pPr lvl="1"/>
            <a:r>
              <a:rPr lang="en-US" dirty="0"/>
              <a:t>Creates inferior product at higher cost</a:t>
            </a:r>
          </a:p>
          <a:p>
            <a:pPr lvl="1"/>
            <a:r>
              <a:rPr lang="en-US" dirty="0"/>
              <a:t>Used to get rid of skilled labor in the union</a:t>
            </a:r>
          </a:p>
          <a:p>
            <a:pPr lvl="1"/>
            <a:r>
              <a:rPr lang="en-US" dirty="0"/>
              <a:t>Then abandoned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1FC8-0CAC-2747-B5EF-53406C6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29103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3ADD-3FD1-B741-B2F9-D918806D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technologies have unintentional politics?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2C6-AFDD-D942-9F20-B71EE429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A80F0-2A1A-E646-ADF7-1364E4BE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285337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3ADD-3FD1-B741-B2F9-D918806D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technologies have unintentional politics?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2C6-AFDD-D942-9F20-B71EE429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Stairs</a:t>
            </a:r>
          </a:p>
          <a:p>
            <a:pPr lvl="1"/>
            <a:r>
              <a:rPr lang="en-US" dirty="0"/>
              <a:t>Stairs weren’t intended to exclude people in wheelchairs</a:t>
            </a:r>
          </a:p>
          <a:p>
            <a:pPr lvl="1"/>
            <a:r>
              <a:rPr lang="en-US" dirty="0"/>
              <a:t>Americans with Disabilities Act (ADA) mandates that we fix this</a:t>
            </a:r>
          </a:p>
          <a:p>
            <a:r>
              <a:rPr lang="en-US" dirty="0"/>
              <a:t>Automatic tomato harvester</a:t>
            </a:r>
          </a:p>
          <a:p>
            <a:pPr lvl="1"/>
            <a:r>
              <a:rPr lang="en-US" dirty="0"/>
              <a:t>Saves money</a:t>
            </a:r>
          </a:p>
          <a:p>
            <a:pPr lvl="1"/>
            <a:r>
              <a:rPr lang="en-US" dirty="0"/>
              <a:t>Gives an advantage to big farms</a:t>
            </a:r>
          </a:p>
          <a:p>
            <a:pPr lvl="1"/>
            <a:r>
              <a:rPr lang="en-US" dirty="0"/>
              <a:t>Tougher tomatoes were bred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241A8-F124-BB4E-B2A3-D7671851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35471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16F9-8F40-874E-883E-DA3A441B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Socio-Technical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D98F-D981-DE47-B399-7462294E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Combinations of people, artifacts, and social practices</a:t>
            </a:r>
          </a:p>
          <a:p>
            <a:pPr lvl="1"/>
            <a:r>
              <a:rPr lang="en-US" dirty="0"/>
              <a:t>All affect the others</a:t>
            </a:r>
          </a:p>
          <a:p>
            <a:pPr lvl="1"/>
            <a:r>
              <a:rPr lang="en-US" dirty="0"/>
              <a:t>We need to take a holistic 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8D2D5-0B76-4C4F-B9B4-DACC9FB9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249998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4781</TotalTime>
  <Words>836</Words>
  <Application>Microsoft Macintosh PowerPoint</Application>
  <PresentationFormat>On-screen Show (4:3)</PresentationFormat>
  <Paragraphs>121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Office Theme</vt:lpstr>
      <vt:lpstr>CS 4873: Computing, Society &amp; Professionalism  Blair MacIntyre | Professor | School of Interactive Computing</vt:lpstr>
      <vt:lpstr>What do Winner’s terms mean?</vt:lpstr>
      <vt:lpstr>How Do We Assess any Technology?</vt:lpstr>
      <vt:lpstr>How Do We Assess any Technology?</vt:lpstr>
      <vt:lpstr>Can technologies have intentional politics?</vt:lpstr>
      <vt:lpstr>Can technologies have intentional politics?</vt:lpstr>
      <vt:lpstr>Can technologies have unintentional politics?</vt:lpstr>
      <vt:lpstr>Can technologies have unintentional politics?</vt:lpstr>
      <vt:lpstr>Socio-Technical Systems</vt:lpstr>
      <vt:lpstr>Technologies and Political Organization</vt:lpstr>
      <vt:lpstr>What Consequences Does This Have for us as Computing Professionals?</vt:lpstr>
      <vt:lpstr>Does this Affect Basic Science?</vt:lpstr>
      <vt:lpstr>Obligation to do Good?</vt:lpstr>
      <vt:lpstr>Would You Develop a Technology That Has Good and Bad Uses?</vt:lpstr>
      <vt:lpstr>The Politics of Computing</vt:lpstr>
      <vt:lpstr>Does Computing Have Politics</vt:lpstr>
      <vt:lpstr>E.g., AI/“Algorithms”</vt:lpstr>
      <vt:lpstr>The Politics of Technologies</vt:lpstr>
      <vt:lpstr>For Next Time: Utilitarianism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Artifacts Have Politics?</dc:title>
  <dc:creator>Bruckman, Amy S</dc:creator>
  <cp:lastModifiedBy>Blair MacIntyre</cp:lastModifiedBy>
  <cp:revision>24</cp:revision>
  <dcterms:created xsi:type="dcterms:W3CDTF">2020-08-17T18:16:38Z</dcterms:created>
  <dcterms:modified xsi:type="dcterms:W3CDTF">2021-02-14T22:07:19Z</dcterms:modified>
</cp:coreProperties>
</file>