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43"/>
  </p:notesMasterIdLst>
  <p:sldIdLst>
    <p:sldId id="303" r:id="rId2"/>
    <p:sldId id="294" r:id="rId3"/>
    <p:sldId id="295" r:id="rId4"/>
    <p:sldId id="297" r:id="rId5"/>
    <p:sldId id="259" r:id="rId6"/>
    <p:sldId id="260" r:id="rId7"/>
    <p:sldId id="257" r:id="rId8"/>
    <p:sldId id="261" r:id="rId9"/>
    <p:sldId id="262" r:id="rId10"/>
    <p:sldId id="265" r:id="rId11"/>
    <p:sldId id="298" r:id="rId12"/>
    <p:sldId id="299" r:id="rId13"/>
    <p:sldId id="267" r:id="rId14"/>
    <p:sldId id="268" r:id="rId15"/>
    <p:sldId id="263" r:id="rId16"/>
    <p:sldId id="264" r:id="rId17"/>
    <p:sldId id="266" r:id="rId18"/>
    <p:sldId id="269" r:id="rId19"/>
    <p:sldId id="301" r:id="rId20"/>
    <p:sldId id="270" r:id="rId21"/>
    <p:sldId id="271" r:id="rId22"/>
    <p:sldId id="272" r:id="rId23"/>
    <p:sldId id="278" r:id="rId24"/>
    <p:sldId id="302" r:id="rId25"/>
    <p:sldId id="282" r:id="rId26"/>
    <p:sldId id="293" r:id="rId27"/>
    <p:sldId id="291" r:id="rId28"/>
    <p:sldId id="274" r:id="rId29"/>
    <p:sldId id="279" r:id="rId30"/>
    <p:sldId id="275" r:id="rId31"/>
    <p:sldId id="277" r:id="rId32"/>
    <p:sldId id="287" r:id="rId33"/>
    <p:sldId id="276" r:id="rId34"/>
    <p:sldId id="280" r:id="rId35"/>
    <p:sldId id="281" r:id="rId36"/>
    <p:sldId id="292" r:id="rId37"/>
    <p:sldId id="285" r:id="rId38"/>
    <p:sldId id="283" r:id="rId39"/>
    <p:sldId id="286" r:id="rId40"/>
    <p:sldId id="288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73449"/>
  </p:normalViewPr>
  <p:slideViewPr>
    <p:cSldViewPr snapToGrid="0" snapToObjects="1">
      <p:cViewPr varScale="1">
        <p:scale>
          <a:sx n="126" d="100"/>
          <a:sy n="126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EF1A4-96FD-4829-B081-DB042947BC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FA63BB-B90B-416E-9DE0-369AA595EA0C}">
      <dgm:prSet/>
      <dgm:spPr/>
      <dgm:t>
        <a:bodyPr/>
        <a:lstStyle/>
        <a:p>
          <a:r>
            <a:rPr lang="en-US" dirty="0"/>
            <a:t>Idea: “I can decide what is right for me, as long as it does not hurt other people”</a:t>
          </a:r>
        </a:p>
      </dgm:t>
    </dgm:pt>
    <dgm:pt modelId="{E463EB59-3063-42DF-A30F-188E0E56B0C3}" type="parTrans" cxnId="{1A115B09-DBBA-4E3C-B471-08F742416389}">
      <dgm:prSet/>
      <dgm:spPr/>
      <dgm:t>
        <a:bodyPr/>
        <a:lstStyle/>
        <a:p>
          <a:endParaRPr lang="en-US"/>
        </a:p>
      </dgm:t>
    </dgm:pt>
    <dgm:pt modelId="{505752F0-179B-4CE0-87DE-B9F652B76545}" type="sibTrans" cxnId="{1A115B09-DBBA-4E3C-B471-08F742416389}">
      <dgm:prSet/>
      <dgm:spPr/>
      <dgm:t>
        <a:bodyPr/>
        <a:lstStyle/>
        <a:p>
          <a:endParaRPr lang="en-US"/>
        </a:p>
      </dgm:t>
    </dgm:pt>
    <dgm:pt modelId="{1BD412D9-2F3A-4AAD-86C9-9EA6BE412E79}">
      <dgm:prSet/>
      <dgm:spPr/>
      <dgm:t>
        <a:bodyPr/>
        <a:lstStyle/>
        <a:p>
          <a:r>
            <a:rPr lang="en-US" dirty="0"/>
            <a:t>But how do you determine what counts as “hurt”?</a:t>
          </a:r>
        </a:p>
      </dgm:t>
    </dgm:pt>
    <dgm:pt modelId="{1EF00FF2-3D29-4F23-9DBD-C9D0378A6D7F}" type="parTrans" cxnId="{8FCC8AEB-6213-49AE-B75A-DB1E8883BA9B}">
      <dgm:prSet/>
      <dgm:spPr/>
      <dgm:t>
        <a:bodyPr/>
        <a:lstStyle/>
        <a:p>
          <a:endParaRPr lang="en-US"/>
        </a:p>
      </dgm:t>
    </dgm:pt>
    <dgm:pt modelId="{1D1636F0-C238-4F2F-9D0E-290943D6CAE4}" type="sibTrans" cxnId="{8FCC8AEB-6213-49AE-B75A-DB1E8883BA9B}">
      <dgm:prSet/>
      <dgm:spPr/>
      <dgm:t>
        <a:bodyPr/>
        <a:lstStyle/>
        <a:p>
          <a:endParaRPr lang="en-US"/>
        </a:p>
      </dgm:t>
    </dgm:pt>
    <dgm:pt modelId="{BC1B8578-18F9-4DBD-8F62-B660EA19ECA1}">
      <dgm:prSet/>
      <dgm:spPr/>
      <dgm:t>
        <a:bodyPr/>
        <a:lstStyle/>
        <a:p>
          <a:r>
            <a:rPr lang="en-US"/>
            <a:t>How do you determine who counts as “people”?</a:t>
          </a:r>
        </a:p>
      </dgm:t>
    </dgm:pt>
    <dgm:pt modelId="{48D84E0A-B4FF-4E35-A3E4-568C4B05E177}" type="parTrans" cxnId="{02F20AC1-B95C-4EA1-915B-B2C0963C112F}">
      <dgm:prSet/>
      <dgm:spPr/>
      <dgm:t>
        <a:bodyPr/>
        <a:lstStyle/>
        <a:p>
          <a:endParaRPr lang="en-US"/>
        </a:p>
      </dgm:t>
    </dgm:pt>
    <dgm:pt modelId="{887088D1-331E-4EE2-9AED-4C89029872EB}" type="sibTrans" cxnId="{02F20AC1-B95C-4EA1-915B-B2C0963C112F}">
      <dgm:prSet/>
      <dgm:spPr/>
      <dgm:t>
        <a:bodyPr/>
        <a:lstStyle/>
        <a:p>
          <a:endParaRPr lang="en-US"/>
        </a:p>
      </dgm:t>
    </dgm:pt>
    <dgm:pt modelId="{A05396E5-FAA6-47BD-B889-A964F6005FA4}" type="pres">
      <dgm:prSet presAssocID="{EADEF1A4-96FD-4829-B081-DB042947BCE1}" presName="root" presStyleCnt="0">
        <dgm:presLayoutVars>
          <dgm:dir/>
          <dgm:resizeHandles val="exact"/>
        </dgm:presLayoutVars>
      </dgm:prSet>
      <dgm:spPr/>
    </dgm:pt>
    <dgm:pt modelId="{914872E8-E071-4BF6-8A1F-AA1C6D4E15C6}" type="pres">
      <dgm:prSet presAssocID="{72FA63BB-B90B-416E-9DE0-369AA595EA0C}" presName="compNode" presStyleCnt="0"/>
      <dgm:spPr/>
    </dgm:pt>
    <dgm:pt modelId="{7569B6F8-D48C-475C-AFF8-42A64FE1B5F1}" type="pres">
      <dgm:prSet presAssocID="{72FA63BB-B90B-416E-9DE0-369AA595EA0C}" presName="bgRect" presStyleLbl="bgShp" presStyleIdx="0" presStyleCnt="3"/>
      <dgm:spPr/>
    </dgm:pt>
    <dgm:pt modelId="{0664E496-B3DC-4B06-A2FF-145F4897AD71}" type="pres">
      <dgm:prSet presAssocID="{72FA63BB-B90B-416E-9DE0-369AA595EA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9477703-7088-497D-B6FA-D4F34356A84D}" type="pres">
      <dgm:prSet presAssocID="{72FA63BB-B90B-416E-9DE0-369AA595EA0C}" presName="spaceRect" presStyleCnt="0"/>
      <dgm:spPr/>
    </dgm:pt>
    <dgm:pt modelId="{F644D175-ABC1-4E1D-A5F0-C46B550668BF}" type="pres">
      <dgm:prSet presAssocID="{72FA63BB-B90B-416E-9DE0-369AA595EA0C}" presName="parTx" presStyleLbl="revTx" presStyleIdx="0" presStyleCnt="3">
        <dgm:presLayoutVars>
          <dgm:chMax val="0"/>
          <dgm:chPref val="0"/>
        </dgm:presLayoutVars>
      </dgm:prSet>
      <dgm:spPr/>
    </dgm:pt>
    <dgm:pt modelId="{515E2E91-56B5-4D06-99BB-4EA58FF0A40E}" type="pres">
      <dgm:prSet presAssocID="{505752F0-179B-4CE0-87DE-B9F652B76545}" presName="sibTrans" presStyleCnt="0"/>
      <dgm:spPr/>
    </dgm:pt>
    <dgm:pt modelId="{021D9F44-E02A-4D10-A9B2-647ABA7A37CF}" type="pres">
      <dgm:prSet presAssocID="{1BD412D9-2F3A-4AAD-86C9-9EA6BE412E79}" presName="compNode" presStyleCnt="0"/>
      <dgm:spPr/>
    </dgm:pt>
    <dgm:pt modelId="{CBA55B67-264B-464A-BEB7-AE283505F39A}" type="pres">
      <dgm:prSet presAssocID="{1BD412D9-2F3A-4AAD-86C9-9EA6BE412E79}" presName="bgRect" presStyleLbl="bgShp" presStyleIdx="1" presStyleCnt="3"/>
      <dgm:spPr/>
    </dgm:pt>
    <dgm:pt modelId="{9BD00C13-9A7C-4270-87A9-1CA088BCD4A3}" type="pres">
      <dgm:prSet presAssocID="{1BD412D9-2F3A-4AAD-86C9-9EA6BE412E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8981B28B-20FB-4E16-834B-AAF1C524C6D4}" type="pres">
      <dgm:prSet presAssocID="{1BD412D9-2F3A-4AAD-86C9-9EA6BE412E79}" presName="spaceRect" presStyleCnt="0"/>
      <dgm:spPr/>
    </dgm:pt>
    <dgm:pt modelId="{96D9CAFB-1F2E-4B33-9C95-0CDE36718949}" type="pres">
      <dgm:prSet presAssocID="{1BD412D9-2F3A-4AAD-86C9-9EA6BE412E79}" presName="parTx" presStyleLbl="revTx" presStyleIdx="1" presStyleCnt="3">
        <dgm:presLayoutVars>
          <dgm:chMax val="0"/>
          <dgm:chPref val="0"/>
        </dgm:presLayoutVars>
      </dgm:prSet>
      <dgm:spPr/>
    </dgm:pt>
    <dgm:pt modelId="{0FB93148-2B3E-4CB9-9263-21C440111CA3}" type="pres">
      <dgm:prSet presAssocID="{1D1636F0-C238-4F2F-9D0E-290943D6CAE4}" presName="sibTrans" presStyleCnt="0"/>
      <dgm:spPr/>
    </dgm:pt>
    <dgm:pt modelId="{20A9CE69-6E7C-4B7F-B072-38FD8251DF02}" type="pres">
      <dgm:prSet presAssocID="{BC1B8578-18F9-4DBD-8F62-B660EA19ECA1}" presName="compNode" presStyleCnt="0"/>
      <dgm:spPr/>
    </dgm:pt>
    <dgm:pt modelId="{3F79E243-3A5C-4973-8D3A-D92AF9427FE7}" type="pres">
      <dgm:prSet presAssocID="{BC1B8578-18F9-4DBD-8F62-B660EA19ECA1}" presName="bgRect" presStyleLbl="bgShp" presStyleIdx="2" presStyleCnt="3"/>
      <dgm:spPr/>
    </dgm:pt>
    <dgm:pt modelId="{D39F269A-8D07-48FD-BD1B-F3941E8BB361}" type="pres">
      <dgm:prSet presAssocID="{BC1B8578-18F9-4DBD-8F62-B660EA19EC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E87AF542-65B4-49FA-BB62-0F5ED43B8D24}" type="pres">
      <dgm:prSet presAssocID="{BC1B8578-18F9-4DBD-8F62-B660EA19ECA1}" presName="spaceRect" presStyleCnt="0"/>
      <dgm:spPr/>
    </dgm:pt>
    <dgm:pt modelId="{F1298E7D-2FE2-402A-B375-FDED09C530BD}" type="pres">
      <dgm:prSet presAssocID="{BC1B8578-18F9-4DBD-8F62-B660EA19EC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115B09-DBBA-4E3C-B471-08F742416389}" srcId="{EADEF1A4-96FD-4829-B081-DB042947BCE1}" destId="{72FA63BB-B90B-416E-9DE0-369AA595EA0C}" srcOrd="0" destOrd="0" parTransId="{E463EB59-3063-42DF-A30F-188E0E56B0C3}" sibTransId="{505752F0-179B-4CE0-87DE-B9F652B76545}"/>
    <dgm:cxn modelId="{15554D52-588E-4207-9995-1A78BD1BEFD9}" type="presOf" srcId="{1BD412D9-2F3A-4AAD-86C9-9EA6BE412E79}" destId="{96D9CAFB-1F2E-4B33-9C95-0CDE36718949}" srcOrd="0" destOrd="0" presId="urn:microsoft.com/office/officeart/2018/2/layout/IconVerticalSolidList"/>
    <dgm:cxn modelId="{402B097D-8875-49C7-B052-8C65B8F3B525}" type="presOf" srcId="{EADEF1A4-96FD-4829-B081-DB042947BCE1}" destId="{A05396E5-FAA6-47BD-B889-A964F6005FA4}" srcOrd="0" destOrd="0" presId="urn:microsoft.com/office/officeart/2018/2/layout/IconVerticalSolidList"/>
    <dgm:cxn modelId="{E37C8A8D-2799-4A44-8339-5DB953E06FD0}" type="presOf" srcId="{BC1B8578-18F9-4DBD-8F62-B660EA19ECA1}" destId="{F1298E7D-2FE2-402A-B375-FDED09C530BD}" srcOrd="0" destOrd="0" presId="urn:microsoft.com/office/officeart/2018/2/layout/IconVerticalSolidList"/>
    <dgm:cxn modelId="{02F20AC1-B95C-4EA1-915B-B2C0963C112F}" srcId="{EADEF1A4-96FD-4829-B081-DB042947BCE1}" destId="{BC1B8578-18F9-4DBD-8F62-B660EA19ECA1}" srcOrd="2" destOrd="0" parTransId="{48D84E0A-B4FF-4E35-A3E4-568C4B05E177}" sibTransId="{887088D1-331E-4EE2-9AED-4C89029872EB}"/>
    <dgm:cxn modelId="{5B6878C7-7E07-41CD-8F91-79016DFE1D37}" type="presOf" srcId="{72FA63BB-B90B-416E-9DE0-369AA595EA0C}" destId="{F644D175-ABC1-4E1D-A5F0-C46B550668BF}" srcOrd="0" destOrd="0" presId="urn:microsoft.com/office/officeart/2018/2/layout/IconVerticalSolidList"/>
    <dgm:cxn modelId="{8FCC8AEB-6213-49AE-B75A-DB1E8883BA9B}" srcId="{EADEF1A4-96FD-4829-B081-DB042947BCE1}" destId="{1BD412D9-2F3A-4AAD-86C9-9EA6BE412E79}" srcOrd="1" destOrd="0" parTransId="{1EF00FF2-3D29-4F23-9DBD-C9D0378A6D7F}" sibTransId="{1D1636F0-C238-4F2F-9D0E-290943D6CAE4}"/>
    <dgm:cxn modelId="{B9C65963-B753-4BEE-B0E5-1C0A67145211}" type="presParOf" srcId="{A05396E5-FAA6-47BD-B889-A964F6005FA4}" destId="{914872E8-E071-4BF6-8A1F-AA1C6D4E15C6}" srcOrd="0" destOrd="0" presId="urn:microsoft.com/office/officeart/2018/2/layout/IconVerticalSolidList"/>
    <dgm:cxn modelId="{9E4ECDBA-8A66-4BFD-B786-83929F1CB4DE}" type="presParOf" srcId="{914872E8-E071-4BF6-8A1F-AA1C6D4E15C6}" destId="{7569B6F8-D48C-475C-AFF8-42A64FE1B5F1}" srcOrd="0" destOrd="0" presId="urn:microsoft.com/office/officeart/2018/2/layout/IconVerticalSolidList"/>
    <dgm:cxn modelId="{2F42E29B-AB34-47D9-942E-183CFFA2EDC8}" type="presParOf" srcId="{914872E8-E071-4BF6-8A1F-AA1C6D4E15C6}" destId="{0664E496-B3DC-4B06-A2FF-145F4897AD71}" srcOrd="1" destOrd="0" presId="urn:microsoft.com/office/officeart/2018/2/layout/IconVerticalSolidList"/>
    <dgm:cxn modelId="{7CE72856-6DE5-4387-BFBE-8006E690EF09}" type="presParOf" srcId="{914872E8-E071-4BF6-8A1F-AA1C6D4E15C6}" destId="{89477703-7088-497D-B6FA-D4F34356A84D}" srcOrd="2" destOrd="0" presId="urn:microsoft.com/office/officeart/2018/2/layout/IconVerticalSolidList"/>
    <dgm:cxn modelId="{7D49B7AD-24DB-4CAA-B497-A76EF96FABB8}" type="presParOf" srcId="{914872E8-E071-4BF6-8A1F-AA1C6D4E15C6}" destId="{F644D175-ABC1-4E1D-A5F0-C46B550668BF}" srcOrd="3" destOrd="0" presId="urn:microsoft.com/office/officeart/2018/2/layout/IconVerticalSolidList"/>
    <dgm:cxn modelId="{13106859-40E9-4382-BC42-A247AE02ADD0}" type="presParOf" srcId="{A05396E5-FAA6-47BD-B889-A964F6005FA4}" destId="{515E2E91-56B5-4D06-99BB-4EA58FF0A40E}" srcOrd="1" destOrd="0" presId="urn:microsoft.com/office/officeart/2018/2/layout/IconVerticalSolidList"/>
    <dgm:cxn modelId="{7105BDBF-BDB2-44DB-AFA9-F7092CA79245}" type="presParOf" srcId="{A05396E5-FAA6-47BD-B889-A964F6005FA4}" destId="{021D9F44-E02A-4D10-A9B2-647ABA7A37CF}" srcOrd="2" destOrd="0" presId="urn:microsoft.com/office/officeart/2018/2/layout/IconVerticalSolidList"/>
    <dgm:cxn modelId="{3E050531-FF01-4AF9-BB3F-B4C1D31E960B}" type="presParOf" srcId="{021D9F44-E02A-4D10-A9B2-647ABA7A37CF}" destId="{CBA55B67-264B-464A-BEB7-AE283505F39A}" srcOrd="0" destOrd="0" presId="urn:microsoft.com/office/officeart/2018/2/layout/IconVerticalSolidList"/>
    <dgm:cxn modelId="{3DF47985-0862-4CFA-8D4A-6FA92FF41FAF}" type="presParOf" srcId="{021D9F44-E02A-4D10-A9B2-647ABA7A37CF}" destId="{9BD00C13-9A7C-4270-87A9-1CA088BCD4A3}" srcOrd="1" destOrd="0" presId="urn:microsoft.com/office/officeart/2018/2/layout/IconVerticalSolidList"/>
    <dgm:cxn modelId="{707C8E64-E13C-4A80-B84A-56D8EB437D50}" type="presParOf" srcId="{021D9F44-E02A-4D10-A9B2-647ABA7A37CF}" destId="{8981B28B-20FB-4E16-834B-AAF1C524C6D4}" srcOrd="2" destOrd="0" presId="urn:microsoft.com/office/officeart/2018/2/layout/IconVerticalSolidList"/>
    <dgm:cxn modelId="{F291F8BC-BA00-4FBF-BBC7-5FA6D75C6405}" type="presParOf" srcId="{021D9F44-E02A-4D10-A9B2-647ABA7A37CF}" destId="{96D9CAFB-1F2E-4B33-9C95-0CDE36718949}" srcOrd="3" destOrd="0" presId="urn:microsoft.com/office/officeart/2018/2/layout/IconVerticalSolidList"/>
    <dgm:cxn modelId="{412BD696-3D0B-46CE-8BD9-612C236945AB}" type="presParOf" srcId="{A05396E5-FAA6-47BD-B889-A964F6005FA4}" destId="{0FB93148-2B3E-4CB9-9263-21C440111CA3}" srcOrd="3" destOrd="0" presId="urn:microsoft.com/office/officeart/2018/2/layout/IconVerticalSolidList"/>
    <dgm:cxn modelId="{283F552A-9F08-4DE4-823C-87136AF067C6}" type="presParOf" srcId="{A05396E5-FAA6-47BD-B889-A964F6005FA4}" destId="{20A9CE69-6E7C-4B7F-B072-38FD8251DF02}" srcOrd="4" destOrd="0" presId="urn:microsoft.com/office/officeart/2018/2/layout/IconVerticalSolidList"/>
    <dgm:cxn modelId="{24C6E59B-7E74-49F8-970F-11652EFCD66C}" type="presParOf" srcId="{20A9CE69-6E7C-4B7F-B072-38FD8251DF02}" destId="{3F79E243-3A5C-4973-8D3A-D92AF9427FE7}" srcOrd="0" destOrd="0" presId="urn:microsoft.com/office/officeart/2018/2/layout/IconVerticalSolidList"/>
    <dgm:cxn modelId="{E4D792D3-8849-4593-9334-37498B6D4CCA}" type="presParOf" srcId="{20A9CE69-6E7C-4B7F-B072-38FD8251DF02}" destId="{D39F269A-8D07-48FD-BD1B-F3941E8BB361}" srcOrd="1" destOrd="0" presId="urn:microsoft.com/office/officeart/2018/2/layout/IconVerticalSolidList"/>
    <dgm:cxn modelId="{DBFDF00E-CA30-4BDB-A2B1-34348B71753B}" type="presParOf" srcId="{20A9CE69-6E7C-4B7F-B072-38FD8251DF02}" destId="{E87AF542-65B4-49FA-BB62-0F5ED43B8D24}" srcOrd="2" destOrd="0" presId="urn:microsoft.com/office/officeart/2018/2/layout/IconVerticalSolidList"/>
    <dgm:cxn modelId="{40E857A0-8A12-4AE4-8302-1966993E4502}" type="presParOf" srcId="{20A9CE69-6E7C-4B7F-B072-38FD8251DF02}" destId="{F1298E7D-2FE2-402A-B375-FDED09C530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B6F8-D48C-475C-AFF8-42A64FE1B5F1}">
      <dsp:nvSpPr>
        <dsp:cNvPr id="0" name=""/>
        <dsp:cNvSpPr/>
      </dsp:nvSpPr>
      <dsp:spPr>
        <a:xfrm>
          <a:off x="0" y="531"/>
          <a:ext cx="581279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4E496-B3DC-4B06-A2FF-145F4897AD7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4D175-ABC1-4E1D-A5F0-C46B550668BF}">
      <dsp:nvSpPr>
        <dsp:cNvPr id="0" name=""/>
        <dsp:cNvSpPr/>
      </dsp:nvSpPr>
      <dsp:spPr>
        <a:xfrm>
          <a:off x="1435590" y="531"/>
          <a:ext cx="43771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Idea: “I can decide what is right for me, as long as it does not hurt other people”</a:t>
          </a:r>
        </a:p>
      </dsp:txBody>
      <dsp:txXfrm>
        <a:off x="1435590" y="531"/>
        <a:ext cx="4377199" cy="1242935"/>
      </dsp:txXfrm>
    </dsp:sp>
    <dsp:sp modelId="{CBA55B67-264B-464A-BEB7-AE283505F39A}">
      <dsp:nvSpPr>
        <dsp:cNvPr id="0" name=""/>
        <dsp:cNvSpPr/>
      </dsp:nvSpPr>
      <dsp:spPr>
        <a:xfrm>
          <a:off x="0" y="1554201"/>
          <a:ext cx="581279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0C13-9A7C-4270-87A9-1CA088BCD4A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9CAFB-1F2E-4B33-9C95-0CDE36718949}">
      <dsp:nvSpPr>
        <dsp:cNvPr id="0" name=""/>
        <dsp:cNvSpPr/>
      </dsp:nvSpPr>
      <dsp:spPr>
        <a:xfrm>
          <a:off x="1435590" y="1554201"/>
          <a:ext cx="43771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But how do you determine what counts as “hurt”?</a:t>
          </a:r>
        </a:p>
      </dsp:txBody>
      <dsp:txXfrm>
        <a:off x="1435590" y="1554201"/>
        <a:ext cx="4377199" cy="1242935"/>
      </dsp:txXfrm>
    </dsp:sp>
    <dsp:sp modelId="{3F79E243-3A5C-4973-8D3A-D92AF9427FE7}">
      <dsp:nvSpPr>
        <dsp:cNvPr id="0" name=""/>
        <dsp:cNvSpPr/>
      </dsp:nvSpPr>
      <dsp:spPr>
        <a:xfrm>
          <a:off x="0" y="3107870"/>
          <a:ext cx="581279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269A-8D07-48FD-BD1B-F3941E8BB36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98E7D-2FE2-402A-B375-FDED09C530BD}">
      <dsp:nvSpPr>
        <dsp:cNvPr id="0" name=""/>
        <dsp:cNvSpPr/>
      </dsp:nvSpPr>
      <dsp:spPr>
        <a:xfrm>
          <a:off x="1435590" y="3107870"/>
          <a:ext cx="43771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 you determine who counts as “people”?</a:t>
          </a:r>
        </a:p>
      </dsp:txBody>
      <dsp:txXfrm>
        <a:off x="1435590" y="3107870"/>
        <a:ext cx="437719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7EAA-46A9-0B4B-9CD0-8DD953BDA02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A886A-8F8A-374F-B178-7ADF951A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F1998-4AE6-6641-B7F9-FF2FAFE0E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Anecdote of friend who threatened to divorce his wife if she did 23 and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7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6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are the rules that should be followed?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For basic human utilities, people should not be treated preferentially based on their socioeconomic status?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Companies should seek to maximize profits as long as no laws are broken?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someone to describe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people to list </a:t>
            </a:r>
            <a:r>
              <a:rPr lang="en-US" dirty="0" err="1"/>
              <a:t>em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Parties it benefits: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Facebook (direct revenues)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People who pay (they get ad free service)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People who don’t pay (Facebook doesn’t have as much data to personalize. Exacerbates digital divide)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Parties it hurts: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Advertisers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Hurts global economy as a result </a:t>
            </a:r>
            <a:r>
              <a:rPr lang="mr-IN" baseline="0" dirty="0"/>
              <a:t>–</a:t>
            </a:r>
            <a:r>
              <a:rPr lang="en-US" baseline="0" dirty="0"/>
              <a:t> potentially people lose jobs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Facebook (lack of data from premium users will hurt their advertising revenues)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People who don’t pay (their data will continue to be processed and traded. Disproportionately people of lower socioeconomic status / education levels)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Friends / connections of people who don’t pay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Moral luck: send aunt flowers in hospital, she’s allergic, dies --- on you. (will cover late, this is just an overview)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886A-8F8A-374F-B178-7ADF951A81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9B3A-AD33-874D-BA74-0814678D8594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2467" y="6356351"/>
            <a:ext cx="3539066" cy="365125"/>
          </a:xfrm>
        </p:spPr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722-30C6-E945-B44B-207C9678E354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31C8-D25D-6241-95CB-EFB48B95CBF8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3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7A8D-3937-6341-AC9B-4CE2457F0DB2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F211-8912-5449-8F57-37F0DCCF8899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0398-E138-314D-BBBA-60754CB06929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AD2A-33B1-CB49-AF88-539B40AA5ABF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9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25F7-994C-114A-9475-317EE4A0021D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7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D286-1147-5444-BB49-FFDA63754B78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8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DF1B-BBFC-714A-9222-23B8D12A9A84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5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395C-9EE1-614F-8F24-96D3D5C4888E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E452-F15D-2742-9CB6-24AC5A515FCE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0933" y="6356351"/>
            <a:ext cx="3522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2021 Blair MacIntyre ((CC BY-NC-SA 4.0))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265" y="755872"/>
            <a:ext cx="7808976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CS 4873: Computing, Society &amp; Professionalism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Blair MacIntyre | Professor | School of Interactive 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264" y="3221221"/>
            <a:ext cx="7599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Week 3: </a:t>
            </a:r>
            <a:br>
              <a:rPr lang="en-US" sz="4800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</a:b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Relativism &amp; Utilitarianism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4331C-6BF2-C54B-BCB5-545D663B75E2}"/>
              </a:ext>
            </a:extLst>
          </p:cNvPr>
          <p:cNvSpPr/>
          <p:nvPr/>
        </p:nvSpPr>
        <p:spPr>
          <a:xfrm>
            <a:off x="437265" y="4790881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February 3, 2021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73F40-249E-524B-B32F-9CC00DB8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Copyright 2021 Blair MacIntyre ((CC BY-NC-SA 4.0))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6BA7D-7B7F-CC4A-B45C-1049219FC68F}"/>
              </a:ext>
            </a:extLst>
          </p:cNvPr>
          <p:cNvSpPr/>
          <p:nvPr/>
        </p:nvSpPr>
        <p:spPr>
          <a:xfrm>
            <a:off x="437265" y="5867400"/>
            <a:ext cx="724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Slides adapted from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Sauvik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Das,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Munmun</a:t>
            </a:r>
            <a:r>
              <a:rPr lang="en-US" i="1" spc="-5" dirty="0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 de Choudhury, and Amy </a:t>
            </a:r>
            <a:r>
              <a:rPr lang="en-US" i="1" spc="-5" dirty="0" err="1">
                <a:solidFill>
                  <a:schemeClr val="accent4">
                    <a:lumMod val="75000"/>
                  </a:schemeClr>
                </a:solidFill>
                <a:latin typeface="Corbel"/>
                <a:cs typeface="Corbel"/>
              </a:rPr>
              <a:t>Bruckman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4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Subjective Relativism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Morality is not a universal law, like gravity; it is not something that can be observed and measured, so rational people cannot discover or try to understand it</a:t>
            </a:r>
          </a:p>
          <a:p>
            <a:endParaRPr lang="en-US" dirty="0"/>
          </a:p>
          <a:p>
            <a:r>
              <a:rPr lang="en-US" dirty="0"/>
              <a:t>We each create our own morality. </a:t>
            </a:r>
            <a:br>
              <a:rPr lang="en-US" dirty="0"/>
            </a:br>
            <a:r>
              <a:rPr lang="en-US" dirty="0"/>
              <a:t>Ethical debates are pointless, </a:t>
            </a:r>
            <a:br>
              <a:rPr lang="en-US" dirty="0"/>
            </a:br>
            <a:r>
              <a:rPr lang="en-US" dirty="0"/>
              <a:t>because there is no “universal truth”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BCC8-906B-984F-8BAD-7A3D5485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0549-A3AC-AF4D-8B2C-7F531060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6D47-B3D9-D24F-B3D4-F5D0C9D7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Both Adolf Hitler and Martin Luther King Jr. spent their lives working towards what they believed was right</a:t>
            </a:r>
          </a:p>
          <a:p>
            <a:endParaRPr lang="en-US" dirty="0"/>
          </a:p>
          <a:p>
            <a:r>
              <a:rPr lang="en-US" dirty="0"/>
              <a:t>Can you justify the morality of their </a:t>
            </a:r>
            <a:br>
              <a:rPr lang="en-US" dirty="0"/>
            </a:br>
            <a:r>
              <a:rPr lang="en-US" dirty="0"/>
              <a:t>actions with subjective relativism? </a:t>
            </a:r>
            <a:br>
              <a:rPr lang="en-US" dirty="0"/>
            </a:br>
            <a:r>
              <a:rPr lang="en-US" dirty="0"/>
              <a:t>Why or why not?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3D4E-CE25-754A-BF20-2EC647CA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F0E3-CE85-D140-B476-D169AB96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/>
              <a:t>Okay but what if…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69C2F-D3E7-4CAA-9D56-A6382C831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74394"/>
              </p:ext>
            </p:extLst>
          </p:nvPr>
        </p:nvGraphicFramePr>
        <p:xfrm>
          <a:off x="628650" y="1825625"/>
          <a:ext cx="58127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DFEDE-F4B7-8B45-ACE1-E758E91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73110" cy="1325563"/>
          </a:xfrm>
        </p:spPr>
        <p:txBody>
          <a:bodyPr/>
          <a:lstStyle/>
          <a:p>
            <a:r>
              <a:rPr lang="en-US" dirty="0"/>
              <a:t>Problems with Subjective Relativism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line between doing what is “right” vs what you “want” is thin</a:t>
            </a:r>
          </a:p>
          <a:p>
            <a:r>
              <a:rPr lang="en-US" sz="2400" dirty="0"/>
              <a:t>There is no moral distinction between the actions of different people </a:t>
            </a:r>
          </a:p>
          <a:p>
            <a:pPr lvl="1"/>
            <a:r>
              <a:rPr lang="en-US" sz="2000" dirty="0"/>
              <a:t>The actions of someone like Adolf Hitler is as “right” as </a:t>
            </a:r>
            <a:br>
              <a:rPr lang="en-US" sz="2000" dirty="0"/>
            </a:br>
            <a:r>
              <a:rPr lang="en-US" sz="2000" dirty="0"/>
              <a:t>someone like Martin Luther King Jr.</a:t>
            </a:r>
          </a:p>
          <a:p>
            <a:r>
              <a:rPr lang="en-US" sz="2400" dirty="0"/>
              <a:t>The idea of tolerance is inconsistent with this theory</a:t>
            </a:r>
          </a:p>
          <a:p>
            <a:r>
              <a:rPr lang="en-US" sz="2400" dirty="0"/>
              <a:t>It is not based on reason</a:t>
            </a:r>
          </a:p>
          <a:p>
            <a:pPr lvl="1"/>
            <a:r>
              <a:rPr lang="en-US" sz="2000" dirty="0"/>
              <a:t>People are good at legitimizing bad behaviors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6776" y="5827151"/>
            <a:ext cx="269044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50" i="1" dirty="0">
                <a:solidFill>
                  <a:schemeClr val="accent1"/>
                </a:solidFill>
              </a:rPr>
              <a:t>Unworkable!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46C547-7DF0-C943-B7A2-98A45059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Cultural Relativism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3164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Okay okay okay, maybe everyone doesn’t get to make their own morality, but at least individual societies and cultures can do so.</a:t>
            </a:r>
          </a:p>
          <a:p>
            <a:endParaRPr lang="en-US" sz="2400" dirty="0"/>
          </a:p>
          <a:p>
            <a:r>
              <a:rPr lang="en-US" sz="2400" dirty="0"/>
              <a:t>Individual societies and cultures can decide for themselves what’s ’right’ and ‘wrong’ and other societies and cultures should stay out of it.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6C0C-593C-C749-95B3-AAE3B689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Q: Testifying against a friend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Your friend was given a speeding ticket. You were in the car and know he was speeding. They’re challenging it in court. You are a witness.</a:t>
            </a:r>
          </a:p>
          <a:p>
            <a:endParaRPr lang="en-US" dirty="0"/>
          </a:p>
          <a:p>
            <a:r>
              <a:rPr lang="en-US" dirty="0"/>
              <a:t>Take a minute and answer:</a:t>
            </a:r>
          </a:p>
          <a:p>
            <a:pPr lvl="1"/>
            <a:r>
              <a:rPr lang="en-US" dirty="0"/>
              <a:t>Would you testify that your friend </a:t>
            </a:r>
            <a:br>
              <a:rPr lang="en-US" dirty="0"/>
            </a:br>
            <a:r>
              <a:rPr lang="en-US" dirty="0"/>
              <a:t>was not speeding?</a:t>
            </a:r>
          </a:p>
          <a:p>
            <a:pPr lvl="1"/>
            <a:r>
              <a:rPr lang="en-US" dirty="0"/>
              <a:t>Why or why not?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BCE0-4C2B-B944-9B49-6D240C6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1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Q: Testifying against a friend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Results are culturally dependent:</a:t>
            </a:r>
          </a:p>
          <a:p>
            <a:pPr lvl="1"/>
            <a:r>
              <a:rPr lang="en-US" dirty="0"/>
              <a:t>90% of Norwegians would not lie about it</a:t>
            </a:r>
          </a:p>
          <a:p>
            <a:pPr lvl="1"/>
            <a:r>
              <a:rPr lang="en-US" dirty="0"/>
              <a:t>75% of Americans and Canadians</a:t>
            </a:r>
          </a:p>
          <a:p>
            <a:pPr lvl="1"/>
            <a:r>
              <a:rPr lang="en-US" dirty="0"/>
              <a:t>50% of Mexicans</a:t>
            </a:r>
          </a:p>
          <a:p>
            <a:pPr lvl="1"/>
            <a:r>
              <a:rPr lang="en-US" dirty="0"/>
              <a:t>10% of Yugoslavians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E4AC-515A-504E-BEC0-598AB4F5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3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Can we ever say the values of another culture are "wrong"?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In response to a drought:</a:t>
            </a:r>
          </a:p>
          <a:p>
            <a:pPr lvl="1"/>
            <a:r>
              <a:rPr lang="en-US" dirty="0"/>
              <a:t>Culture A: builds aqueduct</a:t>
            </a:r>
          </a:p>
          <a:p>
            <a:pPr lvl="1"/>
            <a:r>
              <a:rPr lang="en-US" dirty="0"/>
              <a:t>Culture B: sacrifices someone to the rain god</a:t>
            </a:r>
          </a:p>
          <a:p>
            <a:pPr lvl="1"/>
            <a:endParaRPr lang="en-US" dirty="0"/>
          </a:p>
          <a:p>
            <a:r>
              <a:rPr lang="en-US" dirty="0"/>
              <a:t>Are both strategies equally “ethical”?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6DF2-8989-394A-BAF2-D010BD4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Problems with cultural relativism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No explanatory power</a:t>
            </a:r>
          </a:p>
          <a:p>
            <a:pPr lvl="1"/>
            <a:r>
              <a:rPr lang="en-US" sz="2000" dirty="0"/>
              <a:t>Doesn’t help us understand how one group creates its standards</a:t>
            </a:r>
          </a:p>
          <a:p>
            <a:pPr lvl="1"/>
            <a:r>
              <a:rPr lang="en-US" sz="2000" dirty="0"/>
              <a:t>Doesn’t explain why moral guidelines evolve</a:t>
            </a:r>
          </a:p>
          <a:p>
            <a:pPr lvl="1"/>
            <a:r>
              <a:rPr lang="en-US" sz="2000" dirty="0"/>
              <a:t>Doesn’t explain how to resolve conflicts between cultures</a:t>
            </a:r>
          </a:p>
          <a:p>
            <a:r>
              <a:rPr lang="en-US" sz="2400" dirty="0"/>
              <a:t>Cannot decide which standards are best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EE4B8-F065-5A49-9601-B867D96DCCF0}"/>
              </a:ext>
            </a:extLst>
          </p:cNvPr>
          <p:cNvSpPr txBox="1"/>
          <p:nvPr/>
        </p:nvSpPr>
        <p:spPr>
          <a:xfrm>
            <a:off x="3226776" y="5827151"/>
            <a:ext cx="269044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50" i="1" dirty="0">
                <a:solidFill>
                  <a:schemeClr val="accent1"/>
                </a:solidFill>
              </a:rPr>
              <a:t>Unworkable!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4B9B-E495-ED49-844E-EA13089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D78-2428-F142-8CE0-4B6213A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403590" cy="1325563"/>
          </a:xfrm>
        </p:spPr>
        <p:txBody>
          <a:bodyPr/>
          <a:lstStyle/>
          <a:p>
            <a:r>
              <a:rPr lang="en-US" dirty="0"/>
              <a:t>Not a pass to be a cultural imperialist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79BD-9406-454A-9F8F-4A52EAEC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047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Cultural relativism is not a workable ethical framework but it also does not give you free reign to think that your culture is better / superior / more ethical</a:t>
            </a:r>
          </a:p>
          <a:p>
            <a:pPr lvl="1"/>
            <a:endParaRPr lang="en-US" dirty="0"/>
          </a:p>
          <a:p>
            <a:r>
              <a:rPr lang="en-US" dirty="0"/>
              <a:t>Remember: we must use reason!</a:t>
            </a:r>
          </a:p>
          <a:p>
            <a:endParaRPr lang="en-US" sz="2400" dirty="0"/>
          </a:p>
          <a:p>
            <a:r>
              <a:rPr lang="en-US" sz="2400" dirty="0"/>
              <a:t>Cannot really assess cultures whole-sale </a:t>
            </a:r>
            <a:br>
              <a:rPr lang="en-US" sz="2400" dirty="0"/>
            </a:br>
            <a:r>
              <a:rPr lang="en-US" sz="2400" dirty="0"/>
              <a:t>but individual decisions / actions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E9529-28A4-FC49-AFE2-A0F53174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4392-D186-C143-9C0C-E86A04E6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458F-69E4-5140-8308-9297FAA9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90690"/>
            <a:ext cx="7325359" cy="10048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Homework 2 due next Monday (2/8)!</a:t>
            </a:r>
          </a:p>
          <a:p>
            <a:r>
              <a:rPr lang="en-US" dirty="0"/>
              <a:t>Make sure to do your reading commentaries, quizzes.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66296-4103-E841-903D-C923D1D2B719}"/>
              </a:ext>
            </a:extLst>
          </p:cNvPr>
          <p:cNvSpPr txBox="1"/>
          <p:nvPr/>
        </p:nvSpPr>
        <p:spPr>
          <a:xfrm>
            <a:off x="669376" y="5897568"/>
            <a:ext cx="5991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These things count towards the “homework” portion of your grade.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C8985-A324-A94F-8295-2E314F5C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6" y="2695574"/>
            <a:ext cx="5151034" cy="320199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1B3F0-63F2-574B-98B6-FC7749A2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2021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8979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33" y="1622904"/>
            <a:ext cx="5220569" cy="21372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Utilitarianism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358" y="3828816"/>
            <a:ext cx="4584058" cy="889581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57A09-0102-5E40-B4C9-B7532631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1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called “consequentialism”</a:t>
            </a:r>
          </a:p>
          <a:p>
            <a:endParaRPr lang="en-US" sz="2400" dirty="0"/>
          </a:p>
          <a:p>
            <a:r>
              <a:rPr lang="en-US" sz="2400" dirty="0"/>
              <a:t>Principle of Utility (Greatest Happiness Principle)</a:t>
            </a:r>
          </a:p>
          <a:p>
            <a:pPr lvl="1"/>
            <a:r>
              <a:rPr lang="en-US" sz="2000" dirty="0"/>
              <a:t>"An act is right (or wrong) to the extent that it increases (or decreases) the total happiness of all affected parties."</a:t>
            </a:r>
          </a:p>
          <a:p>
            <a:endParaRPr lang="en-US" sz="2400" dirty="0"/>
          </a:p>
          <a:p>
            <a:r>
              <a:rPr lang="en-US" sz="2400" dirty="0"/>
              <a:t>The intention behind an act does not matter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only its consequences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976E-7F6A-FE4F-8722-1B3935CD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Utilitarianism: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human act, calculate its utility:</a:t>
            </a:r>
          </a:p>
          <a:p>
            <a:pPr lvl="1"/>
            <a:r>
              <a:rPr lang="en-US" dirty="0"/>
              <a:t>Sum benefits over </a:t>
            </a:r>
            <a:r>
              <a:rPr lang="en-US" i="1" dirty="0"/>
              <a:t>all</a:t>
            </a:r>
            <a:r>
              <a:rPr lang="en-US" dirty="0"/>
              <a:t> parties that benefit.</a:t>
            </a:r>
          </a:p>
          <a:p>
            <a:pPr lvl="1"/>
            <a:r>
              <a:rPr lang="en-US" dirty="0"/>
              <a:t>Sum costs over </a:t>
            </a:r>
            <a:r>
              <a:rPr lang="en-US" i="1" dirty="0"/>
              <a:t>all </a:t>
            </a:r>
            <a:r>
              <a:rPr lang="en-US" dirty="0"/>
              <a:t>parties that incur costs.</a:t>
            </a:r>
          </a:p>
          <a:p>
            <a:pPr lvl="1"/>
            <a:r>
              <a:rPr lang="en-US" dirty="0"/>
              <a:t>If total benefit &gt; total cost, the act is “good”. Else, it’s “bad”.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FF15C-9CF7-6941-B5E0-A8C243C3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48" y="3932982"/>
            <a:ext cx="2723936" cy="18159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FDB5-5EDE-3E46-A7B0-CE105A23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317"/>
            <a:ext cx="9274127" cy="617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Think about The Stop Sign with Act 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3057984"/>
            <a:ext cx="5435599" cy="2550336"/>
          </a:xfrm>
          <a:solidFill>
            <a:srgbClr val="FFFFFF">
              <a:alpha val="80000"/>
            </a:srgb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rbel"/>
                <a:cs typeface="Corbel"/>
              </a:rPr>
              <a:t>Recall from 1</a:t>
            </a:r>
            <a:r>
              <a:rPr lang="en-US" sz="3000" baseline="30000" dirty="0">
                <a:latin typeface="Corbel"/>
                <a:cs typeface="Corbel"/>
              </a:rPr>
              <a:t>st</a:t>
            </a:r>
            <a:r>
              <a:rPr lang="en-US" sz="3000" dirty="0">
                <a:latin typeface="Corbel"/>
                <a:cs typeface="Corbel"/>
              </a:rPr>
              <a:t> lecture: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rbel"/>
                <a:cs typeface="Corbel"/>
              </a:rPr>
              <a:t>You </a:t>
            </a:r>
            <a:r>
              <a:rPr lang="en-US" sz="3000" spc="-4" dirty="0">
                <a:latin typeface="Corbel"/>
                <a:cs typeface="Corbel"/>
              </a:rPr>
              <a:t>are driving out in the desert. </a:t>
            </a:r>
            <a:r>
              <a:rPr lang="en-US" sz="3000" spc="-56" dirty="0">
                <a:latin typeface="Corbel"/>
                <a:cs typeface="Corbel"/>
              </a:rPr>
              <a:t>You </a:t>
            </a:r>
            <a:r>
              <a:rPr lang="en-US" sz="3000" spc="-4" dirty="0">
                <a:latin typeface="Corbel"/>
                <a:cs typeface="Corbel"/>
              </a:rPr>
              <a:t>can </a:t>
            </a:r>
            <a:r>
              <a:rPr lang="en-US" sz="3000" dirty="0">
                <a:latin typeface="Corbel"/>
                <a:cs typeface="Corbel"/>
              </a:rPr>
              <a:t>see </a:t>
            </a:r>
            <a:r>
              <a:rPr lang="en-US" sz="3000" spc="-4" dirty="0">
                <a:latin typeface="Corbel"/>
                <a:cs typeface="Corbel"/>
              </a:rPr>
              <a:t>in all  directions</a:t>
            </a:r>
            <a:r>
              <a:rPr lang="en-US" sz="3000" dirty="0">
                <a:latin typeface="Corbel"/>
                <a:cs typeface="Corbel"/>
              </a:rPr>
              <a:t> for </a:t>
            </a:r>
            <a:r>
              <a:rPr lang="en-US" sz="3000" spc="-4" dirty="0">
                <a:latin typeface="Corbel"/>
                <a:cs typeface="Corbel"/>
              </a:rPr>
              <a:t>miles. </a:t>
            </a:r>
            <a:r>
              <a:rPr lang="en-US" sz="3000" dirty="0">
                <a:latin typeface="Corbel"/>
                <a:cs typeface="Corbel"/>
              </a:rPr>
              <a:t>No </a:t>
            </a:r>
            <a:r>
              <a:rPr lang="en-US" sz="3000" spc="-4" dirty="0">
                <a:latin typeface="Corbel"/>
                <a:cs typeface="Corbel"/>
              </a:rPr>
              <a:t>one else</a:t>
            </a:r>
            <a:r>
              <a:rPr lang="en-US" sz="3000" spc="19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is</a:t>
            </a:r>
            <a:r>
              <a:rPr lang="en-US" sz="3000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around. You see a stop sign. </a:t>
            </a:r>
            <a:r>
              <a:rPr lang="en-US" sz="3000" dirty="0">
                <a:latin typeface="Corbel"/>
                <a:cs typeface="Corbel"/>
              </a:rPr>
              <a:t>Do</a:t>
            </a:r>
            <a:r>
              <a:rPr lang="en-US" sz="3000" spc="-75" dirty="0">
                <a:latin typeface="Corbel"/>
                <a:cs typeface="Corbel"/>
              </a:rPr>
              <a:t> </a:t>
            </a:r>
            <a:r>
              <a:rPr lang="en-US" sz="3000" dirty="0">
                <a:latin typeface="Corbel"/>
                <a:cs typeface="Corbel"/>
              </a:rPr>
              <a:t>you stop</a:t>
            </a:r>
            <a:r>
              <a:rPr lang="en-US" sz="3000" spc="-4" dirty="0">
                <a:latin typeface="Corbel"/>
                <a:cs typeface="Corbel"/>
              </a:rPr>
              <a:t>? Why </a:t>
            </a:r>
            <a:r>
              <a:rPr lang="en-US" sz="3000" dirty="0">
                <a:latin typeface="Corbel"/>
                <a:cs typeface="Corbel"/>
              </a:rPr>
              <a:t>or </a:t>
            </a:r>
            <a:r>
              <a:rPr lang="en-US" sz="3000" spc="-4" dirty="0">
                <a:latin typeface="Corbel"/>
                <a:cs typeface="Corbel"/>
              </a:rPr>
              <a:t>why</a:t>
            </a:r>
            <a:r>
              <a:rPr lang="en-US" sz="3000" spc="-116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not?</a:t>
            </a: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9C87-5C5B-DF45-9EC7-08C28281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E631-C1FC-CA46-B2F5-4BC94F27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83C7-D764-0346-86B7-BDC10A17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4799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Action: run the stop sign</a:t>
            </a:r>
          </a:p>
          <a:p>
            <a:r>
              <a:rPr lang="en-US" dirty="0"/>
              <a:t>Affected parties</a:t>
            </a:r>
          </a:p>
          <a:p>
            <a:pPr lvl="1"/>
            <a:r>
              <a:rPr lang="en-US" dirty="0"/>
              <a:t>You and your passengers</a:t>
            </a:r>
          </a:p>
          <a:p>
            <a:pPr lvl="1"/>
            <a:r>
              <a:rPr lang="en-US" dirty="0"/>
              <a:t>…that’s it? (maybe your mom if she found out)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You get where you need to go marginally faster </a:t>
            </a:r>
            <a:br>
              <a:rPr lang="en-US" dirty="0"/>
            </a:br>
            <a:r>
              <a:rPr lang="en-US" dirty="0"/>
              <a:t>(+1 happiness!)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None?</a:t>
            </a:r>
          </a:p>
          <a:p>
            <a:pPr lvl="1"/>
            <a:r>
              <a:rPr lang="en-US" dirty="0"/>
              <a:t>Maybe guilt knowing you will forever </a:t>
            </a:r>
            <a:br>
              <a:rPr lang="en-US" dirty="0"/>
            </a:br>
            <a:r>
              <a:rPr lang="en-US" dirty="0"/>
              <a:t>be a renegade (0, or -1 happiness)</a:t>
            </a:r>
          </a:p>
          <a:p>
            <a:r>
              <a:rPr lang="en-US" dirty="0"/>
              <a:t>So, either +1 or 0 happiness.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3BAD7-D09C-9F44-83F1-0E328032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5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05815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Facebook Premium as an </a:t>
            </a:r>
            <a:br>
              <a:rPr lang="en-US" dirty="0"/>
            </a:br>
            <a:r>
              <a:rPr lang="en-US" dirty="0"/>
              <a:t>Act Utilitarian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77415"/>
          </a:xfrm>
        </p:spPr>
        <p:txBody>
          <a:bodyPr anchor="ctr">
            <a:normAutofit/>
          </a:bodyPr>
          <a:lstStyle/>
          <a:p>
            <a:r>
              <a:rPr lang="en-US" dirty="0"/>
              <a:t>As a high-level product manager at Facebook, you must decide if Facebook should release a “premium” ad-free, tracking-free service for customers willing to pay $10/month.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39B-D40E-334A-A971-75DA2971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Act 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focuses on happiness </a:t>
            </a:r>
          </a:p>
          <a:p>
            <a:r>
              <a:rPr lang="en-US" sz="2400" dirty="0"/>
              <a:t>It is practical</a:t>
            </a:r>
          </a:p>
          <a:p>
            <a:pPr lvl="1"/>
            <a:r>
              <a:rPr lang="en-US" sz="2000" dirty="0"/>
              <a:t>e.g., at which location in a city should a new prison be  built?</a:t>
            </a:r>
          </a:p>
          <a:p>
            <a:r>
              <a:rPr lang="en-US" sz="2400" dirty="0"/>
              <a:t>It is comprehensive </a:t>
            </a:r>
          </a:p>
          <a:p>
            <a:pPr lvl="1"/>
            <a:r>
              <a:rPr lang="en-US" sz="2000" dirty="0"/>
              <a:t>Allows the moral agent to take into account all elements of a particular situation  </a:t>
            </a:r>
          </a:p>
          <a:p>
            <a:pPr lvl="1"/>
            <a:r>
              <a:rPr lang="en-US" sz="2000" dirty="0"/>
              <a:t>e.g., truthfully answering your partner’s question </a:t>
            </a:r>
            <a:br>
              <a:rPr lang="en-US" sz="2000" dirty="0"/>
            </a:br>
            <a:r>
              <a:rPr lang="en-US" sz="2000" dirty="0"/>
              <a:t>if their bad haircut looks good</a:t>
            </a:r>
            <a:endParaRPr lang="en-US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6EBF-0822-4E45-BDAE-6F21A940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Act 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calculate the utility of an act</a:t>
            </a:r>
          </a:p>
          <a:p>
            <a:r>
              <a:rPr lang="en-US" dirty="0"/>
              <a:t>Have to choose bounds</a:t>
            </a:r>
          </a:p>
          <a:p>
            <a:pPr lvl="1"/>
            <a:r>
              <a:rPr lang="en-US" dirty="0"/>
              <a:t>Who is an affected party?</a:t>
            </a:r>
          </a:p>
          <a:p>
            <a:pPr lvl="1"/>
            <a:r>
              <a:rPr lang="en-US" dirty="0"/>
              <a:t>How far in the future should we look?</a:t>
            </a:r>
          </a:p>
          <a:p>
            <a:r>
              <a:rPr lang="en-US" dirty="0"/>
              <a:t>We can’t always easily predict the outcome / consequences of an act</a:t>
            </a:r>
          </a:p>
          <a:p>
            <a:pPr lvl="1"/>
            <a:r>
              <a:rPr lang="en-US" dirty="0"/>
              <a:t>Susceptible to ‘moral luck’</a:t>
            </a:r>
          </a:p>
          <a:p>
            <a:r>
              <a:rPr lang="en-US" dirty="0"/>
              <a:t>Forces us to use a single scale or </a:t>
            </a:r>
            <a:br>
              <a:rPr lang="en-US" dirty="0"/>
            </a:br>
            <a:r>
              <a:rPr lang="en-US" dirty="0"/>
              <a:t>measure for disparate things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F99AC-F524-EF41-9D44-800ABE7C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Who is an affected party?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Which beings are “morally relevant”?</a:t>
            </a:r>
          </a:p>
          <a:p>
            <a:pPr lvl="1"/>
            <a:r>
              <a:rPr lang="en-US" dirty="0"/>
              <a:t>At one point in this country, only white men</a:t>
            </a:r>
          </a:p>
          <a:p>
            <a:pPr lvl="1"/>
            <a:r>
              <a:rPr lang="en-US" dirty="0"/>
              <a:t>Animals?</a:t>
            </a:r>
          </a:p>
          <a:p>
            <a:pPr lvl="1"/>
            <a:r>
              <a:rPr lang="en-US" dirty="0"/>
              <a:t>Plants?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06901" y="4813789"/>
            <a:ext cx="5855678" cy="0"/>
          </a:xfrm>
          <a:prstGeom prst="line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07831" y="4644977"/>
            <a:ext cx="0" cy="348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394" y="5023464"/>
            <a:ext cx="12344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Some humans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71236" y="4644977"/>
            <a:ext cx="0" cy="348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6220" y="4160229"/>
            <a:ext cx="1171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All humans, </a:t>
            </a:r>
            <a:r>
              <a:rPr lang="en-US" sz="1350"/>
              <a:t>no animals</a:t>
            </a:r>
            <a:endParaRPr lang="en-US" sz="13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45192" y="4644977"/>
            <a:ext cx="0" cy="348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27325" y="5023465"/>
            <a:ext cx="1207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All humans, </a:t>
            </a:r>
            <a:r>
              <a:rPr lang="en-US" sz="1350"/>
              <a:t>some animals</a:t>
            </a:r>
            <a:endParaRPr lang="en-US" sz="13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40274" y="4644977"/>
            <a:ext cx="0" cy="348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4507" y="4119367"/>
            <a:ext cx="1207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All humans, all animals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9824" y="4993151"/>
            <a:ext cx="7618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Plants?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130752" y="4644977"/>
            <a:ext cx="0" cy="348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D7D1D-F856-E74A-884A-8815A60B6AA9}"/>
              </a:ext>
            </a:extLst>
          </p:cNvPr>
          <p:cNvCxnSpPr/>
          <p:nvPr/>
        </p:nvCxnSpPr>
        <p:spPr>
          <a:xfrm>
            <a:off x="6078428" y="4644977"/>
            <a:ext cx="0" cy="348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07435-B4C7-424C-868A-DED7418C5483}"/>
              </a:ext>
            </a:extLst>
          </p:cNvPr>
          <p:cNvSpPr txBox="1"/>
          <p:nvPr/>
        </p:nvSpPr>
        <p:spPr>
          <a:xfrm>
            <a:off x="5932166" y="5039360"/>
            <a:ext cx="389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AI?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3126BD-FF45-0E4A-A600-11C100F4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22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/>
              <a:t>Who is an affected party?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>
            <a:noAutofit/>
          </a:bodyPr>
          <a:lstStyle/>
          <a:p>
            <a:r>
              <a:rPr lang="en-US" dirty="0"/>
              <a:t>How many indirectly affected parties do we include?</a:t>
            </a:r>
          </a:p>
          <a:p>
            <a:r>
              <a:rPr lang="en-US" dirty="0"/>
              <a:t>In Facebook example:</a:t>
            </a:r>
          </a:p>
          <a:p>
            <a:pPr lvl="1"/>
            <a:r>
              <a:rPr lang="en-US" dirty="0"/>
              <a:t>Do we include friends / spouses of those </a:t>
            </a:r>
            <a:br>
              <a:rPr lang="en-US" dirty="0"/>
            </a:br>
            <a:r>
              <a:rPr lang="en-US" dirty="0"/>
              <a:t>who pay / don’t pay?</a:t>
            </a:r>
          </a:p>
          <a:p>
            <a:pPr lvl="1"/>
            <a:r>
              <a:rPr lang="en-US" dirty="0"/>
              <a:t>Do we include employees of advertising </a:t>
            </a:r>
            <a:br>
              <a:rPr lang="en-US" dirty="0"/>
            </a:br>
            <a:r>
              <a:rPr lang="en-US" dirty="0"/>
              <a:t>companies who will lose revenue?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079A-BCAC-284D-A4F5-AC7BDB1A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8EDE-BD1D-E04B-8599-B84AF217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class intersections with your professional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811D-84DB-4E43-858F-CC13964F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2143759"/>
            <a:ext cx="7599679" cy="19073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Artifacts have politics.</a:t>
            </a:r>
          </a:p>
          <a:p>
            <a:pPr lvl="1"/>
            <a:r>
              <a:rPr lang="en-US" dirty="0"/>
              <a:t>NOT democrat vs. republican</a:t>
            </a:r>
          </a:p>
          <a:p>
            <a:pPr lvl="1"/>
            <a:r>
              <a:rPr lang="en-US" dirty="0"/>
              <a:t>They influence the “complex of relations” between people</a:t>
            </a:r>
          </a:p>
          <a:p>
            <a:r>
              <a:rPr lang="en-US" dirty="0"/>
              <a:t>Different artifact designs engender different politics.</a:t>
            </a:r>
          </a:p>
          <a:p>
            <a:r>
              <a:rPr lang="en-US" dirty="0"/>
              <a:t>You are a designer / creator of artifacts.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D029C-908F-FE4E-BD4C-FE238A036EFA}"/>
              </a:ext>
            </a:extLst>
          </p:cNvPr>
          <p:cNvSpPr/>
          <p:nvPr/>
        </p:nvSpPr>
        <p:spPr>
          <a:xfrm>
            <a:off x="508001" y="4325441"/>
            <a:ext cx="6090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can you, as a computing professional, make ethical artifacts?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9273-9159-E94D-BCDE-0C39523F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Setting time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 far in the future should we look?</a:t>
            </a:r>
          </a:p>
          <a:p>
            <a:pPr lvl="1"/>
            <a:r>
              <a:rPr lang="en-US" sz="2000" dirty="0"/>
              <a:t>In Facebook example </a:t>
            </a:r>
            <a:r>
              <a:rPr lang="mr-IN" sz="2000" dirty="0"/>
              <a:t>–</a:t>
            </a:r>
            <a:r>
              <a:rPr lang="en-US" sz="2000" dirty="0"/>
              <a:t> the amount of data companies collect about you could potentially impact your children, too</a:t>
            </a:r>
          </a:p>
          <a:p>
            <a:r>
              <a:rPr lang="en-US" sz="2400" dirty="0"/>
              <a:t>If you offer someone a job, how far in the future is that person’s earnings countable as a benefit of your act?</a:t>
            </a:r>
          </a:p>
          <a:p>
            <a:pPr lvl="1"/>
            <a:r>
              <a:rPr lang="en-US" sz="2000" dirty="0"/>
              <a:t>If they switch jobs, does their earnings in their new job count? Perhaps they could only get that new job because they had the experience from the job you offered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32BC-05A3-754B-B737-B521BCDC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/>
              <a:t>We can’t always predict the outcomes of an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Often times, we don’t know / can’t measure all of the consequences of our actions</a:t>
            </a:r>
          </a:p>
          <a:p>
            <a:r>
              <a:rPr lang="en-US" sz="2400" dirty="0"/>
              <a:t>Susceptible to ‘moral luck’</a:t>
            </a:r>
          </a:p>
          <a:p>
            <a:pPr lvl="1"/>
            <a:r>
              <a:rPr lang="en-US" sz="2000" dirty="0"/>
              <a:t>If you send flowers to someone in the hospital, </a:t>
            </a:r>
            <a:br>
              <a:rPr lang="en-US" sz="2000" dirty="0"/>
            </a:br>
            <a:r>
              <a:rPr lang="en-US" sz="2000" dirty="0"/>
              <a:t>but they’re (unbeknownst to you) allergic to </a:t>
            </a:r>
            <a:br>
              <a:rPr lang="en-US" sz="2000" dirty="0"/>
            </a:br>
            <a:r>
              <a:rPr lang="en-US" sz="2000" dirty="0"/>
              <a:t>those flowers, that still counts against you</a:t>
            </a:r>
          </a:p>
          <a:p>
            <a:pPr lvl="1"/>
            <a:r>
              <a:rPr lang="en-US" sz="2000" dirty="0"/>
              <a:t>Social networking platforms were made to </a:t>
            </a:r>
            <a:br>
              <a:rPr lang="en-US" sz="2000" dirty="0"/>
            </a:br>
            <a:r>
              <a:rPr lang="en-US" sz="2000" dirty="0"/>
              <a:t>facilitate online communication. They are </a:t>
            </a:r>
            <a:br>
              <a:rPr lang="en-US" sz="2000" dirty="0"/>
            </a:br>
            <a:r>
              <a:rPr lang="en-US" sz="2000" dirty="0"/>
              <a:t>also being used to manipulate and deceive.</a:t>
            </a:r>
          </a:p>
          <a:p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A039-51A2-5B4F-A326-2F00B40A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Forces us to use a single scale or measure for disparate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Some benefits and costs may be concrete (e.g., dollars earned, lost)</a:t>
            </a:r>
          </a:p>
          <a:p>
            <a:r>
              <a:rPr lang="en-US" dirty="0"/>
              <a:t>Other benefits and costs are more abstract (e.g., happiness, privacy)</a:t>
            </a:r>
          </a:p>
          <a:p>
            <a:r>
              <a:rPr lang="en-US" dirty="0"/>
              <a:t>How do we collapse all these disparate units into a single scale?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3D9B-434D-8140-BF17-6E9F0F28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0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Problems with Act 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Hard to calculate the utility of an act</a:t>
            </a:r>
          </a:p>
          <a:p>
            <a:pPr lvl="1"/>
            <a:r>
              <a:rPr lang="en-US" sz="2000" dirty="0"/>
              <a:t>Have to choose bounds</a:t>
            </a:r>
          </a:p>
          <a:p>
            <a:pPr lvl="2"/>
            <a:r>
              <a:rPr lang="en-US" sz="1800" dirty="0"/>
              <a:t>Who is an affected party?</a:t>
            </a:r>
          </a:p>
          <a:p>
            <a:pPr lvl="2"/>
            <a:r>
              <a:rPr lang="en-US" sz="1800" dirty="0"/>
              <a:t>How far in the future should we look?</a:t>
            </a:r>
          </a:p>
          <a:p>
            <a:pPr lvl="1"/>
            <a:r>
              <a:rPr lang="en-US" sz="2000" dirty="0"/>
              <a:t>We can’t always easily predict the outcome/consequences of an act</a:t>
            </a:r>
          </a:p>
          <a:p>
            <a:pPr lvl="2"/>
            <a:r>
              <a:rPr lang="en-US" sz="1800" dirty="0"/>
              <a:t>Susceptible to ‘moral luck’</a:t>
            </a:r>
          </a:p>
          <a:p>
            <a:pPr lvl="1"/>
            <a:r>
              <a:rPr lang="en-US" sz="2000" dirty="0"/>
              <a:t>Forces us to use a single scale or measure for disparate things</a:t>
            </a:r>
          </a:p>
          <a:p>
            <a:r>
              <a:rPr lang="en-US" sz="2400" dirty="0"/>
              <a:t>Doesn't account for our 'innate sense of duty' </a:t>
            </a:r>
          </a:p>
          <a:p>
            <a:pPr lvl="1"/>
            <a:r>
              <a:rPr lang="en-US" sz="2000" dirty="0"/>
              <a:t>Might be okay to break promises if breaking </a:t>
            </a:r>
            <a:br>
              <a:rPr lang="en-US" sz="2000" dirty="0"/>
            </a:br>
            <a:r>
              <a:rPr lang="en-US" sz="2000" dirty="0"/>
              <a:t>a promise produces more happiness</a:t>
            </a:r>
          </a:p>
          <a:p>
            <a:pPr lvl="1"/>
            <a:r>
              <a:rPr lang="en-US" sz="2000" dirty="0"/>
              <a:t>There are no absolute rights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1D5A-D371-FD40-BF42-3FDC15B4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73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It’s okay to break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You made a promise to your spouse that you would be in town for their birthday.</a:t>
            </a:r>
          </a:p>
          <a:p>
            <a:r>
              <a:rPr lang="en-US" dirty="0"/>
              <a:t>Later, you get a job interview for your dream job, but you have to travel on your spouse’s birthday.</a:t>
            </a:r>
          </a:p>
          <a:p>
            <a:r>
              <a:rPr lang="en-US" dirty="0"/>
              <a:t>Breaking the promise:</a:t>
            </a:r>
          </a:p>
          <a:p>
            <a:pPr lvl="1"/>
            <a:r>
              <a:rPr lang="en-US" dirty="0"/>
              <a:t>1000 units of unhappiness for your spouse.</a:t>
            </a:r>
          </a:p>
          <a:p>
            <a:pPr lvl="1"/>
            <a:r>
              <a:rPr lang="en-US" dirty="0"/>
              <a:t>1001 units of happiness for you.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3154-090F-7A4C-A65F-1FC2373D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3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There are no individual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We can kill one person and harvest their organs to save the lives of 10 other people.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F3B3-1109-BC4B-A8B3-9BC840D7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Rule Utilitarianism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Designed to address some of the problems of act utilitarianism by appealing to a higher construct: rules</a:t>
            </a:r>
          </a:p>
          <a:p>
            <a:r>
              <a:rPr lang="en-US" dirty="0"/>
              <a:t>Adopt moral rules which, if followed by everyone, will lead to the greatest happiness</a:t>
            </a:r>
          </a:p>
          <a:p>
            <a:pPr lvl="1"/>
            <a:r>
              <a:rPr lang="en-US" dirty="0"/>
              <a:t>E.g., “Promises should be kept”, </a:t>
            </a:r>
            <a:br>
              <a:rPr lang="en-US" dirty="0"/>
            </a:br>
            <a:r>
              <a:rPr lang="en-US" dirty="0"/>
              <a:t>“Parents should take care of their </a:t>
            </a:r>
            <a:br>
              <a:rPr lang="en-US" dirty="0"/>
            </a:br>
            <a:r>
              <a:rPr lang="en-US" dirty="0"/>
              <a:t>children”, “Murder is not allowed </a:t>
            </a:r>
            <a:br>
              <a:rPr lang="en-US" dirty="0"/>
            </a:br>
            <a:r>
              <a:rPr lang="en-US" dirty="0"/>
              <a:t>under any circumstances”, etc.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92550-5DDF-2846-A49E-E04312BE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Rule Utilitarianism: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Performing the utilitarian calculus is simpler</a:t>
            </a:r>
          </a:p>
          <a:p>
            <a:pPr lvl="1"/>
            <a:r>
              <a:rPr lang="en-US" dirty="0"/>
              <a:t>Not every moral decision requires calculating consequences of an individual action</a:t>
            </a:r>
          </a:p>
          <a:p>
            <a:r>
              <a:rPr lang="en-US" dirty="0"/>
              <a:t>Exceptional situations don't overthrow moral rules</a:t>
            </a:r>
          </a:p>
          <a:p>
            <a:pPr lvl="1"/>
            <a:r>
              <a:rPr lang="en-US" dirty="0"/>
              <a:t>a rule utilitarian would argue that the utility of everyone keeping their promises outweighs the benefit of someone breaking a promise in a particular situation</a:t>
            </a:r>
          </a:p>
          <a:p>
            <a:pPr lvl="1"/>
            <a:r>
              <a:rPr lang="en-US" dirty="0"/>
              <a:t>Solves the problem of moral luck</a:t>
            </a:r>
          </a:p>
          <a:p>
            <a:r>
              <a:rPr lang="en-US" dirty="0"/>
              <a:t>Solves the problem of bias</a:t>
            </a:r>
          </a:p>
          <a:p>
            <a:pPr lvl="1"/>
            <a:r>
              <a:rPr lang="en-US" dirty="0"/>
              <a:t>Instead of asking “is it OK for me to </a:t>
            </a:r>
            <a:br>
              <a:rPr lang="en-US" dirty="0"/>
            </a:br>
            <a:r>
              <a:rPr lang="en-US" dirty="0"/>
              <a:t>do this,” ask “is it OK for everyone </a:t>
            </a:r>
            <a:br>
              <a:rPr lang="en-US" dirty="0"/>
            </a:br>
            <a:r>
              <a:rPr lang="en-US" dirty="0"/>
              <a:t>to do this”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E718-494B-C140-8385-0B959712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6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17"/>
            <a:ext cx="9274127" cy="617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Class Discussion: The Stop Sign as a Rule Utilitarian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3057984"/>
            <a:ext cx="5425439" cy="2167285"/>
          </a:xfrm>
          <a:solidFill>
            <a:srgbClr val="FFFFFF">
              <a:alpha val="80000"/>
            </a:srgb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rbel"/>
                <a:cs typeface="Corbel"/>
              </a:rPr>
              <a:t>You </a:t>
            </a:r>
            <a:r>
              <a:rPr lang="en-US" sz="3000" spc="-4" dirty="0">
                <a:latin typeface="Corbel"/>
                <a:cs typeface="Corbel"/>
              </a:rPr>
              <a:t>are driving out in the desert. </a:t>
            </a:r>
            <a:r>
              <a:rPr lang="en-US" sz="3000" spc="-56" dirty="0">
                <a:latin typeface="Corbel"/>
                <a:cs typeface="Corbel"/>
              </a:rPr>
              <a:t>You </a:t>
            </a:r>
            <a:r>
              <a:rPr lang="en-US" sz="3000" spc="-4" dirty="0">
                <a:latin typeface="Corbel"/>
                <a:cs typeface="Corbel"/>
              </a:rPr>
              <a:t>can </a:t>
            </a:r>
            <a:r>
              <a:rPr lang="en-US" sz="3000" dirty="0">
                <a:latin typeface="Corbel"/>
                <a:cs typeface="Corbel"/>
              </a:rPr>
              <a:t>see </a:t>
            </a:r>
            <a:r>
              <a:rPr lang="en-US" sz="3000" spc="-4" dirty="0">
                <a:latin typeface="Corbel"/>
                <a:cs typeface="Corbel"/>
              </a:rPr>
              <a:t>in all  directions</a:t>
            </a:r>
            <a:r>
              <a:rPr lang="en-US" sz="3000" dirty="0">
                <a:latin typeface="Corbel"/>
                <a:cs typeface="Corbel"/>
              </a:rPr>
              <a:t> for </a:t>
            </a:r>
            <a:r>
              <a:rPr lang="en-US" sz="3000" spc="-4" dirty="0">
                <a:latin typeface="Corbel"/>
                <a:cs typeface="Corbel"/>
              </a:rPr>
              <a:t>miles. </a:t>
            </a:r>
            <a:r>
              <a:rPr lang="en-US" sz="3000" dirty="0">
                <a:latin typeface="Corbel"/>
                <a:cs typeface="Corbel"/>
              </a:rPr>
              <a:t>No </a:t>
            </a:r>
            <a:r>
              <a:rPr lang="en-US" sz="3000" spc="-4" dirty="0">
                <a:latin typeface="Corbel"/>
                <a:cs typeface="Corbel"/>
              </a:rPr>
              <a:t>one else</a:t>
            </a:r>
            <a:r>
              <a:rPr lang="en-US" sz="3000" spc="19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is</a:t>
            </a:r>
            <a:r>
              <a:rPr lang="en-US" sz="3000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around. You see a stop sign. </a:t>
            </a:r>
            <a:r>
              <a:rPr lang="en-US" sz="3000" dirty="0">
                <a:latin typeface="Corbel"/>
                <a:cs typeface="Corbel"/>
              </a:rPr>
              <a:t>Do</a:t>
            </a:r>
            <a:r>
              <a:rPr lang="en-US" sz="3000" spc="-75" dirty="0">
                <a:latin typeface="Corbel"/>
                <a:cs typeface="Corbel"/>
              </a:rPr>
              <a:t> </a:t>
            </a:r>
            <a:r>
              <a:rPr lang="en-US" sz="3000" dirty="0">
                <a:latin typeface="Corbel"/>
                <a:cs typeface="Corbel"/>
              </a:rPr>
              <a:t>you stop</a:t>
            </a:r>
            <a:r>
              <a:rPr lang="en-US" sz="3000" spc="-4" dirty="0">
                <a:latin typeface="Corbel"/>
                <a:cs typeface="Corbel"/>
              </a:rPr>
              <a:t>? Why </a:t>
            </a:r>
            <a:r>
              <a:rPr lang="en-US" sz="3000" dirty="0">
                <a:latin typeface="Corbel"/>
                <a:cs typeface="Corbel"/>
              </a:rPr>
              <a:t>or </a:t>
            </a:r>
            <a:r>
              <a:rPr lang="en-US" sz="3000" spc="-4" dirty="0">
                <a:latin typeface="Corbel"/>
                <a:cs typeface="Corbel"/>
              </a:rPr>
              <a:t>why</a:t>
            </a:r>
            <a:r>
              <a:rPr lang="en-US" sz="3000" spc="-116" dirty="0">
                <a:latin typeface="Corbel"/>
                <a:cs typeface="Corbel"/>
              </a:rPr>
              <a:t> </a:t>
            </a:r>
            <a:r>
              <a:rPr lang="en-US" sz="3000" spc="-4" dirty="0">
                <a:latin typeface="Corbel"/>
                <a:cs typeface="Corbel"/>
              </a:rPr>
              <a:t>not?</a:t>
            </a:r>
            <a:endParaRPr lang="en-US" sz="3000" dirty="0">
              <a:latin typeface="Corbel"/>
              <a:cs typeface="Corbe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344D-C540-3546-8A7A-1B882223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0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Facebook Premium as a </a:t>
            </a:r>
            <a:br>
              <a:rPr lang="en-US" dirty="0"/>
            </a:br>
            <a:r>
              <a:rPr lang="en-US" dirty="0"/>
              <a:t>Rule Utilitarian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04695"/>
          </a:xfrm>
        </p:spPr>
        <p:txBody>
          <a:bodyPr anchor="ctr">
            <a:normAutofit/>
          </a:bodyPr>
          <a:lstStyle/>
          <a:p>
            <a:r>
              <a:rPr lang="en-US" dirty="0"/>
              <a:t>As a product manager at Facebook, you must decide if Facebook should release a “premium” ad-free service for customers willing to pay $10/month.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C464A-5756-0140-847C-D44FD5C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7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597"/>
          <a:stretch/>
        </p:blipFill>
        <p:spPr>
          <a:xfrm>
            <a:off x="0" y="0"/>
            <a:ext cx="7437087" cy="55778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0FDBE-7FF2-8F4D-846A-A3B559D1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8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Utilitarianism: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difficult to perform utilitarian calculus</a:t>
            </a:r>
          </a:p>
          <a:p>
            <a:pPr lvl="1"/>
            <a:r>
              <a:rPr lang="en-US" dirty="0"/>
              <a:t>Still forces us to use single scale to measure disparate things</a:t>
            </a:r>
          </a:p>
          <a:p>
            <a:r>
              <a:rPr lang="en-US" dirty="0"/>
              <a:t>Ignores the problem of unjust distribution of benefit or harm</a:t>
            </a:r>
          </a:p>
          <a:p>
            <a:pPr lvl="1"/>
            <a:r>
              <a:rPr lang="en-US" dirty="0"/>
              <a:t>Increase one person’s happiness by 1000 units vs 50 people’s by 10 units</a:t>
            </a:r>
          </a:p>
          <a:p>
            <a:pPr lvl="1"/>
            <a:r>
              <a:rPr lang="en-US" dirty="0"/>
              <a:t>Facebook might get more money, </a:t>
            </a:r>
            <a:br>
              <a:rPr lang="en-US" dirty="0"/>
            </a:br>
            <a:r>
              <a:rPr lang="en-US" dirty="0"/>
              <a:t>but a premium ad-free service might </a:t>
            </a:r>
            <a:br>
              <a:rPr lang="en-US" dirty="0"/>
            </a:br>
            <a:r>
              <a:rPr lang="en-US" dirty="0"/>
              <a:t>exacerbate the digital divide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1E792-3837-0244-9A9D-50FDF6D6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5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8A33-C192-C043-B11D-0E2B4095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4448-38B0-7C49-A2BA-70CD381D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222C-69E6-2C4C-A4A1-D21FD496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/>
              <a:t>Ethics &amp; Morality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Every society has rules of conduct that define what people ought and ought not to do in different situations. We call these rules morality.</a:t>
            </a:r>
          </a:p>
          <a:p>
            <a:endParaRPr lang="en-US" sz="2400" dirty="0"/>
          </a:p>
          <a:p>
            <a:r>
              <a:rPr lang="en-US" sz="2400" dirty="0"/>
              <a:t>Ethics is the philosophical study of morality, a rational examination into people’s moral beliefs and behaviors.</a:t>
            </a:r>
          </a:p>
          <a:p>
            <a:pPr lvl="1"/>
            <a:r>
              <a:rPr lang="en-US" sz="2000" dirty="0"/>
              <a:t>It studies free human acts from the point of view </a:t>
            </a:r>
            <a:br>
              <a:rPr lang="en-US" sz="2000" dirty="0"/>
            </a:br>
            <a:r>
              <a:rPr lang="en-US" sz="2000" dirty="0"/>
              <a:t>of their moral value (their goodness or badness)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C3AB90-40E9-9047-BE6A-71286910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/>
              <a:t>The goal of ethics?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To obtain true and systematic knowledge of upright and authentic human behavior based on universal principles</a:t>
            </a:r>
          </a:p>
          <a:p>
            <a:endParaRPr lang="en-US" dirty="0"/>
          </a:p>
          <a:p>
            <a:r>
              <a:rPr lang="en-US" dirty="0"/>
              <a:t>To establish a series of norms and criteria for judging human acts</a:t>
            </a:r>
          </a:p>
          <a:p>
            <a:endParaRPr lang="en-US" dirty="0"/>
          </a:p>
          <a:p>
            <a:r>
              <a:rPr lang="en-US" dirty="0"/>
              <a:t>To study the basic truths about the human nature</a:t>
            </a:r>
          </a:p>
          <a:p>
            <a:endParaRPr lang="en-US" dirty="0"/>
          </a:p>
          <a:p>
            <a:r>
              <a:rPr lang="en-US" dirty="0"/>
              <a:t>To establish guiding principles that facilitate life </a:t>
            </a:r>
            <a:br>
              <a:rPr lang="en-US" dirty="0"/>
            </a:br>
            <a:r>
              <a:rPr lang="en-US" dirty="0"/>
              <a:t>in a community or society</a:t>
            </a:r>
          </a:p>
          <a:p>
            <a:endParaRPr lang="en-US" dirty="0"/>
          </a:p>
          <a:p>
            <a:r>
              <a:rPr lang="en-US" dirty="0"/>
              <a:t>To come up with practices and customs that foster </a:t>
            </a:r>
            <a:br>
              <a:rPr lang="en-US" dirty="0"/>
            </a:br>
            <a:r>
              <a:rPr lang="en-US" dirty="0"/>
              <a:t>responsible and good habits in a personal conduct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3787-E37A-5D4D-88D3-03F1F956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(Usually) No clear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Can argue many aspects of human behavior from multiple perspectives</a:t>
            </a:r>
          </a:p>
          <a:p>
            <a:endParaRPr lang="en-US" dirty="0"/>
          </a:p>
          <a:p>
            <a:r>
              <a:rPr lang="en-US" dirty="0"/>
              <a:t>What is “right” and “wrong”?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4F29FD-E1C6-F846-A7A1-3749AB3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Ethical theories give you different ways to think through problems.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72D56-58E4-DF4F-A59B-7942D821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09295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Ethical theories are “workable” if: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they make it possible for a person to present a persuasive argument to a diverse, skeptical but open-minded audience.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A872-2326-2E49-A93E-DDE769A4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US"/>
              <a:t>Relativism &amp; Cultural Relativism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40FD7A-E278-6D4C-8063-11B9855B3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7AD9-53EE-D940-B5CC-E13F4A78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</TotalTime>
  <Words>2613</Words>
  <Application>Microsoft Macintosh PowerPoint</Application>
  <PresentationFormat>On-screen Show (4:3)</PresentationFormat>
  <Paragraphs>286</Paragraphs>
  <Slides>41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Corbel</vt:lpstr>
      <vt:lpstr>Office Theme</vt:lpstr>
      <vt:lpstr>CS 4873: Computing, Society &amp; Professionalism  Blair MacIntyre | Professor | School of Interactive Computing</vt:lpstr>
      <vt:lpstr>Homework</vt:lpstr>
      <vt:lpstr>How this class intersections with your professional life</vt:lpstr>
      <vt:lpstr>PowerPoint Presentation</vt:lpstr>
      <vt:lpstr>Ethics &amp; Morality</vt:lpstr>
      <vt:lpstr>The goal of ethics?</vt:lpstr>
      <vt:lpstr>(Usually) No clear answers</vt:lpstr>
      <vt:lpstr>Ethical theories give you different ways to think through problems.</vt:lpstr>
      <vt:lpstr>Relativism &amp; Cultural Relativism</vt:lpstr>
      <vt:lpstr>Subjective Relativism</vt:lpstr>
      <vt:lpstr>Question</vt:lpstr>
      <vt:lpstr>Okay but what if…</vt:lpstr>
      <vt:lpstr>Problems with Subjective Relativism</vt:lpstr>
      <vt:lpstr>Cultural Relativism</vt:lpstr>
      <vt:lpstr>Q: Testifying against a friend</vt:lpstr>
      <vt:lpstr>Q: Testifying against a friend</vt:lpstr>
      <vt:lpstr>Can we ever say the values of another culture are "wrong"? </vt:lpstr>
      <vt:lpstr>Problems with cultural relativism</vt:lpstr>
      <vt:lpstr>Not a pass to be a cultural imperialist</vt:lpstr>
      <vt:lpstr>Utilitarianism</vt:lpstr>
      <vt:lpstr>Utilitarianism</vt:lpstr>
      <vt:lpstr>Act Utilitarianism: The algorithm</vt:lpstr>
      <vt:lpstr>Think about The Stop Sign with Act Utilitarianism</vt:lpstr>
      <vt:lpstr>The calculus</vt:lpstr>
      <vt:lpstr>Facebook Premium as an  Act Utilitarian</vt:lpstr>
      <vt:lpstr>Benefits of Act Utilitarianism</vt:lpstr>
      <vt:lpstr>Problems with Act Utilitarianism</vt:lpstr>
      <vt:lpstr>Who is an affected party?</vt:lpstr>
      <vt:lpstr>Who is an affected party?</vt:lpstr>
      <vt:lpstr>Setting time bounds</vt:lpstr>
      <vt:lpstr>We can’t always predict the outcomes of an act</vt:lpstr>
      <vt:lpstr>Forces us to use a single scale or measure for disparate things</vt:lpstr>
      <vt:lpstr>Problems with Act Utilitarianism</vt:lpstr>
      <vt:lpstr>It’s okay to break promises</vt:lpstr>
      <vt:lpstr>There are no individual rights</vt:lpstr>
      <vt:lpstr>Rule Utilitarianism</vt:lpstr>
      <vt:lpstr>Rule Utilitarianism: Advantages</vt:lpstr>
      <vt:lpstr>Class Discussion: The Stop Sign as a Rule Utilitarian</vt:lpstr>
      <vt:lpstr>Facebook Premium as a  Rule Utilitarian</vt:lpstr>
      <vt:lpstr>Rule Utilitarianism: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Relativism &amp; Utilitarianism</dc:title>
  <dc:creator>Sauvik Das</dc:creator>
  <cp:lastModifiedBy>Blair MacIntyre</cp:lastModifiedBy>
  <cp:revision>13</cp:revision>
  <dcterms:created xsi:type="dcterms:W3CDTF">2020-08-27T13:50:07Z</dcterms:created>
  <dcterms:modified xsi:type="dcterms:W3CDTF">2021-02-14T22:07:33Z</dcterms:modified>
</cp:coreProperties>
</file>