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29"/>
  </p:notesMasterIdLst>
  <p:sldIdLst>
    <p:sldId id="337" r:id="rId2"/>
    <p:sldId id="299" r:id="rId3"/>
    <p:sldId id="338" r:id="rId4"/>
    <p:sldId id="339" r:id="rId5"/>
    <p:sldId id="340" r:id="rId6"/>
    <p:sldId id="341" r:id="rId7"/>
    <p:sldId id="317" r:id="rId8"/>
    <p:sldId id="318" r:id="rId9"/>
    <p:sldId id="331" r:id="rId10"/>
    <p:sldId id="332" r:id="rId11"/>
    <p:sldId id="319" r:id="rId12"/>
    <p:sldId id="320" r:id="rId13"/>
    <p:sldId id="321" r:id="rId14"/>
    <p:sldId id="324" r:id="rId15"/>
    <p:sldId id="312" r:id="rId16"/>
    <p:sldId id="326" r:id="rId17"/>
    <p:sldId id="333" r:id="rId18"/>
    <p:sldId id="335" r:id="rId19"/>
    <p:sldId id="325" r:id="rId20"/>
    <p:sldId id="327" r:id="rId21"/>
    <p:sldId id="334" r:id="rId22"/>
    <p:sldId id="328" r:id="rId23"/>
    <p:sldId id="329" r:id="rId24"/>
    <p:sldId id="336" r:id="rId25"/>
    <p:sldId id="323" r:id="rId26"/>
    <p:sldId id="330" r:id="rId27"/>
    <p:sldId id="34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73472"/>
  </p:normalViewPr>
  <p:slideViewPr>
    <p:cSldViewPr snapToGrid="0" snapToObjects="1">
      <p:cViewPr varScale="1">
        <p:scale>
          <a:sx n="132" d="100"/>
          <a:sy n="132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D7EAA-46A9-0B4B-9CD0-8DD953BDA02C}" type="datetimeFigureOut">
              <a:rPr lang="en-US" smtClean="0"/>
              <a:t>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A886A-8F8A-374F-B178-7ADF951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wants to briefly recap utilitarianism for the class?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75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3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Difference principle: inequalities are justifiable only if, in total, they benefit the least advantaged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10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think of the “rights” of the rational agents involved.</a:t>
            </a:r>
          </a:p>
          <a:p>
            <a:endParaRPr lang="en-US" dirty="0"/>
          </a:p>
          <a:p>
            <a:r>
              <a:rPr lang="en-US" dirty="0"/>
              <a:t>Do you have a “right” to access your proxy server?</a:t>
            </a:r>
          </a:p>
          <a:p>
            <a:r>
              <a:rPr lang="en-US" dirty="0"/>
              <a:t>Does your company have a “right” to control your access to the internet on time they are paying you to work?</a:t>
            </a:r>
          </a:p>
          <a:p>
            <a:endParaRPr lang="en-US" dirty="0"/>
          </a:p>
          <a:p>
            <a:r>
              <a:rPr lang="en-US" dirty="0"/>
              <a:t>Not easy to “solve” outright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76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SCT assumes everyone bears burdens equally – if that is not the case, civil disobedience is justified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3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55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79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Extreme position:</a:t>
            </a:r>
          </a:p>
          <a:p>
            <a:r>
              <a:rPr lang="en-US" dirty="0"/>
              <a:t>Accidentally killing people with new vaccine for HIV?</a:t>
            </a:r>
          </a:p>
          <a:p>
            <a:endParaRPr lang="en-US" dirty="0"/>
          </a:p>
          <a:p>
            <a:r>
              <a:rPr lang="en-US" dirty="0"/>
              <a:t>Therac-25 AECL folks were well-meaning in trying to produce a machine that eradicated tumorous cells?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91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78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breaking a promise:</a:t>
            </a:r>
          </a:p>
          <a:p>
            <a:endParaRPr lang="en-US" dirty="0"/>
          </a:p>
          <a:p>
            <a:r>
              <a:rPr lang="en-US" dirty="0"/>
              <a:t>If breaking a promise were universalized (everyone broke promises), no one would ever expect a promise to be kept, and therefore promises would have no meaning. Logical inconsistency.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47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beings have inherent value, according to Kant, because we can “rise above our instincts”.</a:t>
            </a:r>
          </a:p>
          <a:p>
            <a:endParaRPr lang="en-US" dirty="0"/>
          </a:p>
          <a:p>
            <a:r>
              <a:rPr lang="en-US" dirty="0"/>
              <a:t>Car keys have instrumental value.</a:t>
            </a:r>
          </a:p>
          <a:p>
            <a:endParaRPr lang="en-US" dirty="0"/>
          </a:p>
          <a:p>
            <a:r>
              <a:rPr lang="en-US" dirty="0"/>
              <a:t>By treating a human as a means to an end, you are neglecting their inherent value and reducing them to an instrument (like car keys).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6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grazing ground for cattle.</a:t>
            </a:r>
          </a:p>
          <a:p>
            <a:r>
              <a:rPr lang="en-US" dirty="0"/>
              <a:t>Cheaper to graze sheep there too, but sheep will overgraze commons and ruin it for everyone.</a:t>
            </a:r>
          </a:p>
          <a:p>
            <a:r>
              <a:rPr lang="en-US" dirty="0"/>
              <a:t>If everyone only grazes cattle -&gt; grounds remain healthy and free for everyone.</a:t>
            </a:r>
          </a:p>
          <a:p>
            <a:r>
              <a:rPr lang="en-US" dirty="0"/>
              <a:t>But cheaper for any given individual to allow sheep to graze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1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1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52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the social contract is obeying road signs. So, you should obey road signs.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8D2A-7F4E-3A46-82F2-F38A6CC81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535C2-F7B3-C847-8086-143BA53FA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136D-12F8-7E41-A697-AC8646A2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BCD3-E30B-AA4D-BA34-AF19FDAB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96555-D4DC-0E4F-9B26-1A7498C8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7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3D60-E5F5-C44A-91AA-3EAC8842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9D600-3204-884C-B73F-93C0C6C61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85AAB-3C84-0B4E-850F-48E09FF3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FBE0-5D67-CC49-8A08-F083D4AC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C2CD1-F259-AA40-B94B-1238E67F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4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FAB37-FC74-B845-860D-6CB4B9822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34A97-2EAA-4146-9699-7158908EE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DC05E-B08A-614C-B4FF-5F6E979C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9F40B-9363-544C-A752-C57CF6BE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34E82-A485-B14B-A6E4-4CCAC7DE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9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EB69-D3BD-5A4F-BA40-52049C6E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6B4D7-208F-524A-98BE-3AA408E7A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910E-5AA9-3843-8B6A-D648441A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3ECC0-12AC-7044-9D3A-16CF1672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EA5C-7CEF-9E4F-AF3D-A5C486DF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8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0AF7-32F1-DE40-9403-A69D8A96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82B7C-3024-DB4F-B1CC-F3E3A57B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847B1-14BB-B14E-9BDB-409AD213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12113-F405-9543-9357-ED389DE8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6012A-5A46-3F49-867C-05D97C09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4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AB60-38BA-2D49-B557-8FE0E195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FAA3-DA3C-6649-9BD5-F5EB0A87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8BCCD-E7BA-6E49-A335-A3A389BE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5A74B-EAB7-3747-8789-8B422C76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D6F17-0057-5941-A17E-F8BED8BB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40260-E783-D74E-B50B-9BA0B249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0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4715-A933-1F4B-A473-D14C27EA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0EA61-4DB8-FA47-BD35-95449F15C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142E8-9FDA-6141-89F4-C62FD073E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4EB42-83BE-B848-B4A6-944D61150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8F1D0-7D50-5743-98D0-4398B2B04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EC0EE-5999-8F47-9DBE-CC2E9A1D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3C99F-9966-3249-8472-CDCB86F5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FFB01-A2FC-4941-9C17-B4161233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1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9DBD-C668-8B4B-B5A1-0C288F06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66450-D3B6-8C41-8E7F-E0382271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76AD6-FC03-5C46-850E-2F23B831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6013D-CE65-974E-B670-5E0D1572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4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16DD5-B6CD-B547-BE3C-C7987CD3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2AB51-ED7D-6040-AB27-B99265ED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8F0A9-4017-344E-A55C-EFB8FBED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0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9055-877D-6C4A-816B-496A18C1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038C6-6BFC-B944-83EE-F310AC00F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0E654-77B0-3743-A08C-71304B913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8F9A8-9BCC-744C-9A32-A7BF777E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0AEFA-8247-914E-B778-828BC168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36985-FBDB-1949-89F6-ECCCEAC4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3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36E5-A18C-2B4A-A5A9-67182B87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3064E-AA45-C24A-99E6-0784DC55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9B210-B318-D54E-9FB4-E3640784D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E01DE-68C0-9B43-93C2-BAA6A64A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2C59B-9797-5D4C-8CB8-B7348E24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4391A-5062-0546-8A65-82CA20E2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6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2D375-454C-AC4F-A44C-239C34CE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E3086-1FEC-4745-A2EB-DD3CB56F3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1DC08-1DCF-214F-BE2A-6DE19A96C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17F8E-4319-6242-9C00-99E15E759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7D83B-2647-8C4F-B39F-F8A78745B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5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265" y="755872"/>
            <a:ext cx="7808976" cy="1655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CS 4873: Computing, Society &amp; Professionalism</a:t>
            </a:r>
            <a:br>
              <a:rPr lang="en-US" dirty="0"/>
            </a:br>
            <a:br>
              <a:rPr lang="en-US" sz="2000" dirty="0"/>
            </a:br>
            <a:r>
              <a:rPr lang="en-US" sz="2000" dirty="0"/>
              <a:t>Blair MacIntyre | Professor | School of Interactive Computing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7264" y="3221221"/>
            <a:ext cx="8110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Week 4: Social Contract Theory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C4331C-6BF2-C54B-BCB5-545D663B75E2}"/>
              </a:ext>
            </a:extLst>
          </p:cNvPr>
          <p:cNvSpPr/>
          <p:nvPr/>
        </p:nvSpPr>
        <p:spPr>
          <a:xfrm>
            <a:off x="437265" y="4790881"/>
            <a:ext cx="1855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February 10, 2021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73F40-249E-524B-B32F-9CC00DB8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Copyright 2021 Blair MacIntyre ((CC BY-NC-SA 4.0))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E6A07D-F8A4-1D4C-BF6E-22E32D5C4C43}"/>
              </a:ext>
            </a:extLst>
          </p:cNvPr>
          <p:cNvSpPr/>
          <p:nvPr/>
        </p:nvSpPr>
        <p:spPr>
          <a:xfrm>
            <a:off x="437265" y="5867400"/>
            <a:ext cx="724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-5" dirty="0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Slides adapted from </a:t>
            </a:r>
            <a:r>
              <a:rPr lang="en-US" i="1" spc="-5" dirty="0" err="1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Sauvik</a:t>
            </a:r>
            <a:r>
              <a:rPr lang="en-US" i="1" spc="-5" dirty="0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 Das, </a:t>
            </a:r>
            <a:r>
              <a:rPr lang="en-US" i="1" spc="-5" dirty="0" err="1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Munmun</a:t>
            </a:r>
            <a:r>
              <a:rPr lang="en-US" i="1" spc="-5" dirty="0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 de Choudhury, and Amy </a:t>
            </a:r>
            <a:r>
              <a:rPr lang="en-US" i="1" spc="-5" dirty="0" err="1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Bruckman</a:t>
            </a:r>
            <a:endParaRPr lang="en-US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5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C8C11-4AA8-2743-B8B2-5B2D5BCC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D4D45-6090-044E-88EF-732DDF41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22618"/>
            <a:ext cx="7886700" cy="1854344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Conflict for resources between individual </a:t>
            </a:r>
            <a:br>
              <a:rPr lang="en-US" dirty="0"/>
            </a:br>
            <a:r>
              <a:rPr lang="en-US" dirty="0"/>
              <a:t>interests and the common good.</a:t>
            </a:r>
          </a:p>
        </p:txBody>
      </p:sp>
      <p:pic>
        <p:nvPicPr>
          <p:cNvPr id="1028" name="Picture 4" descr="Tragedy of the commons | Biodiversity Crisis in Southeast Asia">
            <a:extLst>
              <a:ext uri="{FF2B5EF4-FFF2-40B4-BE49-F238E27FC236}">
                <a16:creationId xmlns:a16="http://schemas.microsoft.com/office/drawing/2014/main" id="{AC5869DF-861A-B04B-B455-7AEA2C20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400564"/>
            <a:ext cx="7015993" cy="354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5A69AE-0385-7744-9F66-1FB874764E40}"/>
              </a:ext>
            </a:extLst>
          </p:cNvPr>
          <p:cNvSpPr/>
          <p:nvPr/>
        </p:nvSpPr>
        <p:spPr>
          <a:xfrm>
            <a:off x="1077400" y="3943641"/>
            <a:ext cx="4464110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dirty="0"/>
              <a:t>Photo credit: https://</a:t>
            </a:r>
            <a:r>
              <a:rPr lang="en-US" sz="750" dirty="0" err="1"/>
              <a:t>blogs.ntu.edu.sg</a:t>
            </a:r>
            <a:r>
              <a:rPr lang="en-US" sz="750" dirty="0"/>
              <a:t>/hp3203-2018-29/files/2017/11/Picture14-21nrrzy.png</a:t>
            </a:r>
          </a:p>
        </p:txBody>
      </p:sp>
    </p:spTree>
    <p:extLst>
      <p:ext uri="{BB962C8B-B14F-4D97-AF65-F5344CB8AC3E}">
        <p14:creationId xmlns:p14="http://schemas.microsoft.com/office/powerpoint/2010/main" val="344854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03ED-0D3D-AD4F-9D98-1E6E61B5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Social contract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7AE26-7C14-FC4D-BB37-933C518E0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Moral rules “are necessary if we are to gain the </a:t>
            </a:r>
            <a:br>
              <a:rPr lang="en-US" dirty="0"/>
            </a:br>
            <a:r>
              <a:rPr lang="en-US" dirty="0"/>
              <a:t>benefits of social living.”</a:t>
            </a:r>
          </a:p>
          <a:p>
            <a:pPr lvl="1"/>
            <a:r>
              <a:rPr lang="en-US" dirty="0"/>
              <a:t>Basic idea: Everyone agrees to give up some liberties </a:t>
            </a:r>
            <a:br>
              <a:rPr lang="en-US" dirty="0"/>
            </a:br>
            <a:r>
              <a:rPr lang="en-US" dirty="0"/>
              <a:t>(e.g., obey property rights) in order to reap the benefits of a civilized society</a:t>
            </a:r>
          </a:p>
          <a:p>
            <a:endParaRPr lang="en-US" dirty="0"/>
          </a:p>
          <a:p>
            <a:r>
              <a:rPr lang="en-US" dirty="0"/>
              <a:t>We need two things:</a:t>
            </a:r>
          </a:p>
          <a:p>
            <a:pPr lvl="1"/>
            <a:r>
              <a:rPr lang="en-US" dirty="0"/>
              <a:t>A set of moral rules to govern relations among citizens</a:t>
            </a:r>
          </a:p>
          <a:p>
            <a:pPr lvl="1"/>
            <a:r>
              <a:rPr lang="en-US" dirty="0"/>
              <a:t>A government capable of enforcing them</a:t>
            </a:r>
          </a:p>
          <a:p>
            <a:pPr lvl="1"/>
            <a:endParaRPr lang="en-US" dirty="0"/>
          </a:p>
        </p:txBody>
      </p:sp>
      <p:pic>
        <p:nvPicPr>
          <p:cNvPr id="7" name="Graphic 6" descr="Scales of Justice">
            <a:extLst>
              <a:ext uri="{FF2B5EF4-FFF2-40B4-BE49-F238E27FC236}">
                <a16:creationId xmlns:a16="http://schemas.microsoft.com/office/drawing/2014/main" id="{6CCA6DEF-FE07-4E0B-A7E1-A91E1B101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020" y="4446872"/>
            <a:ext cx="2186980" cy="218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1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03ED-0D3D-AD4F-9D98-1E6E61B5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Morality in social contract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7AE26-7C14-FC4D-BB37-933C518E0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012782" cy="4351338"/>
          </a:xfrm>
        </p:spPr>
        <p:txBody>
          <a:bodyPr>
            <a:normAutofit/>
          </a:bodyPr>
          <a:lstStyle/>
          <a:p>
            <a:r>
              <a:rPr lang="en-US" dirty="0"/>
              <a:t>Morality is the set of rules that rational people will agree to obey, for their mutual benefit, provided that other people will obey them as well.</a:t>
            </a:r>
          </a:p>
        </p:txBody>
      </p: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C39815E0-0F00-41A0-95B1-DFF8226E5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2548" y="3525619"/>
            <a:ext cx="3195587" cy="31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5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2F32-D631-694D-A013-079C9817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02B8D-9A20-1C4A-A734-E40D7ADB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main reasons that laws are required in society (Pollock, 2007):</a:t>
            </a:r>
          </a:p>
          <a:p>
            <a:pPr lvl="1"/>
            <a:r>
              <a:rPr lang="en-US" b="1" dirty="0"/>
              <a:t>The harm principle: </a:t>
            </a:r>
            <a:r>
              <a:rPr lang="en-US" dirty="0"/>
              <a:t>to prevent the serious physical assault against others that would be victimized.</a:t>
            </a:r>
          </a:p>
          <a:p>
            <a:pPr lvl="1"/>
            <a:r>
              <a:rPr lang="en-US" b="1" dirty="0"/>
              <a:t>The offense principle</a:t>
            </a:r>
            <a:r>
              <a:rPr lang="en-US" dirty="0"/>
              <a:t>: to prevent behavior that would offend those who might otherwise be victimized.</a:t>
            </a:r>
          </a:p>
          <a:p>
            <a:pPr lvl="1"/>
            <a:r>
              <a:rPr lang="en-US" b="1" dirty="0"/>
              <a:t>Legal paternalism</a:t>
            </a:r>
            <a:r>
              <a:rPr lang="en-US" dirty="0"/>
              <a:t>: to prevent harm against everyone in general with regulations.</a:t>
            </a:r>
          </a:p>
          <a:p>
            <a:pPr lvl="1"/>
            <a:r>
              <a:rPr lang="en-US" b="1" dirty="0"/>
              <a:t>Legal moralism:</a:t>
            </a:r>
            <a:r>
              <a:rPr lang="en-US" dirty="0"/>
              <a:t> to prevent immoral activities</a:t>
            </a:r>
          </a:p>
          <a:p>
            <a:pPr lvl="1"/>
            <a:r>
              <a:rPr lang="en-US" b="1" dirty="0"/>
              <a:t>Benefit to others:</a:t>
            </a:r>
            <a:r>
              <a:rPr lang="en-US" dirty="0"/>
              <a:t> to prevent actions that are </a:t>
            </a:r>
            <a:br>
              <a:rPr lang="en-US" dirty="0"/>
            </a:br>
            <a:r>
              <a:rPr lang="en-US" dirty="0"/>
              <a:t>detrimental to a segment of the population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80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6E5E-7606-3445-A54A-310D88DE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language of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2E1C-2C1D-B647-BDA9-92B46A7FA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Negative right: freedoms / liberties (example: free speech)</a:t>
            </a:r>
          </a:p>
          <a:p>
            <a:r>
              <a:rPr lang="en-US" dirty="0"/>
              <a:t>Positive right: obligations to you from others, and to others from you (example: free education, healthcare)</a:t>
            </a:r>
          </a:p>
          <a:p>
            <a:endParaRPr lang="en-US" dirty="0"/>
          </a:p>
          <a:p>
            <a:r>
              <a:rPr lang="en-US" dirty="0"/>
              <a:t>Absolute right: guaranteed without exception</a:t>
            </a:r>
          </a:p>
          <a:p>
            <a:r>
              <a:rPr lang="en-US" dirty="0"/>
              <a:t>Limited right: Restricted under some circumstances</a:t>
            </a:r>
          </a:p>
          <a:p>
            <a:endParaRPr lang="en-US" dirty="0"/>
          </a:p>
          <a:p>
            <a:r>
              <a:rPr lang="en-US" dirty="0"/>
              <a:t>Negative rights are usually absolute</a:t>
            </a:r>
          </a:p>
          <a:p>
            <a:r>
              <a:rPr lang="en-US" dirty="0"/>
              <a:t>Positive rights are usually limited</a:t>
            </a:r>
          </a:p>
        </p:txBody>
      </p:sp>
    </p:spTree>
    <p:extLst>
      <p:ext uri="{BB962C8B-B14F-4D97-AF65-F5344CB8AC3E}">
        <p14:creationId xmlns:p14="http://schemas.microsoft.com/office/powerpoint/2010/main" val="214135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2317"/>
            <a:ext cx="9274127" cy="6178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/>
              <a:t>The Stop Sign with Social Contract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2" y="3057984"/>
            <a:ext cx="5440412" cy="2167285"/>
          </a:xfrm>
          <a:solidFill>
            <a:srgbClr val="FFFFFF">
              <a:alpha val="80000"/>
            </a:srgbClr>
          </a:solidFill>
        </p:spPr>
        <p:txBody>
          <a:bodyPr>
            <a:noAutofit/>
          </a:bodyPr>
          <a:lstStyle/>
          <a:p>
            <a:pPr marL="0" indent="0" defTabSz="685800">
              <a:spcBef>
                <a:spcPts val="0"/>
              </a:spcBef>
              <a:buClrTx/>
              <a:buSzTx/>
              <a:buNone/>
            </a:pPr>
            <a:r>
              <a:rPr lang="en-US" sz="3000" dirty="0">
                <a:latin typeface="Corbel"/>
                <a:cs typeface="Corbel"/>
              </a:rPr>
              <a:t>You </a:t>
            </a:r>
            <a:r>
              <a:rPr lang="en-US" sz="3000" spc="-4" dirty="0">
                <a:latin typeface="Corbel"/>
                <a:cs typeface="Corbel"/>
              </a:rPr>
              <a:t>are driving out in the desert. </a:t>
            </a:r>
            <a:r>
              <a:rPr lang="en-US" sz="3000" spc="-56" dirty="0">
                <a:latin typeface="Corbel"/>
                <a:cs typeface="Corbel"/>
              </a:rPr>
              <a:t>You </a:t>
            </a:r>
            <a:r>
              <a:rPr lang="en-US" sz="3000" spc="-4" dirty="0">
                <a:latin typeface="Corbel"/>
                <a:cs typeface="Corbel"/>
              </a:rPr>
              <a:t>can </a:t>
            </a:r>
            <a:r>
              <a:rPr lang="en-US" sz="3000" dirty="0">
                <a:latin typeface="Corbel"/>
                <a:cs typeface="Corbel"/>
              </a:rPr>
              <a:t>see </a:t>
            </a:r>
            <a:r>
              <a:rPr lang="en-US" sz="3000" spc="-4" dirty="0">
                <a:latin typeface="Corbel"/>
                <a:cs typeface="Corbel"/>
              </a:rPr>
              <a:t>in all  directions</a:t>
            </a:r>
            <a:r>
              <a:rPr lang="en-US" sz="3000" dirty="0">
                <a:latin typeface="Corbel"/>
                <a:cs typeface="Corbel"/>
              </a:rPr>
              <a:t> for </a:t>
            </a:r>
            <a:r>
              <a:rPr lang="en-US" sz="3000" spc="-4" dirty="0">
                <a:latin typeface="Corbel"/>
                <a:cs typeface="Corbel"/>
              </a:rPr>
              <a:t>miles. </a:t>
            </a:r>
            <a:r>
              <a:rPr lang="en-US" sz="3000" dirty="0">
                <a:latin typeface="Corbel"/>
                <a:cs typeface="Corbel"/>
              </a:rPr>
              <a:t>No </a:t>
            </a:r>
            <a:r>
              <a:rPr lang="en-US" sz="3000" spc="-4" dirty="0">
                <a:latin typeface="Corbel"/>
                <a:cs typeface="Corbel"/>
              </a:rPr>
              <a:t>one else</a:t>
            </a:r>
            <a:r>
              <a:rPr lang="en-US" sz="3000" spc="19" dirty="0">
                <a:latin typeface="Corbel"/>
                <a:cs typeface="Corbel"/>
              </a:rPr>
              <a:t> </a:t>
            </a:r>
            <a:r>
              <a:rPr lang="en-US" sz="3000" spc="-4" dirty="0">
                <a:latin typeface="Corbel"/>
                <a:cs typeface="Corbel"/>
              </a:rPr>
              <a:t>is</a:t>
            </a:r>
            <a:r>
              <a:rPr lang="en-US" sz="3000" dirty="0">
                <a:latin typeface="Corbel"/>
                <a:cs typeface="Corbel"/>
              </a:rPr>
              <a:t> </a:t>
            </a:r>
            <a:r>
              <a:rPr lang="en-US" sz="3000" spc="-4" dirty="0">
                <a:latin typeface="Corbel"/>
                <a:cs typeface="Corbel"/>
              </a:rPr>
              <a:t>around. You see a stop sign. </a:t>
            </a:r>
            <a:r>
              <a:rPr lang="en-US" sz="3000" dirty="0">
                <a:latin typeface="Corbel"/>
                <a:cs typeface="Corbel"/>
              </a:rPr>
              <a:t>Do</a:t>
            </a:r>
            <a:r>
              <a:rPr lang="en-US" sz="3000" spc="-75" dirty="0">
                <a:latin typeface="Corbel"/>
                <a:cs typeface="Corbel"/>
              </a:rPr>
              <a:t> </a:t>
            </a:r>
            <a:r>
              <a:rPr lang="en-US" sz="3000" dirty="0">
                <a:latin typeface="Corbel"/>
                <a:cs typeface="Corbel"/>
              </a:rPr>
              <a:t>you stop</a:t>
            </a:r>
            <a:r>
              <a:rPr lang="en-US" sz="3000" spc="-4" dirty="0">
                <a:latin typeface="Corbel"/>
                <a:cs typeface="Corbel"/>
              </a:rPr>
              <a:t>? Why </a:t>
            </a:r>
            <a:r>
              <a:rPr lang="en-US" sz="3000" dirty="0">
                <a:latin typeface="Corbel"/>
                <a:cs typeface="Corbel"/>
              </a:rPr>
              <a:t>or </a:t>
            </a:r>
            <a:r>
              <a:rPr lang="en-US" sz="3000" spc="-4" dirty="0">
                <a:latin typeface="Corbel"/>
                <a:cs typeface="Corbel"/>
              </a:rPr>
              <a:t>why</a:t>
            </a:r>
            <a:r>
              <a:rPr lang="en-US" sz="3000" spc="-116" dirty="0">
                <a:latin typeface="Corbel"/>
                <a:cs typeface="Corbel"/>
              </a:rPr>
              <a:t> </a:t>
            </a:r>
            <a:r>
              <a:rPr lang="en-US" sz="3000" spc="-4" dirty="0">
                <a:latin typeface="Corbel"/>
                <a:cs typeface="Corbel"/>
              </a:rPr>
              <a:t>not?</a:t>
            </a:r>
            <a:endParaRPr lang="en-US" sz="30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56666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D9F82-C953-514E-81B4-E00F742A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2660650"/>
            <a:ext cx="4683359" cy="1234727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50" dirty="0"/>
              <a:t>How do we form the contract?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E81C9-C322-3141-9E06-798956AED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300" y="3895375"/>
            <a:ext cx="4683359" cy="822674"/>
          </a:xfrm>
        </p:spPr>
        <p:txBody>
          <a:bodyPr vert="horz" lIns="68580" tIns="34290" rIns="68580" bIns="34290" rtlCol="0" anchor="t">
            <a:normAutofit/>
          </a:bodyPr>
          <a:lstStyle/>
          <a:p>
            <a:pPr algn="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43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B049-CE2C-BA41-887F-4C3280F0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SCT is not necessarily authoritarian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557E-D346-0844-B674-4476C869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598895" cy="4667250"/>
          </a:xfrm>
        </p:spPr>
        <p:txBody>
          <a:bodyPr>
            <a:normAutofit/>
          </a:bodyPr>
          <a:lstStyle/>
          <a:p>
            <a:r>
              <a:rPr lang="en-US" dirty="0"/>
              <a:t>Hobbes was a pessimist about human nature and an absolute monarchist, but SCT is compatible with many forms of governance.</a:t>
            </a:r>
          </a:p>
          <a:p>
            <a:endParaRPr lang="en-US" dirty="0"/>
          </a:p>
          <a:p>
            <a:r>
              <a:rPr lang="en-US" dirty="0"/>
              <a:t>Jean-Jacques Rousseau: </a:t>
            </a:r>
          </a:p>
          <a:p>
            <a:pPr lvl="1"/>
            <a:r>
              <a:rPr lang="en-US" dirty="0"/>
              <a:t>Believed that humans are born inherently good</a:t>
            </a:r>
          </a:p>
          <a:p>
            <a:pPr lvl="1"/>
            <a:r>
              <a:rPr lang="en-US" dirty="0"/>
              <a:t>Notion of private property resulted in a “fall from grace” for mankind</a:t>
            </a:r>
          </a:p>
          <a:p>
            <a:pPr lvl="1"/>
            <a:r>
              <a:rPr lang="en-US" dirty="0"/>
              <a:t>Posited that Hobbes’ social contract was made at the suggestion of the rich and powerful who tricked the general population into surrendering their liberties and instituted inequality as a fundamental feature of society</a:t>
            </a:r>
          </a:p>
          <a:p>
            <a:pPr lvl="1"/>
            <a:r>
              <a:rPr lang="en-US" dirty="0"/>
              <a:t>Advocated for direct democracy: community will determine the rules for its members, and no individual could be above the rules.</a:t>
            </a:r>
          </a:p>
        </p:txBody>
      </p:sp>
    </p:spTree>
    <p:extLst>
      <p:ext uri="{BB962C8B-B14F-4D97-AF65-F5344CB8AC3E}">
        <p14:creationId xmlns:p14="http://schemas.microsoft.com/office/powerpoint/2010/main" val="193295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F69B-FBDA-5C44-BEB2-9CA462C6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err="1"/>
              <a:t>Rawles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DABC-2650-A34C-B12C-5D9609556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733649" cy="4351338"/>
          </a:xfrm>
        </p:spPr>
        <p:txBody>
          <a:bodyPr/>
          <a:lstStyle/>
          <a:p>
            <a:r>
              <a:rPr lang="en-US" dirty="0"/>
              <a:t>To prevent people from promoting selfish interests, each person must voice their opinion behind a </a:t>
            </a:r>
            <a:r>
              <a:rPr lang="en-US" b="1" dirty="0"/>
              <a:t>veil of ignorance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They must agree before they know what place they will hold in society</a:t>
            </a:r>
          </a:p>
          <a:p>
            <a:pPr lvl="1"/>
            <a:r>
              <a:rPr lang="en-US" dirty="0"/>
              <a:t>Ignorant of their own: sex, race, ethnicity, intellectual capacity etc.</a:t>
            </a:r>
          </a:p>
          <a:p>
            <a:pPr lvl="1"/>
            <a:endParaRPr lang="en-US" dirty="0"/>
          </a:p>
          <a:p>
            <a:r>
              <a:rPr lang="en-US" dirty="0"/>
              <a:t>Assuming this is possible, there are two key principles to the social contract:</a:t>
            </a:r>
          </a:p>
        </p:txBody>
      </p:sp>
    </p:spTree>
    <p:extLst>
      <p:ext uri="{BB962C8B-B14F-4D97-AF65-F5344CB8AC3E}">
        <p14:creationId xmlns:p14="http://schemas.microsoft.com/office/powerpoint/2010/main" val="1226064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D220-6FED-9E4A-BC51-49FD831D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Rawl’s</a:t>
            </a:r>
            <a:r>
              <a:rPr lang="en-US" dirty="0"/>
              <a:t> principles of justice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29C33-1693-2847-91EC-B3C5D86D6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425641" cy="4351338"/>
          </a:xfrm>
        </p:spPr>
        <p:txBody>
          <a:bodyPr>
            <a:normAutofit/>
          </a:bodyPr>
          <a:lstStyle/>
          <a:p>
            <a:r>
              <a:rPr lang="en-US" dirty="0"/>
              <a:t>Each person may claim a “fully adequate” number of basic rights and liberties so long as these claims are consistent with everyone else having a claim to the same rights and liberties.</a:t>
            </a:r>
          </a:p>
          <a:p>
            <a:pPr lvl="1"/>
            <a:r>
              <a:rPr lang="en-US" dirty="0"/>
              <a:t>Examples: freedom of thought and speech, freedom of association, the right to be safe from harm, the right to own property, right to privacy</a:t>
            </a:r>
          </a:p>
          <a:p>
            <a:r>
              <a:rPr lang="en-US" dirty="0"/>
              <a:t>Any social and economic inequalities must satisfy two conditions:</a:t>
            </a:r>
          </a:p>
          <a:p>
            <a:pPr lvl="1"/>
            <a:r>
              <a:rPr lang="en-US" dirty="0"/>
              <a:t>They are associated with positions in society that everyone has a fair and equal opportunity to assume</a:t>
            </a:r>
          </a:p>
          <a:p>
            <a:pPr lvl="1"/>
            <a:r>
              <a:rPr lang="en-US" dirty="0"/>
              <a:t>They are ”to be of the greatest benefit to the least-advantaged members of society” (</a:t>
            </a:r>
            <a:r>
              <a:rPr lang="en-US" b="1" dirty="0"/>
              <a:t>difference</a:t>
            </a:r>
            <a:r>
              <a:rPr lang="en-US" dirty="0"/>
              <a:t> principle)</a:t>
            </a:r>
          </a:p>
        </p:txBody>
      </p:sp>
    </p:spTree>
    <p:extLst>
      <p:ext uri="{BB962C8B-B14F-4D97-AF65-F5344CB8AC3E}">
        <p14:creationId xmlns:p14="http://schemas.microsoft.com/office/powerpoint/2010/main" val="340317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5432-0BF3-9C40-AC21-3D230407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1905000"/>
            <a:ext cx="5825202" cy="1990377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r"/>
            <a:r>
              <a:rPr lang="en-US" sz="4050" dirty="0"/>
              <a:t>Deontology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8C52C-0C2A-A74D-BA9E-E20BB4B4F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300" y="3895375"/>
            <a:ext cx="5825202" cy="822674"/>
          </a:xfrm>
        </p:spPr>
        <p:txBody>
          <a:bodyPr vert="horz" lIns="68580" tIns="34290" rIns="68580" bIns="34290" rtlCol="0" anchor="t">
            <a:normAutofit/>
          </a:bodyPr>
          <a:lstStyle/>
          <a:p>
            <a:pPr algn="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90560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47A4-8108-274B-B1EC-835C8C45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Proxy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89847-CA88-AB43-917C-7767C3DD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868403" cy="4351338"/>
          </a:xfrm>
        </p:spPr>
        <p:txBody>
          <a:bodyPr/>
          <a:lstStyle/>
          <a:p>
            <a:r>
              <a:rPr lang="en-US" dirty="0"/>
              <a:t>Your company has blocked access to social media websites. You have access to a proxy server. You want to read reddit on your lunch hour.</a:t>
            </a:r>
          </a:p>
          <a:p>
            <a:endParaRPr lang="en-US" dirty="0"/>
          </a:p>
          <a:p>
            <a:r>
              <a:rPr lang="en-US" dirty="0"/>
              <a:t>According to SCT, is it ethical for you to access your proxy server to access reddit? Why or why not?</a:t>
            </a:r>
          </a:p>
          <a:p>
            <a:endParaRPr lang="en-US" dirty="0"/>
          </a:p>
          <a:p>
            <a:r>
              <a:rPr lang="en-US" dirty="0"/>
              <a:t>What if, instead of reddit, it was an “adult” website?</a:t>
            </a:r>
          </a:p>
        </p:txBody>
      </p:sp>
    </p:spTree>
    <p:extLst>
      <p:ext uri="{BB962C8B-B14F-4D97-AF65-F5344CB8AC3E}">
        <p14:creationId xmlns:p14="http://schemas.microsoft.com/office/powerpoint/2010/main" val="812314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FC50-0796-2048-8B90-E2DA03C6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Proxy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ABB6-11D7-8D4B-8276-0AEACABBC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5820276" cy="4815807"/>
          </a:xfrm>
        </p:spPr>
        <p:txBody>
          <a:bodyPr>
            <a:normAutofit/>
          </a:bodyPr>
          <a:lstStyle/>
          <a:p>
            <a:r>
              <a:rPr lang="en-US" dirty="0"/>
              <a:t>Rational agents:</a:t>
            </a:r>
          </a:p>
          <a:p>
            <a:pPr lvl="1"/>
            <a:r>
              <a:rPr lang="en-US" dirty="0"/>
              <a:t>You</a:t>
            </a:r>
          </a:p>
          <a:p>
            <a:pPr lvl="1"/>
            <a:r>
              <a:rPr lang="en-US" dirty="0"/>
              <a:t>Your employer</a:t>
            </a:r>
          </a:p>
          <a:p>
            <a:r>
              <a:rPr lang="en-US" dirty="0"/>
              <a:t>“Rights” of the rational agents</a:t>
            </a:r>
          </a:p>
          <a:p>
            <a:pPr lvl="1"/>
            <a:r>
              <a:rPr lang="en-US" dirty="0"/>
              <a:t>You: Do you have a “right” to do as you please on your lunch hour? To access your own property (the proxy server)?</a:t>
            </a:r>
          </a:p>
          <a:p>
            <a:pPr lvl="1"/>
            <a:r>
              <a:rPr lang="en-US" dirty="0"/>
              <a:t>Employer: Does your employer have a “right” to govern and restrict what you do while they are paying you?</a:t>
            </a:r>
          </a:p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How do these rights vary based on situational context? Is reddit okay but an adult website not okay?</a:t>
            </a:r>
          </a:p>
          <a:p>
            <a:r>
              <a:rPr lang="en-US" dirty="0"/>
              <a:t>Not easy to “solve” outright, requires deliberation.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24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4A9F-F795-D747-98A0-C6F80514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SCT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4F04-3DAC-D347-A9CC-28A0EEF42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framed in the language of rights</a:t>
            </a:r>
          </a:p>
          <a:p>
            <a:r>
              <a:rPr lang="en-US" dirty="0"/>
              <a:t>Has explanatory power:</a:t>
            </a:r>
          </a:p>
          <a:p>
            <a:pPr lvl="1"/>
            <a:r>
              <a:rPr lang="en-US" dirty="0"/>
              <a:t>Explains why people act in self interest in the absence of an agreement</a:t>
            </a:r>
          </a:p>
          <a:p>
            <a:pPr lvl="2"/>
            <a:r>
              <a:rPr lang="en-US" dirty="0"/>
              <a:t>“tragedy of the commons”</a:t>
            </a:r>
          </a:p>
          <a:p>
            <a:pPr lvl="1"/>
            <a:r>
              <a:rPr lang="en-US" dirty="0"/>
              <a:t>Explains why civil disobedience is sometimes ethical. 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97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4A9F-F795-D747-98A0-C6F80514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SCT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4F04-3DAC-D347-A9CC-28A0EEF4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137910" cy="4351338"/>
          </a:xfrm>
        </p:spPr>
        <p:txBody>
          <a:bodyPr/>
          <a:lstStyle/>
          <a:p>
            <a:r>
              <a:rPr lang="en-US" dirty="0"/>
              <a:t>None of us signed the contract</a:t>
            </a:r>
          </a:p>
          <a:p>
            <a:r>
              <a:rPr lang="en-US" dirty="0"/>
              <a:t>Doesn’t explain what to do when you have conflicting rights</a:t>
            </a:r>
          </a:p>
          <a:p>
            <a:pPr lvl="1"/>
            <a:r>
              <a:rPr lang="en-US" dirty="0"/>
              <a:t>Difficult to apply to dilemmas </a:t>
            </a:r>
          </a:p>
          <a:p>
            <a:r>
              <a:rPr lang="en-US" dirty="0"/>
              <a:t>May be unfair to people who can’t hold up their side of the contract</a:t>
            </a:r>
          </a:p>
          <a:p>
            <a:pPr lvl="1"/>
            <a:r>
              <a:rPr lang="en-US" dirty="0"/>
              <a:t>for those who do not (or cannot agree) to the contract, no moral obligations exist (they have none to us and we have none to them).</a:t>
            </a:r>
          </a:p>
          <a:p>
            <a:pPr lvl="1"/>
            <a:r>
              <a:rPr lang="en-US" dirty="0"/>
              <a:t>animals and people with mental or physical health impairments are not owed any duties on the social contract view</a:t>
            </a:r>
          </a:p>
        </p:txBody>
      </p:sp>
    </p:spTree>
    <p:extLst>
      <p:ext uri="{BB962C8B-B14F-4D97-AF65-F5344CB8AC3E}">
        <p14:creationId xmlns:p14="http://schemas.microsoft.com/office/powerpoint/2010/main" val="1274335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2FFA-D383-FF43-9810-850406D9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SCT vs. Other Rule-Based Frameworks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20D23-6CBA-A54F-9F40-5D5558D07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41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1101-9E2D-764D-B94E-3AF963C2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for making rules is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1051-51EE-0742-B836-423ABC16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830929" cy="4351338"/>
          </a:xfrm>
        </p:spPr>
        <p:txBody>
          <a:bodyPr/>
          <a:lstStyle/>
          <a:p>
            <a:r>
              <a:rPr lang="en-US" b="1" dirty="0"/>
              <a:t>Kantianism</a:t>
            </a:r>
            <a:r>
              <a:rPr lang="en-US" dirty="0"/>
              <a:t>: Can the rule be universalized without resulting in a logical inconsistency? </a:t>
            </a:r>
          </a:p>
          <a:p>
            <a:r>
              <a:rPr lang="en-US" b="1" dirty="0"/>
              <a:t>Rule Utilitarianism</a:t>
            </a:r>
            <a:r>
              <a:rPr lang="en-US" dirty="0"/>
              <a:t>: Does the rule result in the greatest happiness?</a:t>
            </a:r>
          </a:p>
          <a:p>
            <a:r>
              <a:rPr lang="en-US" b="1" dirty="0"/>
              <a:t>Social Contract Theory</a:t>
            </a:r>
            <a:r>
              <a:rPr lang="en-US" dirty="0"/>
              <a:t>: Would rational people collectively accept the rule as binding because of its benefit to the community?</a:t>
            </a:r>
          </a:p>
        </p:txBody>
      </p:sp>
    </p:spTree>
    <p:extLst>
      <p:ext uri="{BB962C8B-B14F-4D97-AF65-F5344CB8AC3E}">
        <p14:creationId xmlns:p14="http://schemas.microsoft.com/office/powerpoint/2010/main" val="3271399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1101-9E2D-764D-B94E-3AF963C2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rules is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1051-51EE-0742-B836-423ABC16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320790" cy="4351338"/>
          </a:xfrm>
        </p:spPr>
        <p:txBody>
          <a:bodyPr/>
          <a:lstStyle/>
          <a:p>
            <a:r>
              <a:rPr lang="en-US" b="1" dirty="0"/>
              <a:t>Kantianism</a:t>
            </a:r>
            <a:r>
              <a:rPr lang="en-US" dirty="0"/>
              <a:t>: Evaluate the rule against the categorical imperative.</a:t>
            </a:r>
          </a:p>
          <a:p>
            <a:r>
              <a:rPr lang="en-US" b="1" dirty="0"/>
              <a:t>Rule Utilitarianism</a:t>
            </a:r>
            <a:r>
              <a:rPr lang="en-US" dirty="0"/>
              <a:t>: Calculate total happiness.</a:t>
            </a:r>
          </a:p>
          <a:p>
            <a:r>
              <a:rPr lang="en-US" b="1" dirty="0"/>
              <a:t>Social Contract Theory</a:t>
            </a:r>
            <a:r>
              <a:rPr lang="en-US" dirty="0"/>
              <a:t>: Evaluate the agreed upon “rights” of the rational agents involved.</a:t>
            </a:r>
          </a:p>
        </p:txBody>
      </p:sp>
    </p:spTree>
    <p:extLst>
      <p:ext uri="{BB962C8B-B14F-4D97-AF65-F5344CB8AC3E}">
        <p14:creationId xmlns:p14="http://schemas.microsoft.com/office/powerpoint/2010/main" val="2754447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CA62-6A90-8646-AA81-FA3B74DC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247C-FAB2-4643-9513-3E0438E86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3B0092-E529-5D47-8705-857C3B1B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Deontology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6BD89-D74D-7844-A5A3-34A4CB4E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Morality is based on reason</a:t>
            </a:r>
          </a:p>
          <a:p>
            <a:pPr lvl="1"/>
            <a:r>
              <a:rPr lang="en-US" dirty="0"/>
              <a:t>An act is right </a:t>
            </a:r>
            <a:r>
              <a:rPr lang="en-US" b="1" i="1" dirty="0" err="1"/>
              <a:t>iff</a:t>
            </a:r>
            <a:r>
              <a:rPr lang="en-US" dirty="0"/>
              <a:t> it conforms to the relevant moral obligation; and it is wrong </a:t>
            </a:r>
            <a:r>
              <a:rPr lang="en-US" b="1" i="1" dirty="0" err="1"/>
              <a:t>iff</a:t>
            </a:r>
            <a:r>
              <a:rPr lang="en-US" dirty="0"/>
              <a:t> it violates the relevant moral obligation.</a:t>
            </a:r>
          </a:p>
          <a:p>
            <a:endParaRPr lang="en-US" dirty="0"/>
          </a:p>
          <a:p>
            <a:r>
              <a:rPr lang="en-US" dirty="0"/>
              <a:t>Unlike utilitarianism: the consequences of an action are irrelevant to moral evaluation</a:t>
            </a:r>
          </a:p>
          <a:p>
            <a:endParaRPr lang="en-US" dirty="0"/>
          </a:p>
          <a:p>
            <a:r>
              <a:rPr lang="en-US" dirty="0"/>
              <a:t>The value of an action lies in motive – </a:t>
            </a:r>
            <a:br>
              <a:rPr lang="en-US" dirty="0"/>
            </a:br>
            <a:r>
              <a:rPr lang="en-US" dirty="0"/>
              <a:t>especially motives of obligation</a:t>
            </a:r>
          </a:p>
          <a:p>
            <a:pPr lvl="1"/>
            <a:r>
              <a:rPr lang="en-US" dirty="0"/>
              <a:t>You’re not on the hook for sending your </a:t>
            </a:r>
            <a:br>
              <a:rPr lang="en-US" dirty="0"/>
            </a:br>
            <a:r>
              <a:rPr lang="en-US" dirty="0"/>
              <a:t>allergic aunt flowers in the hospital!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2BAF93D-04A6-0647-A06C-A5787956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7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DCEE00-49BA-3743-AD4F-97186E5844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2" r="12111" b="2"/>
          <a:stretch/>
        </p:blipFill>
        <p:spPr>
          <a:xfrm>
            <a:off x="3964389" y="1728354"/>
            <a:ext cx="5193466" cy="51435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03B0092-E529-5D47-8705-857C3B1B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Kantianism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6BD89-D74D-7844-A5A3-34A4CB4E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20" y="2399648"/>
            <a:ext cx="4026479" cy="3974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Based on the writing of philosopher Immanuel Kant (1724 – 1804)</a:t>
            </a:r>
          </a:p>
          <a:p>
            <a:pPr lvl="1"/>
            <a:r>
              <a:rPr lang="en-US" dirty="0"/>
              <a:t>People should be guided by universal moral laws. Must be based on reason.</a:t>
            </a:r>
          </a:p>
          <a:p>
            <a:pPr lvl="1"/>
            <a:endParaRPr lang="en-US" dirty="0"/>
          </a:p>
          <a:p>
            <a:r>
              <a:rPr lang="en-US" dirty="0"/>
              <a:t>The only thing that is good without qualification is good will.</a:t>
            </a:r>
          </a:p>
          <a:p>
            <a:pPr lvl="1"/>
            <a:r>
              <a:rPr lang="en-US" dirty="0"/>
              <a:t>Morality derived from this starting premise.</a:t>
            </a:r>
          </a:p>
          <a:p>
            <a:pPr lvl="1"/>
            <a:endParaRPr lang="en-US" dirty="0"/>
          </a:p>
          <a:p>
            <a:r>
              <a:rPr lang="en-US" dirty="0"/>
              <a:t>A person has good will only if the motive of his or her action is based on moral obligation, derived from universally valid norms.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DDCCF02-BB90-DD44-AA74-35792A15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520" y="6610637"/>
            <a:ext cx="3399181" cy="228602"/>
          </a:xfrm>
        </p:spPr>
        <p:txBody>
          <a:bodyPr/>
          <a:lstStyle/>
          <a:p>
            <a:r>
              <a:rPr lang="en-US" dirty="0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428701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3B0092-E529-5D47-8705-857C3B1B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Categorical Imperative: Formulation 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6BD89-D74D-7844-A5A3-34A4CB4E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Act only from moral rules that you can at the same time will to be universal moral laws.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layman’s terms: If it’s okay for you now, it should be okay for everyone at anytime.</a:t>
            </a:r>
          </a:p>
          <a:p>
            <a:pPr lvl="1"/>
            <a:r>
              <a:rPr lang="en-US" dirty="0"/>
              <a:t>Remember: Kant’s argument is not based </a:t>
            </a:r>
            <a:br>
              <a:rPr lang="en-US" dirty="0"/>
            </a:br>
            <a:r>
              <a:rPr lang="en-US" dirty="0"/>
              <a:t>on consequences. He argues that breaking </a:t>
            </a:r>
            <a:br>
              <a:rPr lang="en-US" dirty="0"/>
            </a:br>
            <a:r>
              <a:rPr lang="en-US" dirty="0"/>
              <a:t>the categorical imperative is illogical / </a:t>
            </a:r>
            <a:br>
              <a:rPr lang="en-US" dirty="0"/>
            </a:br>
            <a:r>
              <a:rPr lang="en-US" dirty="0"/>
              <a:t>against reason.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96A48E-EE87-DB41-AD7F-967564A5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9557CB-BAC6-4D4B-8CF9-7324717A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Categorical Imperative: Formulation Two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7F34F5-D62B-4E48-BC9C-D13DF660B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Act so that you always treat both yourself and other people as ends in themselves and never only as a means to an end.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layman’s terms: Do unto others as you would have them do unto you.</a:t>
            </a:r>
          </a:p>
          <a:p>
            <a:pPr lvl="1"/>
            <a:r>
              <a:rPr lang="en-US" dirty="0"/>
              <a:t>Human beings have inherent value because we can “rise above our instincts”</a:t>
            </a:r>
          </a:p>
          <a:p>
            <a:pPr lvl="1"/>
            <a:r>
              <a:rPr lang="en-US" dirty="0"/>
              <a:t>Objects have instrumental value (e.g., car keys)</a:t>
            </a:r>
          </a:p>
          <a:p>
            <a:pPr lvl="1"/>
            <a:r>
              <a:rPr lang="en-US" dirty="0"/>
              <a:t>By treating a human as a means to an end, </a:t>
            </a:r>
            <a:br>
              <a:rPr lang="en-US" dirty="0"/>
            </a:br>
            <a:r>
              <a:rPr lang="en-US" dirty="0"/>
              <a:t>you are neglecting their inherent value </a:t>
            </a:r>
            <a:br>
              <a:rPr lang="en-US" dirty="0"/>
            </a:br>
            <a:r>
              <a:rPr lang="en-US" dirty="0"/>
              <a:t>and treating them like an instrument.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8504468-7DA4-FF41-ADC4-CF8A0B86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9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5432-0BF3-9C40-AC21-3D230407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Social Contract Theory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8C52C-0C2A-A74D-BA9E-E20BB4B4F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4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E727AB-6DEA-6D4A-8688-554450CB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/>
              <a:t>Social contract theory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7B5411-9B44-AD41-B841-40F5E1805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4954003" cy="4351338"/>
          </a:xfrm>
        </p:spPr>
        <p:txBody>
          <a:bodyPr>
            <a:normAutofit/>
          </a:bodyPr>
          <a:lstStyle/>
          <a:p>
            <a:r>
              <a:rPr lang="en-US" dirty="0"/>
              <a:t>Based on the writings of English philosopher Thomas Hobbes.</a:t>
            </a:r>
          </a:p>
          <a:p>
            <a:endParaRPr lang="en-US" dirty="0"/>
          </a:p>
          <a:p>
            <a:r>
              <a:rPr lang="en-US" dirty="0"/>
              <a:t>Lived during the English civil war (mid-1600s) and saw the consequences of social anarchy.</a:t>
            </a:r>
          </a:p>
          <a:p>
            <a:endParaRPr lang="en-US" dirty="0"/>
          </a:p>
          <a:p>
            <a:r>
              <a:rPr lang="en-US" dirty="0"/>
              <a:t>In his book, Leviathan, Hobbes wrote: </a:t>
            </a:r>
            <a:br>
              <a:rPr lang="en-US" dirty="0"/>
            </a:br>
            <a:r>
              <a:rPr lang="en-US" dirty="0"/>
              <a:t>“In a state of nature, no one would do anything productive because someone else would just ruin it”</a:t>
            </a:r>
          </a:p>
          <a:p>
            <a:pPr lvl="1"/>
            <a:r>
              <a:rPr lang="en-US" dirty="0"/>
              <a:t>“a war of all against all”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D77DA6-1525-3847-B4B0-B290DE1D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605" y="-39686"/>
            <a:ext cx="3485105" cy="367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AD40-00E7-2648-B720-304EF783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Hobbes’ “Life in a State of Nature”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E4F3-2D73-4749-93AF-BEDC64B6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No laws or government.</a:t>
            </a:r>
          </a:p>
          <a:p>
            <a:r>
              <a:rPr lang="en-US" dirty="0"/>
              <a:t>No rules or morality.</a:t>
            </a:r>
          </a:p>
          <a:p>
            <a:r>
              <a:rPr lang="en-US" dirty="0"/>
              <a:t>Everyone for themselves.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Equality of need</a:t>
            </a:r>
          </a:p>
          <a:p>
            <a:pPr lvl="1"/>
            <a:r>
              <a:rPr lang="en-US" dirty="0"/>
              <a:t>Scarcity of resources</a:t>
            </a:r>
          </a:p>
          <a:p>
            <a:pPr lvl="1"/>
            <a:r>
              <a:rPr lang="en-US" dirty="0"/>
              <a:t>Essential equality of human power</a:t>
            </a:r>
          </a:p>
          <a:p>
            <a:pPr lvl="1"/>
            <a:r>
              <a:rPr lang="en-US" dirty="0"/>
              <a:t>Limited altruism</a:t>
            </a:r>
          </a:p>
        </p:txBody>
      </p:sp>
    </p:spTree>
    <p:extLst>
      <p:ext uri="{BB962C8B-B14F-4D97-AF65-F5344CB8AC3E}">
        <p14:creationId xmlns:p14="http://schemas.microsoft.com/office/powerpoint/2010/main" val="215956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1852</Words>
  <Application>Microsoft Macintosh PowerPoint</Application>
  <PresentationFormat>On-screen Show (4:3)</PresentationFormat>
  <Paragraphs>189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Corbel</vt:lpstr>
      <vt:lpstr>Office Theme</vt:lpstr>
      <vt:lpstr>CS 4873: Computing, Society &amp; Professionalism  Blair MacIntyre | Professor | School of Interactive Computing</vt:lpstr>
      <vt:lpstr>Deontology Review</vt:lpstr>
      <vt:lpstr>Deontology</vt:lpstr>
      <vt:lpstr>Kantianism</vt:lpstr>
      <vt:lpstr>Categorical Imperative: Formulation One</vt:lpstr>
      <vt:lpstr>Categorical Imperative: Formulation Two</vt:lpstr>
      <vt:lpstr>Social Contract Theory</vt:lpstr>
      <vt:lpstr>Social contract theory</vt:lpstr>
      <vt:lpstr>Hobbes’ “Life in a State of Nature”</vt:lpstr>
      <vt:lpstr>PowerPoint Presentation</vt:lpstr>
      <vt:lpstr>Social contract theory</vt:lpstr>
      <vt:lpstr>Morality in social contract theory</vt:lpstr>
      <vt:lpstr>Need for rules</vt:lpstr>
      <vt:lpstr>The language of rights</vt:lpstr>
      <vt:lpstr>The Stop Sign with Social Contract Theory</vt:lpstr>
      <vt:lpstr>How do we form the contract?</vt:lpstr>
      <vt:lpstr>SCT is not necessarily authoritarian</vt:lpstr>
      <vt:lpstr>John Rawles</vt:lpstr>
      <vt:lpstr>Rawl’s principles of justice</vt:lpstr>
      <vt:lpstr>Example: The Proxy Server</vt:lpstr>
      <vt:lpstr>The Proxy Server</vt:lpstr>
      <vt:lpstr>SCT Advantages</vt:lpstr>
      <vt:lpstr>SCT Disadvantages</vt:lpstr>
      <vt:lpstr>SCT vs. Other Rule-Based Frameworks</vt:lpstr>
      <vt:lpstr>Reason for making rules is different</vt:lpstr>
      <vt:lpstr>Application of rules is different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Contract Theory</dc:title>
  <dc:creator>Sauvik Das</dc:creator>
  <cp:lastModifiedBy>Blair MacIntyre</cp:lastModifiedBy>
  <cp:revision>15</cp:revision>
  <dcterms:created xsi:type="dcterms:W3CDTF">2020-09-03T11:50:15Z</dcterms:created>
  <dcterms:modified xsi:type="dcterms:W3CDTF">2021-02-14T22:08:28Z</dcterms:modified>
</cp:coreProperties>
</file>