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1"/>
  </p:notesMasterIdLst>
  <p:sldIdLst>
    <p:sldId id="323" r:id="rId2"/>
    <p:sldId id="278" r:id="rId3"/>
    <p:sldId id="327" r:id="rId4"/>
    <p:sldId id="273" r:id="rId5"/>
    <p:sldId id="328" r:id="rId6"/>
    <p:sldId id="329" r:id="rId7"/>
    <p:sldId id="330" r:id="rId8"/>
    <p:sldId id="331" r:id="rId9"/>
    <p:sldId id="324" r:id="rId10"/>
    <p:sldId id="325" r:id="rId11"/>
    <p:sldId id="332" r:id="rId12"/>
    <p:sldId id="333" r:id="rId13"/>
    <p:sldId id="334" r:id="rId14"/>
    <p:sldId id="269" r:id="rId15"/>
    <p:sldId id="257" r:id="rId16"/>
    <p:sldId id="272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54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815F9-6749-0A46-8038-AA6B60D7B4A2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6C78D-0B4B-6143-AF26-5EE69503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2CBE-2019-6F4D-840C-6F44DB59B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4ABD-4C16-3C48-99DD-D5841D08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5159-AA2C-524F-9FE1-9F192B12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910-D268-2C4C-834B-880055778399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5F9D-8AA1-9043-AC5F-93402FA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2021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8B17-3E63-4C47-897F-F321B4C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CF1C-42F3-1D47-A922-87A97A94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ED720-B261-114F-9C6E-25AF021C2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5080-B2E3-5A46-8C64-EE685876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04B5-A502-F24B-83F1-72CFDA710EFC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B5DF6-8EBB-7644-8794-CCD51AB7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2441E-4EBD-9740-A067-921C729C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44A96-B11F-9747-A9EA-48579A37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20BA-277B-344C-8935-D0452888D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2BE3-D7B2-E84E-9C99-25EC6E29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34B3-754A-1E4E-BFEB-2402DF512E88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52B6-E83D-7B40-937F-6A5D9482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9A50-8538-BB4E-AFC7-11A581B0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5015-C678-4D4F-883C-2A668E72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95EA-0653-A547-B30E-E4ED03DD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49C0-04E0-4143-8483-B5CBFE6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159F-05CC-B447-B44A-6F99F337243E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B088-677F-1444-A838-6351396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DF50-5CA7-1949-B3C7-E782DD75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576-2EEA-924A-BEDD-A392C25F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372D-81CD-C847-9EAB-16A910F0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93B8-2279-424C-AC3A-9C94D494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D29F-64A9-4945-B097-77A67FE72FC4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0332-628E-8F43-8BAD-9C90145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23AD-C111-4042-A730-5E476ECF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52B-8AAA-334C-A84D-CBCC6006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48B5-AE24-CA46-B53F-0605F2625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BB021-0756-4D4F-B510-81066CDEA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D15F-FEE4-1B43-8EE1-ECC721E0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C6EC-248D-5846-8AC6-853BA6D9FBA3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F12B8-3778-3145-AA26-2B07CFBD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7D16-19B0-264A-B6BD-EC62049B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646C-0681-8E4D-8927-747FB2F6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6A12-D25D-D241-A449-03751D4A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DF4A4-DDE9-2C42-BC73-B7BD83FE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AF558-8E8C-564E-96F1-3767E0165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A2E59-3840-BB43-A83B-257A321B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29FB9-481D-0144-A717-2FA5ED3E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D3A-235C-8349-A8BE-44A1E44CA807}" type="datetime1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7E622-54A1-1345-924D-3B453752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010BB-9460-7941-BB88-10081F06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E650-8FBA-F94C-A02A-0DCB645C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B41DD-73D4-8149-8BDA-476459A6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D8B3-B8D8-9748-A1C8-135CBF7E5BA7}" type="datetime1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4D016-D097-A047-9C6C-8D9D9701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301CA-E534-C749-BC80-B25A3AAD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29C38-942A-4E4B-A87C-397B19B5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31D5-08C5-EE4A-99B5-85A9578EE7DE}" type="datetime1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D0A7-7FF0-A042-A436-9346A595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61E0-A664-1942-A10D-8992F60F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7BFF-6FCE-AD44-91F6-8A14C0F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5734-21B6-C140-A689-65A2A11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6AD26-DA92-5841-93A9-162966A31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EE2A-75ED-E047-8CFC-89A7EC65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9F2-95AF-414F-A96B-B67020100ACC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1C12-EFEF-FD4D-A347-ED225276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F282-93F7-E447-A179-173A4000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9AD-2D42-FA4F-B0E9-89DF66FF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A8F51-F56A-C342-B94E-118D5D359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B886-A739-AC42-8E8F-E990AD3A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A307-B6EF-7D44-9FFA-DE2A55BA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1E54-12F3-F94D-A626-93A6824F7344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89534-93B9-3F4A-921F-EE0F724B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DA69-8CB5-CC45-A5CC-72B2AA7E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E4AD9-5195-CA47-BE47-3084C845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2CC9-493A-B947-8CD9-F3AF9AC6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BCC0-2D94-DF4E-B31C-229D59C4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7AB-0915-CE42-9599-069BB62599B6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8F72-D1FD-3344-A466-F64897749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CD16-385D-5D4C-BB49-599ED7E3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FE23-1686-C840-9CE5-D9CD2EA8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265" y="755873"/>
            <a:ext cx="7808976" cy="1655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CS 4873: Computing, Society &amp; Professionalism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Blair MacIntyre | Professor | School of Interactive Computing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265" y="3221222"/>
            <a:ext cx="7599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Week 5: Stakeholder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4331C-6BF2-C54B-BCB5-545D663B75E2}"/>
              </a:ext>
            </a:extLst>
          </p:cNvPr>
          <p:cNvSpPr/>
          <p:nvPr/>
        </p:nvSpPr>
        <p:spPr>
          <a:xfrm>
            <a:off x="437266" y="4790881"/>
            <a:ext cx="184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February 15, </a:t>
            </a:r>
            <a:r>
              <a:rPr lang="en-US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2021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73F40-249E-524B-B32F-9CC00DB8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Copyright 2021 Blair MacIntyre ((CC BY-NC-SA 4.0))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29FB4-E5B9-E34B-BC67-3FFC3783DE48}"/>
              </a:ext>
            </a:extLst>
          </p:cNvPr>
          <p:cNvSpPr/>
          <p:nvPr/>
        </p:nvSpPr>
        <p:spPr>
          <a:xfrm>
            <a:off x="437265" y="5867400"/>
            <a:ext cx="724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Slides adapted from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Sauvik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Das,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Munmun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de Choudhury, and Amy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Bruckman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2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7A1F-403B-974A-8C6A-4FF181F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in </a:t>
            </a:r>
            <a:r>
              <a:rPr lang="en-US" dirty="0" err="1"/>
              <a:t>Poletown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26A4-2B57-6940-923A-B6202F74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 Stockholders</a:t>
            </a:r>
          </a:p>
          <a:p>
            <a:r>
              <a:rPr lang="en-US" dirty="0"/>
              <a:t>Suppliers</a:t>
            </a:r>
          </a:p>
          <a:p>
            <a:r>
              <a:rPr lang="en-US" dirty="0"/>
              <a:t>Old and new plant employees</a:t>
            </a:r>
          </a:p>
          <a:p>
            <a:r>
              <a:rPr lang="en-US" dirty="0"/>
              <a:t>City of Detroit</a:t>
            </a:r>
          </a:p>
          <a:p>
            <a:r>
              <a:rPr lang="en-US" dirty="0"/>
              <a:t>Residents of </a:t>
            </a:r>
            <a:r>
              <a:rPr lang="en-US" dirty="0" err="1"/>
              <a:t>Poletown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i="1" dirty="0"/>
              <a:t>Plant was built, shut down recently </a:t>
            </a:r>
            <a:br>
              <a:rPr lang="en-US" sz="1200" i="1" dirty="0"/>
            </a:br>
            <a:r>
              <a:rPr lang="en-US" sz="1200" i="1" dirty="0"/>
              <a:t>https://</a:t>
            </a:r>
            <a:r>
              <a:rPr lang="en-US" sz="1200" i="1" dirty="0" err="1"/>
              <a:t>www.bloomberg.com</a:t>
            </a:r>
            <a:r>
              <a:rPr lang="en-US" sz="1200" i="1" dirty="0"/>
              <a:t>/news/articles/2018-12-10/the-history-of-gm-</a:t>
            </a:r>
            <a:r>
              <a:rPr lang="en-US" sz="1200" i="1" dirty="0" err="1"/>
              <a:t>poletown</a:t>
            </a:r>
            <a:r>
              <a:rPr lang="en-US" sz="1200" i="1" dirty="0"/>
              <a:t>-and-its-impact-on-</a:t>
            </a:r>
            <a:r>
              <a:rPr lang="en-US" sz="1200" i="1" dirty="0" err="1"/>
              <a:t>detroit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F6DFA-3CA2-3A47-A822-ED05369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72925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903E-CFF6-F54E-8997-D11EEB2B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Value Creation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2CCC-9337-0547-BF5E-C603A7AD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6383" cy="4351338"/>
          </a:xfrm>
        </p:spPr>
        <p:txBody>
          <a:bodyPr/>
          <a:lstStyle/>
          <a:p>
            <a:r>
              <a:rPr lang="en-US" dirty="0"/>
              <a:t>Porter, Kramer and others argue that executives should not concentrate exclusively on increasing firm profits. </a:t>
            </a:r>
            <a:endParaRPr lang="en-US" dirty="0">
              <a:effectLst/>
            </a:endParaRPr>
          </a:p>
          <a:p>
            <a:r>
              <a:rPr lang="en-US" dirty="0"/>
              <a:t>Rather, the strategist should focus on creating shared value, a concept that involves: </a:t>
            </a:r>
            <a:endParaRPr lang="en-US" dirty="0">
              <a:effectLst/>
            </a:endParaRPr>
          </a:p>
          <a:p>
            <a:pPr lvl="1"/>
            <a:r>
              <a:rPr lang="en-US" dirty="0"/>
              <a:t>Creating economic value for shareholders </a:t>
            </a:r>
            <a:endParaRPr lang="en-US" dirty="0">
              <a:effectLst/>
            </a:endParaRPr>
          </a:p>
          <a:p>
            <a:pPr lvl="1"/>
            <a:r>
              <a:rPr lang="en-US" dirty="0"/>
              <a:t>Creating social value by addressing society’s needs and challenges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7379D-DDDA-C74E-B35F-BED5E3A3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20938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DF09-D3A9-9A4C-8B81-720518A8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Value Creation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36F4-AEC8-824E-A710-4ADC346E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4356" cy="4351338"/>
          </a:xfrm>
        </p:spPr>
        <p:txBody>
          <a:bodyPr/>
          <a:lstStyle/>
          <a:p>
            <a:r>
              <a:rPr lang="en-US" dirty="0"/>
              <a:t>It is a model proposing that managers have a dual focus on: </a:t>
            </a:r>
            <a:endParaRPr lang="en-US" dirty="0">
              <a:effectLst/>
            </a:endParaRPr>
          </a:p>
          <a:p>
            <a:pPr lvl="1"/>
            <a:r>
              <a:rPr lang="en-US" dirty="0"/>
              <a:t>Shareholder value creation</a:t>
            </a:r>
          </a:p>
          <a:p>
            <a:pPr lvl="1"/>
            <a:r>
              <a:rPr lang="en-US" dirty="0"/>
              <a:t>Value creation for society 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Example: GE’s </a:t>
            </a:r>
            <a:r>
              <a:rPr lang="en-US" dirty="0" err="1"/>
              <a:t>ecomagination</a:t>
            </a:r>
            <a:r>
              <a:rPr lang="en-US" dirty="0"/>
              <a:t> initiative </a:t>
            </a:r>
            <a:endParaRPr lang="en-US" dirty="0">
              <a:effectLst/>
            </a:endParaRPr>
          </a:p>
          <a:p>
            <a:pPr lvl="1"/>
            <a:r>
              <a:rPr lang="en-US" dirty="0"/>
              <a:t>To provide cleaner and more efficient sources of energy </a:t>
            </a:r>
            <a:endParaRPr lang="en-US" dirty="0">
              <a:effectLst/>
            </a:endParaRPr>
          </a:p>
          <a:p>
            <a:pPr lvl="1"/>
            <a:r>
              <a:rPr lang="en-US" dirty="0"/>
              <a:t>To provide abundant sources of clean water anywhere in the world </a:t>
            </a:r>
            <a:endParaRPr lang="en-US" dirty="0">
              <a:effectLst/>
            </a:endParaRPr>
          </a:p>
          <a:p>
            <a:pPr lvl="1"/>
            <a:r>
              <a:rPr lang="en-US" dirty="0"/>
              <a:t>To reduce emissions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5BC8-EE3A-784C-97DA-C05A71C2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39173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0A38-9F09-244C-AF72-80D4BBF6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E139-6BE1-B141-B130-A80421C6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Picture 1" descr="page15image49689952">
            <a:extLst>
              <a:ext uri="{FF2B5EF4-FFF2-40B4-BE49-F238E27FC236}">
                <a16:creationId xmlns:a16="http://schemas.microsoft.com/office/drawing/2014/main" id="{EBD67934-8399-8B43-9303-885097B4E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950" y="0"/>
            <a:ext cx="9376475" cy="703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A4714-6C0B-E74A-907E-2AD77AB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56686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059F-4A9C-9F4D-B12F-2EF2CDCF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A552-F06D-9C43-9C08-E64803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49178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Gilligan is reacting to Kohlberg’s stages of moral development</a:t>
            </a:r>
          </a:p>
          <a:p>
            <a:pPr lvl="1"/>
            <a:r>
              <a:rPr lang="en-US" dirty="0"/>
              <a:t>Illustrates the need to understand stakeholders</a:t>
            </a:r>
          </a:p>
          <a:p>
            <a:endParaRPr lang="en-US" dirty="0"/>
          </a:p>
          <a:p>
            <a:r>
              <a:rPr lang="en-US" dirty="0"/>
              <a:t>Kohlberg’s stages of moral development</a:t>
            </a:r>
          </a:p>
          <a:p>
            <a:pPr lvl="1"/>
            <a:r>
              <a:rPr lang="en-US" dirty="0"/>
              <a:t>Stages 1 &amp; 2:  egocentric understanding of fairness based on individual need (kids)</a:t>
            </a:r>
          </a:p>
          <a:p>
            <a:pPr lvl="2"/>
            <a:r>
              <a:rPr lang="en-US" dirty="0"/>
              <a:t>1. obedience &amp; punishment orientation</a:t>
            </a:r>
          </a:p>
          <a:p>
            <a:pPr lvl="2"/>
            <a:r>
              <a:rPr lang="en-US" dirty="0"/>
              <a:t>2. self-interest orientation (what's in it for me)</a:t>
            </a:r>
          </a:p>
          <a:p>
            <a:pPr lvl="1"/>
            <a:r>
              <a:rPr lang="en-US" dirty="0"/>
              <a:t>Stages 3 &amp; 4: shared concept of fairness based in societal agreement</a:t>
            </a:r>
          </a:p>
          <a:p>
            <a:pPr lvl="2"/>
            <a:r>
              <a:rPr lang="en-US" dirty="0"/>
              <a:t>3. interpersonal accord and conformity (good boy/girl attitude)</a:t>
            </a:r>
          </a:p>
          <a:p>
            <a:pPr lvl="2"/>
            <a:r>
              <a:rPr lang="en-US" dirty="0"/>
              <a:t>4. Authority and social-order maintaining (law and order morality)</a:t>
            </a:r>
          </a:p>
          <a:p>
            <a:pPr lvl="1"/>
            <a:r>
              <a:rPr lang="en-US" dirty="0"/>
              <a:t>Stages 5 &amp; 6: free-standing logic of equality and reciprocity</a:t>
            </a:r>
          </a:p>
          <a:p>
            <a:pPr lvl="2"/>
            <a:r>
              <a:rPr lang="en-US" dirty="0"/>
              <a:t>5. social contract orientation</a:t>
            </a:r>
          </a:p>
          <a:p>
            <a:pPr lvl="2"/>
            <a:r>
              <a:rPr lang="en-US" dirty="0"/>
              <a:t>6. universal ethical principles (Kant)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5E56C-514C-8F4A-9486-9B80ACF2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51579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9B2-FDBD-0344-96C9-1A542DA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About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27BB-BACB-4D41-B73E-2A3938AC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Gilligan says this is about gender</a:t>
            </a:r>
          </a:p>
          <a:p>
            <a:pPr lvl="1"/>
            <a:r>
              <a:rPr lang="en-US" dirty="0"/>
              <a:t>Seems unclear</a:t>
            </a:r>
          </a:p>
          <a:p>
            <a:pPr lvl="1"/>
            <a:r>
              <a:rPr lang="en-US" dirty="0"/>
              <a:t>But it’s still important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00F62-F652-7041-A099-55C85B68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16994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C99B-D018-7B45-AF00-BA251C82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Heinz’s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BD4D-9A6A-D54C-BC92-E58BA188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1881" cy="4351338"/>
          </a:xfrm>
        </p:spPr>
        <p:txBody>
          <a:bodyPr/>
          <a:lstStyle/>
          <a:p>
            <a:r>
              <a:rPr lang="en-US" dirty="0"/>
              <a:t>Should he steal the drug to save his wife’s life?</a:t>
            </a:r>
          </a:p>
          <a:p>
            <a:r>
              <a:rPr lang="en-US" dirty="0"/>
              <a:t>What is 11-year-old Jake’s answer?</a:t>
            </a:r>
          </a:p>
          <a:p>
            <a:pPr lvl="1"/>
            <a:r>
              <a:rPr lang="en-US" dirty="0"/>
              <a:t>The value of life outweighs the value of property</a:t>
            </a:r>
          </a:p>
          <a:p>
            <a:pPr lvl="1"/>
            <a:r>
              <a:rPr lang="en-US" dirty="0"/>
              <a:t>Logical analysis</a:t>
            </a:r>
          </a:p>
          <a:p>
            <a:r>
              <a:rPr lang="en-US" dirty="0"/>
              <a:t>What is 11-year-old Amy’s answer?</a:t>
            </a:r>
          </a:p>
          <a:p>
            <a:pPr lvl="1"/>
            <a:r>
              <a:rPr lang="en-US" dirty="0"/>
              <a:t>Can’t he talk to the druggist?</a:t>
            </a:r>
          </a:p>
          <a:p>
            <a:pPr lvl="1"/>
            <a:r>
              <a:rPr lang="en-US" dirty="0"/>
              <a:t>If Heinz goes to jail, he can’t help his wife in the future</a:t>
            </a:r>
          </a:p>
          <a:p>
            <a:pPr lvl="1"/>
            <a:r>
              <a:rPr lang="en-US" dirty="0"/>
              <a:t>The ethical dilemma exists in a web of human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243A1-32DE-9045-9E64-0383C98C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82810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BB9E-5E21-6348-97DD-51155FD2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Your Cubemate the ACNH Addict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5794-38B1-B148-A611-F20CAE1B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Your office mate is playing a video game for five hours each work-day</a:t>
            </a:r>
          </a:p>
          <a:p>
            <a:pPr lvl="1"/>
            <a:r>
              <a:rPr lang="en-US" dirty="0"/>
              <a:t>When anyone else comes in, he quickly turns it off or hides </a:t>
            </a:r>
            <a:r>
              <a:rPr lang="en-US"/>
              <a:t>the Switch</a:t>
            </a:r>
            <a:endParaRPr lang="en-US" dirty="0"/>
          </a:p>
          <a:p>
            <a:pPr lvl="1"/>
            <a:r>
              <a:rPr lang="en-US" dirty="0"/>
              <a:t>Do you say anything to him?</a:t>
            </a:r>
          </a:p>
          <a:p>
            <a:r>
              <a:rPr lang="en-US" dirty="0"/>
              <a:t>Suppose you did say something to him, and nothing changed. </a:t>
            </a:r>
          </a:p>
          <a:p>
            <a:pPr lvl="1"/>
            <a:r>
              <a:rPr lang="en-US" dirty="0"/>
              <a:t>Do you talk to his boss?</a:t>
            </a:r>
          </a:p>
          <a:p>
            <a:endParaRPr lang="en-US" dirty="0"/>
          </a:p>
          <a:p>
            <a:r>
              <a:rPr lang="en-US" dirty="0"/>
              <a:t>Think about this from ethical theories and stakeholders:</a:t>
            </a:r>
            <a:endParaRPr lang="en-US" sz="1400" dirty="0"/>
          </a:p>
          <a:p>
            <a:pPr lvl="1"/>
            <a:r>
              <a:rPr lang="en-US" dirty="0"/>
              <a:t>What would an act utilitarian do?</a:t>
            </a:r>
            <a:endParaRPr lang="en-US" sz="1200" dirty="0"/>
          </a:p>
          <a:p>
            <a:pPr lvl="1"/>
            <a:r>
              <a:rPr lang="en-US" dirty="0"/>
              <a:t>What would a rule utilitarian do?</a:t>
            </a:r>
            <a:endParaRPr lang="en-US" sz="1200" dirty="0"/>
          </a:p>
          <a:p>
            <a:pPr lvl="1"/>
            <a:r>
              <a:rPr lang="en-US" dirty="0"/>
              <a:t>What would a deontologist do?</a:t>
            </a:r>
            <a:endParaRPr lang="en-US" sz="1200" dirty="0"/>
          </a:p>
          <a:p>
            <a:pPr lvl="1"/>
            <a:r>
              <a:rPr lang="en-US" dirty="0"/>
              <a:t>What does stakeholder analysis contribute?</a:t>
            </a:r>
            <a:endParaRPr lang="en-US" sz="1200" dirty="0"/>
          </a:p>
          <a:p>
            <a:pPr lvl="1"/>
            <a:r>
              <a:rPr lang="en-US" dirty="0"/>
              <a:t>What would you really do?</a:t>
            </a:r>
            <a:endParaRPr lang="en-US" sz="12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15AA8-3FF4-D046-BE61-56898EB7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18916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757-66B9-3047-B766-2D475A64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5F9F-3F1B-0B42-8FCF-B2492FCF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he’s on a cancer support site all day</a:t>
            </a:r>
          </a:p>
          <a:p>
            <a:pPr lvl="1"/>
            <a:r>
              <a:rPr lang="en-US" dirty="0"/>
              <a:t>His child has cancer</a:t>
            </a:r>
          </a:p>
          <a:p>
            <a:pPr lvl="1"/>
            <a:r>
              <a:rPr lang="en-US" dirty="0"/>
              <a:t>Is this the same dilemma or different?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29A99-3913-E640-87F7-450251E4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3339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3BEE-304F-B542-BA1C-019498A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5BF9-A712-FF4A-BD39-0C5C2B57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Virtue Ethics reading</a:t>
            </a:r>
          </a:p>
          <a:p>
            <a:pPr lvl="1"/>
            <a:r>
              <a:rPr lang="en-US" dirty="0"/>
              <a:t>Quinn</a:t>
            </a:r>
          </a:p>
          <a:p>
            <a:pPr lvl="1"/>
            <a:r>
              <a:rPr lang="en-US" dirty="0"/>
              <a:t>Stanford Encyclopedia of Philosophy</a:t>
            </a:r>
          </a:p>
          <a:p>
            <a:pPr lvl="2"/>
            <a:r>
              <a:rPr lang="en-US" dirty="0"/>
              <a:t>Put a quote from the Stanford Encyclopedia of Philosophy virtue ethics reading on your section’s Canvas</a:t>
            </a:r>
          </a:p>
          <a:p>
            <a:r>
              <a:rPr lang="en-US" dirty="0"/>
              <a:t>Tool to help you tell if a reference is peer reviewed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4252E-88E7-6F4C-BD2B-F666089E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1596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F46-CA64-8E45-961B-DCD23FC6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Thinking about your Term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9EFA-8AFB-6449-86A5-90D4674A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an an issue about computing and society that you are initially undecided about </a:t>
            </a:r>
          </a:p>
          <a:p>
            <a:pPr lvl="1"/>
            <a:r>
              <a:rPr lang="en-US" dirty="0"/>
              <a:t>Pick a reasonable sized question to explore</a:t>
            </a:r>
          </a:p>
          <a:p>
            <a:pPr lvl="1"/>
            <a:r>
              <a:rPr lang="en-US" dirty="0"/>
              <a:t>Find high-quality references</a:t>
            </a:r>
          </a:p>
          <a:p>
            <a:pPr lvl="1"/>
            <a:r>
              <a:rPr lang="en-US" dirty="0"/>
              <a:t>Be precise about the issue, and related terms</a:t>
            </a:r>
          </a:p>
          <a:p>
            <a:pPr lvl="1"/>
            <a:r>
              <a:rPr lang="en-US" dirty="0"/>
              <a:t>Spend time on your organization and writing</a:t>
            </a:r>
          </a:p>
          <a:p>
            <a:pPr lvl="1"/>
            <a:r>
              <a:rPr lang="en-US" dirty="0"/>
              <a:t>Make good use of the space, don’t use filler, </a:t>
            </a:r>
            <a:br>
              <a:rPr lang="en-US" dirty="0"/>
            </a:br>
            <a:r>
              <a:rPr lang="en-US" dirty="0"/>
              <a:t>don’t go too long</a:t>
            </a:r>
          </a:p>
          <a:p>
            <a:r>
              <a:rPr lang="en-US" dirty="0"/>
              <a:t>Start thinking about term paper topics</a:t>
            </a:r>
          </a:p>
          <a:p>
            <a:pPr lvl="1"/>
            <a:r>
              <a:rPr lang="en-US" dirty="0"/>
              <a:t>Discuss with your TA, or me</a:t>
            </a:r>
          </a:p>
          <a:p>
            <a:pPr lvl="1"/>
            <a:r>
              <a:rPr lang="en-US" dirty="0"/>
              <a:t>Proposals due March 1!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6194-09F5-2847-8B19-BC318AEE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4171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750C-DD93-3644-BE6C-8FCF48BE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Stakeholders?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788C-B6DA-9847-B451-80A97E8E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0067" cy="4351338"/>
          </a:xfrm>
        </p:spPr>
        <p:txBody>
          <a:bodyPr/>
          <a:lstStyle/>
          <a:p>
            <a:r>
              <a:rPr lang="en-US" dirty="0"/>
              <a:t>Mostly discussed in the context of business ethics.</a:t>
            </a:r>
          </a:p>
          <a:p>
            <a:r>
              <a:rPr lang="en-US" dirty="0"/>
              <a:t>Stakeholders are broadly defined as anyone who is impacted by a decision-maker’s decision.</a:t>
            </a:r>
          </a:p>
          <a:p>
            <a:r>
              <a:rPr lang="en-US" dirty="0"/>
              <a:t>Some examples of corporate stakeholders would be shareholders, employees, customers, suppliers, financiers, families of employees and the community in which the corporation is located.</a:t>
            </a:r>
          </a:p>
          <a:p>
            <a:r>
              <a:rPr lang="en-US" dirty="0"/>
              <a:t>Stakeholders could also be less directly related to the operations of a corporation.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8D7BA-6F98-9141-8413-AB4828D7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2129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D5F8-5E85-6F4A-87F7-DDC25460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Dilemma’s and Stakeholder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52DD-C3D0-9544-9101-D994F411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67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a list of all the stakeholders involved</a:t>
            </a:r>
          </a:p>
          <a:p>
            <a:pPr lvl="1"/>
            <a:r>
              <a:rPr lang="en-US" dirty="0"/>
              <a:t>Try to balance the positive and negative impact on people</a:t>
            </a:r>
          </a:p>
          <a:p>
            <a:pPr lvl="1"/>
            <a:r>
              <a:rPr lang="en-US" dirty="0"/>
              <a:t>Missing some has led to many unethical decisions</a:t>
            </a:r>
          </a:p>
          <a:p>
            <a:r>
              <a:rPr lang="en-US" dirty="0"/>
              <a:t>Not an ethical theory in itself</a:t>
            </a:r>
          </a:p>
          <a:p>
            <a:pPr lvl="1"/>
            <a:r>
              <a:rPr lang="en-US" dirty="0"/>
              <a:t>A useful way of looking at things</a:t>
            </a:r>
          </a:p>
          <a:p>
            <a:pPr lvl="2"/>
            <a:r>
              <a:rPr lang="en-US" dirty="0"/>
              <a:t>Profit vs low wages</a:t>
            </a:r>
          </a:p>
          <a:p>
            <a:pPr lvl="2"/>
            <a:r>
              <a:rPr lang="en-US" dirty="0"/>
              <a:t>production vs pollution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Focus on ethics vs other uses of SA</a:t>
            </a:r>
          </a:p>
          <a:p>
            <a:pPr lvl="1"/>
            <a:r>
              <a:rPr lang="en-US" dirty="0"/>
              <a:t>Not strategic analysis (optional reading)</a:t>
            </a:r>
          </a:p>
          <a:p>
            <a:pPr lvl="1"/>
            <a:r>
              <a:rPr lang="en-US" dirty="0"/>
              <a:t>Not 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3CDA-808C-9A4D-853D-EF3F6041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0157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D13F-0BC3-CB4C-A5A2-6ABEB760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Return to This Over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B886-2AC5-1C41-B94B-FB22912E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 most issues we discuss</a:t>
            </a:r>
          </a:p>
          <a:p>
            <a:r>
              <a:rPr lang="en-US" dirty="0"/>
              <a:t>Lots of “hot” examples in Tech</a:t>
            </a:r>
          </a:p>
          <a:p>
            <a:pPr lvl="1"/>
            <a:r>
              <a:rPr lang="en-US" dirty="0"/>
              <a:t>E.g., Uber / Gig companies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A28A-6A1E-0F4E-BE59-A634407C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96398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C185-D615-7F4A-A440-AD8D41B5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Milton Friedman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321E-C84D-1249-B3CD-5E78EA3D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533" y="1825625"/>
            <a:ext cx="4651023" cy="4351338"/>
          </a:xfrm>
        </p:spPr>
        <p:txBody>
          <a:bodyPr/>
          <a:lstStyle/>
          <a:p>
            <a:r>
              <a:rPr lang="en-US" dirty="0"/>
              <a:t>American Economist</a:t>
            </a:r>
          </a:p>
          <a:p>
            <a:pPr lvl="1"/>
            <a:r>
              <a:rPr lang="en-US" dirty="0"/>
              <a:t>1976 Nobel in Economics </a:t>
            </a:r>
          </a:p>
          <a:p>
            <a:r>
              <a:rPr lang="en-US" dirty="0"/>
              <a:t>1962 book: “Capitalism and Freedom” </a:t>
            </a:r>
          </a:p>
          <a:p>
            <a:pPr lvl="1"/>
            <a:r>
              <a:rPr lang="en-US" dirty="0"/>
              <a:t>The book focuses on the connection between economic freedom, political freedom, and the important impact this connection has on an economy </a:t>
            </a:r>
          </a:p>
          <a:p>
            <a:endParaRPr lang="en-US" dirty="0"/>
          </a:p>
        </p:txBody>
      </p:sp>
      <p:pic>
        <p:nvPicPr>
          <p:cNvPr id="1025" name="Picture 1" descr="page9image66576304">
            <a:extLst>
              <a:ext uri="{FF2B5EF4-FFF2-40B4-BE49-F238E27FC236}">
                <a16:creationId xmlns:a16="http://schemas.microsoft.com/office/drawing/2014/main" id="{408E9522-4837-D249-A335-B632D720C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825625"/>
            <a:ext cx="2286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2CC88-7D21-6542-9D0B-BBF7FDB2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7935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2C3-E0D0-9D45-887A-D0B9547C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Milton Friedman’s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D1DE-8847-0F4A-8D26-48BBF96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549444" cy="4351338"/>
          </a:xfrm>
        </p:spPr>
        <p:txBody>
          <a:bodyPr/>
          <a:lstStyle/>
          <a:p>
            <a:r>
              <a:rPr lang="en-US" dirty="0"/>
              <a:t>“The social responsibility of business is to increase its profits.” </a:t>
            </a:r>
            <a:endParaRPr lang="en-US" dirty="0">
              <a:effectLst/>
            </a:endParaRPr>
          </a:p>
          <a:p>
            <a:r>
              <a:rPr lang="en-US" dirty="0"/>
              <a:t>A survey asked the top 25 percent of income earners holding a university degree in each country surveyed whether they agree with Milton Friedman’s philosophy. </a:t>
            </a:r>
            <a:endParaRPr lang="en-US" dirty="0">
              <a:effectLst/>
            </a:endParaRPr>
          </a:p>
          <a:p>
            <a:r>
              <a:rPr lang="en-US" dirty="0"/>
              <a:t>The results...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7CEAE-F9F9-5E4A-970C-15C38C46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9261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1BC-9198-8D4C-B496-1D59EE3D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Percent of “Informed Public” Who “Strongly/Somewhat Agree” with Milton Friedman in 2011</a:t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B495-78C0-2D47-9212-8B0E98DA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 descr="page11image66447104">
            <a:extLst>
              <a:ext uri="{FF2B5EF4-FFF2-40B4-BE49-F238E27FC236}">
                <a16:creationId xmlns:a16="http://schemas.microsoft.com/office/drawing/2014/main" id="{BDF2E7FE-2A8D-3943-807B-D589BE90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9563"/>
            <a:ext cx="7251700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C3D970-3A39-CA4F-B9B3-252E1FE19856}"/>
              </a:ext>
            </a:extLst>
          </p:cNvPr>
          <p:cNvSpPr/>
          <p:nvPr/>
        </p:nvSpPr>
        <p:spPr>
          <a:xfrm>
            <a:off x="838200" y="6257835"/>
            <a:ext cx="76849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MT"/>
              </a:rPr>
              <a:t>SOURCE: Author</a:t>
            </a:r>
            <a:r>
              <a:rPr lang="en-US" sz="1050" dirty="0">
                <a:latin typeface="HiraKakuPro"/>
              </a:rPr>
              <a:t>’</a:t>
            </a:r>
            <a:r>
              <a:rPr lang="en-US" sz="1050" dirty="0">
                <a:latin typeface="ArialMT"/>
              </a:rPr>
              <a:t>s depiction of data from Edelman</a:t>
            </a:r>
            <a:r>
              <a:rPr lang="en-US" sz="1050" dirty="0">
                <a:latin typeface="HiraKakuPro"/>
              </a:rPr>
              <a:t>’</a:t>
            </a:r>
            <a:r>
              <a:rPr lang="en-US" sz="1050" dirty="0">
                <a:latin typeface="ArialMT"/>
              </a:rPr>
              <a:t>s (2011) Trust Barometer as included in </a:t>
            </a:r>
            <a:r>
              <a:rPr lang="en-US" sz="1050" dirty="0">
                <a:latin typeface="HiraKakuPro"/>
              </a:rPr>
              <a:t>“</a:t>
            </a:r>
            <a:r>
              <a:rPr lang="en-US" sz="1050" dirty="0">
                <a:latin typeface="ArialMT"/>
              </a:rPr>
              <a:t>Milton Friedman goes on tour,</a:t>
            </a:r>
            <a:r>
              <a:rPr lang="en-US" sz="1050" dirty="0">
                <a:latin typeface="HiraKakuPro"/>
              </a:rPr>
              <a:t>” </a:t>
            </a:r>
            <a:r>
              <a:rPr lang="en-US" sz="1050" dirty="0">
                <a:latin typeface="ArialMT"/>
              </a:rPr>
              <a:t>The Economist, January 27, 2011. </a:t>
            </a:r>
            <a:endParaRPr lang="en-US" sz="1050" dirty="0"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B2DD-D1FF-F247-88F2-A2C2741E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14409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46C-5268-BE42-9CBE-3C3D648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GM and the 1980’s </a:t>
            </a:r>
            <a:r>
              <a:rPr lang="en-US" dirty="0" err="1"/>
              <a:t>Poletown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3BAD-AEA4-B748-A286-A1F70C03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2844" cy="4351338"/>
          </a:xfrm>
        </p:spPr>
        <p:txBody>
          <a:bodyPr/>
          <a:lstStyle/>
          <a:p>
            <a:r>
              <a:rPr lang="en-US" dirty="0"/>
              <a:t>GM needed to build a new assembly plant, shut down others including 2 in Detroit</a:t>
            </a:r>
          </a:p>
          <a:p>
            <a:pPr lvl="1"/>
            <a:r>
              <a:rPr lang="en-US" dirty="0"/>
              <a:t>Eliminate jobs in poor area</a:t>
            </a:r>
          </a:p>
          <a:p>
            <a:r>
              <a:rPr lang="en-US" dirty="0"/>
              <a:t>Could work with city to use eminent domain to get 500 acres </a:t>
            </a:r>
          </a:p>
          <a:p>
            <a:pPr lvl="1"/>
            <a:r>
              <a:rPr lang="en-US" dirty="0" err="1"/>
              <a:t>Poletown</a:t>
            </a:r>
            <a:r>
              <a:rPr lang="en-US" dirty="0"/>
              <a:t> neighborhood a mixture of </a:t>
            </a:r>
            <a:br>
              <a:rPr lang="en-US" dirty="0"/>
            </a:br>
            <a:r>
              <a:rPr lang="en-US" dirty="0"/>
              <a:t>4200 poor Polish and African Americans</a:t>
            </a:r>
          </a:p>
          <a:p>
            <a:pPr lvl="1"/>
            <a:r>
              <a:rPr lang="en-US" dirty="0"/>
              <a:t>Would keep jobs in Detroit</a:t>
            </a:r>
          </a:p>
          <a:p>
            <a:pPr lvl="1"/>
            <a:r>
              <a:rPr lang="en-US" dirty="0"/>
              <a:t>More expensive than building elsewhere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2D353-2F32-D249-B7FE-307170B5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2397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1168</Words>
  <Application>Microsoft Macintosh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ArialMT</vt:lpstr>
      <vt:lpstr>Calibri</vt:lpstr>
      <vt:lpstr>Calibri Light</vt:lpstr>
      <vt:lpstr>Corbel</vt:lpstr>
      <vt:lpstr>HiraKakuPro</vt:lpstr>
      <vt:lpstr>Office Theme</vt:lpstr>
      <vt:lpstr>CS 4873: Computing, Society &amp; Professionalism  Blair MacIntyre | Professor | School of Interactive Computing</vt:lpstr>
      <vt:lpstr>Start Thinking about your Term Paper</vt:lpstr>
      <vt:lpstr>Who are Stakeholders?</vt:lpstr>
      <vt:lpstr>Ethical Dilemma’s and Stakeholder Analysis</vt:lpstr>
      <vt:lpstr>We will Return to This Over Semester</vt:lpstr>
      <vt:lpstr>Milton Friedman</vt:lpstr>
      <vt:lpstr>Milton Friedman’s Philosophy </vt:lpstr>
      <vt:lpstr>Percent of “Informed Public” Who “Strongly/Somewhat Agree” with Milton Friedman in 2011 </vt:lpstr>
      <vt:lpstr>Example: GM and the 1980’s Poletown Case</vt:lpstr>
      <vt:lpstr>Stakeholders in Poletown</vt:lpstr>
      <vt:lpstr>The Shared Value Creation Framework </vt:lpstr>
      <vt:lpstr>The Shared Value Creation Framework</vt:lpstr>
      <vt:lpstr>PowerPoint Presentation</vt:lpstr>
      <vt:lpstr>Understanding your Stakeholders</vt:lpstr>
      <vt:lpstr>Not About Gender</vt:lpstr>
      <vt:lpstr>Heinz’s Dilemma</vt:lpstr>
      <vt:lpstr>Exercise: Your Cubemate the ACNH Addict</vt:lpstr>
      <vt:lpstr>Version II</vt:lpstr>
      <vt:lpstr>For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Gilligan and </dc:title>
  <dc:creator>Bruckman, Amy S</dc:creator>
  <cp:lastModifiedBy>Blair MacIntyre</cp:lastModifiedBy>
  <cp:revision>26</cp:revision>
  <dcterms:created xsi:type="dcterms:W3CDTF">2020-09-01T15:34:42Z</dcterms:created>
  <dcterms:modified xsi:type="dcterms:W3CDTF">2021-02-14T22:09:00Z</dcterms:modified>
</cp:coreProperties>
</file>