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ypto.stanford.edu/pbc/notes/contfrac/converge.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ypto.stanford.edu/pbc/notes/contfrac/periodic.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ypto.stanford.edu/pbc/notes/contfrac/pell.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th.nyu.edu/~crorres/Archimedes/Cattle/Solution2.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aculty.wwu.edu/woll/DirichletApproximations.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ypto.stanford.edu/pbc/notes/contfrac/definiti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h.stackexchange.com/a/2175967"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1679df1d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1679df1d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literally just copying from </a:t>
            </a:r>
            <a:r>
              <a:rPr lang="en" u="sng">
                <a:solidFill>
                  <a:schemeClr val="hlink"/>
                </a:solidFill>
                <a:hlinkClick r:id="rId2"/>
              </a:rPr>
              <a:t>https://crypto.stanford.edu/pbc/notes/contfrac/converge.html</a:t>
            </a:r>
            <a:r>
              <a:rPr lang="en"/>
              <a:t> at this point</a:t>
            </a:r>
            <a:endParaRPr/>
          </a:p>
          <a:p>
            <a:pPr indent="0" lvl="0" marL="0" rtl="0" algn="l">
              <a:spcBef>
                <a:spcPts val="0"/>
              </a:spcBef>
              <a:spcAft>
                <a:spcPts val="0"/>
              </a:spcAft>
              <a:buNone/>
            </a:pPr>
            <a:r>
              <a:rPr lang="en"/>
              <a:t>importantly, these fractions satisfy the condition in Dirichlet's approximation theorem!!!!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888e2f68a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888e2f68a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https://crypto.stanford.edu/pbc/notes/contfrac/periodic.html</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11f1c295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11f1c295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Pell Equation was first analyzed as early as 400 BC in India and Greece. (source: wikipedia)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888e2f68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888e2f68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https://crypto.stanford.edu/pbc/notes/contfrac/pell.html</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88e2f68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888e2f68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(translated to English): </a:t>
            </a:r>
            <a:r>
              <a:rPr lang="en"/>
              <a:t>If thou art diligent and wise, O stranger, compute the number of cattle of the Sun, who once upon a time grazed on the fields of the Thrinacian isle of Sicily, divided into four herds of different colours, one milk white, another a glossy black, a third yellow and the last dappled. In each herd were bulls, mighty in number according to these proportions: Understand, stranger, that the </a:t>
            </a:r>
            <a:r>
              <a:rPr b="1" lang="en"/>
              <a:t>white bulls were equal to a half and a third of the black together with the whole of the yellow</a:t>
            </a:r>
            <a:r>
              <a:rPr lang="en"/>
              <a:t>, while the </a:t>
            </a:r>
            <a:r>
              <a:rPr b="1" lang="en"/>
              <a:t>black were equal to the fourth part of the dappled and a fifth, together with, once more, the whole of the yellow</a:t>
            </a:r>
            <a:r>
              <a:rPr lang="en"/>
              <a:t>. Observe further that the remaining bulls, the </a:t>
            </a:r>
            <a:r>
              <a:rPr b="1" lang="en"/>
              <a:t>dappled, were equal to a sixth part of the white and a seventh, together with all of the yellow</a:t>
            </a:r>
            <a:r>
              <a:rPr lang="en"/>
              <a:t>. These were the proportions of the cows: The </a:t>
            </a:r>
            <a:r>
              <a:rPr b="1" lang="en"/>
              <a:t>white were precisely equal to the third part and a fourth of the whole herd of the black</a:t>
            </a:r>
            <a:r>
              <a:rPr lang="en"/>
              <a:t>; while the </a:t>
            </a:r>
            <a:r>
              <a:rPr b="1" lang="en"/>
              <a:t>black were equal to the fourth part once more of the dappled and with it a fifth part</a:t>
            </a:r>
            <a:r>
              <a:rPr lang="en"/>
              <a:t>, when all, including the bulls, went to pasture togethe</a:t>
            </a:r>
            <a:r>
              <a:rPr b="1" lang="en"/>
              <a:t>r</a:t>
            </a:r>
            <a:r>
              <a:rPr lang="en"/>
              <a:t>. Now the </a:t>
            </a:r>
            <a:r>
              <a:rPr b="1" lang="en"/>
              <a:t>dappled in four parts were equal in number to a fifth part and a sixth of the yellow</a:t>
            </a:r>
            <a:r>
              <a:rPr lang="en"/>
              <a:t> herd. Finally</a:t>
            </a:r>
            <a:r>
              <a:rPr b="1" lang="en"/>
              <a:t> the yellow were in number equal to a sixth part and a seventh of the white</a:t>
            </a:r>
            <a:r>
              <a:rPr lang="en"/>
              <a:t> herd. If thou canst accurately tell, O stranger, the number of cattle of the Sun, giving separately the number of well-fed bulls and again the number of females according to each colour, thou wouldst not be called unskilled or ignorant of numbers, but not yet shalt thou be numbered among the wise.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come, understand also all these conditions regarding the cattle of the Sun. When the </a:t>
            </a:r>
            <a:r>
              <a:rPr b="1" lang="en"/>
              <a:t>white bulls mingled their number with the black, they stood firm, equal in depth and breadth</a:t>
            </a:r>
            <a:r>
              <a:rPr lang="en"/>
              <a:t>, and the plains of Thrinacia, stretching far in all ways, were filled with their multitude. Again, when the </a:t>
            </a:r>
            <a:r>
              <a:rPr b="1" lang="en"/>
              <a:t>yellow and the dappled bulls were gathered into one herd they stood in such a manner that their number, beginning from one, grew slowly greater till it completed a triangular figure</a:t>
            </a:r>
            <a:r>
              <a:rPr lang="en"/>
              <a:t>, there being no bulls of other colours in their midst nor none of them lacking. If thou art able, O stranger, to find out all these things and gather them together in your mind, giving all the relations, thou shalt depart crowned with glory and knowing that thou hast been adjudged perfect in this species of wisdom.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1679df1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1679df1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https://www.math.nyu.edu/~crorres/Archimedes/Cattle/Solution2.html</a:t>
            </a:r>
            <a:r>
              <a:rPr lang="en"/>
              <a:t> </a:t>
            </a:r>
            <a:endParaRPr/>
          </a:p>
          <a:p>
            <a:pPr indent="0" lvl="0" marL="0" rtl="0" algn="l">
              <a:spcBef>
                <a:spcPts val="0"/>
              </a:spcBef>
              <a:spcAft>
                <a:spcPts val="0"/>
              </a:spcAft>
              <a:buNone/>
            </a:pPr>
            <a:r>
              <a:rPr lang="en"/>
              <a:t>The number of cows given by this problem is far too many to fit on the island of Sicily.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1679df1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1679df1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11f1c295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11f1c295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11f1c29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11f1c29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takeaway: An irrational number that can be closely approximated by a rational is, in a sense, "less irrational."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11f1c295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11f1c295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second measure of "closeness" is what we will be using for the rest of the lecture.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1f1c295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1f1c295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corollary: Clearly, at least one such rational exists. Assume there are only finitely many. Pick a large N such that 1/N &lt; |q*alpha-p| for each of the (p,q) pairs, so none of the known pairs satisfy the result of the theorem with this N. But the approximation theorem, there exists p,q such that |alpha - p/q| &lt; 1/q^2, contradiction.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11f1c295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11f1c295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follows the one given in </a:t>
            </a:r>
            <a:r>
              <a:rPr lang="en" u="sng">
                <a:solidFill>
                  <a:schemeClr val="hlink"/>
                </a:solidFill>
                <a:hlinkClick r:id="rId2"/>
              </a:rPr>
              <a:t>http://faculty.wwu.edu/woll/DirichletApproximations.pdf</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11f1c295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11f1c295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takeaway: the most interesting rational approximations p/q to look at are those that are within 1/q^2 of alpha.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11f1c295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11f1c295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a:t>
            </a:r>
            <a:r>
              <a:rPr lang="en" u="sng">
                <a:solidFill>
                  <a:schemeClr val="hlink"/>
                </a:solidFill>
                <a:hlinkClick r:id="rId2"/>
              </a:rPr>
              <a:t>https://crypto.stanford.edu/pbc/notes/contfrac/definition.html</a:t>
            </a:r>
            <a:r>
              <a:rPr lang="en"/>
              <a:t> </a:t>
            </a:r>
            <a:endParaRPr/>
          </a:p>
          <a:p>
            <a:pPr indent="0" lvl="0" marL="0" rtl="0" algn="l">
              <a:spcBef>
                <a:spcPts val="0"/>
              </a:spcBef>
              <a:spcAft>
                <a:spcPts val="0"/>
              </a:spcAft>
              <a:buNone/>
            </a:pPr>
            <a:r>
              <a:rPr lang="en"/>
              <a:t>Technically, these are only the simple, or regular continued fractions, but saying "simple" every time is a lot of work.</a:t>
            </a:r>
            <a:endParaRPr/>
          </a:p>
          <a:p>
            <a:pPr indent="0" lvl="0" marL="0" rtl="0" algn="l">
              <a:spcBef>
                <a:spcPts val="0"/>
              </a:spcBef>
              <a:spcAft>
                <a:spcPts val="0"/>
              </a:spcAft>
              <a:buNone/>
            </a:pPr>
            <a:r>
              <a:rPr lang="en"/>
              <a:t>Note that the continued fraction for a rational number is always finite (proof: the Euclidean algorithm terminates), and the continued fraction for an irrational number is always infinite.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1f1c295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1f1c295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more details on the first induction proof, see </a:t>
            </a:r>
            <a:r>
              <a:rPr lang="en" u="sng">
                <a:solidFill>
                  <a:schemeClr val="hlink"/>
                </a:solidFill>
                <a:hlinkClick r:id="rId2"/>
              </a:rPr>
              <a:t>https://math.stackexchange.com/a/2175967</a:t>
            </a:r>
            <a:endParaRPr/>
          </a:p>
          <a:p>
            <a:pPr indent="0" lvl="0" marL="0" rtl="0" algn="l">
              <a:spcBef>
                <a:spcPts val="0"/>
              </a:spcBef>
              <a:spcAft>
                <a:spcPts val="0"/>
              </a:spcAft>
              <a:buNone/>
            </a:pPr>
            <a:r>
              <a:rPr lang="en"/>
              <a:t>If a_i is really big, p_i and q_i become really big.</a:t>
            </a:r>
            <a:endParaRPr/>
          </a:p>
          <a:p>
            <a:pPr indent="0" lvl="0" marL="0" rtl="0" algn="l">
              <a:spcBef>
                <a:spcPts val="0"/>
              </a:spcBef>
              <a:spcAft>
                <a:spcPts val="0"/>
              </a:spcAft>
              <a:buNone/>
            </a:pPr>
            <a:r>
              <a:rPr lang="en"/>
              <a:t>Second proof implies that the difference between convergents is an alternating series.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Irrational Numbers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journey through Rational Approximations, Continued Fractions, and Pell's Equation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Convergents (cont.)</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a:t>
            </a:r>
            <a:r>
              <a:rPr lang="en">
                <a:solidFill>
                  <a:schemeClr val="accent2"/>
                </a:solidFill>
                <a:latin typeface="Cambria"/>
                <a:ea typeface="Cambria"/>
                <a:cs typeface="Cambria"/>
                <a:sym typeface="Cambria"/>
              </a:rPr>
              <a:t>p/q </a:t>
            </a:r>
            <a:r>
              <a:rPr lang="en"/>
              <a:t>is a convergent to </a:t>
            </a:r>
            <a:r>
              <a:rPr lang="en">
                <a:solidFill>
                  <a:schemeClr val="accent2"/>
                </a:solidFill>
                <a:latin typeface="Cambria"/>
                <a:ea typeface="Cambria"/>
                <a:cs typeface="Cambria"/>
                <a:sym typeface="Cambria"/>
              </a:rPr>
              <a:t>a</a:t>
            </a:r>
            <a:r>
              <a:rPr lang="en"/>
              <a:t> and </a:t>
            </a:r>
            <a:r>
              <a:rPr lang="en">
                <a:solidFill>
                  <a:schemeClr val="accent2"/>
                </a:solidFill>
                <a:latin typeface="Cambria"/>
                <a:ea typeface="Cambria"/>
                <a:cs typeface="Cambria"/>
                <a:sym typeface="Cambria"/>
              </a:rPr>
              <a:t>p'/q'</a:t>
            </a:r>
            <a:r>
              <a:rPr lang="en"/>
              <a:t> is closer to </a:t>
            </a:r>
            <a:r>
              <a:rPr lang="en">
                <a:solidFill>
                  <a:schemeClr val="accent2"/>
                </a:solidFill>
                <a:latin typeface="Cambria"/>
                <a:ea typeface="Cambria"/>
                <a:cs typeface="Cambria"/>
                <a:sym typeface="Cambria"/>
              </a:rPr>
              <a:t>a</a:t>
            </a:r>
            <a:r>
              <a:rPr lang="en"/>
              <a:t> than </a:t>
            </a:r>
            <a:r>
              <a:rPr lang="en">
                <a:solidFill>
                  <a:schemeClr val="accent2"/>
                </a:solidFill>
                <a:latin typeface="Cambria"/>
                <a:ea typeface="Cambria"/>
                <a:cs typeface="Cambria"/>
                <a:sym typeface="Cambria"/>
              </a:rPr>
              <a:t>p/q</a:t>
            </a:r>
            <a:r>
              <a:rPr lang="en"/>
              <a:t>, then </a:t>
            </a:r>
            <a:r>
              <a:rPr lang="en">
                <a:solidFill>
                  <a:schemeClr val="accent2"/>
                </a:solidFill>
                <a:latin typeface="Cambria"/>
                <a:ea typeface="Cambria"/>
                <a:cs typeface="Cambria"/>
                <a:sym typeface="Cambria"/>
              </a:rPr>
              <a:t>q' &gt; q</a:t>
            </a:r>
            <a:r>
              <a:rPr lang="en"/>
              <a:t>.</a:t>
            </a:r>
            <a:endParaRPr/>
          </a:p>
          <a:p>
            <a:pPr indent="-317500" lvl="1" marL="914400" rtl="0" algn="l">
              <a:spcBef>
                <a:spcPts val="0"/>
              </a:spcBef>
              <a:spcAft>
                <a:spcPts val="0"/>
              </a:spcAft>
              <a:buSzPts val="1400"/>
              <a:buChar char="○"/>
            </a:pPr>
            <a:r>
              <a:rPr lang="en"/>
              <a:t>Lemma: if </a:t>
            </a:r>
            <a:r>
              <a:rPr lang="en">
                <a:solidFill>
                  <a:schemeClr val="accent2"/>
                </a:solidFill>
                <a:latin typeface="Cambria"/>
                <a:ea typeface="Cambria"/>
                <a:cs typeface="Cambria"/>
                <a:sym typeface="Cambria"/>
              </a:rPr>
              <a:t>x/y &lt; z/w &lt; x'/y'</a:t>
            </a:r>
            <a:r>
              <a:rPr lang="en"/>
              <a:t> with </a:t>
            </a:r>
            <a:r>
              <a:rPr lang="en">
                <a:solidFill>
                  <a:schemeClr val="accent2"/>
                </a:solidFill>
                <a:latin typeface="Cambria"/>
                <a:ea typeface="Cambria"/>
                <a:cs typeface="Cambria"/>
                <a:sym typeface="Cambria"/>
              </a:rPr>
              <a:t>xy'-x'y = -1</a:t>
            </a:r>
            <a:r>
              <a:rPr lang="en"/>
              <a:t>, then </a:t>
            </a:r>
            <a:r>
              <a:rPr lang="en">
                <a:solidFill>
                  <a:schemeClr val="accent2"/>
                </a:solidFill>
                <a:latin typeface="Cambria"/>
                <a:ea typeface="Cambria"/>
                <a:cs typeface="Cambria"/>
                <a:sym typeface="Cambria"/>
              </a:rPr>
              <a:t>w</a:t>
            </a:r>
            <a:r>
              <a:rPr lang="en"/>
              <a:t> is greater than both</a:t>
            </a:r>
            <a:r>
              <a:rPr lang="en">
                <a:solidFill>
                  <a:schemeClr val="accent2"/>
                </a:solidFill>
                <a:latin typeface="Cambria"/>
                <a:ea typeface="Cambria"/>
                <a:cs typeface="Cambria"/>
                <a:sym typeface="Cambria"/>
              </a:rPr>
              <a:t> y</a:t>
            </a:r>
            <a:r>
              <a:rPr lang="en"/>
              <a:t> and </a:t>
            </a:r>
            <a:r>
              <a:rPr lang="en">
                <a:solidFill>
                  <a:schemeClr val="accent2"/>
                </a:solidFill>
                <a:latin typeface="Cambria"/>
                <a:ea typeface="Cambria"/>
                <a:cs typeface="Cambria"/>
                <a:sym typeface="Cambria"/>
              </a:rPr>
              <a:t>y'</a:t>
            </a:r>
            <a:r>
              <a:rPr lang="en"/>
              <a:t>.</a:t>
            </a:r>
            <a:endParaRPr/>
          </a:p>
          <a:p>
            <a:pPr indent="-317500" lvl="1" marL="914400" rtl="0" algn="l">
              <a:spcBef>
                <a:spcPts val="0"/>
              </a:spcBef>
              <a:spcAft>
                <a:spcPts val="0"/>
              </a:spcAft>
              <a:buSzPts val="1400"/>
              <a:buChar char="○"/>
            </a:pPr>
            <a:r>
              <a:rPr lang="en"/>
              <a:t>Proof: subtract </a:t>
            </a:r>
            <a:r>
              <a:rPr lang="en">
                <a:solidFill>
                  <a:schemeClr val="accent2"/>
                </a:solidFill>
                <a:latin typeface="Cambria"/>
                <a:ea typeface="Cambria"/>
                <a:cs typeface="Cambria"/>
                <a:sym typeface="Cambria"/>
              </a:rPr>
              <a:t>x/y</a:t>
            </a:r>
            <a:r>
              <a:rPr lang="en"/>
              <a:t> from everything to get </a:t>
            </a:r>
            <a:r>
              <a:rPr lang="en">
                <a:solidFill>
                  <a:schemeClr val="accent2"/>
                </a:solidFill>
                <a:latin typeface="Cambria"/>
                <a:ea typeface="Cambria"/>
                <a:cs typeface="Cambria"/>
                <a:sym typeface="Cambria"/>
              </a:rPr>
              <a:t>0 &lt; (zy-xw)/yw &lt; (x'y-xy')/yy' = 1/yy'</a:t>
            </a:r>
            <a:r>
              <a:rPr lang="en"/>
              <a:t>, and thus </a:t>
            </a:r>
            <a:r>
              <a:rPr lang="en">
                <a:solidFill>
                  <a:schemeClr val="accent2"/>
                </a:solidFill>
                <a:latin typeface="Cambria"/>
                <a:ea typeface="Cambria"/>
                <a:cs typeface="Cambria"/>
                <a:sym typeface="Cambria"/>
              </a:rPr>
              <a:t>w&gt;y'</a:t>
            </a:r>
            <a:r>
              <a:rPr lang="en"/>
              <a:t>. A similar process shows that </a:t>
            </a:r>
            <a:r>
              <a:rPr lang="en">
                <a:solidFill>
                  <a:schemeClr val="accent2"/>
                </a:solidFill>
                <a:latin typeface="Cambria"/>
                <a:ea typeface="Cambria"/>
                <a:cs typeface="Cambria"/>
                <a:sym typeface="Cambria"/>
              </a:rPr>
              <a:t>w&gt;y</a:t>
            </a:r>
            <a:r>
              <a:rPr lang="en"/>
              <a:t>.</a:t>
            </a:r>
            <a:endParaRPr/>
          </a:p>
          <a:p>
            <a:pPr indent="-317500" lvl="1" marL="914400" rtl="0" algn="l">
              <a:spcBef>
                <a:spcPts val="0"/>
              </a:spcBef>
              <a:spcAft>
                <a:spcPts val="0"/>
              </a:spcAft>
              <a:buSzPts val="1400"/>
              <a:buChar char="○"/>
            </a:pPr>
            <a:r>
              <a:rPr lang="en"/>
              <a:t>The main result follows from this lemma and the previous corollary.</a:t>
            </a:r>
            <a:endParaRPr/>
          </a:p>
          <a:p>
            <a:pPr indent="-342900" lvl="0" marL="457200" rtl="0" algn="l">
              <a:spcBef>
                <a:spcPts val="0"/>
              </a:spcBef>
              <a:spcAft>
                <a:spcPts val="0"/>
              </a:spcAft>
              <a:buSzPts val="1800"/>
              <a:buChar char="●"/>
            </a:pPr>
            <a:r>
              <a:rPr lang="en"/>
              <a:t>Let </a:t>
            </a:r>
            <a:r>
              <a:rPr lang="en">
                <a:solidFill>
                  <a:schemeClr val="accent2"/>
                </a:solidFill>
                <a:latin typeface="Cambria"/>
                <a:ea typeface="Cambria"/>
                <a:cs typeface="Cambria"/>
                <a:sym typeface="Cambria"/>
              </a:rPr>
              <a:t>x</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 = [a</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 a</a:t>
            </a:r>
            <a:r>
              <a:rPr baseline="-25000" lang="en">
                <a:solidFill>
                  <a:schemeClr val="accent2"/>
                </a:solidFill>
                <a:latin typeface="Cambria"/>
                <a:ea typeface="Cambria"/>
                <a:cs typeface="Cambria"/>
                <a:sym typeface="Cambria"/>
              </a:rPr>
              <a:t>i+1</a:t>
            </a:r>
            <a:r>
              <a:rPr lang="en">
                <a:solidFill>
                  <a:schemeClr val="accent2"/>
                </a:solidFill>
                <a:latin typeface="Cambria"/>
                <a:ea typeface="Cambria"/>
                <a:cs typeface="Cambria"/>
                <a:sym typeface="Cambria"/>
              </a:rPr>
              <a:t>, a</a:t>
            </a:r>
            <a:r>
              <a:rPr baseline="-25000" lang="en">
                <a:solidFill>
                  <a:schemeClr val="accent2"/>
                </a:solidFill>
                <a:latin typeface="Cambria"/>
                <a:ea typeface="Cambria"/>
                <a:cs typeface="Cambria"/>
                <a:sym typeface="Cambria"/>
              </a:rPr>
              <a:t>i+2</a:t>
            </a:r>
            <a:r>
              <a:rPr lang="en">
                <a:solidFill>
                  <a:schemeClr val="accent2"/>
                </a:solidFill>
                <a:latin typeface="Cambria"/>
                <a:ea typeface="Cambria"/>
                <a:cs typeface="Cambria"/>
                <a:sym typeface="Cambria"/>
              </a:rPr>
              <a:t>, ...]</a:t>
            </a:r>
            <a:r>
              <a:rPr lang="en"/>
              <a:t>. Then </a:t>
            </a:r>
            <a:r>
              <a:rPr lang="en">
                <a:solidFill>
                  <a:schemeClr val="accent2"/>
                </a:solidFill>
                <a:latin typeface="Cambria"/>
                <a:ea typeface="Cambria"/>
                <a:cs typeface="Cambria"/>
                <a:sym typeface="Cambria"/>
              </a:rPr>
              <a:t>a = (x</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i-1</a:t>
            </a:r>
            <a:r>
              <a:rPr lang="en">
                <a:solidFill>
                  <a:schemeClr val="accent2"/>
                </a:solidFill>
                <a:latin typeface="Cambria"/>
                <a:ea typeface="Cambria"/>
                <a:cs typeface="Cambria"/>
                <a:sym typeface="Cambria"/>
              </a:rPr>
              <a:t> + p</a:t>
            </a:r>
            <a:r>
              <a:rPr baseline="-25000" lang="en">
                <a:solidFill>
                  <a:schemeClr val="accent2"/>
                </a:solidFill>
                <a:latin typeface="Cambria"/>
                <a:ea typeface="Cambria"/>
                <a:cs typeface="Cambria"/>
                <a:sym typeface="Cambria"/>
              </a:rPr>
              <a:t>i-2</a:t>
            </a:r>
            <a:r>
              <a:rPr lang="en">
                <a:solidFill>
                  <a:schemeClr val="accent2"/>
                </a:solidFill>
                <a:latin typeface="Cambria"/>
                <a:ea typeface="Cambria"/>
                <a:cs typeface="Cambria"/>
                <a:sym typeface="Cambria"/>
              </a:rPr>
              <a:t>)/(x</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i-1</a:t>
            </a:r>
            <a:r>
              <a:rPr lang="en">
                <a:solidFill>
                  <a:schemeClr val="accent2"/>
                </a:solidFill>
                <a:latin typeface="Cambria"/>
                <a:ea typeface="Cambria"/>
                <a:cs typeface="Cambria"/>
                <a:sym typeface="Cambria"/>
              </a:rPr>
              <a:t> + q</a:t>
            </a:r>
            <a:r>
              <a:rPr baseline="-25000" lang="en">
                <a:solidFill>
                  <a:schemeClr val="accent2"/>
                </a:solidFill>
                <a:latin typeface="Cambria"/>
                <a:ea typeface="Cambria"/>
                <a:cs typeface="Cambria"/>
                <a:sym typeface="Cambria"/>
              </a:rPr>
              <a:t>i-2</a:t>
            </a:r>
            <a:r>
              <a:rPr lang="en">
                <a:solidFill>
                  <a:schemeClr val="accent2"/>
                </a:solidFill>
                <a:latin typeface="Cambria"/>
                <a:ea typeface="Cambria"/>
                <a:cs typeface="Cambria"/>
                <a:sym typeface="Cambria"/>
              </a:rPr>
              <a:t>)</a:t>
            </a:r>
            <a:r>
              <a:rPr lang="en"/>
              <a:t> for nonnegative </a:t>
            </a:r>
            <a:r>
              <a:rPr lang="en">
                <a:solidFill>
                  <a:schemeClr val="accent2"/>
                </a:solidFill>
                <a:latin typeface="Cambria"/>
                <a:ea typeface="Cambria"/>
                <a:cs typeface="Cambria"/>
                <a:sym typeface="Cambria"/>
              </a:rPr>
              <a:t>i</a:t>
            </a:r>
            <a:r>
              <a:rPr lang="en"/>
              <a:t>.</a:t>
            </a:r>
            <a:endParaRPr/>
          </a:p>
          <a:p>
            <a:pPr indent="-317500" lvl="1" marL="914400" rtl="0" algn="l">
              <a:spcBef>
                <a:spcPts val="0"/>
              </a:spcBef>
              <a:spcAft>
                <a:spcPts val="0"/>
              </a:spcAft>
              <a:buSzPts val="1400"/>
              <a:buChar char="○"/>
            </a:pPr>
            <a:r>
              <a:rPr lang="en"/>
              <a:t>This is similar to the theorem on the previous slide, and the proof is also similar (induction)</a:t>
            </a:r>
            <a:endParaRPr/>
          </a:p>
          <a:p>
            <a:pPr indent="-317500" lvl="1" marL="914400" rtl="0" algn="l">
              <a:spcBef>
                <a:spcPts val="0"/>
              </a:spcBef>
              <a:spcAft>
                <a:spcPts val="0"/>
              </a:spcAft>
              <a:buSzPts val="1400"/>
              <a:buChar char="○"/>
            </a:pPr>
            <a:r>
              <a:rPr lang="en"/>
              <a:t>If we subtract </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i-1</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i-1</a:t>
            </a:r>
            <a:r>
              <a:rPr lang="en"/>
              <a:t>, we obtain</a:t>
            </a:r>
            <a:endParaRPr/>
          </a:p>
        </p:txBody>
      </p:sp>
      <p:pic>
        <p:nvPicPr>
          <p:cNvPr id="120" name="Google Shape;120;p22"/>
          <p:cNvPicPr preferRelativeResize="0"/>
          <p:nvPr/>
        </p:nvPicPr>
        <p:blipFill>
          <a:blip r:embed="rId3">
            <a:alphaModFix/>
          </a:blip>
          <a:stretch>
            <a:fillRect/>
          </a:stretch>
        </p:blipFill>
        <p:spPr>
          <a:xfrm>
            <a:off x="827738" y="3498075"/>
            <a:ext cx="7488524" cy="660075"/>
          </a:xfrm>
          <a:prstGeom prst="rect">
            <a:avLst/>
          </a:prstGeom>
          <a:noFill/>
          <a:ln>
            <a:noFill/>
          </a:ln>
        </p:spPr>
      </p:pic>
      <p:sp>
        <p:nvSpPr>
          <p:cNvPr id="121" name="Google Shape;121;p22"/>
          <p:cNvSpPr txBox="1"/>
          <p:nvPr/>
        </p:nvSpPr>
        <p:spPr>
          <a:xfrm>
            <a:off x="686675" y="4372075"/>
            <a:ext cx="78909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This theorem has a sort of converse, which tells us that every rational </a:t>
            </a:r>
            <a:r>
              <a:rPr lang="en">
                <a:solidFill>
                  <a:schemeClr val="accent2"/>
                </a:solidFill>
                <a:latin typeface="Cambria"/>
                <a:ea typeface="Cambria"/>
                <a:cs typeface="Cambria"/>
                <a:sym typeface="Cambria"/>
              </a:rPr>
              <a:t>p/q</a:t>
            </a:r>
            <a:r>
              <a:rPr lang="en">
                <a:solidFill>
                  <a:schemeClr val="lt2"/>
                </a:solidFill>
              </a:rPr>
              <a:t> that is within </a:t>
            </a:r>
            <a:r>
              <a:rPr lang="en">
                <a:solidFill>
                  <a:schemeClr val="accent2"/>
                </a:solidFill>
                <a:latin typeface="Cambria"/>
                <a:ea typeface="Cambria"/>
                <a:cs typeface="Cambria"/>
                <a:sym typeface="Cambria"/>
              </a:rPr>
              <a:t>1/(2q</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a:t>
            </a:r>
            <a:r>
              <a:rPr lang="en">
                <a:solidFill>
                  <a:schemeClr val="lt2"/>
                </a:solidFill>
              </a:rPr>
              <a:t> of </a:t>
            </a:r>
            <a:r>
              <a:rPr lang="en">
                <a:solidFill>
                  <a:schemeClr val="accent2"/>
                </a:solidFill>
                <a:latin typeface="Cambria"/>
                <a:ea typeface="Cambria"/>
                <a:cs typeface="Cambria"/>
                <a:sym typeface="Cambria"/>
              </a:rPr>
              <a:t>a</a:t>
            </a:r>
            <a:r>
              <a:rPr lang="en">
                <a:solidFill>
                  <a:schemeClr val="lt2"/>
                </a:solidFill>
              </a:rPr>
              <a:t> is a convergent (proof linked in speaker notes).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Periodicity</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continued fraction representation of </a:t>
            </a:r>
            <a:r>
              <a:rPr lang="en">
                <a:solidFill>
                  <a:schemeClr val="accent2"/>
                </a:solidFill>
                <a:latin typeface="Cambria"/>
                <a:ea typeface="Cambria"/>
                <a:cs typeface="Cambria"/>
                <a:sym typeface="Cambria"/>
              </a:rPr>
              <a:t>a</a:t>
            </a:r>
            <a:r>
              <a:rPr lang="en"/>
              <a:t> is eventually periodic if and only if </a:t>
            </a:r>
            <a:r>
              <a:rPr lang="en">
                <a:solidFill>
                  <a:schemeClr val="accent2"/>
                </a:solidFill>
                <a:latin typeface="Cambria"/>
                <a:ea typeface="Cambria"/>
                <a:cs typeface="Cambria"/>
                <a:sym typeface="Cambria"/>
              </a:rPr>
              <a:t>a</a:t>
            </a:r>
            <a:r>
              <a:rPr lang="en"/>
              <a:t> is the root of a quadratic with integer coefficients.</a:t>
            </a:r>
            <a:endParaRPr/>
          </a:p>
          <a:p>
            <a:pPr indent="-342900" lvl="0" marL="457200" rtl="0" algn="l">
              <a:spcBef>
                <a:spcPts val="0"/>
              </a:spcBef>
              <a:spcAft>
                <a:spcPts val="0"/>
              </a:spcAft>
              <a:buSzPts val="1800"/>
              <a:buChar char="●"/>
            </a:pPr>
            <a:r>
              <a:rPr lang="en"/>
              <a:t>The continued fraction expansion of </a:t>
            </a:r>
            <a:r>
              <a:rPr lang="en">
                <a:solidFill>
                  <a:schemeClr val="accent2"/>
                </a:solidFill>
                <a:latin typeface="Cambria"/>
                <a:ea typeface="Cambria"/>
                <a:cs typeface="Cambria"/>
                <a:sym typeface="Cambria"/>
              </a:rPr>
              <a:t>sqrt(d)</a:t>
            </a:r>
            <a:r>
              <a:rPr lang="en"/>
              <a:t> where d is non-square has the form </a:t>
            </a:r>
            <a:r>
              <a:rPr lang="en">
                <a:solidFill>
                  <a:schemeClr val="accent2"/>
                </a:solidFill>
                <a:latin typeface="Cambria"/>
                <a:ea typeface="Cambria"/>
                <a:cs typeface="Cambria"/>
                <a:sym typeface="Cambria"/>
              </a:rPr>
              <a:t>[a1; a2, </a:t>
            </a:r>
            <a:r>
              <a:rPr lang="en">
                <a:solidFill>
                  <a:schemeClr val="accent2"/>
                </a:solidFill>
                <a:latin typeface="Cambria"/>
                <a:ea typeface="Cambria"/>
                <a:cs typeface="Cambria"/>
                <a:sym typeface="Cambria"/>
              </a:rPr>
              <a:t>...</a:t>
            </a:r>
            <a:r>
              <a:rPr lang="en">
                <a:solidFill>
                  <a:schemeClr val="accent2"/>
                </a:solidFill>
                <a:latin typeface="Cambria"/>
                <a:ea typeface="Cambria"/>
                <a:cs typeface="Cambria"/>
                <a:sym typeface="Cambria"/>
              </a:rPr>
              <a:t> , ak, a2, …, ak, … ]</a:t>
            </a:r>
            <a:r>
              <a:rPr lang="en"/>
              <a:t>.</a:t>
            </a:r>
            <a:endParaRPr/>
          </a:p>
          <a:p>
            <a:pPr indent="-317500" lvl="1" marL="914400" rtl="0" algn="l">
              <a:spcBef>
                <a:spcPts val="0"/>
              </a:spcBef>
              <a:spcAft>
                <a:spcPts val="0"/>
              </a:spcAft>
              <a:buSzPts val="1400"/>
              <a:buChar char="○"/>
            </a:pPr>
            <a:r>
              <a:rPr lang="en"/>
              <a:t>Examples: sqrt(2) = [1; 2, 2, 2, ...], sqrt(3) = [1; 1, 2, 1, 2, ...], sqrt(19) = [4; 2, 1, 3, 1, 2, 8, ...]</a:t>
            </a:r>
            <a:endParaRPr/>
          </a:p>
          <a:p>
            <a:pPr indent="-342900" lvl="0" marL="457200" rtl="0" algn="l">
              <a:spcBef>
                <a:spcPts val="0"/>
              </a:spcBef>
              <a:spcAft>
                <a:spcPts val="0"/>
              </a:spcAft>
              <a:buSzPts val="1800"/>
              <a:buChar char="●"/>
            </a:pPr>
            <a:r>
              <a:rPr lang="en"/>
              <a:t>What is the most irrational number?</a:t>
            </a:r>
            <a:endParaRPr/>
          </a:p>
          <a:p>
            <a:pPr indent="-317500" lvl="1" marL="914400" rtl="0" algn="l">
              <a:spcBef>
                <a:spcPts val="0"/>
              </a:spcBef>
              <a:spcAft>
                <a:spcPts val="0"/>
              </a:spcAft>
              <a:buSzPts val="1400"/>
              <a:buChar char="○"/>
            </a:pPr>
            <a:r>
              <a:rPr lang="en"/>
              <a:t>[1; 1, 1, 1, ...]</a:t>
            </a:r>
            <a:endParaRPr/>
          </a:p>
          <a:p>
            <a:pPr indent="-317500" lvl="1" marL="914400" rtl="0" algn="l">
              <a:spcBef>
                <a:spcPts val="0"/>
              </a:spcBef>
              <a:spcAft>
                <a:spcPts val="0"/>
              </a:spcAft>
              <a:buSzPts val="1400"/>
              <a:buChar char="○"/>
            </a:pPr>
            <a:r>
              <a:rPr lang="en"/>
              <a:t>It's the golden ratio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Pell's Equation</a:t>
            </a:r>
            <a:endParaRPr/>
          </a:p>
        </p:txBody>
      </p:sp>
      <p:sp>
        <p:nvSpPr>
          <p:cNvPr id="133" name="Google Shape;133;p2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John Pell didn't even discover this; Euler misattributed the equation to Pell after he revised Branker's translation of Rahn's discussion of Brouncker's solution of the equation</a:t>
            </a:r>
            <a:endParaRPr/>
          </a:p>
        </p:txBody>
      </p:sp>
      <p:sp>
        <p:nvSpPr>
          <p:cNvPr id="134" name="Google Shape;134;p24"/>
          <p:cNvSpPr txBox="1"/>
          <p:nvPr>
            <p:ph idx="2" type="body"/>
          </p:nvPr>
        </p:nvSpPr>
        <p:spPr>
          <a:xfrm>
            <a:off x="4939500" y="724200"/>
            <a:ext cx="3837000" cy="1991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t>For a given </a:t>
            </a:r>
            <a:r>
              <a:rPr lang="en">
                <a:latin typeface="Cambria"/>
                <a:ea typeface="Cambria"/>
                <a:cs typeface="Cambria"/>
                <a:sym typeface="Cambria"/>
              </a:rPr>
              <a:t>d</a:t>
            </a:r>
            <a:r>
              <a:rPr lang="en"/>
              <a:t>, what are the integer solutions to </a:t>
            </a:r>
            <a:r>
              <a:rPr lang="en">
                <a:latin typeface="Cambria"/>
                <a:ea typeface="Cambria"/>
                <a:cs typeface="Cambria"/>
                <a:sym typeface="Cambria"/>
              </a:rPr>
              <a:t>x</a:t>
            </a:r>
            <a:r>
              <a:rPr baseline="30000" lang="en">
                <a:latin typeface="Cambria"/>
                <a:ea typeface="Cambria"/>
                <a:cs typeface="Cambria"/>
                <a:sym typeface="Cambria"/>
              </a:rPr>
              <a:t>2 </a:t>
            </a:r>
            <a:r>
              <a:rPr lang="en">
                <a:latin typeface="Cambria"/>
                <a:ea typeface="Cambria"/>
                <a:cs typeface="Cambria"/>
                <a:sym typeface="Cambria"/>
              </a:rPr>
              <a:t>- dy</a:t>
            </a:r>
            <a:r>
              <a:rPr baseline="30000" lang="en">
                <a:latin typeface="Cambria"/>
                <a:ea typeface="Cambria"/>
                <a:cs typeface="Cambria"/>
                <a:sym typeface="Cambria"/>
              </a:rPr>
              <a:t>2 </a:t>
            </a:r>
            <a:r>
              <a:rPr lang="en">
                <a:latin typeface="Cambria"/>
                <a:ea typeface="Cambria"/>
                <a:cs typeface="Cambria"/>
                <a:sym typeface="Cambria"/>
              </a:rPr>
              <a:t>= 1</a:t>
            </a:r>
            <a:r>
              <a:rPr lang="en"/>
              <a:t>?</a:t>
            </a:r>
            <a:endParaRPr/>
          </a:p>
          <a:p>
            <a:pPr indent="-342900" lvl="0" marL="457200" rtl="0" algn="l">
              <a:spcBef>
                <a:spcPts val="0"/>
              </a:spcBef>
              <a:spcAft>
                <a:spcPts val="0"/>
              </a:spcAft>
              <a:buSzPts val="1800"/>
              <a:buChar char="●"/>
            </a:pPr>
            <a:r>
              <a:rPr lang="en"/>
              <a:t>Case 1: </a:t>
            </a:r>
            <a:r>
              <a:rPr lang="en">
                <a:latin typeface="Cambria"/>
                <a:ea typeface="Cambria"/>
                <a:cs typeface="Cambria"/>
                <a:sym typeface="Cambria"/>
              </a:rPr>
              <a:t>d</a:t>
            </a:r>
            <a:r>
              <a:rPr lang="en"/>
              <a:t> is a square</a:t>
            </a:r>
            <a:endParaRPr/>
          </a:p>
          <a:p>
            <a:pPr indent="-317500" lvl="1" marL="914400" rtl="0" algn="l">
              <a:spcBef>
                <a:spcPts val="0"/>
              </a:spcBef>
              <a:spcAft>
                <a:spcPts val="0"/>
              </a:spcAft>
              <a:buSzPts val="1400"/>
              <a:buChar char="○"/>
            </a:pPr>
            <a:r>
              <a:rPr lang="en"/>
              <a:t>Easy, just factor</a:t>
            </a:r>
            <a:endParaRPr/>
          </a:p>
          <a:p>
            <a:pPr indent="-342900" lvl="0" marL="457200" rtl="0" algn="l">
              <a:spcBef>
                <a:spcPts val="0"/>
              </a:spcBef>
              <a:spcAft>
                <a:spcPts val="0"/>
              </a:spcAft>
              <a:buSzPts val="1800"/>
              <a:buChar char="●"/>
            </a:pPr>
            <a:r>
              <a:rPr lang="en"/>
              <a:t>Case 2: </a:t>
            </a:r>
            <a:r>
              <a:rPr lang="en">
                <a:latin typeface="Cambria"/>
                <a:ea typeface="Cambria"/>
                <a:cs typeface="Cambria"/>
                <a:sym typeface="Cambria"/>
              </a:rPr>
              <a:t>d</a:t>
            </a:r>
            <a:r>
              <a:rPr lang="en"/>
              <a:t> is not a square</a:t>
            </a:r>
            <a:endParaRPr/>
          </a:p>
          <a:p>
            <a:pPr indent="-317500" lvl="1" marL="914400" rtl="0" algn="l">
              <a:spcBef>
                <a:spcPts val="0"/>
              </a:spcBef>
              <a:spcAft>
                <a:spcPts val="0"/>
              </a:spcAft>
              <a:buSzPts val="1400"/>
              <a:buChar char="○"/>
            </a:pPr>
            <a:r>
              <a:rPr lang="en"/>
              <a:t>Hmmm...</a:t>
            </a:r>
            <a:endParaRPr/>
          </a:p>
        </p:txBody>
      </p:sp>
      <p:pic>
        <p:nvPicPr>
          <p:cNvPr id="135" name="Google Shape;135;p24"/>
          <p:cNvPicPr preferRelativeResize="0"/>
          <p:nvPr/>
        </p:nvPicPr>
        <p:blipFill>
          <a:blip r:embed="rId3">
            <a:alphaModFix/>
          </a:blip>
          <a:stretch>
            <a:fillRect/>
          </a:stretch>
        </p:blipFill>
        <p:spPr>
          <a:xfrm>
            <a:off x="6597725" y="2666725"/>
            <a:ext cx="2546276" cy="2476775"/>
          </a:xfrm>
          <a:prstGeom prst="rect">
            <a:avLst/>
          </a:prstGeom>
          <a:noFill/>
          <a:ln>
            <a:noFill/>
          </a:ln>
        </p:spPr>
      </p:pic>
      <p:sp>
        <p:nvSpPr>
          <p:cNvPr id="136" name="Google Shape;136;p24"/>
          <p:cNvSpPr txBox="1"/>
          <p:nvPr/>
        </p:nvSpPr>
        <p:spPr>
          <a:xfrm>
            <a:off x="4985900" y="3911350"/>
            <a:ext cx="14829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It's a hyperbola!</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find solutions?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manipulate this equation to get </a:t>
            </a:r>
            <a:r>
              <a:rPr lang="en">
                <a:solidFill>
                  <a:schemeClr val="accent2"/>
                </a:solidFill>
                <a:latin typeface="Cambria"/>
                <a:ea typeface="Cambria"/>
                <a:cs typeface="Cambria"/>
                <a:sym typeface="Cambria"/>
              </a:rPr>
              <a:t>x</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/y</a:t>
            </a:r>
            <a:r>
              <a:rPr baseline="30000" lang="en">
                <a:solidFill>
                  <a:schemeClr val="accent2"/>
                </a:solidFill>
                <a:latin typeface="Cambria"/>
                <a:ea typeface="Cambria"/>
                <a:cs typeface="Cambria"/>
                <a:sym typeface="Cambria"/>
              </a:rPr>
              <a:t>2 </a:t>
            </a:r>
            <a:r>
              <a:rPr lang="en">
                <a:solidFill>
                  <a:schemeClr val="accent2"/>
                </a:solidFill>
                <a:latin typeface="Cambria"/>
                <a:ea typeface="Cambria"/>
                <a:cs typeface="Cambria"/>
                <a:sym typeface="Cambria"/>
              </a:rPr>
              <a:t>= 1/y</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d</a:t>
            </a:r>
            <a:r>
              <a:rPr lang="en"/>
              <a:t>.</a:t>
            </a:r>
            <a:endParaRPr/>
          </a:p>
          <a:p>
            <a:pPr indent="-317500" lvl="1" marL="914400" rtl="0" algn="l">
              <a:spcBef>
                <a:spcPts val="0"/>
              </a:spcBef>
              <a:spcAft>
                <a:spcPts val="0"/>
              </a:spcAft>
              <a:buSzPts val="1400"/>
              <a:buChar char="○"/>
            </a:pPr>
            <a:r>
              <a:rPr lang="en"/>
              <a:t>This tells us that </a:t>
            </a:r>
            <a:r>
              <a:rPr lang="en">
                <a:solidFill>
                  <a:schemeClr val="accent2"/>
                </a:solidFill>
                <a:latin typeface="Cambria"/>
                <a:ea typeface="Cambria"/>
                <a:cs typeface="Cambria"/>
                <a:sym typeface="Cambria"/>
              </a:rPr>
              <a:t>x/y ≈ sqrt(d)</a:t>
            </a:r>
            <a:r>
              <a:rPr lang="en"/>
              <a:t>.</a:t>
            </a:r>
            <a:endParaRPr/>
          </a:p>
          <a:p>
            <a:pPr indent="-342900" lvl="0" marL="457200" rtl="0" algn="l">
              <a:spcBef>
                <a:spcPts val="0"/>
              </a:spcBef>
              <a:spcAft>
                <a:spcPts val="0"/>
              </a:spcAft>
              <a:buSzPts val="1800"/>
              <a:buChar char="●"/>
            </a:pPr>
            <a:r>
              <a:rPr lang="en"/>
              <a:t>Theorem: Suppose that the continued fraction of </a:t>
            </a:r>
            <a:r>
              <a:rPr lang="en">
                <a:solidFill>
                  <a:schemeClr val="accent2"/>
                </a:solidFill>
                <a:latin typeface="Cambria"/>
                <a:ea typeface="Cambria"/>
                <a:cs typeface="Cambria"/>
                <a:sym typeface="Cambria"/>
              </a:rPr>
              <a:t>sqrt(d)</a:t>
            </a:r>
            <a:r>
              <a:rPr lang="en"/>
              <a:t> repeats with period </a:t>
            </a:r>
            <a:r>
              <a:rPr lang="en">
                <a:solidFill>
                  <a:schemeClr val="accent2"/>
                </a:solidFill>
                <a:latin typeface="Cambria"/>
                <a:ea typeface="Cambria"/>
                <a:cs typeface="Cambria"/>
                <a:sym typeface="Cambria"/>
              </a:rPr>
              <a:t>k</a:t>
            </a:r>
            <a:r>
              <a:rPr lang="en"/>
              <a:t>. Then </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k-1</a:t>
            </a:r>
            <a:r>
              <a:rPr lang="en">
                <a:solidFill>
                  <a:schemeClr val="accent2"/>
                </a:solidFill>
                <a:latin typeface="Cambria"/>
                <a:ea typeface="Cambria"/>
                <a:cs typeface="Cambria"/>
                <a:sym typeface="Cambria"/>
              </a:rPr>
              <a:t>, q</a:t>
            </a:r>
            <a:r>
              <a:rPr baseline="-25000" lang="en">
                <a:solidFill>
                  <a:schemeClr val="accent2"/>
                </a:solidFill>
                <a:latin typeface="Cambria"/>
                <a:ea typeface="Cambria"/>
                <a:cs typeface="Cambria"/>
                <a:sym typeface="Cambria"/>
              </a:rPr>
              <a:t>k-1</a:t>
            </a:r>
            <a:r>
              <a:rPr lang="en">
                <a:solidFill>
                  <a:schemeClr val="accent2"/>
                </a:solidFill>
                <a:latin typeface="Cambria"/>
                <a:ea typeface="Cambria"/>
                <a:cs typeface="Cambria"/>
                <a:sym typeface="Cambria"/>
              </a:rPr>
              <a:t>)</a:t>
            </a:r>
            <a:r>
              <a:rPr lang="en"/>
              <a:t> satisfies </a:t>
            </a:r>
            <a:r>
              <a:rPr lang="en">
                <a:solidFill>
                  <a:schemeClr val="accent2"/>
                </a:solidFill>
                <a:latin typeface="Cambria"/>
                <a:ea typeface="Cambria"/>
                <a:cs typeface="Cambria"/>
                <a:sym typeface="Cambria"/>
              </a:rPr>
              <a:t>x</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dy</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(-1)</a:t>
            </a:r>
            <a:r>
              <a:rPr baseline="30000" lang="en">
                <a:solidFill>
                  <a:schemeClr val="accent2"/>
                </a:solidFill>
                <a:latin typeface="Cambria"/>
                <a:ea typeface="Cambria"/>
                <a:cs typeface="Cambria"/>
                <a:sym typeface="Cambria"/>
              </a:rPr>
              <a:t>k</a:t>
            </a:r>
            <a:r>
              <a:rPr lang="en"/>
              <a:t>.</a:t>
            </a:r>
            <a:endParaRPr/>
          </a:p>
          <a:p>
            <a:pPr indent="-317500" lvl="1" marL="914400" rtl="0" algn="l">
              <a:spcBef>
                <a:spcPts val="0"/>
              </a:spcBef>
              <a:spcAft>
                <a:spcPts val="0"/>
              </a:spcAft>
              <a:buSzPts val="1400"/>
              <a:buChar char="○"/>
            </a:pPr>
            <a:r>
              <a:rPr lang="en"/>
              <a:t>Proof: </a:t>
            </a:r>
            <a:r>
              <a:rPr lang="en">
                <a:solidFill>
                  <a:schemeClr val="accent2"/>
                </a:solidFill>
                <a:latin typeface="Cambria"/>
                <a:ea typeface="Cambria"/>
                <a:cs typeface="Cambria"/>
                <a:sym typeface="Cambria"/>
              </a:rPr>
              <a:t>sqrt(d) = (x</a:t>
            </a:r>
            <a:r>
              <a:rPr baseline="-25000" lang="en">
                <a:solidFill>
                  <a:schemeClr val="accent2"/>
                </a:solidFill>
                <a:latin typeface="Cambria"/>
                <a:ea typeface="Cambria"/>
                <a:cs typeface="Cambria"/>
                <a:sym typeface="Cambria"/>
              </a:rPr>
              <a:t>k+1</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k</a:t>
            </a:r>
            <a:r>
              <a:rPr lang="en">
                <a:solidFill>
                  <a:schemeClr val="accent2"/>
                </a:solidFill>
                <a:latin typeface="Cambria"/>
                <a:ea typeface="Cambria"/>
                <a:cs typeface="Cambria"/>
                <a:sym typeface="Cambria"/>
              </a:rPr>
              <a:t> + p</a:t>
            </a:r>
            <a:r>
              <a:rPr baseline="-25000" lang="en">
                <a:solidFill>
                  <a:schemeClr val="accent2"/>
                </a:solidFill>
                <a:latin typeface="Cambria"/>
                <a:ea typeface="Cambria"/>
                <a:cs typeface="Cambria"/>
                <a:sym typeface="Cambria"/>
              </a:rPr>
              <a:t>k-1</a:t>
            </a:r>
            <a:r>
              <a:rPr lang="en">
                <a:solidFill>
                  <a:schemeClr val="accent2"/>
                </a:solidFill>
                <a:latin typeface="Cambria"/>
                <a:ea typeface="Cambria"/>
                <a:cs typeface="Cambria"/>
                <a:sym typeface="Cambria"/>
              </a:rPr>
              <a:t>)/(x</a:t>
            </a:r>
            <a:r>
              <a:rPr baseline="-25000" lang="en">
                <a:solidFill>
                  <a:schemeClr val="accent2"/>
                </a:solidFill>
                <a:latin typeface="Cambria"/>
                <a:ea typeface="Cambria"/>
                <a:cs typeface="Cambria"/>
                <a:sym typeface="Cambria"/>
              </a:rPr>
              <a:t>k+1</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k</a:t>
            </a:r>
            <a:r>
              <a:rPr lang="en">
                <a:solidFill>
                  <a:schemeClr val="accent2"/>
                </a:solidFill>
                <a:latin typeface="Cambria"/>
                <a:ea typeface="Cambria"/>
                <a:cs typeface="Cambria"/>
                <a:sym typeface="Cambria"/>
              </a:rPr>
              <a:t> + q</a:t>
            </a:r>
            <a:r>
              <a:rPr baseline="-25000" lang="en">
                <a:solidFill>
                  <a:schemeClr val="accent2"/>
                </a:solidFill>
                <a:latin typeface="Cambria"/>
                <a:ea typeface="Cambria"/>
                <a:cs typeface="Cambria"/>
                <a:sym typeface="Cambria"/>
              </a:rPr>
              <a:t>k-1</a:t>
            </a:r>
            <a:r>
              <a:rPr lang="en">
                <a:solidFill>
                  <a:schemeClr val="accent2"/>
                </a:solidFill>
                <a:latin typeface="Cambria"/>
                <a:ea typeface="Cambria"/>
                <a:cs typeface="Cambria"/>
                <a:sym typeface="Cambria"/>
              </a:rPr>
              <a:t>)</a:t>
            </a:r>
            <a:r>
              <a:rPr lang="en"/>
              <a:t>, substitute </a:t>
            </a:r>
            <a:r>
              <a:rPr lang="en">
                <a:solidFill>
                  <a:schemeClr val="accent2"/>
                </a:solidFill>
                <a:latin typeface="Cambria"/>
                <a:ea typeface="Cambria"/>
                <a:cs typeface="Cambria"/>
                <a:sym typeface="Cambria"/>
              </a:rPr>
              <a:t>x</a:t>
            </a:r>
            <a:r>
              <a:rPr baseline="-25000" lang="en">
                <a:solidFill>
                  <a:schemeClr val="accent2"/>
                </a:solidFill>
                <a:latin typeface="Cambria"/>
                <a:ea typeface="Cambria"/>
                <a:cs typeface="Cambria"/>
                <a:sym typeface="Cambria"/>
              </a:rPr>
              <a:t>k+1</a:t>
            </a:r>
            <a:r>
              <a:rPr lang="en">
                <a:solidFill>
                  <a:schemeClr val="accent2"/>
                </a:solidFill>
                <a:latin typeface="Cambria"/>
                <a:ea typeface="Cambria"/>
                <a:cs typeface="Cambria"/>
                <a:sym typeface="Cambria"/>
              </a:rPr>
              <a:t> = x</a:t>
            </a:r>
            <a:r>
              <a:rPr baseline="-25000" lang="en">
                <a:solidFill>
                  <a:schemeClr val="accent2"/>
                </a:solidFill>
                <a:latin typeface="Cambria"/>
                <a:ea typeface="Cambria"/>
                <a:cs typeface="Cambria"/>
                <a:sym typeface="Cambria"/>
              </a:rPr>
              <a:t>1</a:t>
            </a:r>
            <a:r>
              <a:rPr lang="en">
                <a:solidFill>
                  <a:schemeClr val="accent2"/>
                </a:solidFill>
                <a:latin typeface="Cambria"/>
                <a:ea typeface="Cambria"/>
                <a:cs typeface="Cambria"/>
                <a:sym typeface="Cambria"/>
              </a:rPr>
              <a:t> = 1/(sqrt(d)-a</a:t>
            </a:r>
            <a:r>
              <a:rPr baseline="-25000" lang="en">
                <a:solidFill>
                  <a:schemeClr val="accent2"/>
                </a:solidFill>
                <a:latin typeface="Cambria"/>
                <a:ea typeface="Cambria"/>
                <a:cs typeface="Cambria"/>
                <a:sym typeface="Cambria"/>
              </a:rPr>
              <a:t>0</a:t>
            </a:r>
            <a:r>
              <a:rPr lang="en">
                <a:solidFill>
                  <a:schemeClr val="accent2"/>
                </a:solidFill>
                <a:latin typeface="Cambria"/>
                <a:ea typeface="Cambria"/>
                <a:cs typeface="Cambria"/>
                <a:sym typeface="Cambria"/>
              </a:rPr>
              <a:t>)</a:t>
            </a:r>
            <a:r>
              <a:rPr lang="en"/>
              <a:t> and eliminate </a:t>
            </a:r>
            <a:r>
              <a:rPr lang="en">
                <a:solidFill>
                  <a:schemeClr val="accent2"/>
                </a:solidFill>
                <a:latin typeface="Cambria"/>
                <a:ea typeface="Cambria"/>
                <a:cs typeface="Cambria"/>
                <a:sym typeface="Cambria"/>
              </a:rPr>
              <a:t>a</a:t>
            </a:r>
            <a:r>
              <a:rPr baseline="-25000" lang="en">
                <a:solidFill>
                  <a:schemeClr val="accent2"/>
                </a:solidFill>
                <a:latin typeface="Cambria"/>
                <a:ea typeface="Cambria"/>
                <a:cs typeface="Cambria"/>
                <a:sym typeface="Cambria"/>
              </a:rPr>
              <a:t>0</a:t>
            </a:r>
            <a:endParaRPr baseline="-25000"/>
          </a:p>
          <a:p>
            <a:pPr indent="-342900" lvl="0" marL="457200" rtl="0" algn="l">
              <a:spcBef>
                <a:spcPts val="0"/>
              </a:spcBef>
              <a:spcAft>
                <a:spcPts val="0"/>
              </a:spcAft>
              <a:buSzPts val="1800"/>
              <a:buChar char="●"/>
            </a:pPr>
            <a:r>
              <a:rPr lang="en"/>
              <a:t>Theorem: If </a:t>
            </a:r>
            <a:r>
              <a:rPr lang="en">
                <a:solidFill>
                  <a:schemeClr val="accent2"/>
                </a:solidFill>
                <a:latin typeface="Cambria"/>
                <a:ea typeface="Cambria"/>
                <a:cs typeface="Cambria"/>
                <a:sym typeface="Cambria"/>
              </a:rPr>
              <a:t>(p,q)</a:t>
            </a:r>
            <a:r>
              <a:rPr lang="en"/>
              <a:t> satisfies </a:t>
            </a:r>
            <a:r>
              <a:rPr lang="en">
                <a:solidFill>
                  <a:schemeClr val="accent2"/>
                </a:solidFill>
                <a:latin typeface="Cambria"/>
                <a:ea typeface="Cambria"/>
                <a:cs typeface="Cambria"/>
                <a:sym typeface="Cambria"/>
              </a:rPr>
              <a:t>x</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dy</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1</a:t>
            </a:r>
            <a:r>
              <a:rPr lang="en"/>
              <a:t>, and </a:t>
            </a:r>
            <a:r>
              <a:rPr lang="en">
                <a:solidFill>
                  <a:schemeClr val="accent2"/>
                </a:solidFill>
                <a:latin typeface="Cambria"/>
                <a:ea typeface="Cambria"/>
                <a:cs typeface="Cambria"/>
                <a:sym typeface="Cambria"/>
              </a:rPr>
              <a:t>p</a:t>
            </a:r>
            <a:r>
              <a:rPr lang="en"/>
              <a:t>,</a:t>
            </a:r>
            <a:r>
              <a:rPr lang="en">
                <a:solidFill>
                  <a:schemeClr val="accent2"/>
                </a:solidFill>
                <a:latin typeface="Cambria"/>
                <a:ea typeface="Cambria"/>
                <a:cs typeface="Cambria"/>
                <a:sym typeface="Cambria"/>
              </a:rPr>
              <a:t>q</a:t>
            </a:r>
            <a:r>
              <a:rPr lang="en"/>
              <a:t> are coprime, then </a:t>
            </a:r>
            <a:r>
              <a:rPr lang="en">
                <a:solidFill>
                  <a:schemeClr val="accent2"/>
                </a:solidFill>
                <a:latin typeface="Cambria"/>
                <a:ea typeface="Cambria"/>
                <a:cs typeface="Cambria"/>
                <a:sym typeface="Cambria"/>
              </a:rPr>
              <a:t>p/q</a:t>
            </a:r>
            <a:r>
              <a:rPr lang="en"/>
              <a:t> is a convergent to </a:t>
            </a:r>
            <a:r>
              <a:rPr lang="en">
                <a:solidFill>
                  <a:schemeClr val="accent2"/>
                </a:solidFill>
                <a:latin typeface="Cambria"/>
                <a:ea typeface="Cambria"/>
                <a:cs typeface="Cambria"/>
                <a:sym typeface="Cambria"/>
              </a:rPr>
              <a:t>sqrt(d)</a:t>
            </a:r>
            <a:r>
              <a:rPr lang="en"/>
              <a:t>.</a:t>
            </a:r>
            <a:endParaRPr/>
          </a:p>
          <a:p>
            <a:pPr indent="-317500" lvl="1" marL="914400" rtl="0" algn="l">
              <a:spcBef>
                <a:spcPts val="0"/>
              </a:spcBef>
              <a:spcAft>
                <a:spcPts val="0"/>
              </a:spcAft>
              <a:buSzPts val="1400"/>
              <a:buChar char="○"/>
            </a:pPr>
            <a:r>
              <a:rPr lang="en"/>
              <a:t>Proof: If </a:t>
            </a:r>
            <a:r>
              <a:rPr lang="en">
                <a:solidFill>
                  <a:schemeClr val="accent2"/>
                </a:solidFill>
                <a:latin typeface="Cambria"/>
                <a:ea typeface="Cambria"/>
                <a:cs typeface="Cambria"/>
                <a:sym typeface="Cambria"/>
              </a:rPr>
              <a:t>d &gt; 3</a:t>
            </a:r>
            <a:r>
              <a:rPr lang="en"/>
              <a:t>, then </a:t>
            </a:r>
            <a:r>
              <a:rPr lang="en">
                <a:solidFill>
                  <a:schemeClr val="accent2"/>
                </a:solidFill>
                <a:latin typeface="Cambria"/>
                <a:ea typeface="Cambria"/>
                <a:cs typeface="Cambria"/>
                <a:sym typeface="Cambria"/>
              </a:rPr>
              <a:t>|p/q - sqrt(d)| = (p - q*sqrt(d))/q = 1/(q * (p + q*sqrt(d))) &lt; 1/(2q</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a:t>
            </a:r>
            <a:r>
              <a:rPr lang="en"/>
              <a:t>. The case of</a:t>
            </a:r>
            <a:r>
              <a:rPr lang="en">
                <a:solidFill>
                  <a:schemeClr val="accent2"/>
                </a:solidFill>
              </a:rPr>
              <a:t> </a:t>
            </a:r>
            <a:r>
              <a:rPr lang="en">
                <a:solidFill>
                  <a:schemeClr val="accent2"/>
                </a:solidFill>
                <a:latin typeface="Cambria"/>
                <a:ea typeface="Cambria"/>
                <a:cs typeface="Cambria"/>
                <a:sym typeface="Cambria"/>
              </a:rPr>
              <a:t>d=2,3</a:t>
            </a:r>
            <a:r>
              <a:rPr lang="en"/>
              <a:t> can be verified separately.</a:t>
            </a:r>
            <a:endParaRPr/>
          </a:p>
          <a:p>
            <a:pPr indent="-342900" lvl="0" marL="457200" rtl="0" algn="l">
              <a:spcBef>
                <a:spcPts val="0"/>
              </a:spcBef>
              <a:spcAft>
                <a:spcPts val="0"/>
              </a:spcAft>
              <a:buSzPts val="1800"/>
              <a:buChar char="●"/>
            </a:pPr>
            <a:r>
              <a:rPr lang="en"/>
              <a:t>If the smallest nontrivial solution to Pell's equation is </a:t>
            </a:r>
            <a:r>
              <a:rPr lang="en">
                <a:solidFill>
                  <a:schemeClr val="accent2"/>
                </a:solidFill>
                <a:latin typeface="Cambria"/>
                <a:ea typeface="Cambria"/>
                <a:cs typeface="Cambria"/>
                <a:sym typeface="Cambria"/>
              </a:rPr>
              <a:t>(p,q)</a:t>
            </a:r>
            <a:r>
              <a:rPr lang="en"/>
              <a:t>, then all the solutions to Pell's equation are the coefficients of </a:t>
            </a:r>
            <a:r>
              <a:rPr lang="en">
                <a:solidFill>
                  <a:schemeClr val="accent2"/>
                </a:solidFill>
                <a:latin typeface="Cambria"/>
                <a:ea typeface="Cambria"/>
                <a:cs typeface="Cambria"/>
                <a:sym typeface="Cambria"/>
              </a:rPr>
              <a:t>(p+q*sqrt(d))</a:t>
            </a:r>
            <a:r>
              <a:rPr baseline="30000" lang="en">
                <a:solidFill>
                  <a:schemeClr val="accent2"/>
                </a:solidFill>
                <a:latin typeface="Cambria"/>
                <a:ea typeface="Cambria"/>
                <a:cs typeface="Cambria"/>
                <a:sym typeface="Cambria"/>
              </a:rPr>
              <a:t>k</a:t>
            </a:r>
            <a:r>
              <a:rPr lang="en"/>
              <a:t> for nonnegative </a:t>
            </a:r>
            <a:r>
              <a:rPr lang="en">
                <a:solidFill>
                  <a:schemeClr val="accent2"/>
                </a:solidFill>
                <a:latin typeface="Cambria"/>
                <a:ea typeface="Cambria"/>
                <a:cs typeface="Cambria"/>
                <a:sym typeface="Cambria"/>
              </a:rPr>
              <a:t>k</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Archimedes' Cattle Problem</a:t>
            </a:r>
            <a:endParaRPr/>
          </a:p>
        </p:txBody>
      </p:sp>
      <p:sp>
        <p:nvSpPr>
          <p:cNvPr id="148" name="Google Shape;148;p26"/>
          <p:cNvSpPr txBox="1"/>
          <p:nvPr>
            <p:ph idx="1" type="body"/>
          </p:nvPr>
        </p:nvSpPr>
        <p:spPr>
          <a:xfrm>
            <a:off x="311700" y="1152475"/>
            <a:ext cx="4767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Attributed to Archimedes, discovered from a 44-line poem from a Greek manuscript</a:t>
            </a:r>
            <a:endParaRPr/>
          </a:p>
          <a:p>
            <a:pPr indent="-342900" lvl="0" marL="457200" rtl="0" algn="l">
              <a:spcBef>
                <a:spcPts val="0"/>
              </a:spcBef>
              <a:spcAft>
                <a:spcPts val="0"/>
              </a:spcAft>
              <a:buSzPts val="1800"/>
              <a:buChar char="●"/>
            </a:pPr>
            <a:r>
              <a:rPr lang="en"/>
              <a:t>The first set of equations is linear, and positive integer solutions can be found with relative ease.</a:t>
            </a:r>
            <a:endParaRPr/>
          </a:p>
          <a:p>
            <a:pPr indent="-342900" lvl="0" marL="457200" rtl="0" algn="l">
              <a:spcBef>
                <a:spcPts val="0"/>
              </a:spcBef>
              <a:spcAft>
                <a:spcPts val="0"/>
              </a:spcAft>
              <a:buSzPts val="1800"/>
              <a:buChar char="●"/>
            </a:pPr>
            <a:r>
              <a:rPr lang="en"/>
              <a:t>But the last two conditions are hard to deal with...</a:t>
            </a:r>
            <a:endParaRPr/>
          </a:p>
        </p:txBody>
      </p:sp>
      <p:pic>
        <p:nvPicPr>
          <p:cNvPr id="149" name="Google Shape;149;p26"/>
          <p:cNvPicPr preferRelativeResize="0"/>
          <p:nvPr/>
        </p:nvPicPr>
        <p:blipFill>
          <a:blip r:embed="rId3">
            <a:alphaModFix/>
          </a:blip>
          <a:stretch>
            <a:fillRect/>
          </a:stretch>
        </p:blipFill>
        <p:spPr>
          <a:xfrm>
            <a:off x="5255180" y="1017725"/>
            <a:ext cx="3888819" cy="4125775"/>
          </a:xfrm>
          <a:prstGeom prst="rect">
            <a:avLst/>
          </a:prstGeom>
          <a:noFill/>
          <a:ln>
            <a:noFill/>
          </a:ln>
        </p:spPr>
      </p:pic>
      <p:pic>
        <p:nvPicPr>
          <p:cNvPr id="150" name="Google Shape;150;p26"/>
          <p:cNvPicPr preferRelativeResize="0"/>
          <p:nvPr/>
        </p:nvPicPr>
        <p:blipFill>
          <a:blip r:embed="rId4">
            <a:alphaModFix/>
          </a:blip>
          <a:stretch>
            <a:fillRect/>
          </a:stretch>
        </p:blipFill>
        <p:spPr>
          <a:xfrm>
            <a:off x="482750" y="3805075"/>
            <a:ext cx="958650" cy="1299500"/>
          </a:xfrm>
          <a:prstGeom prst="rect">
            <a:avLst/>
          </a:prstGeom>
          <a:noFill/>
          <a:ln>
            <a:noFill/>
          </a:ln>
        </p:spPr>
      </p:pic>
      <p:sp>
        <p:nvSpPr>
          <p:cNvPr id="151" name="Google Shape;151;p26"/>
          <p:cNvSpPr txBox="1"/>
          <p:nvPr>
            <p:ph idx="1" type="body"/>
          </p:nvPr>
        </p:nvSpPr>
        <p:spPr>
          <a:xfrm>
            <a:off x="1486200" y="4170825"/>
            <a:ext cx="3085800" cy="76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The smallest solution to the first set of equations. All of the other solutions are multiples of this solution.</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Archimedes' Cattle Problem</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solution we are looking for is </a:t>
            </a:r>
            <a:r>
              <a:rPr lang="en">
                <a:solidFill>
                  <a:schemeClr val="accent2"/>
                </a:solidFill>
                <a:latin typeface="Cambria"/>
                <a:ea typeface="Cambria"/>
                <a:cs typeface="Cambria"/>
                <a:sym typeface="Cambria"/>
              </a:rPr>
              <a:t>k</a:t>
            </a:r>
            <a:r>
              <a:rPr lang="en"/>
              <a:t> times the solution on the previous slide, for some unknown integer </a:t>
            </a:r>
            <a:r>
              <a:rPr lang="en">
                <a:solidFill>
                  <a:schemeClr val="accent2"/>
                </a:solidFill>
                <a:latin typeface="Cambria"/>
                <a:ea typeface="Cambria"/>
                <a:cs typeface="Cambria"/>
                <a:sym typeface="Cambria"/>
              </a:rPr>
              <a:t>k</a:t>
            </a:r>
            <a:r>
              <a:rPr lang="en"/>
              <a:t>.</a:t>
            </a:r>
            <a:endParaRPr/>
          </a:p>
          <a:p>
            <a:pPr indent="-342900" lvl="0" marL="457200" rtl="0" algn="l">
              <a:spcBef>
                <a:spcPts val="0"/>
              </a:spcBef>
              <a:spcAft>
                <a:spcPts val="0"/>
              </a:spcAft>
              <a:buSzPts val="1800"/>
              <a:buChar char="●"/>
            </a:pPr>
            <a:r>
              <a:rPr lang="en"/>
              <a:t>Condition 1: </a:t>
            </a:r>
            <a:r>
              <a:rPr lang="en">
                <a:solidFill>
                  <a:schemeClr val="accent2"/>
                </a:solidFill>
                <a:latin typeface="Cambria"/>
                <a:ea typeface="Cambria"/>
                <a:cs typeface="Cambria"/>
                <a:sym typeface="Cambria"/>
              </a:rPr>
              <a:t>(B+W)k</a:t>
            </a:r>
            <a:r>
              <a:rPr lang="en"/>
              <a:t> is square =&gt; </a:t>
            </a:r>
            <a:r>
              <a:rPr lang="en">
                <a:solidFill>
                  <a:schemeClr val="accent2"/>
                </a:solidFill>
                <a:latin typeface="Cambria"/>
                <a:ea typeface="Cambria"/>
                <a:cs typeface="Cambria"/>
                <a:sym typeface="Cambria"/>
              </a:rPr>
              <a:t>k = 4456749 * r</a:t>
            </a:r>
            <a:r>
              <a:rPr baseline="30000" lang="en">
                <a:solidFill>
                  <a:schemeClr val="accent2"/>
                </a:solidFill>
                <a:latin typeface="Cambria"/>
                <a:ea typeface="Cambria"/>
                <a:cs typeface="Cambria"/>
                <a:sym typeface="Cambria"/>
              </a:rPr>
              <a:t>2</a:t>
            </a:r>
            <a:endParaRPr baseline="30000">
              <a:solidFill>
                <a:schemeClr val="accent2"/>
              </a:solidFill>
              <a:latin typeface="Cambria"/>
              <a:ea typeface="Cambria"/>
              <a:cs typeface="Cambria"/>
              <a:sym typeface="Cambria"/>
            </a:endParaRPr>
          </a:p>
          <a:p>
            <a:pPr indent="-342900" lvl="0" marL="457200" rtl="0" algn="l">
              <a:spcBef>
                <a:spcPts val="0"/>
              </a:spcBef>
              <a:spcAft>
                <a:spcPts val="0"/>
              </a:spcAft>
              <a:buSzPts val="1800"/>
              <a:buChar char="●"/>
            </a:pPr>
            <a:r>
              <a:rPr lang="en"/>
              <a:t>Condition 2: </a:t>
            </a:r>
            <a:r>
              <a:rPr lang="en">
                <a:solidFill>
                  <a:schemeClr val="accent2"/>
                </a:solidFill>
                <a:latin typeface="Cambria"/>
                <a:ea typeface="Cambria"/>
                <a:cs typeface="Cambria"/>
                <a:sym typeface="Cambria"/>
              </a:rPr>
              <a:t>(Y+D)k</a:t>
            </a:r>
            <a:r>
              <a:rPr lang="en"/>
              <a:t> is triangular =&gt; </a:t>
            </a:r>
            <a:r>
              <a:rPr lang="en">
                <a:solidFill>
                  <a:schemeClr val="accent2"/>
                </a:solidFill>
                <a:latin typeface="Cambria"/>
                <a:ea typeface="Cambria"/>
                <a:cs typeface="Cambria"/>
                <a:sym typeface="Cambria"/>
              </a:rPr>
              <a:t>11507447 * k = (s</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+s)/2</a:t>
            </a:r>
            <a:endParaRPr/>
          </a:p>
          <a:p>
            <a:pPr indent="-342900" lvl="0" marL="457200" rtl="0" algn="l">
              <a:spcBef>
                <a:spcPts val="0"/>
              </a:spcBef>
              <a:spcAft>
                <a:spcPts val="0"/>
              </a:spcAft>
              <a:buSzPts val="1800"/>
              <a:buChar char="●"/>
            </a:pPr>
            <a:r>
              <a:rPr lang="en"/>
              <a:t>Combining these conditions: </a:t>
            </a:r>
            <a:r>
              <a:rPr lang="en">
                <a:solidFill>
                  <a:schemeClr val="accent2"/>
                </a:solidFill>
                <a:latin typeface="Cambria"/>
                <a:ea typeface="Cambria"/>
                <a:cs typeface="Cambria"/>
                <a:sym typeface="Cambria"/>
              </a:rPr>
              <a:t>s</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s - 2 * </a:t>
            </a:r>
            <a:r>
              <a:rPr lang="en">
                <a:solidFill>
                  <a:schemeClr val="accent2"/>
                </a:solidFill>
                <a:latin typeface="Cambria"/>
                <a:ea typeface="Cambria"/>
                <a:cs typeface="Cambria"/>
                <a:sym typeface="Cambria"/>
              </a:rPr>
              <a:t>11507447 * 4456749 * r</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0</a:t>
            </a:r>
            <a:endParaRPr>
              <a:solidFill>
                <a:schemeClr val="accent2"/>
              </a:solidFill>
              <a:latin typeface="Cambria"/>
              <a:ea typeface="Cambria"/>
              <a:cs typeface="Cambria"/>
              <a:sym typeface="Cambria"/>
            </a:endParaRPr>
          </a:p>
          <a:p>
            <a:pPr indent="-342900" lvl="0" marL="457200" rtl="0" algn="l">
              <a:spcBef>
                <a:spcPts val="0"/>
              </a:spcBef>
              <a:spcAft>
                <a:spcPts val="0"/>
              </a:spcAft>
              <a:buSzPts val="1800"/>
              <a:buChar char="●"/>
            </a:pPr>
            <a:r>
              <a:rPr lang="en"/>
              <a:t>Discriminant must be a square, so </a:t>
            </a:r>
            <a:r>
              <a:rPr lang="en">
                <a:solidFill>
                  <a:schemeClr val="accent2"/>
                </a:solidFill>
                <a:latin typeface="Cambria"/>
                <a:ea typeface="Cambria"/>
                <a:cs typeface="Cambria"/>
                <a:sym typeface="Cambria"/>
              </a:rPr>
              <a:t>t</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- 410286423278424 * r</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1</a:t>
            </a:r>
            <a:endParaRPr>
              <a:solidFill>
                <a:schemeClr val="accent2"/>
              </a:solidFill>
              <a:latin typeface="Cambria"/>
              <a:ea typeface="Cambria"/>
              <a:cs typeface="Cambria"/>
              <a:sym typeface="Cambria"/>
            </a:endParaRPr>
          </a:p>
          <a:p>
            <a:pPr indent="-317500" lvl="1" marL="914400" rtl="0" algn="l">
              <a:spcBef>
                <a:spcPts val="0"/>
              </a:spcBef>
              <a:spcAft>
                <a:spcPts val="0"/>
              </a:spcAft>
              <a:buSzPts val="1400"/>
              <a:buChar char="○"/>
            </a:pPr>
            <a:r>
              <a:rPr lang="en"/>
              <a:t>This is a Pell Equation!!!!!!</a:t>
            </a:r>
            <a:endParaRPr/>
          </a:p>
          <a:p>
            <a:pPr indent="-317500" lvl="1" marL="914400" rtl="0" algn="l">
              <a:spcBef>
                <a:spcPts val="0"/>
              </a:spcBef>
              <a:spcAft>
                <a:spcPts val="0"/>
              </a:spcAft>
              <a:buSzPts val="1400"/>
              <a:buChar char="○"/>
            </a:pPr>
            <a:r>
              <a:rPr lang="en"/>
              <a:t>Note that </a:t>
            </a:r>
            <a:r>
              <a:rPr lang="en">
                <a:solidFill>
                  <a:schemeClr val="accent2"/>
                </a:solidFill>
                <a:latin typeface="Cambria"/>
                <a:ea typeface="Cambria"/>
                <a:cs typeface="Cambria"/>
                <a:sym typeface="Cambria"/>
              </a:rPr>
              <a:t>410286423278424 = 4729494 * 9314</a:t>
            </a:r>
            <a:r>
              <a:rPr baseline="30000" lang="en">
                <a:solidFill>
                  <a:schemeClr val="accent2"/>
                </a:solidFill>
                <a:latin typeface="Cambria"/>
                <a:ea typeface="Cambria"/>
                <a:cs typeface="Cambria"/>
                <a:sym typeface="Cambria"/>
              </a:rPr>
              <a:t>2</a:t>
            </a:r>
            <a:r>
              <a:rPr lang="en"/>
              <a:t>, so the fundamental solution is a solution to the Pell equation with </a:t>
            </a:r>
            <a:r>
              <a:rPr lang="en">
                <a:solidFill>
                  <a:schemeClr val="accent2"/>
                </a:solidFill>
                <a:latin typeface="Cambria"/>
                <a:ea typeface="Cambria"/>
                <a:cs typeface="Cambria"/>
                <a:sym typeface="Cambria"/>
              </a:rPr>
              <a:t>d = 4729494</a:t>
            </a:r>
            <a:endParaRPr/>
          </a:p>
          <a:p>
            <a:pPr indent="-342900" lvl="0" marL="457200" rtl="0" algn="l">
              <a:spcBef>
                <a:spcPts val="0"/>
              </a:spcBef>
              <a:spcAft>
                <a:spcPts val="0"/>
              </a:spcAft>
              <a:buSzPts val="1800"/>
              <a:buChar char="●"/>
            </a:pPr>
            <a:r>
              <a:rPr lang="en"/>
              <a:t>The number of cattle of the Sun that once grazed on the plains of Sicily is over </a:t>
            </a:r>
            <a:r>
              <a:rPr lang="en">
                <a:solidFill>
                  <a:schemeClr val="accent2"/>
                </a:solidFill>
                <a:latin typeface="Cambria"/>
                <a:ea typeface="Cambria"/>
                <a:cs typeface="Cambria"/>
                <a:sym typeface="Cambria"/>
              </a:rPr>
              <a:t>7.76 * 10</a:t>
            </a:r>
            <a:r>
              <a:rPr baseline="30000" lang="en">
                <a:solidFill>
                  <a:schemeClr val="accent2"/>
                </a:solidFill>
                <a:latin typeface="Cambria"/>
                <a:ea typeface="Cambria"/>
                <a:cs typeface="Cambria"/>
                <a:sym typeface="Cambria"/>
              </a:rPr>
              <a:t>206545</a:t>
            </a:r>
            <a:r>
              <a:rPr lang="en"/>
              <a:t>.</a:t>
            </a:r>
            <a:endParaRPr>
              <a:solidFill>
                <a:schemeClr val="accent2"/>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Takeaways</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continued fraction of </a:t>
            </a:r>
            <a:r>
              <a:rPr lang="en">
                <a:solidFill>
                  <a:schemeClr val="accent2"/>
                </a:solidFill>
                <a:latin typeface="Cambria"/>
                <a:ea typeface="Cambria"/>
                <a:cs typeface="Cambria"/>
                <a:sym typeface="Cambria"/>
              </a:rPr>
              <a:t>a</a:t>
            </a:r>
            <a:r>
              <a:rPr lang="en"/>
              <a:t> gives convergents </a:t>
            </a:r>
            <a:r>
              <a:rPr lang="en">
                <a:solidFill>
                  <a:schemeClr val="accent2"/>
                </a:solidFill>
                <a:latin typeface="Cambria"/>
                <a:ea typeface="Cambria"/>
                <a:cs typeface="Cambria"/>
                <a:sym typeface="Cambria"/>
              </a:rPr>
              <a:t>p/q</a:t>
            </a:r>
            <a:r>
              <a:rPr lang="en"/>
              <a:t> that are within </a:t>
            </a:r>
            <a:r>
              <a:rPr lang="en">
                <a:solidFill>
                  <a:schemeClr val="accent2"/>
                </a:solidFill>
                <a:latin typeface="Cambria"/>
                <a:ea typeface="Cambria"/>
                <a:cs typeface="Cambria"/>
                <a:sym typeface="Cambria"/>
              </a:rPr>
              <a:t>1/q</a:t>
            </a:r>
            <a:r>
              <a:rPr baseline="30000" lang="en">
                <a:solidFill>
                  <a:schemeClr val="accent2"/>
                </a:solidFill>
                <a:latin typeface="Cambria"/>
                <a:ea typeface="Cambria"/>
                <a:cs typeface="Cambria"/>
                <a:sym typeface="Cambria"/>
              </a:rPr>
              <a:t>2</a:t>
            </a:r>
            <a:r>
              <a:rPr lang="en"/>
              <a:t> of </a:t>
            </a:r>
            <a:r>
              <a:rPr lang="en">
                <a:solidFill>
                  <a:schemeClr val="accent2"/>
                </a:solidFill>
                <a:latin typeface="Cambria"/>
                <a:ea typeface="Cambria"/>
                <a:cs typeface="Cambria"/>
                <a:sym typeface="Cambria"/>
              </a:rPr>
              <a:t>a</a:t>
            </a:r>
            <a:r>
              <a:rPr lang="en"/>
              <a:t>.</a:t>
            </a:r>
            <a:endParaRPr/>
          </a:p>
          <a:p>
            <a:pPr indent="-317500" lvl="1" marL="914400" rtl="0" algn="l">
              <a:spcBef>
                <a:spcPts val="0"/>
              </a:spcBef>
              <a:spcAft>
                <a:spcPts val="0"/>
              </a:spcAft>
              <a:buSzPts val="1400"/>
              <a:buChar char="○"/>
            </a:pPr>
            <a:r>
              <a:rPr lang="en"/>
              <a:t>These are, in a sense, the "best" rational approximations for </a:t>
            </a:r>
            <a:r>
              <a:rPr lang="en">
                <a:solidFill>
                  <a:schemeClr val="accent2"/>
                </a:solidFill>
                <a:latin typeface="Cambria"/>
                <a:ea typeface="Cambria"/>
                <a:cs typeface="Cambria"/>
                <a:sym typeface="Cambria"/>
              </a:rPr>
              <a:t>a</a:t>
            </a:r>
            <a:r>
              <a:rPr lang="en"/>
              <a:t>.</a:t>
            </a:r>
            <a:endParaRPr/>
          </a:p>
          <a:p>
            <a:pPr indent="-342900" lvl="0" marL="457200" rtl="0" algn="l">
              <a:spcBef>
                <a:spcPts val="0"/>
              </a:spcBef>
              <a:spcAft>
                <a:spcPts val="0"/>
              </a:spcAft>
              <a:buSzPts val="1800"/>
              <a:buChar char="●"/>
            </a:pPr>
            <a:r>
              <a:rPr lang="en"/>
              <a:t>The "most irrational" number is the golden ratio.</a:t>
            </a:r>
            <a:endParaRPr/>
          </a:p>
          <a:p>
            <a:pPr indent="-342900" lvl="0" marL="457200" rtl="0" algn="l">
              <a:spcBef>
                <a:spcPts val="0"/>
              </a:spcBef>
              <a:spcAft>
                <a:spcPts val="0"/>
              </a:spcAft>
              <a:buSzPts val="1800"/>
              <a:buChar char="●"/>
            </a:pPr>
            <a:r>
              <a:rPr lang="en"/>
              <a:t>Convergents give integer solutions to Pell Equation </a:t>
            </a:r>
            <a:r>
              <a:rPr lang="en">
                <a:solidFill>
                  <a:schemeClr val="accent2"/>
                </a:solidFill>
                <a:latin typeface="Cambria"/>
                <a:ea typeface="Cambria"/>
                <a:cs typeface="Cambria"/>
                <a:sym typeface="Cambria"/>
              </a:rPr>
              <a:t>x</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dy</a:t>
            </a:r>
            <a:r>
              <a:rPr baseline="30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1</a:t>
            </a:r>
            <a:r>
              <a:rPr lang="en"/>
              <a:t>.</a:t>
            </a:r>
            <a:endParaRPr/>
          </a:p>
          <a:p>
            <a:pPr indent="-342900" lvl="0" marL="457200" rtl="0" algn="l">
              <a:spcBef>
                <a:spcPts val="0"/>
              </a:spcBef>
              <a:spcAft>
                <a:spcPts val="0"/>
              </a:spcAft>
              <a:buSzPts val="1800"/>
              <a:buChar char="●"/>
            </a:pPr>
            <a:r>
              <a:rPr lang="en"/>
              <a:t>The sun god has a lot of cattle.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Measuring Irrationality</a:t>
            </a:r>
            <a:endParaRPr sz="2000"/>
          </a:p>
          <a:p>
            <a:pPr indent="-330200" lvl="1" marL="914400" rtl="0" algn="l">
              <a:spcBef>
                <a:spcPts val="0"/>
              </a:spcBef>
              <a:spcAft>
                <a:spcPts val="0"/>
              </a:spcAft>
              <a:buSzPts val="1600"/>
              <a:buChar char="○"/>
            </a:pPr>
            <a:r>
              <a:rPr lang="en" sz="1600"/>
              <a:t>Diophantine Approximations</a:t>
            </a:r>
            <a:endParaRPr sz="1600"/>
          </a:p>
          <a:p>
            <a:pPr indent="-330200" lvl="1" marL="914400" rtl="0" algn="l">
              <a:spcBef>
                <a:spcPts val="0"/>
              </a:spcBef>
              <a:spcAft>
                <a:spcPts val="0"/>
              </a:spcAft>
              <a:buSzPts val="1600"/>
              <a:buChar char="○"/>
            </a:pPr>
            <a:r>
              <a:rPr lang="en" sz="1600"/>
              <a:t>Dirichlet's Approximation Theorem</a:t>
            </a:r>
            <a:endParaRPr sz="1600"/>
          </a:p>
          <a:p>
            <a:pPr indent="-330200" lvl="1" marL="914400" rtl="0" algn="l">
              <a:spcBef>
                <a:spcPts val="0"/>
              </a:spcBef>
              <a:spcAft>
                <a:spcPts val="0"/>
              </a:spcAft>
              <a:buSzPts val="1600"/>
              <a:buChar char="○"/>
            </a:pPr>
            <a:r>
              <a:rPr lang="en" sz="1600"/>
              <a:t>Roth's Theorem</a:t>
            </a:r>
            <a:endParaRPr sz="1600"/>
          </a:p>
          <a:p>
            <a:pPr indent="-355600" lvl="0" marL="457200" rtl="0" algn="l">
              <a:spcBef>
                <a:spcPts val="0"/>
              </a:spcBef>
              <a:spcAft>
                <a:spcPts val="0"/>
              </a:spcAft>
              <a:buSzPts val="2000"/>
              <a:buChar char="●"/>
            </a:pPr>
            <a:r>
              <a:rPr lang="en" sz="2000"/>
              <a:t>Continued Fractions</a:t>
            </a:r>
            <a:endParaRPr sz="2000"/>
          </a:p>
          <a:p>
            <a:pPr indent="-330200" lvl="1" marL="914400" rtl="0" algn="l">
              <a:spcBef>
                <a:spcPts val="0"/>
              </a:spcBef>
              <a:spcAft>
                <a:spcPts val="0"/>
              </a:spcAft>
              <a:buSzPts val="1600"/>
              <a:buChar char="○"/>
            </a:pPr>
            <a:r>
              <a:rPr lang="en" sz="1600"/>
              <a:t>Properties of Convergents</a:t>
            </a:r>
            <a:endParaRPr sz="1600"/>
          </a:p>
          <a:p>
            <a:pPr indent="-330200" lvl="1" marL="914400" rtl="0" algn="l">
              <a:spcBef>
                <a:spcPts val="0"/>
              </a:spcBef>
              <a:spcAft>
                <a:spcPts val="0"/>
              </a:spcAft>
              <a:buSzPts val="1600"/>
              <a:buChar char="○"/>
            </a:pPr>
            <a:r>
              <a:rPr lang="en" sz="1600"/>
              <a:t>Periodicity</a:t>
            </a:r>
            <a:endParaRPr sz="1600"/>
          </a:p>
          <a:p>
            <a:pPr indent="-355600" lvl="0" marL="457200" rtl="0" algn="l">
              <a:spcBef>
                <a:spcPts val="0"/>
              </a:spcBef>
              <a:spcAft>
                <a:spcPts val="0"/>
              </a:spcAft>
              <a:buSzPts val="2000"/>
              <a:buChar char="●"/>
            </a:pPr>
            <a:r>
              <a:rPr lang="en" sz="2000"/>
              <a:t>Pell's Equation</a:t>
            </a:r>
            <a:endParaRPr sz="2000"/>
          </a:p>
          <a:p>
            <a:pPr indent="-330200" lvl="1" marL="914400" rtl="0" algn="l">
              <a:spcBef>
                <a:spcPts val="0"/>
              </a:spcBef>
              <a:spcAft>
                <a:spcPts val="0"/>
              </a:spcAft>
              <a:buSzPts val="1600"/>
              <a:buChar char="○"/>
            </a:pPr>
            <a:r>
              <a:rPr lang="en" sz="1600"/>
              <a:t>How do we find solutions?</a:t>
            </a:r>
            <a:endParaRPr sz="1600"/>
          </a:p>
          <a:p>
            <a:pPr indent="-330200" lvl="1" marL="914400" rtl="0" algn="l">
              <a:spcBef>
                <a:spcPts val="0"/>
              </a:spcBef>
              <a:spcAft>
                <a:spcPts val="0"/>
              </a:spcAft>
              <a:buSzPts val="1600"/>
              <a:buChar char="○"/>
            </a:pPr>
            <a:r>
              <a:rPr lang="en" sz="1600"/>
              <a:t>Archimedes' Cattle Problem</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Measuring Irrationality</a:t>
            </a:r>
            <a:endParaRPr/>
          </a:p>
        </p:txBody>
      </p:sp>
      <p:sp>
        <p:nvSpPr>
          <p:cNvPr id="67" name="Google Shape;67;p1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some irrationals are more irrational than others? What is the "most irrational" number?</a:t>
            </a:r>
            <a:endParaRPr/>
          </a:p>
        </p:txBody>
      </p:sp>
      <p:sp>
        <p:nvSpPr>
          <p:cNvPr id="68" name="Google Shape;68;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What is the "most irrational" number you can think of?</a:t>
            </a:r>
            <a:endParaRPr/>
          </a:p>
          <a:p>
            <a:pPr indent="-317500" lvl="1" marL="914400" rtl="0" algn="l">
              <a:spcBef>
                <a:spcPts val="0"/>
              </a:spcBef>
              <a:spcAft>
                <a:spcPts val="0"/>
              </a:spcAft>
              <a:buSzPts val="1400"/>
              <a:buChar char="○"/>
            </a:pPr>
            <a:r>
              <a:rPr lang="en">
                <a:latin typeface="Cambria"/>
                <a:ea typeface="Cambria"/>
                <a:cs typeface="Cambria"/>
                <a:sym typeface="Cambria"/>
              </a:rPr>
              <a:t>sqrt(2)</a:t>
            </a:r>
            <a:r>
              <a:rPr lang="en"/>
              <a:t> ?</a:t>
            </a:r>
            <a:endParaRPr/>
          </a:p>
          <a:p>
            <a:pPr indent="-317500" lvl="1" marL="914400" rtl="0" algn="l">
              <a:spcBef>
                <a:spcPts val="0"/>
              </a:spcBef>
              <a:spcAft>
                <a:spcPts val="0"/>
              </a:spcAft>
              <a:buSzPts val="1400"/>
              <a:buChar char="○"/>
            </a:pPr>
            <a:r>
              <a:rPr lang="en">
                <a:latin typeface="Cambria"/>
                <a:ea typeface="Cambria"/>
                <a:cs typeface="Cambria"/>
                <a:sym typeface="Cambria"/>
              </a:rPr>
              <a:t>π</a:t>
            </a:r>
            <a:r>
              <a:rPr lang="en"/>
              <a:t> ?</a:t>
            </a:r>
            <a:endParaRPr/>
          </a:p>
          <a:p>
            <a:pPr indent="-317500" lvl="1" marL="914400" rtl="0" algn="l">
              <a:spcBef>
                <a:spcPts val="0"/>
              </a:spcBef>
              <a:spcAft>
                <a:spcPts val="0"/>
              </a:spcAft>
              <a:buSzPts val="1400"/>
              <a:buChar char="○"/>
            </a:pPr>
            <a:r>
              <a:rPr lang="en">
                <a:latin typeface="Cambria"/>
                <a:ea typeface="Cambria"/>
                <a:cs typeface="Cambria"/>
                <a:sym typeface="Cambria"/>
              </a:rPr>
              <a:t>0.5000...000314159…</a:t>
            </a:r>
            <a:r>
              <a:rPr lang="en"/>
              <a:t> ?</a:t>
            </a:r>
            <a:endParaRPr/>
          </a:p>
          <a:p>
            <a:pPr indent="-342900" lvl="0" marL="457200" rtl="0" algn="l">
              <a:spcBef>
                <a:spcPts val="0"/>
              </a:spcBef>
              <a:spcAft>
                <a:spcPts val="0"/>
              </a:spcAft>
              <a:buSzPts val="1800"/>
              <a:buChar char="●"/>
            </a:pPr>
            <a:r>
              <a:rPr lang="en"/>
              <a:t>What does it mean for a number to be irrational?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Diophantine </a:t>
            </a:r>
            <a:r>
              <a:rPr lang="en"/>
              <a:t>Approximations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try to approximate </a:t>
            </a:r>
            <a:r>
              <a:rPr lang="en">
                <a:solidFill>
                  <a:schemeClr val="accent2"/>
                </a:solidFill>
                <a:latin typeface="Cambria"/>
                <a:ea typeface="Cambria"/>
                <a:cs typeface="Cambria"/>
                <a:sym typeface="Cambria"/>
              </a:rPr>
              <a:t>π</a:t>
            </a:r>
            <a:r>
              <a:rPr lang="en"/>
              <a:t> with a rational </a:t>
            </a:r>
            <a:r>
              <a:rPr lang="en">
                <a:solidFill>
                  <a:schemeClr val="accent2"/>
                </a:solidFill>
                <a:latin typeface="Cambria"/>
                <a:ea typeface="Cambria"/>
                <a:cs typeface="Cambria"/>
                <a:sym typeface="Cambria"/>
              </a:rPr>
              <a:t>p/q</a:t>
            </a:r>
            <a:r>
              <a:rPr lang="en">
                <a:solidFill>
                  <a:schemeClr val="accent2"/>
                </a:solidFill>
              </a:rPr>
              <a:t>.</a:t>
            </a:r>
            <a:endParaRPr>
              <a:solidFill>
                <a:schemeClr val="accent2"/>
              </a:solidFill>
            </a:endParaRPr>
          </a:p>
          <a:p>
            <a:pPr indent="-342900" lvl="0" marL="457200" rtl="0" algn="l">
              <a:spcBef>
                <a:spcPts val="0"/>
              </a:spcBef>
              <a:spcAft>
                <a:spcPts val="0"/>
              </a:spcAft>
              <a:buSzPts val="1800"/>
              <a:buChar char="●"/>
            </a:pPr>
            <a:r>
              <a:rPr lang="en"/>
              <a:t>Can we </a:t>
            </a:r>
            <a:r>
              <a:rPr lang="en"/>
              <a:t>minimize </a:t>
            </a:r>
            <a:r>
              <a:rPr lang="en">
                <a:solidFill>
                  <a:schemeClr val="accent2"/>
                </a:solidFill>
                <a:latin typeface="Cambria"/>
                <a:ea typeface="Cambria"/>
                <a:cs typeface="Cambria"/>
                <a:sym typeface="Cambria"/>
              </a:rPr>
              <a:t>|π - p/q|</a:t>
            </a:r>
            <a:r>
              <a:rPr lang="en"/>
              <a:t> ?</a:t>
            </a:r>
            <a:endParaRPr/>
          </a:p>
          <a:p>
            <a:pPr indent="-317500" lvl="1" marL="914400" rtl="0" algn="l">
              <a:spcBef>
                <a:spcPts val="0"/>
              </a:spcBef>
              <a:spcAft>
                <a:spcPts val="0"/>
              </a:spcAft>
              <a:buSzPts val="1400"/>
              <a:buChar char="○"/>
            </a:pPr>
            <a:r>
              <a:rPr lang="en"/>
              <a:t>Yes, easily</a:t>
            </a:r>
            <a:endParaRPr/>
          </a:p>
          <a:p>
            <a:pPr indent="-317500" lvl="1" marL="914400" rtl="0" algn="l">
              <a:spcBef>
                <a:spcPts val="0"/>
              </a:spcBef>
              <a:spcAft>
                <a:spcPts val="0"/>
              </a:spcAft>
              <a:buSzPts val="1400"/>
              <a:buChar char="○"/>
            </a:pPr>
            <a:r>
              <a:rPr lang="en"/>
              <a:t>Consider: </a:t>
            </a:r>
            <a:r>
              <a:rPr lang="en">
                <a:solidFill>
                  <a:schemeClr val="accent2"/>
                </a:solidFill>
                <a:latin typeface="Cambria"/>
                <a:ea typeface="Cambria"/>
                <a:cs typeface="Cambria"/>
                <a:sym typeface="Cambria"/>
              </a:rPr>
              <a:t>3/1</a:t>
            </a:r>
            <a:r>
              <a:rPr lang="en">
                <a:latin typeface="Cambria"/>
                <a:ea typeface="Cambria"/>
                <a:cs typeface="Cambria"/>
                <a:sym typeface="Cambria"/>
              </a:rPr>
              <a:t>,</a:t>
            </a:r>
            <a:r>
              <a:rPr lang="en">
                <a:solidFill>
                  <a:schemeClr val="accent2"/>
                </a:solidFill>
                <a:latin typeface="Cambria"/>
                <a:ea typeface="Cambria"/>
                <a:cs typeface="Cambria"/>
                <a:sym typeface="Cambria"/>
              </a:rPr>
              <a:t> 31/10</a:t>
            </a:r>
            <a:r>
              <a:rPr lang="en">
                <a:latin typeface="Cambria"/>
                <a:ea typeface="Cambria"/>
                <a:cs typeface="Cambria"/>
                <a:sym typeface="Cambria"/>
              </a:rPr>
              <a:t>, </a:t>
            </a:r>
            <a:r>
              <a:rPr lang="en">
                <a:solidFill>
                  <a:schemeClr val="accent2"/>
                </a:solidFill>
                <a:latin typeface="Cambria"/>
                <a:ea typeface="Cambria"/>
                <a:cs typeface="Cambria"/>
                <a:sym typeface="Cambria"/>
              </a:rPr>
              <a:t>314/100</a:t>
            </a:r>
            <a:r>
              <a:rPr lang="en">
                <a:latin typeface="Cambria"/>
                <a:ea typeface="Cambria"/>
                <a:cs typeface="Cambria"/>
                <a:sym typeface="Cambria"/>
              </a:rPr>
              <a:t>, …</a:t>
            </a:r>
            <a:endParaRPr>
              <a:latin typeface="Cambria"/>
              <a:ea typeface="Cambria"/>
              <a:cs typeface="Cambria"/>
              <a:sym typeface="Cambria"/>
            </a:endParaRPr>
          </a:p>
          <a:p>
            <a:pPr indent="-342900" lvl="0" marL="457200" rtl="0" algn="l">
              <a:spcBef>
                <a:spcPts val="0"/>
              </a:spcBef>
              <a:spcAft>
                <a:spcPts val="0"/>
              </a:spcAft>
              <a:buSzPts val="1800"/>
              <a:buChar char="●"/>
            </a:pPr>
            <a:r>
              <a:rPr lang="en"/>
              <a:t>Higher </a:t>
            </a:r>
            <a:r>
              <a:rPr lang="en"/>
              <a:t>denominators</a:t>
            </a:r>
            <a:r>
              <a:rPr lang="en"/>
              <a:t> is cheating!</a:t>
            </a:r>
            <a:endParaRPr/>
          </a:p>
          <a:p>
            <a:pPr indent="-342900" lvl="0" marL="457200" rtl="0" algn="l">
              <a:spcBef>
                <a:spcPts val="0"/>
              </a:spcBef>
              <a:spcAft>
                <a:spcPts val="0"/>
              </a:spcAft>
              <a:buSzPts val="1800"/>
              <a:buChar char="●"/>
            </a:pPr>
            <a:r>
              <a:rPr lang="en"/>
              <a:t>For any </a:t>
            </a:r>
            <a:r>
              <a:rPr lang="en">
                <a:solidFill>
                  <a:schemeClr val="accent2"/>
                </a:solidFill>
                <a:latin typeface="Cambria"/>
                <a:ea typeface="Cambria"/>
                <a:cs typeface="Cambria"/>
                <a:sym typeface="Cambria"/>
              </a:rPr>
              <a:t>q</a:t>
            </a:r>
            <a:r>
              <a:rPr lang="en"/>
              <a:t>, we can select a </a:t>
            </a:r>
            <a:r>
              <a:rPr lang="en">
                <a:solidFill>
                  <a:schemeClr val="accent2"/>
                </a:solidFill>
                <a:latin typeface="Cambria"/>
                <a:ea typeface="Cambria"/>
                <a:cs typeface="Cambria"/>
                <a:sym typeface="Cambria"/>
              </a:rPr>
              <a:t>p</a:t>
            </a:r>
            <a:r>
              <a:rPr lang="en"/>
              <a:t> such that </a:t>
            </a:r>
            <a:r>
              <a:rPr lang="en">
                <a:solidFill>
                  <a:schemeClr val="accent2"/>
                </a:solidFill>
                <a:latin typeface="Cambria"/>
                <a:ea typeface="Cambria"/>
                <a:cs typeface="Cambria"/>
                <a:sym typeface="Cambria"/>
              </a:rPr>
              <a:t>π</a:t>
            </a:r>
            <a:r>
              <a:rPr lang="en"/>
              <a:t> is within </a:t>
            </a:r>
            <a:r>
              <a:rPr lang="en">
                <a:solidFill>
                  <a:schemeClr val="accent2"/>
                </a:solidFill>
                <a:latin typeface="Cambria"/>
                <a:ea typeface="Cambria"/>
                <a:cs typeface="Cambria"/>
                <a:sym typeface="Cambria"/>
              </a:rPr>
              <a:t>1/q</a:t>
            </a:r>
            <a:r>
              <a:rPr lang="en"/>
              <a:t> of </a:t>
            </a:r>
            <a:r>
              <a:rPr lang="en">
                <a:solidFill>
                  <a:schemeClr val="accent2"/>
                </a:solidFill>
                <a:latin typeface="Cambria"/>
                <a:ea typeface="Cambria"/>
                <a:cs typeface="Cambria"/>
                <a:sym typeface="Cambria"/>
              </a:rPr>
              <a:t>p/q</a:t>
            </a:r>
            <a:r>
              <a:rPr lang="en"/>
              <a:t>.</a:t>
            </a:r>
            <a:endParaRPr/>
          </a:p>
          <a:p>
            <a:pPr indent="-342900" lvl="0" marL="457200" rtl="0" algn="l">
              <a:spcBef>
                <a:spcPts val="0"/>
              </a:spcBef>
              <a:spcAft>
                <a:spcPts val="0"/>
              </a:spcAft>
              <a:buSzPts val="1800"/>
              <a:buChar char="●"/>
            </a:pPr>
            <a:r>
              <a:rPr lang="en"/>
              <a:t>Can we also minimize </a:t>
            </a:r>
            <a:r>
              <a:rPr lang="en">
                <a:solidFill>
                  <a:schemeClr val="accent2"/>
                </a:solidFill>
                <a:latin typeface="Cambria"/>
                <a:ea typeface="Cambria"/>
                <a:cs typeface="Cambria"/>
                <a:sym typeface="Cambria"/>
              </a:rPr>
              <a:t>q * |π - p/q|</a:t>
            </a:r>
            <a:r>
              <a:rPr lang="en"/>
              <a:t> ? What about </a:t>
            </a:r>
            <a:r>
              <a:rPr lang="en">
                <a:solidFill>
                  <a:schemeClr val="accent2"/>
                </a:solidFill>
                <a:latin typeface="Cambria"/>
                <a:ea typeface="Cambria"/>
                <a:cs typeface="Cambria"/>
                <a:sym typeface="Cambria"/>
              </a:rPr>
              <a:t>q</a:t>
            </a:r>
            <a:r>
              <a:rPr baseline="30000" lang="en">
                <a:solidFill>
                  <a:schemeClr val="accent2"/>
                </a:solidFill>
                <a:latin typeface="Cambria"/>
                <a:ea typeface="Cambria"/>
                <a:cs typeface="Cambria"/>
                <a:sym typeface="Cambria"/>
              </a:rPr>
              <a:t>2 </a:t>
            </a:r>
            <a:r>
              <a:rPr lang="en">
                <a:solidFill>
                  <a:schemeClr val="accent2"/>
                </a:solidFill>
                <a:latin typeface="Cambria"/>
                <a:ea typeface="Cambria"/>
                <a:cs typeface="Cambria"/>
                <a:sym typeface="Cambria"/>
              </a:rPr>
              <a:t>* |π - p/q|</a:t>
            </a:r>
            <a:r>
              <a:rPr lang="en"/>
              <a:t> ?</a:t>
            </a:r>
            <a:endParaRPr/>
          </a:p>
          <a:p>
            <a:pPr indent="-317500" lvl="1" marL="914400" rtl="0" algn="l">
              <a:spcBef>
                <a:spcPts val="0"/>
              </a:spcBef>
              <a:spcAft>
                <a:spcPts val="0"/>
              </a:spcAft>
              <a:buSzPts val="1400"/>
              <a:buChar char="○"/>
            </a:pPr>
            <a:r>
              <a:rPr lang="en"/>
              <a:t>These are not so obvious...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Dirichlet's Approximation Theorem</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a real number </a:t>
            </a:r>
            <a:r>
              <a:rPr lang="en">
                <a:solidFill>
                  <a:schemeClr val="accent2"/>
                </a:solidFill>
                <a:latin typeface="Cambria"/>
                <a:ea typeface="Cambria"/>
                <a:cs typeface="Cambria"/>
                <a:sym typeface="Cambria"/>
              </a:rPr>
              <a:t>α</a:t>
            </a:r>
            <a:r>
              <a:rPr lang="en"/>
              <a:t> and a positive integer </a:t>
            </a:r>
            <a:r>
              <a:rPr lang="en">
                <a:solidFill>
                  <a:schemeClr val="accent2"/>
                </a:solidFill>
                <a:latin typeface="Cambria"/>
                <a:ea typeface="Cambria"/>
                <a:cs typeface="Cambria"/>
                <a:sym typeface="Cambria"/>
              </a:rPr>
              <a:t>N</a:t>
            </a:r>
            <a:r>
              <a:rPr lang="en"/>
              <a:t>, there exists a rational </a:t>
            </a:r>
            <a:r>
              <a:rPr lang="en">
                <a:solidFill>
                  <a:schemeClr val="accent2"/>
                </a:solidFill>
                <a:latin typeface="Cambria"/>
                <a:ea typeface="Cambria"/>
                <a:cs typeface="Cambria"/>
                <a:sym typeface="Cambria"/>
              </a:rPr>
              <a:t>p/q</a:t>
            </a:r>
            <a:r>
              <a:rPr lang="en"/>
              <a:t> such that </a:t>
            </a:r>
            <a:r>
              <a:rPr lang="en">
                <a:solidFill>
                  <a:schemeClr val="accent2"/>
                </a:solidFill>
                <a:latin typeface="Cambria"/>
                <a:ea typeface="Cambria"/>
                <a:cs typeface="Cambria"/>
                <a:sym typeface="Cambria"/>
              </a:rPr>
              <a:t>1 ≤ q </a:t>
            </a:r>
            <a:r>
              <a:rPr lang="en">
                <a:solidFill>
                  <a:schemeClr val="accent2"/>
                </a:solidFill>
                <a:latin typeface="Cambria"/>
                <a:ea typeface="Cambria"/>
                <a:cs typeface="Cambria"/>
                <a:sym typeface="Cambria"/>
              </a:rPr>
              <a:t>≤</a:t>
            </a:r>
            <a:r>
              <a:rPr lang="en">
                <a:solidFill>
                  <a:schemeClr val="accent2"/>
                </a:solidFill>
                <a:latin typeface="Cambria"/>
                <a:ea typeface="Cambria"/>
                <a:cs typeface="Cambria"/>
                <a:sym typeface="Cambria"/>
              </a:rPr>
              <a:t> N</a:t>
            </a:r>
            <a:r>
              <a:rPr lang="en"/>
              <a:t> and</a:t>
            </a:r>
            <a:br>
              <a:rPr lang="en"/>
            </a:br>
            <a:br>
              <a:rPr lang="en"/>
            </a:br>
            <a:br>
              <a:rPr lang="en"/>
            </a:br>
            <a:r>
              <a:rPr lang="en"/>
              <a:t>, and thus</a:t>
            </a:r>
            <a:br>
              <a:rPr lang="en"/>
            </a:br>
            <a:br>
              <a:rPr lang="en"/>
            </a:br>
            <a:endParaRPr/>
          </a:p>
          <a:p>
            <a:pPr indent="-342900" lvl="0" marL="457200" rtl="0" algn="l">
              <a:spcBef>
                <a:spcPts val="0"/>
              </a:spcBef>
              <a:spcAft>
                <a:spcPts val="0"/>
              </a:spcAft>
              <a:buSzPts val="1800"/>
              <a:buChar char="●"/>
            </a:pPr>
            <a:r>
              <a:rPr lang="en"/>
              <a:t>Corollary: For any irrational number </a:t>
            </a:r>
            <a:r>
              <a:rPr lang="en">
                <a:solidFill>
                  <a:schemeClr val="accent2"/>
                </a:solidFill>
                <a:latin typeface="Cambria"/>
                <a:ea typeface="Cambria"/>
                <a:cs typeface="Cambria"/>
                <a:sym typeface="Cambria"/>
              </a:rPr>
              <a:t>α</a:t>
            </a:r>
            <a:r>
              <a:rPr lang="en"/>
              <a:t>, there are infinitely many rationals </a:t>
            </a:r>
            <a:r>
              <a:rPr lang="en">
                <a:solidFill>
                  <a:schemeClr val="accent2"/>
                </a:solidFill>
                <a:latin typeface="Cambria"/>
                <a:ea typeface="Cambria"/>
                <a:cs typeface="Cambria"/>
                <a:sym typeface="Cambria"/>
              </a:rPr>
              <a:t>p/q</a:t>
            </a:r>
            <a:r>
              <a:rPr lang="en"/>
              <a:t> that satisfy</a:t>
            </a:r>
            <a:endParaRPr/>
          </a:p>
        </p:txBody>
      </p:sp>
      <p:pic>
        <p:nvPicPr>
          <p:cNvPr id="81" name="Google Shape;81;p17"/>
          <p:cNvPicPr preferRelativeResize="0"/>
          <p:nvPr/>
        </p:nvPicPr>
        <p:blipFill>
          <a:blip r:embed="rId3">
            <a:alphaModFix/>
          </a:blip>
          <a:stretch>
            <a:fillRect/>
          </a:stretch>
        </p:blipFill>
        <p:spPr>
          <a:xfrm>
            <a:off x="3829875" y="2796897"/>
            <a:ext cx="1484260" cy="652175"/>
          </a:xfrm>
          <a:prstGeom prst="rect">
            <a:avLst/>
          </a:prstGeom>
          <a:noFill/>
          <a:ln>
            <a:noFill/>
          </a:ln>
        </p:spPr>
      </p:pic>
      <p:pic>
        <p:nvPicPr>
          <p:cNvPr id="82" name="Google Shape;82;p17"/>
          <p:cNvPicPr preferRelativeResize="0"/>
          <p:nvPr/>
        </p:nvPicPr>
        <p:blipFill>
          <a:blip r:embed="rId3">
            <a:alphaModFix/>
          </a:blip>
          <a:stretch>
            <a:fillRect/>
          </a:stretch>
        </p:blipFill>
        <p:spPr>
          <a:xfrm>
            <a:off x="3829875" y="3988072"/>
            <a:ext cx="1484260" cy="652175"/>
          </a:xfrm>
          <a:prstGeom prst="rect">
            <a:avLst/>
          </a:prstGeom>
          <a:noFill/>
          <a:ln>
            <a:noFill/>
          </a:ln>
        </p:spPr>
      </p:pic>
      <p:pic>
        <p:nvPicPr>
          <p:cNvPr id="83" name="Google Shape;83;p17"/>
          <p:cNvPicPr preferRelativeResize="0"/>
          <p:nvPr/>
        </p:nvPicPr>
        <p:blipFill>
          <a:blip r:embed="rId4">
            <a:alphaModFix/>
          </a:blip>
          <a:stretch>
            <a:fillRect/>
          </a:stretch>
        </p:blipFill>
        <p:spPr>
          <a:xfrm>
            <a:off x="2731675" y="1840385"/>
            <a:ext cx="3680650" cy="6482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Dirichlet's Approximation Theorem (cont.)</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Proof of Dirichlet's Theorem:</a:t>
            </a:r>
            <a:endParaRPr/>
          </a:p>
          <a:p>
            <a:pPr indent="-317500" lvl="1" marL="914400" rtl="0" algn="l">
              <a:spcBef>
                <a:spcPts val="0"/>
              </a:spcBef>
              <a:spcAft>
                <a:spcPts val="0"/>
              </a:spcAft>
              <a:buSzPts val="1400"/>
              <a:buChar char="○"/>
            </a:pPr>
            <a:r>
              <a:rPr lang="en"/>
              <a:t>Consider the </a:t>
            </a:r>
            <a:r>
              <a:rPr lang="en">
                <a:solidFill>
                  <a:schemeClr val="accent2"/>
                </a:solidFill>
                <a:latin typeface="Cambria"/>
                <a:ea typeface="Cambria"/>
                <a:cs typeface="Cambria"/>
                <a:sym typeface="Cambria"/>
              </a:rPr>
              <a:t>N+1</a:t>
            </a:r>
            <a:r>
              <a:rPr lang="en"/>
              <a:t> numbers </a:t>
            </a:r>
            <a:r>
              <a:rPr lang="en">
                <a:solidFill>
                  <a:schemeClr val="accent2"/>
                </a:solidFill>
                <a:latin typeface="Cambria"/>
                <a:ea typeface="Cambria"/>
                <a:cs typeface="Cambria"/>
                <a:sym typeface="Cambria"/>
              </a:rPr>
              <a:t>a</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 = {i * α}</a:t>
            </a:r>
            <a:r>
              <a:rPr lang="en"/>
              <a:t> for </a:t>
            </a:r>
            <a:r>
              <a:rPr lang="en">
                <a:solidFill>
                  <a:schemeClr val="accent2"/>
                </a:solidFill>
                <a:latin typeface="Cambria"/>
                <a:ea typeface="Cambria"/>
                <a:cs typeface="Cambria"/>
                <a:sym typeface="Cambria"/>
              </a:rPr>
              <a:t>i = 0,1,...,N</a:t>
            </a:r>
            <a:r>
              <a:rPr lang="en"/>
              <a:t>. Each number lies in the interval </a:t>
            </a:r>
            <a:r>
              <a:rPr lang="en">
                <a:solidFill>
                  <a:schemeClr val="accent2"/>
                </a:solidFill>
                <a:latin typeface="Cambria"/>
                <a:ea typeface="Cambria"/>
                <a:cs typeface="Cambria"/>
                <a:sym typeface="Cambria"/>
              </a:rPr>
              <a:t>[0, 1)</a:t>
            </a:r>
            <a:r>
              <a:rPr lang="en"/>
              <a:t>, so by the Pigeonhole principle, at least two of these numbers differ by less than </a:t>
            </a:r>
            <a:r>
              <a:rPr lang="en">
                <a:solidFill>
                  <a:schemeClr val="accent2"/>
                </a:solidFill>
                <a:latin typeface="Cambria"/>
                <a:ea typeface="Cambria"/>
                <a:cs typeface="Cambria"/>
                <a:sym typeface="Cambria"/>
              </a:rPr>
              <a:t>1/N</a:t>
            </a:r>
            <a:r>
              <a:rPr lang="en"/>
              <a:t>.</a:t>
            </a:r>
            <a:endParaRPr/>
          </a:p>
          <a:p>
            <a:pPr indent="-317500" lvl="1" marL="914400" rtl="0" algn="l">
              <a:spcBef>
                <a:spcPts val="0"/>
              </a:spcBef>
              <a:spcAft>
                <a:spcPts val="0"/>
              </a:spcAft>
              <a:buSzPts val="1400"/>
              <a:buChar char="○"/>
            </a:pPr>
            <a:r>
              <a:rPr lang="en"/>
              <a:t>Let these two numbers be </a:t>
            </a:r>
            <a:r>
              <a:rPr lang="en">
                <a:solidFill>
                  <a:schemeClr val="accent2"/>
                </a:solidFill>
                <a:latin typeface="Cambria"/>
                <a:ea typeface="Cambria"/>
                <a:cs typeface="Cambria"/>
                <a:sym typeface="Cambria"/>
              </a:rPr>
              <a:t>a</a:t>
            </a:r>
            <a:r>
              <a:rPr baseline="-25000" lang="en">
                <a:solidFill>
                  <a:schemeClr val="accent2"/>
                </a:solidFill>
                <a:latin typeface="Cambria"/>
                <a:ea typeface="Cambria"/>
                <a:cs typeface="Cambria"/>
                <a:sym typeface="Cambria"/>
              </a:rPr>
              <a:t>x</a:t>
            </a:r>
            <a:r>
              <a:rPr lang="en"/>
              <a:t> and </a:t>
            </a:r>
            <a:r>
              <a:rPr lang="en">
                <a:solidFill>
                  <a:schemeClr val="accent2"/>
                </a:solidFill>
                <a:latin typeface="Cambria"/>
                <a:ea typeface="Cambria"/>
                <a:cs typeface="Cambria"/>
                <a:sym typeface="Cambria"/>
              </a:rPr>
              <a:t>a</a:t>
            </a:r>
            <a:r>
              <a:rPr baseline="-25000" lang="en">
                <a:solidFill>
                  <a:schemeClr val="accent2"/>
                </a:solidFill>
                <a:latin typeface="Cambria"/>
                <a:ea typeface="Cambria"/>
                <a:cs typeface="Cambria"/>
                <a:sym typeface="Cambria"/>
              </a:rPr>
              <a:t>y</a:t>
            </a:r>
            <a:r>
              <a:rPr lang="en"/>
              <a:t>, with </a:t>
            </a:r>
            <a:r>
              <a:rPr lang="en">
                <a:solidFill>
                  <a:schemeClr val="accent2"/>
                </a:solidFill>
                <a:latin typeface="Cambria"/>
                <a:ea typeface="Cambria"/>
                <a:cs typeface="Cambria"/>
                <a:sym typeface="Cambria"/>
              </a:rPr>
              <a:t>x &gt; y</a:t>
            </a:r>
            <a:r>
              <a:rPr lang="en"/>
              <a:t>.  W</a:t>
            </a:r>
            <a:r>
              <a:rPr lang="en"/>
              <a:t>e may write</a:t>
            </a:r>
            <a:br>
              <a:rPr lang="en"/>
            </a:br>
            <a:br>
              <a:rPr lang="en"/>
            </a:br>
            <a:br>
              <a:rPr lang="en"/>
            </a:br>
            <a:br>
              <a:rPr lang="en"/>
            </a:br>
            <a:br>
              <a:rPr lang="en"/>
            </a:br>
            <a:br>
              <a:rPr lang="en"/>
            </a:br>
            <a:br>
              <a:rPr lang="en"/>
            </a:br>
            <a:br>
              <a:rPr lang="en"/>
            </a:br>
            <a:r>
              <a:rPr lang="en"/>
              <a:t>which gives us our two integers </a:t>
            </a:r>
            <a:r>
              <a:rPr lang="en">
                <a:solidFill>
                  <a:schemeClr val="accent2"/>
                </a:solidFill>
                <a:latin typeface="Cambria"/>
                <a:ea typeface="Cambria"/>
                <a:cs typeface="Cambria"/>
                <a:sym typeface="Cambria"/>
              </a:rPr>
              <a:t>p</a:t>
            </a:r>
            <a:r>
              <a:rPr lang="en"/>
              <a:t> and </a:t>
            </a:r>
            <a:r>
              <a:rPr lang="en">
                <a:solidFill>
                  <a:schemeClr val="accent2"/>
                </a:solidFill>
                <a:latin typeface="Cambria"/>
                <a:ea typeface="Cambria"/>
                <a:cs typeface="Cambria"/>
                <a:sym typeface="Cambria"/>
              </a:rPr>
              <a:t>q</a:t>
            </a:r>
            <a:r>
              <a:rPr lang="en"/>
              <a:t>.</a:t>
            </a:r>
            <a:br>
              <a:rPr lang="en"/>
            </a:br>
            <a:endParaRPr/>
          </a:p>
        </p:txBody>
      </p:sp>
      <p:pic>
        <p:nvPicPr>
          <p:cNvPr id="90" name="Google Shape;90;p18"/>
          <p:cNvPicPr preferRelativeResize="0"/>
          <p:nvPr/>
        </p:nvPicPr>
        <p:blipFill>
          <a:blip r:embed="rId3">
            <a:alphaModFix/>
          </a:blip>
          <a:stretch>
            <a:fillRect/>
          </a:stretch>
        </p:blipFill>
        <p:spPr>
          <a:xfrm>
            <a:off x="3160736" y="2364019"/>
            <a:ext cx="2528907" cy="158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Roth's Theorem</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Thue-Siegel-Roth Theorem</a:t>
            </a:r>
            <a:endParaRPr/>
          </a:p>
          <a:p>
            <a:pPr indent="-317500" lvl="1" marL="914400" rtl="0" algn="l">
              <a:spcBef>
                <a:spcPts val="0"/>
              </a:spcBef>
              <a:spcAft>
                <a:spcPts val="0"/>
              </a:spcAft>
              <a:buSzPts val="1400"/>
              <a:buChar char="○"/>
            </a:pPr>
            <a:r>
              <a:rPr lang="en"/>
              <a:t>For any irrational algebraic number </a:t>
            </a:r>
            <a:r>
              <a:rPr lang="en">
                <a:solidFill>
                  <a:schemeClr val="accent2"/>
                </a:solidFill>
                <a:latin typeface="Cambria"/>
                <a:ea typeface="Cambria"/>
                <a:cs typeface="Cambria"/>
                <a:sym typeface="Cambria"/>
              </a:rPr>
              <a:t>α</a:t>
            </a:r>
            <a:r>
              <a:rPr lang="en"/>
              <a:t> and any </a:t>
            </a:r>
            <a:r>
              <a:rPr lang="en">
                <a:solidFill>
                  <a:schemeClr val="accent2"/>
                </a:solidFill>
                <a:latin typeface="Cambria"/>
                <a:ea typeface="Cambria"/>
                <a:cs typeface="Cambria"/>
                <a:sym typeface="Cambria"/>
              </a:rPr>
              <a:t>ε &gt; 0</a:t>
            </a:r>
            <a:r>
              <a:rPr lang="en"/>
              <a:t>, there are only a </a:t>
            </a:r>
            <a:r>
              <a:rPr i="1" lang="en"/>
              <a:t>finite</a:t>
            </a:r>
            <a:r>
              <a:rPr lang="en"/>
              <a:t> number of solutions to</a:t>
            </a:r>
            <a:br>
              <a:rPr lang="en"/>
            </a:br>
            <a:br>
              <a:rPr lang="en"/>
            </a:br>
            <a:br>
              <a:rPr lang="en"/>
            </a:br>
            <a:endParaRPr/>
          </a:p>
          <a:p>
            <a:pPr indent="-317500" lvl="1" marL="914400" rtl="0" algn="l">
              <a:spcBef>
                <a:spcPts val="0"/>
              </a:spcBef>
              <a:spcAft>
                <a:spcPts val="0"/>
              </a:spcAft>
              <a:buSzPts val="1400"/>
              <a:buChar char="○"/>
            </a:pPr>
            <a:r>
              <a:rPr lang="en"/>
              <a:t>If </a:t>
            </a:r>
            <a:r>
              <a:rPr lang="en">
                <a:solidFill>
                  <a:schemeClr val="accent2"/>
                </a:solidFill>
                <a:latin typeface="Cambria"/>
                <a:ea typeface="Cambria"/>
                <a:cs typeface="Cambria"/>
                <a:sym typeface="Cambria"/>
              </a:rPr>
              <a:t>ε = 0</a:t>
            </a:r>
            <a:r>
              <a:rPr lang="en"/>
              <a:t>, the theorem no longer holds!</a:t>
            </a:r>
            <a:endParaRPr/>
          </a:p>
          <a:p>
            <a:pPr indent="-317500" lvl="1" marL="914400" rtl="0" algn="l">
              <a:spcBef>
                <a:spcPts val="0"/>
              </a:spcBef>
              <a:spcAft>
                <a:spcPts val="0"/>
              </a:spcAft>
              <a:buSzPts val="1400"/>
              <a:buChar char="○"/>
            </a:pPr>
            <a:r>
              <a:rPr lang="en"/>
              <a:t>This theorem and Dirichlet's Theorem establish tight bounds on approximability.</a:t>
            </a:r>
            <a:endParaRPr/>
          </a:p>
        </p:txBody>
      </p:sp>
      <p:pic>
        <p:nvPicPr>
          <p:cNvPr id="97" name="Google Shape;97;p19"/>
          <p:cNvPicPr preferRelativeResize="0"/>
          <p:nvPr/>
        </p:nvPicPr>
        <p:blipFill>
          <a:blip r:embed="rId3">
            <a:alphaModFix/>
          </a:blip>
          <a:stretch>
            <a:fillRect/>
          </a:stretch>
        </p:blipFill>
        <p:spPr>
          <a:xfrm>
            <a:off x="3647625" y="1970798"/>
            <a:ext cx="1848750" cy="70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Continued Fractions</a:t>
            </a:r>
            <a:endParaRPr/>
          </a:p>
        </p:txBody>
      </p:sp>
      <p:sp>
        <p:nvSpPr>
          <p:cNvPr id="103" name="Google Shape;103;p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a:t>
            </a:r>
            <a:r>
              <a:rPr lang="en"/>
              <a:t>has </a:t>
            </a:r>
            <a:r>
              <a:rPr lang="en"/>
              <a:t>absolutely nothing to do with rational approximations.</a:t>
            </a:r>
            <a:endParaRPr/>
          </a:p>
        </p:txBody>
      </p:sp>
      <p:pic>
        <p:nvPicPr>
          <p:cNvPr id="104" name="Google Shape;104;p20"/>
          <p:cNvPicPr preferRelativeResize="0"/>
          <p:nvPr/>
        </p:nvPicPr>
        <p:blipFill>
          <a:blip r:embed="rId3">
            <a:alphaModFix/>
          </a:blip>
          <a:stretch>
            <a:fillRect/>
          </a:stretch>
        </p:blipFill>
        <p:spPr>
          <a:xfrm>
            <a:off x="5647648" y="444150"/>
            <a:ext cx="2401500" cy="704025"/>
          </a:xfrm>
          <a:prstGeom prst="rect">
            <a:avLst/>
          </a:prstGeom>
          <a:noFill/>
          <a:ln>
            <a:noFill/>
          </a:ln>
        </p:spPr>
      </p:pic>
      <p:sp>
        <p:nvSpPr>
          <p:cNvPr id="105" name="Google Shape;105;p20"/>
          <p:cNvSpPr txBox="1"/>
          <p:nvPr>
            <p:ph idx="2" type="body"/>
          </p:nvPr>
        </p:nvSpPr>
        <p:spPr>
          <a:xfrm>
            <a:off x="4787100" y="1029000"/>
            <a:ext cx="41226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Compact form: </a:t>
            </a:r>
            <a:r>
              <a:rPr lang="en">
                <a:latin typeface="Cambria"/>
                <a:ea typeface="Cambria"/>
                <a:cs typeface="Cambria"/>
                <a:sym typeface="Cambria"/>
              </a:rPr>
              <a:t>a = [a</a:t>
            </a:r>
            <a:r>
              <a:rPr baseline="-25000" lang="en">
                <a:latin typeface="Cambria"/>
                <a:ea typeface="Cambria"/>
                <a:cs typeface="Cambria"/>
                <a:sym typeface="Cambria"/>
              </a:rPr>
              <a:t>0</a:t>
            </a:r>
            <a:r>
              <a:rPr lang="en">
                <a:latin typeface="Cambria"/>
                <a:ea typeface="Cambria"/>
                <a:cs typeface="Cambria"/>
                <a:sym typeface="Cambria"/>
              </a:rPr>
              <a:t>; </a:t>
            </a:r>
            <a:r>
              <a:rPr lang="en">
                <a:latin typeface="Cambria"/>
                <a:ea typeface="Cambria"/>
                <a:cs typeface="Cambria"/>
                <a:sym typeface="Cambria"/>
              </a:rPr>
              <a:t>a</a:t>
            </a:r>
            <a:r>
              <a:rPr baseline="-25000" lang="en">
                <a:latin typeface="Cambria"/>
                <a:ea typeface="Cambria"/>
                <a:cs typeface="Cambria"/>
                <a:sym typeface="Cambria"/>
              </a:rPr>
              <a:t>1</a:t>
            </a:r>
            <a:r>
              <a:rPr lang="en">
                <a:latin typeface="Cambria"/>
                <a:ea typeface="Cambria"/>
                <a:cs typeface="Cambria"/>
                <a:sym typeface="Cambria"/>
              </a:rPr>
              <a:t>, a</a:t>
            </a:r>
            <a:r>
              <a:rPr baseline="-25000" lang="en">
                <a:latin typeface="Cambria"/>
                <a:ea typeface="Cambria"/>
                <a:cs typeface="Cambria"/>
                <a:sym typeface="Cambria"/>
              </a:rPr>
              <a:t>2</a:t>
            </a:r>
            <a:r>
              <a:rPr lang="en">
                <a:latin typeface="Cambria"/>
                <a:ea typeface="Cambria"/>
                <a:cs typeface="Cambria"/>
                <a:sym typeface="Cambria"/>
              </a:rPr>
              <a:t>, ...</a:t>
            </a:r>
            <a:r>
              <a:rPr lang="en">
                <a:latin typeface="Cambria"/>
                <a:ea typeface="Cambria"/>
                <a:cs typeface="Cambria"/>
                <a:sym typeface="Cambria"/>
              </a:rPr>
              <a:t>]</a:t>
            </a:r>
            <a:endParaRPr/>
          </a:p>
          <a:p>
            <a:pPr indent="-342900" lvl="0" marL="457200" rtl="0" algn="l">
              <a:spcBef>
                <a:spcPts val="0"/>
              </a:spcBef>
              <a:spcAft>
                <a:spcPts val="0"/>
              </a:spcAft>
              <a:buSzPts val="1800"/>
              <a:buChar char="●"/>
            </a:pPr>
            <a:r>
              <a:rPr lang="en"/>
              <a:t>Definition: The </a:t>
            </a:r>
            <a:r>
              <a:rPr lang="en">
                <a:latin typeface="Cambria"/>
                <a:ea typeface="Cambria"/>
                <a:cs typeface="Cambria"/>
                <a:sym typeface="Cambria"/>
              </a:rPr>
              <a:t>n</a:t>
            </a:r>
            <a:r>
              <a:rPr lang="en"/>
              <a:t>th convergent to </a:t>
            </a:r>
            <a:r>
              <a:rPr lang="en">
                <a:latin typeface="Cambria"/>
                <a:ea typeface="Cambria"/>
                <a:cs typeface="Cambria"/>
                <a:sym typeface="Cambria"/>
              </a:rPr>
              <a:t>a</a:t>
            </a:r>
            <a:r>
              <a:rPr lang="en"/>
              <a:t> is the result of truncating the continued fraction of </a:t>
            </a:r>
            <a:r>
              <a:rPr lang="en">
                <a:latin typeface="Cambria"/>
                <a:ea typeface="Cambria"/>
                <a:cs typeface="Cambria"/>
                <a:sym typeface="Cambria"/>
              </a:rPr>
              <a:t>a</a:t>
            </a:r>
            <a:r>
              <a:rPr lang="en"/>
              <a:t> at </a:t>
            </a:r>
            <a:r>
              <a:rPr lang="en">
                <a:latin typeface="Cambria"/>
                <a:ea typeface="Cambria"/>
                <a:cs typeface="Cambria"/>
                <a:sym typeface="Cambria"/>
              </a:rPr>
              <a:t>a</a:t>
            </a:r>
            <a:r>
              <a:rPr baseline="-25000" lang="en">
                <a:latin typeface="Cambria"/>
                <a:ea typeface="Cambria"/>
                <a:cs typeface="Cambria"/>
                <a:sym typeface="Cambria"/>
              </a:rPr>
              <a:t>n</a:t>
            </a:r>
            <a:r>
              <a:rPr lang="en"/>
              <a:t>.</a:t>
            </a:r>
            <a:endParaRPr/>
          </a:p>
          <a:p>
            <a:pPr indent="-342900" lvl="0" marL="457200" rtl="0" algn="l">
              <a:spcBef>
                <a:spcPts val="0"/>
              </a:spcBef>
              <a:spcAft>
                <a:spcPts val="0"/>
              </a:spcAft>
              <a:buSzPts val="1800"/>
              <a:buChar char="●"/>
            </a:pPr>
            <a:r>
              <a:rPr lang="en"/>
              <a:t>Theorem: Every irrational number has exactly one continued fraction representation.</a:t>
            </a:r>
            <a:endParaRPr/>
          </a:p>
          <a:p>
            <a:pPr indent="-342900" lvl="0" marL="457200" rtl="0" algn="l">
              <a:spcBef>
                <a:spcPts val="0"/>
              </a:spcBef>
              <a:spcAft>
                <a:spcPts val="0"/>
              </a:spcAft>
              <a:buSzPts val="1800"/>
              <a:buChar char="●"/>
            </a:pPr>
            <a:r>
              <a:rPr lang="en"/>
              <a:t>Example: </a:t>
            </a:r>
            <a:r>
              <a:rPr lang="en">
                <a:latin typeface="Cambria"/>
                <a:ea typeface="Cambria"/>
                <a:cs typeface="Cambria"/>
                <a:sym typeface="Cambria"/>
              </a:rPr>
              <a:t>π = [3; 7, 15, 1, 292</a:t>
            </a:r>
            <a:r>
              <a:rPr lang="en">
                <a:latin typeface="Cambria"/>
                <a:ea typeface="Cambria"/>
                <a:cs typeface="Cambria"/>
                <a:sym typeface="Cambria"/>
              </a:rPr>
              <a:t>, 1, </a:t>
            </a:r>
            <a:r>
              <a:rPr lang="en">
                <a:latin typeface="Cambria"/>
                <a:ea typeface="Cambria"/>
                <a:cs typeface="Cambria"/>
                <a:sym typeface="Cambria"/>
              </a:rPr>
              <a:t>…]</a:t>
            </a:r>
            <a:r>
              <a:rPr lang="en"/>
              <a:t> and the </a:t>
            </a:r>
            <a:r>
              <a:rPr lang="en">
                <a:latin typeface="Cambria"/>
                <a:ea typeface="Cambria"/>
                <a:cs typeface="Cambria"/>
                <a:sym typeface="Cambria"/>
              </a:rPr>
              <a:t>1</a:t>
            </a:r>
            <a:r>
              <a:rPr lang="en"/>
              <a:t>st convergent to </a:t>
            </a:r>
            <a:r>
              <a:rPr lang="en">
                <a:latin typeface="Cambria"/>
                <a:ea typeface="Cambria"/>
                <a:cs typeface="Cambria"/>
                <a:sym typeface="Cambria"/>
              </a:rPr>
              <a:t>π</a:t>
            </a:r>
            <a:r>
              <a:rPr lang="en"/>
              <a:t> is </a:t>
            </a:r>
            <a:r>
              <a:rPr lang="en">
                <a:latin typeface="Cambria"/>
                <a:ea typeface="Cambria"/>
                <a:cs typeface="Cambria"/>
                <a:sym typeface="Cambria"/>
              </a:rPr>
              <a:t>22/7</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Convergents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 </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i</a:t>
            </a:r>
            <a:r>
              <a:rPr lang="en"/>
              <a:t> be the </a:t>
            </a:r>
            <a:r>
              <a:rPr lang="en">
                <a:solidFill>
                  <a:schemeClr val="accent2"/>
                </a:solidFill>
                <a:latin typeface="Cambria"/>
                <a:ea typeface="Cambria"/>
                <a:cs typeface="Cambria"/>
                <a:sym typeface="Cambria"/>
              </a:rPr>
              <a:t>i</a:t>
            </a:r>
            <a:r>
              <a:rPr lang="en"/>
              <a:t>th convergent to </a:t>
            </a:r>
            <a:r>
              <a:rPr lang="en">
                <a:solidFill>
                  <a:schemeClr val="accent2"/>
                </a:solidFill>
                <a:latin typeface="Cambria"/>
                <a:ea typeface="Cambria"/>
                <a:cs typeface="Cambria"/>
                <a:sym typeface="Cambria"/>
              </a:rPr>
              <a:t>a = [a</a:t>
            </a:r>
            <a:r>
              <a:rPr baseline="-25000" lang="en">
                <a:solidFill>
                  <a:schemeClr val="accent2"/>
                </a:solidFill>
                <a:latin typeface="Cambria"/>
                <a:ea typeface="Cambria"/>
                <a:cs typeface="Cambria"/>
                <a:sym typeface="Cambria"/>
              </a:rPr>
              <a:t>0</a:t>
            </a:r>
            <a:r>
              <a:rPr lang="en">
                <a:solidFill>
                  <a:schemeClr val="accent2"/>
                </a:solidFill>
                <a:latin typeface="Cambria"/>
                <a:ea typeface="Cambria"/>
                <a:cs typeface="Cambria"/>
                <a:sym typeface="Cambria"/>
              </a:rPr>
              <a:t>; a</a:t>
            </a:r>
            <a:r>
              <a:rPr baseline="-25000" lang="en">
                <a:solidFill>
                  <a:schemeClr val="accent2"/>
                </a:solidFill>
                <a:latin typeface="Cambria"/>
                <a:ea typeface="Cambria"/>
                <a:cs typeface="Cambria"/>
                <a:sym typeface="Cambria"/>
              </a:rPr>
              <a:t>1</a:t>
            </a:r>
            <a:r>
              <a:rPr lang="en">
                <a:solidFill>
                  <a:schemeClr val="accent2"/>
                </a:solidFill>
                <a:latin typeface="Cambria"/>
                <a:ea typeface="Cambria"/>
                <a:cs typeface="Cambria"/>
                <a:sym typeface="Cambria"/>
              </a:rPr>
              <a:t>, a</a:t>
            </a:r>
            <a:r>
              <a:rPr baseline="-25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a:t>
            </a:r>
            <a:r>
              <a:rPr lang="en"/>
              <a:t>. Then </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i</a:t>
            </a:r>
            <a:r>
              <a:rPr lang="en"/>
              <a:t> and </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i</a:t>
            </a:r>
            <a:r>
              <a:rPr lang="en"/>
              <a:t> can be computed recursively, with initial values</a:t>
            </a:r>
            <a:r>
              <a:rPr lang="en"/>
              <a:t> </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1</a:t>
            </a:r>
            <a:r>
              <a:rPr lang="en"/>
              <a:t>, </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-2</a:t>
            </a:r>
            <a:r>
              <a:rPr lang="en">
                <a:solidFill>
                  <a:schemeClr val="accent2"/>
                </a:solidFill>
                <a:latin typeface="Cambria"/>
                <a:ea typeface="Cambria"/>
                <a:cs typeface="Cambria"/>
                <a:sym typeface="Cambria"/>
              </a:rPr>
              <a:t> = 0</a:t>
            </a:r>
            <a:r>
              <a:rPr lang="en"/>
              <a:t>, </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-1</a:t>
            </a:r>
            <a:r>
              <a:rPr lang="en">
                <a:solidFill>
                  <a:schemeClr val="accent2"/>
                </a:solidFill>
                <a:latin typeface="Cambria"/>
                <a:ea typeface="Cambria"/>
                <a:cs typeface="Cambria"/>
                <a:sym typeface="Cambria"/>
              </a:rPr>
              <a:t> = 1</a:t>
            </a:r>
            <a:r>
              <a:rPr lang="en"/>
              <a:t>, </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-1</a:t>
            </a:r>
            <a:r>
              <a:rPr lang="en">
                <a:solidFill>
                  <a:schemeClr val="accent2"/>
                </a:solidFill>
                <a:latin typeface="Cambria"/>
                <a:ea typeface="Cambria"/>
                <a:cs typeface="Cambria"/>
                <a:sym typeface="Cambria"/>
              </a:rPr>
              <a:t> = 0</a:t>
            </a:r>
            <a:r>
              <a:rPr lang="en"/>
              <a:t>, and recurrence relations </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 = a</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i-1</a:t>
            </a:r>
            <a:r>
              <a:rPr lang="en">
                <a:solidFill>
                  <a:schemeClr val="accent2"/>
                </a:solidFill>
                <a:latin typeface="Cambria"/>
                <a:ea typeface="Cambria"/>
                <a:cs typeface="Cambria"/>
                <a:sym typeface="Cambria"/>
              </a:rPr>
              <a:t> + p</a:t>
            </a:r>
            <a:r>
              <a:rPr baseline="-25000" lang="en">
                <a:solidFill>
                  <a:schemeClr val="accent2"/>
                </a:solidFill>
                <a:latin typeface="Cambria"/>
                <a:ea typeface="Cambria"/>
                <a:cs typeface="Cambria"/>
                <a:sym typeface="Cambria"/>
              </a:rPr>
              <a:t>i-2</a:t>
            </a:r>
            <a:r>
              <a:rPr lang="en"/>
              <a:t> and </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 = a</a:t>
            </a:r>
            <a:r>
              <a:rPr baseline="-25000" lang="en">
                <a:solidFill>
                  <a:schemeClr val="accent2"/>
                </a:solidFill>
                <a:latin typeface="Cambria"/>
                <a:ea typeface="Cambria"/>
                <a:cs typeface="Cambria"/>
                <a:sym typeface="Cambria"/>
              </a:rPr>
              <a:t>i</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i-1</a:t>
            </a:r>
            <a:r>
              <a:rPr lang="en">
                <a:solidFill>
                  <a:schemeClr val="accent2"/>
                </a:solidFill>
                <a:latin typeface="Cambria"/>
                <a:ea typeface="Cambria"/>
                <a:cs typeface="Cambria"/>
                <a:sym typeface="Cambria"/>
              </a:rPr>
              <a:t> + q</a:t>
            </a:r>
            <a:r>
              <a:rPr baseline="-25000" lang="en">
                <a:solidFill>
                  <a:schemeClr val="accent2"/>
                </a:solidFill>
                <a:latin typeface="Cambria"/>
                <a:ea typeface="Cambria"/>
                <a:cs typeface="Cambria"/>
                <a:sym typeface="Cambria"/>
              </a:rPr>
              <a:t>i-2</a:t>
            </a:r>
            <a:r>
              <a:rPr lang="en"/>
              <a:t> for nonnegative </a:t>
            </a:r>
            <a:r>
              <a:rPr lang="en">
                <a:solidFill>
                  <a:schemeClr val="accent2"/>
                </a:solidFill>
                <a:latin typeface="Cambria"/>
                <a:ea typeface="Cambria"/>
                <a:cs typeface="Cambria"/>
                <a:sym typeface="Cambria"/>
              </a:rPr>
              <a:t>i</a:t>
            </a:r>
            <a:r>
              <a:rPr lang="en"/>
              <a:t>.</a:t>
            </a:r>
            <a:endParaRPr/>
          </a:p>
          <a:p>
            <a:pPr indent="-317500" lvl="1" marL="914400" rtl="0" algn="l">
              <a:spcBef>
                <a:spcPts val="0"/>
              </a:spcBef>
              <a:spcAft>
                <a:spcPts val="0"/>
              </a:spcAft>
              <a:buSzPts val="1400"/>
              <a:buChar char="○"/>
            </a:pPr>
            <a:r>
              <a:rPr lang="en"/>
              <a:t>Can be proved using induction (left as an </a:t>
            </a:r>
            <a:r>
              <a:rPr lang="en"/>
              <a:t>exercise</a:t>
            </a:r>
            <a:r>
              <a:rPr lang="en"/>
              <a:t> to the reader)</a:t>
            </a:r>
            <a:endParaRPr/>
          </a:p>
          <a:p>
            <a:pPr indent="-317500" lvl="1" marL="914400" rtl="0" algn="l">
              <a:spcBef>
                <a:spcPts val="0"/>
              </a:spcBef>
              <a:spcAft>
                <a:spcPts val="0"/>
              </a:spcAft>
              <a:buSzPts val="1400"/>
              <a:buChar char="○"/>
            </a:pPr>
            <a:r>
              <a:rPr lang="en"/>
              <a:t>Example: the "magic table", for </a:t>
            </a:r>
            <a:r>
              <a:rPr lang="en">
                <a:solidFill>
                  <a:schemeClr val="accent2"/>
                </a:solidFill>
                <a:latin typeface="Cambria"/>
                <a:ea typeface="Cambria"/>
                <a:cs typeface="Cambria"/>
                <a:sym typeface="Cambria"/>
              </a:rPr>
              <a:t>a = sqrt(2)</a:t>
            </a:r>
            <a:endParaRPr>
              <a:solidFill>
                <a:schemeClr val="accent2"/>
              </a:solidFill>
              <a:latin typeface="Cambria"/>
              <a:ea typeface="Cambria"/>
              <a:cs typeface="Cambria"/>
              <a:sym typeface="Cambria"/>
            </a:endParaRPr>
          </a:p>
        </p:txBody>
      </p:sp>
      <p:pic>
        <p:nvPicPr>
          <p:cNvPr id="112" name="Google Shape;112;p21"/>
          <p:cNvPicPr preferRelativeResize="0"/>
          <p:nvPr/>
        </p:nvPicPr>
        <p:blipFill>
          <a:blip r:embed="rId3">
            <a:alphaModFix/>
          </a:blip>
          <a:stretch>
            <a:fillRect/>
          </a:stretch>
        </p:blipFill>
        <p:spPr>
          <a:xfrm>
            <a:off x="1344063" y="2767963"/>
            <a:ext cx="5495925" cy="904875"/>
          </a:xfrm>
          <a:prstGeom prst="rect">
            <a:avLst/>
          </a:prstGeom>
          <a:noFill/>
          <a:ln>
            <a:noFill/>
          </a:ln>
        </p:spPr>
      </p:pic>
      <p:sp>
        <p:nvSpPr>
          <p:cNvPr id="113" name="Google Shape;113;p21"/>
          <p:cNvSpPr txBox="1"/>
          <p:nvPr>
            <p:ph idx="1" type="body"/>
          </p:nvPr>
        </p:nvSpPr>
        <p:spPr>
          <a:xfrm>
            <a:off x="311700" y="3753750"/>
            <a:ext cx="8520600" cy="113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Corollary: </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k</a:t>
            </a:r>
            <a:r>
              <a:rPr lang="en">
                <a:solidFill>
                  <a:schemeClr val="accent2"/>
                </a:solidFill>
                <a:latin typeface="Cambria"/>
                <a:ea typeface="Cambria"/>
                <a:cs typeface="Cambria"/>
                <a:sym typeface="Cambria"/>
              </a:rPr>
              <a:t>p</a:t>
            </a:r>
            <a:r>
              <a:rPr baseline="-25000" lang="en">
                <a:solidFill>
                  <a:schemeClr val="accent2"/>
                </a:solidFill>
                <a:latin typeface="Cambria"/>
                <a:ea typeface="Cambria"/>
                <a:cs typeface="Cambria"/>
                <a:sym typeface="Cambria"/>
              </a:rPr>
              <a:t>k-1</a:t>
            </a:r>
            <a:r>
              <a:rPr lang="en">
                <a:solidFill>
                  <a:schemeClr val="accent2"/>
                </a:solidFill>
                <a:latin typeface="Cambria"/>
                <a:ea typeface="Cambria"/>
                <a:cs typeface="Cambria"/>
                <a:sym typeface="Cambria"/>
              </a:rPr>
              <a:t> - p</a:t>
            </a:r>
            <a:r>
              <a:rPr baseline="-25000" lang="en">
                <a:solidFill>
                  <a:schemeClr val="accent2"/>
                </a:solidFill>
                <a:latin typeface="Cambria"/>
                <a:ea typeface="Cambria"/>
                <a:cs typeface="Cambria"/>
                <a:sym typeface="Cambria"/>
              </a:rPr>
              <a:t>k</a:t>
            </a:r>
            <a:r>
              <a:rPr lang="en">
                <a:solidFill>
                  <a:schemeClr val="accent2"/>
                </a:solidFill>
                <a:latin typeface="Cambria"/>
                <a:ea typeface="Cambria"/>
                <a:cs typeface="Cambria"/>
                <a:sym typeface="Cambria"/>
              </a:rPr>
              <a:t>q</a:t>
            </a:r>
            <a:r>
              <a:rPr baseline="-25000" lang="en">
                <a:solidFill>
                  <a:schemeClr val="accent2"/>
                </a:solidFill>
                <a:latin typeface="Cambria"/>
                <a:ea typeface="Cambria"/>
                <a:cs typeface="Cambria"/>
                <a:sym typeface="Cambria"/>
              </a:rPr>
              <a:t>k-1</a:t>
            </a:r>
            <a:r>
              <a:rPr lang="en">
                <a:solidFill>
                  <a:schemeClr val="accent2"/>
                </a:solidFill>
                <a:latin typeface="Cambria"/>
                <a:ea typeface="Cambria"/>
                <a:cs typeface="Cambria"/>
                <a:sym typeface="Cambria"/>
              </a:rPr>
              <a:t> = (-1)</a:t>
            </a:r>
            <a:r>
              <a:rPr baseline="30000" lang="en">
                <a:solidFill>
                  <a:schemeClr val="accent2"/>
                </a:solidFill>
                <a:latin typeface="Cambria"/>
                <a:ea typeface="Cambria"/>
                <a:cs typeface="Cambria"/>
                <a:sym typeface="Cambria"/>
              </a:rPr>
              <a:t>k</a:t>
            </a:r>
            <a:endParaRPr/>
          </a:p>
          <a:p>
            <a:pPr indent="-317500" lvl="1" marL="914400" rtl="0" algn="l">
              <a:spcBef>
                <a:spcPts val="0"/>
              </a:spcBef>
              <a:spcAft>
                <a:spcPts val="0"/>
              </a:spcAft>
              <a:buSzPts val="1400"/>
              <a:buChar char="○"/>
            </a:pPr>
            <a:r>
              <a:rPr lang="en"/>
              <a:t>This can also be proved by induction, using the theorem above (also related to EGCD).</a:t>
            </a:r>
            <a:endParaRPr/>
          </a:p>
          <a:p>
            <a:pPr indent="-317500" lvl="1" marL="914400" rtl="0" algn="l">
              <a:spcBef>
                <a:spcPts val="0"/>
              </a:spcBef>
              <a:spcAft>
                <a:spcPts val="0"/>
              </a:spcAft>
              <a:buSzPts val="1400"/>
              <a:buChar char="○"/>
            </a:pPr>
            <a:r>
              <a:rPr lang="en"/>
              <a:t>Implications: convergents converge to </a:t>
            </a:r>
            <a:r>
              <a:rPr lang="en">
                <a:solidFill>
                  <a:schemeClr val="accent2"/>
                </a:solidFill>
                <a:latin typeface="Cambria"/>
                <a:ea typeface="Cambria"/>
                <a:cs typeface="Cambria"/>
                <a:sym typeface="Cambria"/>
              </a:rPr>
              <a:t>a</a:t>
            </a:r>
            <a:r>
              <a:rPr lang="en"/>
              <a:t>, and each convergent alternates between overshooting and undershooting</a:t>
            </a:r>
            <a:r>
              <a:rPr lang="en">
                <a:solidFill>
                  <a:schemeClr val="accent2"/>
                </a:solidFill>
                <a:latin typeface="Cambria"/>
                <a:ea typeface="Cambria"/>
                <a:cs typeface="Cambria"/>
                <a:sym typeface="Cambria"/>
              </a:rPr>
              <a:t> a</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