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5" r:id="rId5"/>
    <p:sldId id="260" r:id="rId6"/>
    <p:sldId id="259" r:id="rId7"/>
    <p:sldId id="261" r:id="rId8"/>
    <p:sldId id="262" r:id="rId9"/>
    <p:sldId id="263" r:id="rId10"/>
    <p:sldId id="264" r:id="rId11"/>
    <p:sldId id="272" r:id="rId12"/>
    <p:sldId id="266" r:id="rId13"/>
    <p:sldId id="267" r:id="rId14"/>
    <p:sldId id="268" r:id="rId15"/>
    <p:sldId id="269" r:id="rId16"/>
    <p:sldId id="270" r:id="rId17"/>
    <p:sldId id="275" r:id="rId18"/>
    <p:sldId id="271"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5755"/>
  </p:normalViewPr>
  <p:slideViewPr>
    <p:cSldViewPr snapToGrid="0">
      <p:cViewPr varScale="1">
        <p:scale>
          <a:sx n="116" d="100"/>
          <a:sy n="116" d="100"/>
        </p:scale>
        <p:origin x="422"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80D66-0EB7-024E-8491-F8464CD491F4}" type="datetimeFigureOut">
              <a:rPr lang="en-US" smtClean="0"/>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88558-C1E5-2342-A810-49D45B9050EB}" type="slidenum">
              <a:rPr lang="en-US" smtClean="0"/>
              <a:t>‹#›</a:t>
            </a:fld>
            <a:endParaRPr lang="en-US"/>
          </a:p>
        </p:txBody>
      </p:sp>
    </p:spTree>
    <p:extLst>
      <p:ext uri="{BB962C8B-B14F-4D97-AF65-F5344CB8AC3E}">
        <p14:creationId xmlns:p14="http://schemas.microsoft.com/office/powerpoint/2010/main" val="176557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C88558-C1E5-2342-A810-49D45B9050EB}" type="slidenum">
              <a:rPr lang="en-US" smtClean="0"/>
              <a:t>10</a:t>
            </a:fld>
            <a:endParaRPr lang="en-US"/>
          </a:p>
        </p:txBody>
      </p:sp>
    </p:spTree>
    <p:extLst>
      <p:ext uri="{BB962C8B-B14F-4D97-AF65-F5344CB8AC3E}">
        <p14:creationId xmlns:p14="http://schemas.microsoft.com/office/powerpoint/2010/main" val="298378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quantity reveals “how likely is an individual get the disease pre contact”. For example, younger individuals are less susceptible to the virus and thus the ‘effectiveness’ per contact is lower.</a:t>
            </a:r>
          </a:p>
          <a:p>
            <a:endParaRPr lang="en-US" dirty="0"/>
          </a:p>
        </p:txBody>
      </p:sp>
      <p:sp>
        <p:nvSpPr>
          <p:cNvPr id="4" name="Slide Number Placeholder 3"/>
          <p:cNvSpPr>
            <a:spLocks noGrp="1"/>
          </p:cNvSpPr>
          <p:nvPr>
            <p:ph type="sldNum" sz="quarter" idx="5"/>
          </p:nvPr>
        </p:nvSpPr>
        <p:spPr/>
        <p:txBody>
          <a:bodyPr/>
          <a:lstStyle/>
          <a:p>
            <a:fld id="{E5C88558-C1E5-2342-A810-49D45B9050EB}" type="slidenum">
              <a:rPr lang="en-US" smtClean="0"/>
              <a:t>13</a:t>
            </a:fld>
            <a:endParaRPr lang="en-US"/>
          </a:p>
        </p:txBody>
      </p:sp>
    </p:spTree>
    <p:extLst>
      <p:ext uri="{BB962C8B-B14F-4D97-AF65-F5344CB8AC3E}">
        <p14:creationId xmlns:p14="http://schemas.microsoft.com/office/powerpoint/2010/main" val="360859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2DCE-9CBE-814D-966A-B7193ABDE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11B23-1FDC-7D08-C2AF-DD1111788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E612D4-4A54-FECF-6A93-5C3B4C326D2D}"/>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F6CE0E7B-08F8-7046-ED27-6ABCBABB4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317C1-F0FD-AA27-F402-C36B850687A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274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4DC5-2320-502A-7ED2-64EEF69E95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720BC-FD0D-86B3-9E42-5C800B798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20ECA-4748-AB38-E065-4C7AF05171A1}"/>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028BB2B8-ED8E-F71D-6C9E-B99C80F83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D1B89-D567-E141-8E33-DB7CB721ADE6}"/>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478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E81D6-4785-949F-7D33-93D5411C8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B4C4F6-F9D0-4DF2-3F62-5CE12A4DC6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0F673-A928-DACD-999C-94D114CDBFA1}"/>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EBE6FFD6-D1BA-BADC-C20D-D228D42FB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9F870-1C9B-942C-F488-FB41E5120F6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6372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5ABC-98B9-B216-225A-90D65B0AA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51D9-FAC2-6092-D31D-8043509DA4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C7C-CA9C-CDDD-4A30-6B52EF18EFB6}"/>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ABF0FFEE-BB96-7A51-EE66-49F038F78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AE79C-4544-B839-0EBC-C653B23BC38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64282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659-90DC-5D91-355F-60AAD5AD5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538F19-1EEC-1FB1-79A7-9433393EA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39FF5-D7C0-9CFE-D447-9AE8B9AFFABB}"/>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9A75E72F-2AB4-0F1F-5C89-88C5E5DB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E164C-26C5-6DB7-B36A-73CB28A1191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87179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2FCC-364E-0804-4A0F-D0D3029DFE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B0E22-19B5-F661-36DD-AB76F707F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FB2FB-A73B-2301-371A-3132C4AE8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729A1C-57DA-F455-CAD5-6213D59D2C65}"/>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6" name="Footer Placeholder 5">
            <a:extLst>
              <a:ext uri="{FF2B5EF4-FFF2-40B4-BE49-F238E27FC236}">
                <a16:creationId xmlns:a16="http://schemas.microsoft.com/office/drawing/2014/main" id="{7B1C5B56-F130-3F06-1022-C504F4F4F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BC8A6-D380-CFA9-D987-A0A90EDC812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33725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0EEA-6DEB-3550-B466-CAA12C4FD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492E7-FC4D-0B24-6847-ADC6C72E4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F3427-7857-4F92-0BD0-9FEC008E9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5DB93-0F06-0BBA-DB1D-7A031671C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3FB58-FE28-AB2D-D400-2F7AAB3BB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BABCD-4EE1-4D55-CBEF-E7509DECE2BD}"/>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8" name="Footer Placeholder 7">
            <a:extLst>
              <a:ext uri="{FF2B5EF4-FFF2-40B4-BE49-F238E27FC236}">
                <a16:creationId xmlns:a16="http://schemas.microsoft.com/office/drawing/2014/main" id="{43C7814D-036F-8A6C-0A4E-2295A997FC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170A78-E33F-055C-3BAF-371CFAC32E6C}"/>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63934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957-5D4B-5D42-B366-E69EBB091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45B8FC-9098-6CE9-3AE6-518D3F876F73}"/>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4" name="Footer Placeholder 3">
            <a:extLst>
              <a:ext uri="{FF2B5EF4-FFF2-40B4-BE49-F238E27FC236}">
                <a16:creationId xmlns:a16="http://schemas.microsoft.com/office/drawing/2014/main" id="{AD48FD56-CB70-93EE-9F41-6E6B3B3AD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7BAE3E-9402-3600-221E-9C28E80D3C8D}"/>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8670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12205-C6CB-1D17-75C8-0E3E366A94D1}"/>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3" name="Footer Placeholder 2">
            <a:extLst>
              <a:ext uri="{FF2B5EF4-FFF2-40B4-BE49-F238E27FC236}">
                <a16:creationId xmlns:a16="http://schemas.microsoft.com/office/drawing/2014/main" id="{496C095C-171B-2FE3-381D-7EFEF0CCF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4848E-C7E4-1A60-DCE7-8A81CB6328D0}"/>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83116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4954-D78A-53C2-EDBF-8EF09839E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29C72-DC90-23EA-7E97-0C80A295C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127D3-FF48-F700-4C56-ABD106BD5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A889B-6E6D-1464-6A08-6C0F4BD76E02}"/>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6" name="Footer Placeholder 5">
            <a:extLst>
              <a:ext uri="{FF2B5EF4-FFF2-40B4-BE49-F238E27FC236}">
                <a16:creationId xmlns:a16="http://schemas.microsoft.com/office/drawing/2014/main" id="{0DDABDF4-44A4-4055-FF39-073A5EF24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49166-02AB-698D-1CB2-FD1A2E2F0C3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6228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2B8B-775B-B4AE-2644-6D8CB0A65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79CC5-5021-81F0-2811-367ED3493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69A91-245A-E067-3D1A-AE39D2BD0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26463-75B7-2E1A-C87D-B900DE4E3678}"/>
              </a:ext>
            </a:extLst>
          </p:cNvPr>
          <p:cNvSpPr>
            <a:spLocks noGrp="1"/>
          </p:cNvSpPr>
          <p:nvPr>
            <p:ph type="dt" sz="half" idx="10"/>
          </p:nvPr>
        </p:nvSpPr>
        <p:spPr/>
        <p:txBody>
          <a:bodyPr/>
          <a:lstStyle/>
          <a:p>
            <a:fld id="{0D328F58-13AA-FD42-A8F4-EA7545CD92C6}" type="datetimeFigureOut">
              <a:rPr lang="en-US" smtClean="0"/>
              <a:t>8/28/2022</a:t>
            </a:fld>
            <a:endParaRPr lang="en-US"/>
          </a:p>
        </p:txBody>
      </p:sp>
      <p:sp>
        <p:nvSpPr>
          <p:cNvPr id="6" name="Footer Placeholder 5">
            <a:extLst>
              <a:ext uri="{FF2B5EF4-FFF2-40B4-BE49-F238E27FC236}">
                <a16:creationId xmlns:a16="http://schemas.microsoft.com/office/drawing/2014/main" id="{03355991-D1FB-0133-8976-6FA1A3A7C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94FB4-6EBC-7630-A8BA-9190D63F339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5087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2247D-8669-3A3A-3710-521039565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B1629F-1E10-578A-E9BA-6AE17CA14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12601-26A5-86F2-8F1A-A7DD18BFB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28F58-13AA-FD42-A8F4-EA7545CD92C6}" type="datetimeFigureOut">
              <a:rPr lang="en-US" smtClean="0"/>
              <a:t>8/28/2022</a:t>
            </a:fld>
            <a:endParaRPr lang="en-US"/>
          </a:p>
        </p:txBody>
      </p:sp>
      <p:sp>
        <p:nvSpPr>
          <p:cNvPr id="5" name="Footer Placeholder 4">
            <a:extLst>
              <a:ext uri="{FF2B5EF4-FFF2-40B4-BE49-F238E27FC236}">
                <a16:creationId xmlns:a16="http://schemas.microsoft.com/office/drawing/2014/main" id="{9181C9B1-6A9A-2053-E288-52B086C33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8A447-F933-6B4F-A930-08E36A86E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6F285-5178-984F-840C-15F37869CE3B}" type="slidenum">
              <a:rPr lang="en-US" smtClean="0"/>
              <a:t>‹#›</a:t>
            </a:fld>
            <a:endParaRPr lang="en-US"/>
          </a:p>
        </p:txBody>
      </p:sp>
    </p:spTree>
    <p:extLst>
      <p:ext uri="{BB962C8B-B14F-4D97-AF65-F5344CB8AC3E}">
        <p14:creationId xmlns:p14="http://schemas.microsoft.com/office/powerpoint/2010/main" val="143828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AD0D-400A-3562-C677-92A6C1324DB4}"/>
              </a:ext>
            </a:extLst>
          </p:cNvPr>
          <p:cNvSpPr>
            <a:spLocks noGrp="1"/>
          </p:cNvSpPr>
          <p:nvPr>
            <p:ph type="ctrTitle"/>
          </p:nvPr>
        </p:nvSpPr>
        <p:spPr/>
        <p:txBody>
          <a:bodyPr/>
          <a:lstStyle/>
          <a:p>
            <a:r>
              <a:rPr lang="en-US" dirty="0"/>
              <a:t>Introduction to SEIR modelling</a:t>
            </a:r>
          </a:p>
        </p:txBody>
      </p:sp>
      <p:sp>
        <p:nvSpPr>
          <p:cNvPr id="3" name="Subtitle 2">
            <a:extLst>
              <a:ext uri="{FF2B5EF4-FFF2-40B4-BE49-F238E27FC236}">
                <a16:creationId xmlns:a16="http://schemas.microsoft.com/office/drawing/2014/main" id="{C21CB3F5-7F56-B1F2-3092-4150F605071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019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6151-FDD3-828D-30A6-615AEB446BD7}"/>
              </a:ext>
            </a:extLst>
          </p:cNvPr>
          <p:cNvSpPr>
            <a:spLocks noGrp="1"/>
          </p:cNvSpPr>
          <p:nvPr>
            <p:ph type="title"/>
          </p:nvPr>
        </p:nvSpPr>
        <p:spPr/>
        <p:txBody>
          <a:bodyPr/>
          <a:lstStyle/>
          <a:p>
            <a:r>
              <a:rPr lang="en-US" dirty="0"/>
              <a:t>How does our model look like?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2462E-A3BC-4141-2330-64F2FEA4A318}"/>
                  </a:ext>
                </a:extLst>
              </p:cNvPr>
              <p:cNvSpPr>
                <a:spLocks noGrp="1"/>
              </p:cNvSpPr>
              <p:nvPr>
                <p:ph idx="1"/>
              </p:nvPr>
            </p:nvSpPr>
            <p:spPr/>
            <p:txBody>
              <a:bodyPr/>
              <a:lstStyle/>
              <a:p>
                <a:r>
                  <a:rPr lang="en-US" dirty="0"/>
                  <a:t>Our model uses a double-valued vector </a:t>
                </a:r>
                <a14:m>
                  <m:oMath xmlns:m="http://schemas.openxmlformats.org/officeDocument/2006/math">
                    <m:r>
                      <a:rPr lang="en-CA" b="0" i="1" smtClean="0">
                        <a:latin typeface="Cambria Math" panose="02040503050406030204" pitchFamily="18" charset="0"/>
                        <a:ea typeface="Cambria Math" panose="02040503050406030204" pitchFamily="18" charset="0"/>
                      </a:rPr>
                      <m:t>∈</m:t>
                    </m:r>
                    <m:sSup>
                      <m:sSupPr>
                        <m:ctrlPr>
                          <a:rPr lang="en-CA"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CA" b="0" i="1" smtClean="0">
                            <a:latin typeface="Cambria Math" panose="02040503050406030204" pitchFamily="18" charset="0"/>
                            <a:ea typeface="Cambria Math" panose="02040503050406030204" pitchFamily="18" charset="0"/>
                          </a:rPr>
                          <m:t>16</m:t>
                        </m:r>
                      </m:sup>
                    </m:sSup>
                  </m:oMath>
                </a14:m>
                <a:r>
                  <a:rPr lang="en-US" dirty="0"/>
                  <a:t>  to store the basic epidemic data of a day, where each entry represents a corresponding age-band.</a:t>
                </a:r>
              </a:p>
              <a:p>
                <a:r>
                  <a:rPr lang="en-US" dirty="0"/>
                  <a:t>For example, the number of transmissive individuals in a day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𝑇</m:t>
                          </m:r>
                        </m:sub>
                      </m:sSub>
                      <m:r>
                        <a:rPr lang="en-CA" b="0" i="1" smtClean="0">
                          <a:latin typeface="Cambria Math" panose="02040503050406030204" pitchFamily="18" charset="0"/>
                        </a:rPr>
                        <m:t>=</m:t>
                      </m:r>
                      <m:r>
                        <m:rPr>
                          <m:nor/>
                        </m:rPr>
                        <a:rPr lang="en-US" dirty="0" smtClean="0">
                          <a:latin typeface="Cambria Math" panose="02040503050406030204" pitchFamily="18" charset="0"/>
                          <a:ea typeface="Cambria Math" panose="02040503050406030204" pitchFamily="18" charset="0"/>
                        </a:rPr>
                        <m:t>[152, 543, …, 240]</m:t>
                      </m:r>
                    </m:oMath>
                  </m:oMathPara>
                </a14:m>
                <a:endParaRPr lang="en-US" dirty="0"/>
              </a:p>
              <a:p>
                <a:r>
                  <a:rPr lang="en-US" dirty="0"/>
                  <a:t>Here, there are 152 new cases for the age band </a:t>
                </a:r>
                <a:r>
                  <a:rPr lang="en-US" dirty="0">
                    <a:solidFill>
                      <a:schemeClr val="accent1"/>
                    </a:solidFill>
                  </a:rPr>
                  <a:t>‘0 to 4’</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BC12462E-A3BC-4141-2330-64F2FEA4A318}"/>
                  </a:ext>
                </a:extLst>
              </p:cNvPr>
              <p:cNvSpPr>
                <a:spLocks noGrp="1" noRot="1" noChangeAspect="1" noMove="1" noResize="1" noEditPoints="1" noAdjustHandles="1" noChangeArrowheads="1" noChangeShapeType="1" noTextEdit="1"/>
              </p:cNvSpPr>
              <p:nvPr>
                <p:ph idx="1"/>
              </p:nvPr>
            </p:nvSpPr>
            <p:spPr>
              <a:blipFill>
                <a:blip r:embed="rId3"/>
                <a:stretch>
                  <a:fillRect l="-1086" t="-2326" r="-603"/>
                </a:stretch>
              </a:blipFill>
            </p:spPr>
            <p:txBody>
              <a:bodyPr/>
              <a:lstStyle/>
              <a:p>
                <a:r>
                  <a:rPr lang="en-US">
                    <a:noFill/>
                  </a:rPr>
                  <a:t> </a:t>
                </a:r>
              </a:p>
            </p:txBody>
          </p:sp>
        </mc:Fallback>
      </mc:AlternateContent>
    </p:spTree>
    <p:extLst>
      <p:ext uri="{BB962C8B-B14F-4D97-AF65-F5344CB8AC3E}">
        <p14:creationId xmlns:p14="http://schemas.microsoft.com/office/powerpoint/2010/main" val="319272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8652-D750-72DA-4494-E536C60B882C}"/>
              </a:ext>
            </a:extLst>
          </p:cNvPr>
          <p:cNvSpPr>
            <a:spLocks noGrp="1"/>
          </p:cNvSpPr>
          <p:nvPr>
            <p:ph type="title"/>
          </p:nvPr>
        </p:nvSpPr>
        <p:spPr/>
        <p:txBody>
          <a:bodyPr/>
          <a:lstStyle/>
          <a:p>
            <a:r>
              <a:rPr lang="en-US" dirty="0"/>
              <a:t>How does our model look like?</a:t>
            </a:r>
          </a:p>
        </p:txBody>
      </p:sp>
      <p:sp>
        <p:nvSpPr>
          <p:cNvPr id="3" name="Content Placeholder 2">
            <a:extLst>
              <a:ext uri="{FF2B5EF4-FFF2-40B4-BE49-F238E27FC236}">
                <a16:creationId xmlns:a16="http://schemas.microsoft.com/office/drawing/2014/main" id="{87D2C9BD-AEE3-132B-83B0-6BF0A88D5EA2}"/>
              </a:ext>
            </a:extLst>
          </p:cNvPr>
          <p:cNvSpPr>
            <a:spLocks noGrp="1"/>
          </p:cNvSpPr>
          <p:nvPr>
            <p:ph idx="1"/>
          </p:nvPr>
        </p:nvSpPr>
        <p:spPr/>
        <p:txBody>
          <a:bodyPr/>
          <a:lstStyle/>
          <a:p>
            <a:r>
              <a:rPr lang="en-US" dirty="0"/>
              <a:t>This is how the number of transmissive individuals might look like.</a:t>
            </a:r>
          </a:p>
          <a:p>
            <a:r>
              <a:rPr lang="en-US" dirty="0"/>
              <a:t>Color indicates the number of cases.</a:t>
            </a:r>
          </a:p>
        </p:txBody>
      </p:sp>
      <p:pic>
        <p:nvPicPr>
          <p:cNvPr id="6" name="Picture 5" descr="Chart, bar chart&#10;&#10;Description automatically generated">
            <a:extLst>
              <a:ext uri="{FF2B5EF4-FFF2-40B4-BE49-F238E27FC236}">
                <a16:creationId xmlns:a16="http://schemas.microsoft.com/office/drawing/2014/main" id="{B9E8E34B-27F6-6ABA-9ABF-8F96DA71FB9F}"/>
              </a:ext>
            </a:extLst>
          </p:cNvPr>
          <p:cNvPicPr>
            <a:picLocks noChangeAspect="1"/>
          </p:cNvPicPr>
          <p:nvPr/>
        </p:nvPicPr>
        <p:blipFill>
          <a:blip r:embed="rId2"/>
          <a:stretch>
            <a:fillRect/>
          </a:stretch>
        </p:blipFill>
        <p:spPr>
          <a:xfrm>
            <a:off x="729342" y="3429000"/>
            <a:ext cx="10733315" cy="2683329"/>
          </a:xfrm>
          <a:prstGeom prst="rect">
            <a:avLst/>
          </a:prstGeom>
        </p:spPr>
      </p:pic>
    </p:spTree>
    <p:extLst>
      <p:ext uri="{BB962C8B-B14F-4D97-AF65-F5344CB8AC3E}">
        <p14:creationId xmlns:p14="http://schemas.microsoft.com/office/powerpoint/2010/main" val="228110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F53F-F158-8B18-B669-356F1B6EDFDF}"/>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0B7500-0214-11C2-954D-9795EFC752F1}"/>
                  </a:ext>
                </a:extLst>
              </p:cNvPr>
              <p:cNvSpPr>
                <a:spLocks noGrp="1"/>
              </p:cNvSpPr>
              <p:nvPr>
                <p:ph idx="1"/>
              </p:nvPr>
            </p:nvSpPr>
            <p:spPr/>
            <p:txBody>
              <a:bodyPr/>
              <a:lstStyle/>
              <a:p>
                <a:r>
                  <a:rPr lang="en-US" dirty="0"/>
                  <a:t>Intuitively, the number of newly exposed/infected individuals is essentially another vector.</a:t>
                </a:r>
              </a:p>
              <a:p>
                <a:r>
                  <a:rPr lang="en-US" dirty="0"/>
                  <a:t>According to our naïve model, the vector of newly exposed individuals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m:t>
                      </m:r>
                      <m:r>
                        <m:rPr>
                          <m:sty m:val="p"/>
                        </m:rPr>
                        <a:rPr lang="en-CA" b="0" i="1" smtClean="0">
                          <a:latin typeface="Cambria Math" panose="02040503050406030204" pitchFamily="18" charset="0"/>
                        </a:rPr>
                        <m:t>β</m:t>
                      </m:r>
                      <m:r>
                        <m:rPr>
                          <m:nor/>
                        </m:rPr>
                        <a:rPr lang="en-US" dirty="0" smtClean="0">
                          <a:latin typeface="Cambria Math" panose="02040503050406030204" pitchFamily="18" charset="0"/>
                          <a:ea typeface="Cambria Math" panose="02040503050406030204" pitchFamily="18" charset="0"/>
                        </a:rPr>
                        <m:t>[152, </m:t>
                      </m:r>
                      <m:r>
                        <m:rPr>
                          <m:nor/>
                        </m:rPr>
                        <a:rPr lang="en-CA" b="0" i="0" dirty="0" smtClean="0">
                          <a:latin typeface="Cambria Math" panose="02040503050406030204" pitchFamily="18" charset="0"/>
                          <a:ea typeface="Cambria Math" panose="02040503050406030204" pitchFamily="18" charset="0"/>
                        </a:rPr>
                        <m:t>542</m:t>
                      </m:r>
                      <m:r>
                        <m:rPr>
                          <m:nor/>
                        </m:rPr>
                        <a:rPr lang="en-US" dirty="0" smtClean="0">
                          <a:latin typeface="Cambria Math" panose="02040503050406030204" pitchFamily="18" charset="0"/>
                          <a:ea typeface="Cambria Math" panose="02040503050406030204" pitchFamily="18" charset="0"/>
                        </a:rPr>
                        <m:t>, …, </m:t>
                      </m:r>
                      <m:r>
                        <m:rPr>
                          <m:nor/>
                        </m:rPr>
                        <a:rPr lang="en-CA" b="0" i="0" dirty="0" smtClean="0">
                          <a:latin typeface="Cambria Math" panose="02040503050406030204" pitchFamily="18" charset="0"/>
                          <a:ea typeface="Cambria Math" panose="02040503050406030204" pitchFamily="18" charset="0"/>
                        </a:rPr>
                        <m:t>240</m:t>
                      </m:r>
                      <m:r>
                        <m:rPr>
                          <m:nor/>
                        </m:rPr>
                        <a:rPr lang="en-US" dirty="0" smtClean="0">
                          <a:latin typeface="Cambria Math" panose="02040503050406030204" pitchFamily="18" charset="0"/>
                          <a:ea typeface="Cambria Math" panose="02040503050406030204" pitchFamily="18" charset="0"/>
                        </a:rPr>
                        <m:t>]</m:t>
                      </m:r>
                      <m:r>
                        <m:rPr>
                          <m:nor/>
                        </m:rPr>
                        <a:rPr lang="en-CA" b="0" i="0" dirty="0" smtClean="0">
                          <a:latin typeface="Cambria Math" panose="02040503050406030204" pitchFamily="18" charset="0"/>
                          <a:ea typeface="Cambria Math" panose="02040503050406030204" pitchFamily="18" charset="0"/>
                        </a:rPr>
                        <m:t> </m:t>
                      </m:r>
                    </m:oMath>
                  </m:oMathPara>
                </a14:m>
                <a:endParaRPr lang="en-US" dirty="0"/>
              </a:p>
              <a:p>
                <a:r>
                  <a:rPr lang="en-US" dirty="0"/>
                  <a:t>For example, we set </a:t>
                </a:r>
                <a14:m>
                  <m:oMath xmlns:m="http://schemas.openxmlformats.org/officeDocument/2006/math">
                    <m:r>
                      <m:rPr>
                        <m:sty m:val="p"/>
                      </m:rPr>
                      <a:rPr lang="en-CA" b="0" i="1" smtClean="0">
                        <a:latin typeface="Cambria Math" panose="02040503050406030204" pitchFamily="18" charset="0"/>
                      </a:rPr>
                      <m:t>β</m:t>
                    </m:r>
                    <m:r>
                      <a:rPr lang="en-CA" b="0" i="0" smtClean="0">
                        <a:latin typeface="Cambria Math" panose="02040503050406030204" pitchFamily="18" charset="0"/>
                      </a:rPr>
                      <m:t>=2</m:t>
                    </m:r>
                  </m:oMath>
                </a14:m>
                <a:r>
                  <a:rPr lang="en-US" dirty="0"/>
                  <a:t>, we have: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=[304, 1084, …, 480]</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80B7500-0214-11C2-954D-9795EFC752F1}"/>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95392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D286-1DE3-B803-0E7C-EBE8E9E91163}"/>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788F40-7625-9365-D5B3-5E622E47A437}"/>
                  </a:ext>
                </a:extLst>
              </p:cNvPr>
              <p:cNvSpPr>
                <a:spLocks noGrp="1"/>
              </p:cNvSpPr>
              <p:nvPr>
                <p:ph idx="1"/>
              </p:nvPr>
            </p:nvSpPr>
            <p:spPr>
              <a:xfrm>
                <a:off x="838200" y="1825624"/>
                <a:ext cx="10515600" cy="5032375"/>
              </a:xfrm>
            </p:spPr>
            <p:txBody>
              <a:bodyPr>
                <a:normAutofit/>
              </a:bodyPr>
              <a:lstStyle/>
              <a:p>
                <a:r>
                  <a:rPr lang="en-US" dirty="0"/>
                  <a:t>However, not all individuals have the same susceptibility (</a:t>
                </a:r>
                <a:r>
                  <a:rPr lang="en-US" dirty="0" err="1"/>
                  <a:t>i.e</a:t>
                </a:r>
                <a:r>
                  <a:rPr lang="en-US" dirty="0"/>
                  <a:t>, some individuals are more “resistant”/immune against the transmission), and the number of contacts between each age band in a day are also different.</a:t>
                </a:r>
              </a:p>
              <a:p>
                <a:r>
                  <a:rPr lang="en-US" dirty="0"/>
                  <a:t>Thus, we introduce the idea of effective contact ratio (these are also vectors!), as</a:t>
                </a:r>
                <a:br>
                  <a:rPr lang="en-US" dirty="0"/>
                </a:br>
                <a:endParaRPr lang="en-US" dirty="0"/>
              </a:p>
              <a:p>
                <a:pPr marL="0" indent="0">
                  <a:buNone/>
                </a:pPr>
                <a:endParaRPr lang="en-US" dirty="0"/>
              </a:p>
              <a:p>
                <a:pPr marL="0" indent="0">
                  <a:buNone/>
                </a:pPr>
                <a:endParaRPr lang="en-US" dirty="0"/>
              </a:p>
              <a:p>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t> is the </a:t>
                </a:r>
                <a:r>
                  <a:rPr lang="en-US" dirty="0">
                    <a:solidFill>
                      <a:schemeClr val="accent1"/>
                    </a:solidFill>
                  </a:rPr>
                  <a:t>(age-specific) </a:t>
                </a:r>
                <a:r>
                  <a:rPr lang="en-US" dirty="0"/>
                  <a:t>susceptibility, </a:t>
                </a:r>
                <a14:m>
                  <m:oMath xmlns:m="http://schemas.openxmlformats.org/officeDocument/2006/math">
                    <m:r>
                      <a:rPr lang="en-CA" b="0" i="1" smtClean="0">
                        <a:latin typeface="Cambria Math" panose="02040503050406030204" pitchFamily="18" charset="0"/>
                      </a:rPr>
                      <m:t>𝜌</m:t>
                    </m:r>
                  </m:oMath>
                </a14:m>
                <a:r>
                  <a:rPr lang="en-US" dirty="0"/>
                  <a:t> is the </a:t>
                </a:r>
                <a:r>
                  <a:rPr lang="en-US" dirty="0">
                    <a:solidFill>
                      <a:schemeClr val="accent1"/>
                    </a:solidFill>
                  </a:rPr>
                  <a:t>(age-specific) </a:t>
                </a:r>
                <a:r>
                  <a:rPr lang="en-US" dirty="0"/>
                  <a:t>immunity level, </a:t>
                </a:r>
                <a14:m>
                  <m:oMath xmlns:m="http://schemas.openxmlformats.org/officeDocument/2006/math">
                    <m:r>
                      <a:rPr lang="en-CA" b="0" i="1" smtClean="0">
                        <a:latin typeface="Cambria Math" panose="02040503050406030204" pitchFamily="18" charset="0"/>
                      </a:rPr>
                      <m:t>𝛽</m:t>
                    </m:r>
                  </m:oMath>
                </a14:m>
                <a:r>
                  <a:rPr lang="en-US" dirty="0"/>
                  <a:t> is the </a:t>
                </a:r>
                <a:r>
                  <a:rPr lang="en-US" dirty="0">
                    <a:solidFill>
                      <a:schemeClr val="accent1"/>
                    </a:solidFill>
                  </a:rPr>
                  <a:t>(age-specific) </a:t>
                </a:r>
                <a:r>
                  <a:rPr lang="en-US" dirty="0"/>
                  <a:t>infection rate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4788F40-7625-9365-D5B3-5E622E47A43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86" t="-2015" r="-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4A4722C-FFD6-2391-1E9C-5139C60A131B}"/>
              </a:ext>
            </a:extLst>
          </p:cNvPr>
          <p:cNvPicPr>
            <a:picLocks noChangeAspect="1"/>
          </p:cNvPicPr>
          <p:nvPr/>
        </p:nvPicPr>
        <p:blipFill>
          <a:blip r:embed="rId4"/>
          <a:stretch>
            <a:fillRect/>
          </a:stretch>
        </p:blipFill>
        <p:spPr>
          <a:xfrm>
            <a:off x="3584762" y="4355258"/>
            <a:ext cx="5022476" cy="1290497"/>
          </a:xfrm>
          <a:prstGeom prst="rect">
            <a:avLst/>
          </a:prstGeom>
        </p:spPr>
      </p:pic>
    </p:spTree>
    <p:extLst>
      <p:ext uri="{BB962C8B-B14F-4D97-AF65-F5344CB8AC3E}">
        <p14:creationId xmlns:p14="http://schemas.microsoft.com/office/powerpoint/2010/main" val="398037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B6BE-E811-AA01-598B-BB03D25D494E}"/>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B3A61B-11B0-1625-8F9A-C2705D9D1FB7}"/>
                  </a:ext>
                </a:extLst>
              </p:cNvPr>
              <p:cNvSpPr>
                <a:spLocks noGrp="1"/>
              </p:cNvSpPr>
              <p:nvPr>
                <p:ph idx="1"/>
              </p:nvPr>
            </p:nvSpPr>
            <p:spPr/>
            <p:txBody>
              <a:bodyPr/>
              <a:lstStyle/>
              <a:p>
                <a:r>
                  <a:rPr lang="en-US" dirty="0"/>
                  <a:t>Now, we can model the number of newly exposed individuals using such quantities!</a:t>
                </a:r>
              </a:p>
              <a:p>
                <a:endParaRPr lang="en-US" dirty="0"/>
              </a:p>
              <a:p>
                <a:endParaRPr lang="en-US" dirty="0"/>
              </a:p>
              <a:p>
                <a:endParaRPr lang="en-US" dirty="0"/>
              </a:p>
              <a:p>
                <a:endParaRPr lang="en-US" dirty="0"/>
              </a:p>
              <a:p>
                <a:r>
                  <a:rPr lang="en-US" dirty="0"/>
                  <a:t>Here, </a:t>
                </a:r>
                <a14:m>
                  <m:oMath xmlns:m="http://schemas.openxmlformats.org/officeDocument/2006/math">
                    <m:r>
                      <a:rPr lang="en-CA" b="0" i="1" smtClean="0">
                        <a:latin typeface="Cambria Math" panose="02040503050406030204" pitchFamily="18" charset="0"/>
                      </a:rPr>
                      <m:t>𝑇</m:t>
                    </m:r>
                  </m:oMath>
                </a14:m>
                <a:r>
                  <a:rPr lang="en-US" dirty="0"/>
                  <a:t> is the </a:t>
                </a:r>
                <a:r>
                  <a:rPr lang="en-US" dirty="0">
                    <a:solidFill>
                      <a:schemeClr val="accent1"/>
                    </a:solidFill>
                  </a:rPr>
                  <a:t>(age-specific)</a:t>
                </a:r>
                <a:r>
                  <a:rPr lang="en-US" dirty="0"/>
                  <a:t> number of transmissive individual, </a:t>
                </a:r>
                <a14:m>
                  <m:oMath xmlns:m="http://schemas.openxmlformats.org/officeDocument/2006/math">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contact matrix, </a:t>
                </a:r>
                <a14:m>
                  <m:oMath xmlns:m="http://schemas.openxmlformats.org/officeDocument/2006/math">
                    <m:r>
                      <a:rPr lang="en-CA" b="0" i="1" smtClean="0">
                        <a:latin typeface="Cambria Math" panose="02040503050406030204" pitchFamily="18" charset="0"/>
                      </a:rPr>
                      <m:t>𝛽</m:t>
                    </m:r>
                    <m:r>
                      <a:rPr lang="en-CA" b="0" i="1" smtClean="0">
                        <a:latin typeface="Cambria Math" panose="02040503050406030204" pitchFamily="18" charset="0"/>
                      </a:rPr>
                      <m:t>∘</m:t>
                    </m:r>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effective contact matrix (effective matrix).</a:t>
                </a:r>
              </a:p>
              <a:p>
                <a:endParaRPr lang="en-US" dirty="0"/>
              </a:p>
            </p:txBody>
          </p:sp>
        </mc:Choice>
        <mc:Fallback xmlns="">
          <p:sp>
            <p:nvSpPr>
              <p:cNvPr id="3" name="Content Placeholder 2">
                <a:extLst>
                  <a:ext uri="{FF2B5EF4-FFF2-40B4-BE49-F238E27FC236}">
                    <a16:creationId xmlns:a16="http://schemas.microsoft.com/office/drawing/2014/main" id="{40B3A61B-11B0-1625-8F9A-C2705D9D1FB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01B6076-88E9-BE97-D378-564243D9D0B3}"/>
              </a:ext>
            </a:extLst>
          </p:cNvPr>
          <p:cNvPicPr>
            <a:picLocks noChangeAspect="1"/>
          </p:cNvPicPr>
          <p:nvPr/>
        </p:nvPicPr>
        <p:blipFill>
          <a:blip r:embed="rId3"/>
          <a:stretch>
            <a:fillRect/>
          </a:stretch>
        </p:blipFill>
        <p:spPr>
          <a:xfrm>
            <a:off x="3322544" y="2767852"/>
            <a:ext cx="5546911" cy="1848970"/>
          </a:xfrm>
          <a:prstGeom prst="rect">
            <a:avLst/>
          </a:prstGeom>
        </p:spPr>
      </p:pic>
    </p:spTree>
    <p:extLst>
      <p:ext uri="{BB962C8B-B14F-4D97-AF65-F5344CB8AC3E}">
        <p14:creationId xmlns:p14="http://schemas.microsoft.com/office/powerpoint/2010/main" val="56337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newly infected individual is</a:t>
                </a:r>
              </a:p>
              <a:p>
                <a:pPr marL="0" indent="0">
                  <a:buNone/>
                </a:pPr>
                <a:endParaRPr lang="en-US" dirty="0"/>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𝐼</m:t>
                    </m:r>
                  </m:oMath>
                </a14:m>
                <a:r>
                  <a:rPr lang="en-US" dirty="0"/>
                  <a:t> is the </a:t>
                </a:r>
                <a:r>
                  <a:rPr lang="en-US" dirty="0">
                    <a:solidFill>
                      <a:schemeClr val="accent1"/>
                    </a:solidFill>
                  </a:rPr>
                  <a:t>(age-specific) </a:t>
                </a:r>
                <a:r>
                  <a:rPr lang="en-US" dirty="0"/>
                  <a:t>number of infected individuals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𝑠</m:t>
                        </m:r>
                      </m:sub>
                    </m:sSub>
                  </m:oMath>
                </a14:m>
                <a:r>
                  <a:rPr lang="en-US" dirty="0"/>
                  <a:t> is the number of subclinical </a:t>
                </a:r>
                <a:r>
                  <a:rPr lang="en-US" dirty="0">
                    <a:solidFill>
                      <a:schemeClr val="accent2"/>
                    </a:solidFill>
                  </a:rPr>
                  <a:t>(asymptomatic)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𝑐</m:t>
                        </m:r>
                      </m:sub>
                    </m:sSub>
                  </m:oMath>
                </a14:m>
                <a:r>
                  <a:rPr lang="en-US" dirty="0"/>
                  <a:t> is the number of clinical </a:t>
                </a:r>
                <a:r>
                  <a:rPr lang="en-US" dirty="0">
                    <a:solidFill>
                      <a:schemeClr val="accent2"/>
                    </a:solidFill>
                  </a:rPr>
                  <a:t>(symptomatic)</a:t>
                </a:r>
                <a:r>
                  <a:rPr lang="en-US" dirty="0"/>
                  <a:t>, </a:t>
                </a:r>
                <a14:m>
                  <m:oMath xmlns:m="http://schemas.openxmlformats.org/officeDocument/2006/math">
                    <m:r>
                      <a:rPr lang="en-CA" b="0" i="1" smtClean="0">
                        <a:latin typeface="Cambria Math" panose="02040503050406030204" pitchFamily="18" charset="0"/>
                      </a:rPr>
                      <m:t>𝜇</m:t>
                    </m:r>
                  </m:oMath>
                </a14:m>
                <a:r>
                  <a:rPr lang="en-US" dirty="0"/>
                  <a:t> is a constant scalar-valued probability function of infection rate, </a:t>
                </a:r>
                <a14:m>
                  <m:oMath xmlns:m="http://schemas.openxmlformats.org/officeDocument/2006/math">
                    <m:r>
                      <a:rPr lang="en-CA" b="0" i="1" smtClean="0">
                        <a:latin typeface="Cambria Math" panose="02040503050406030204" pitchFamily="18" charset="0"/>
                      </a:rPr>
                      <m:t>𝑎</m:t>
                    </m:r>
                  </m:oMath>
                </a14:m>
                <a:r>
                  <a:rPr lang="en-US" dirty="0"/>
                  <a:t> is the age-specific asymptomatic ratio.</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F547D68-F413-93D3-DEA7-522D5051A33E}"/>
              </a:ext>
            </a:extLst>
          </p:cNvPr>
          <p:cNvPicPr>
            <a:picLocks noChangeAspect="1"/>
          </p:cNvPicPr>
          <p:nvPr/>
        </p:nvPicPr>
        <p:blipFill>
          <a:blip r:embed="rId3"/>
          <a:stretch>
            <a:fillRect/>
          </a:stretch>
        </p:blipFill>
        <p:spPr>
          <a:xfrm>
            <a:off x="2209800" y="2532185"/>
            <a:ext cx="7772400" cy="1793630"/>
          </a:xfrm>
          <a:prstGeom prst="rect">
            <a:avLst/>
          </a:prstGeom>
        </p:spPr>
      </p:pic>
    </p:spTree>
    <p:extLst>
      <p:ext uri="{BB962C8B-B14F-4D97-AF65-F5344CB8AC3E}">
        <p14:creationId xmlns:p14="http://schemas.microsoft.com/office/powerpoint/2010/main" val="1850035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recovered/demised individuals is:</a:t>
                </a:r>
              </a:p>
              <a:p>
                <a:pPr marL="0" indent="0">
                  <a:buNone/>
                </a:pPr>
                <a:r>
                  <a:rPr lang="en-US" dirty="0"/>
                  <a:t>	</a:t>
                </a:r>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𝑅</m:t>
                    </m:r>
                  </m:oMath>
                </a14:m>
                <a:r>
                  <a:rPr lang="en-US" dirty="0"/>
                  <a:t> is the </a:t>
                </a:r>
                <a:r>
                  <a:rPr lang="en-US" dirty="0">
                    <a:solidFill>
                      <a:schemeClr val="accent1"/>
                    </a:solidFill>
                  </a:rPr>
                  <a:t>(age-specific) </a:t>
                </a:r>
                <a:r>
                  <a:rPr lang="en-US" dirty="0"/>
                  <a:t>number of removed individuals. </a:t>
                </a:r>
                <a14:m>
                  <m:oMath xmlns:m="http://schemas.openxmlformats.org/officeDocument/2006/math">
                    <m:r>
                      <a:rPr lang="en-CA" b="0" i="1" smtClean="0">
                        <a:latin typeface="Cambria Math" panose="02040503050406030204" pitchFamily="18" charset="0"/>
                      </a:rPr>
                      <m:t>𝐷</m:t>
                    </m:r>
                  </m:oMath>
                </a14:m>
                <a:r>
                  <a:rPr lang="en-US" dirty="0"/>
                  <a:t> is the </a:t>
                </a:r>
                <a:r>
                  <a:rPr lang="en-US" dirty="0">
                    <a:solidFill>
                      <a:schemeClr val="accent1"/>
                    </a:solidFill>
                  </a:rPr>
                  <a:t>(age-specific) </a:t>
                </a:r>
                <a:r>
                  <a:rPr lang="en-US" dirty="0"/>
                  <a:t>number of demised individuals, </a:t>
                </a:r>
                <a14:m>
                  <m:oMath xmlns:m="http://schemas.openxmlformats.org/officeDocument/2006/math">
                    <m:r>
                      <a:rPr lang="en-CA" b="0" i="1" smtClean="0">
                        <a:latin typeface="Cambria Math" panose="02040503050406030204" pitchFamily="18" charset="0"/>
                      </a:rPr>
                      <m:t>𝑟</m:t>
                    </m:r>
                  </m:oMath>
                </a14:m>
                <a:r>
                  <a:rPr lang="en-US" dirty="0"/>
                  <a:t> is the </a:t>
                </a:r>
                <a:r>
                  <a:rPr lang="en-US" dirty="0">
                    <a:solidFill>
                      <a:schemeClr val="accent1"/>
                    </a:solidFill>
                  </a:rPr>
                  <a:t>(age-specific) </a:t>
                </a:r>
                <a:r>
                  <a:rPr lang="en-US" dirty="0"/>
                  <a:t>number of recovered individuals, </a:t>
                </a:r>
                <a14:m>
                  <m:oMath xmlns:m="http://schemas.openxmlformats.org/officeDocument/2006/math">
                    <m:r>
                      <a:rPr lang="en-CA" b="0" i="1" smtClean="0">
                        <a:latin typeface="Cambria Math" panose="02040503050406030204" pitchFamily="18" charset="0"/>
                      </a:rPr>
                      <m:t>𝐶𝐹𝑅</m:t>
                    </m:r>
                  </m:oMath>
                </a14:m>
                <a:r>
                  <a:rPr lang="en-US" dirty="0"/>
                  <a:t> is the </a:t>
                </a:r>
                <a:r>
                  <a:rPr lang="en-US" dirty="0">
                    <a:solidFill>
                      <a:schemeClr val="accent1"/>
                    </a:solidFill>
                  </a:rPr>
                  <a:t>(age-specific) </a:t>
                </a:r>
                <a:r>
                  <a:rPr lang="en-US" dirty="0"/>
                  <a:t>case-fatality rate.</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r="-132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1DA9565-DF6C-9B7A-0753-96247B11E33B}"/>
              </a:ext>
            </a:extLst>
          </p:cNvPr>
          <p:cNvPicPr>
            <a:picLocks noChangeAspect="1"/>
          </p:cNvPicPr>
          <p:nvPr/>
        </p:nvPicPr>
        <p:blipFill>
          <a:blip r:embed="rId3"/>
          <a:stretch>
            <a:fillRect/>
          </a:stretch>
        </p:blipFill>
        <p:spPr>
          <a:xfrm>
            <a:off x="1726899" y="2658906"/>
            <a:ext cx="8738202" cy="1540187"/>
          </a:xfrm>
          <a:prstGeom prst="rect">
            <a:avLst/>
          </a:prstGeom>
        </p:spPr>
      </p:pic>
    </p:spTree>
    <p:extLst>
      <p:ext uri="{BB962C8B-B14F-4D97-AF65-F5344CB8AC3E}">
        <p14:creationId xmlns:p14="http://schemas.microsoft.com/office/powerpoint/2010/main" val="245065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A9DEF-31DF-3C04-8490-1129EF43B2C2}"/>
              </a:ext>
            </a:extLst>
          </p:cNvPr>
          <p:cNvSpPr>
            <a:spLocks noGrp="1"/>
          </p:cNvSpPr>
          <p:nvPr>
            <p:ph type="title"/>
          </p:nvPr>
        </p:nvSpPr>
        <p:spPr/>
        <p:txBody>
          <a:bodyPr/>
          <a:lstStyle/>
          <a:p>
            <a:r>
              <a:rPr lang="en-US" dirty="0"/>
              <a:t>infected -&gt; recovered &amp; exposed -&gt; infected</a:t>
            </a:r>
            <a:endParaRPr lang="en-CA" dirty="0"/>
          </a:p>
        </p:txBody>
      </p:sp>
      <p:sp>
        <p:nvSpPr>
          <p:cNvPr id="3" name="内容占位符 2">
            <a:extLst>
              <a:ext uri="{FF2B5EF4-FFF2-40B4-BE49-F238E27FC236}">
                <a16:creationId xmlns:a16="http://schemas.microsoft.com/office/drawing/2014/main" id="{9CC26577-7D0C-46BE-74B5-DE97202D2F16}"/>
              </a:ext>
            </a:extLst>
          </p:cNvPr>
          <p:cNvSpPr>
            <a:spLocks noGrp="1"/>
          </p:cNvSpPr>
          <p:nvPr>
            <p:ph idx="1"/>
          </p:nvPr>
        </p:nvSpPr>
        <p:spPr/>
        <p:txBody>
          <a:bodyPr/>
          <a:lstStyle/>
          <a:p>
            <a:r>
              <a:rPr lang="en-US" dirty="0"/>
              <a:t>A gamma distribution! [REF], it’s something like this</a:t>
            </a:r>
            <a:endParaRPr lang="en-CA" dirty="0"/>
          </a:p>
        </p:txBody>
      </p:sp>
      <p:pic>
        <p:nvPicPr>
          <p:cNvPr id="5" name="图片 4" descr="图片包含 图示&#10;&#10;描述已自动生成">
            <a:extLst>
              <a:ext uri="{FF2B5EF4-FFF2-40B4-BE49-F238E27FC236}">
                <a16:creationId xmlns:a16="http://schemas.microsoft.com/office/drawing/2014/main" id="{00C02E37-408B-FBC9-0924-1B1AE59CD0FC}"/>
              </a:ext>
            </a:extLst>
          </p:cNvPr>
          <p:cNvPicPr>
            <a:picLocks noChangeAspect="1"/>
          </p:cNvPicPr>
          <p:nvPr/>
        </p:nvPicPr>
        <p:blipFill>
          <a:blip r:embed="rId2"/>
          <a:stretch>
            <a:fillRect/>
          </a:stretch>
        </p:blipFill>
        <p:spPr>
          <a:xfrm>
            <a:off x="1959950" y="2584514"/>
            <a:ext cx="6343468" cy="3592449"/>
          </a:xfrm>
          <a:prstGeom prst="rect">
            <a:avLst/>
          </a:prstGeom>
        </p:spPr>
      </p:pic>
    </p:spTree>
    <p:extLst>
      <p:ext uri="{BB962C8B-B14F-4D97-AF65-F5344CB8AC3E}">
        <p14:creationId xmlns:p14="http://schemas.microsoft.com/office/powerpoint/2010/main" val="1993295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FCD2-E6CB-D2D0-EE2F-B4DCFE499655}"/>
              </a:ext>
            </a:extLst>
          </p:cNvPr>
          <p:cNvSpPr>
            <a:spLocks noGrp="1"/>
          </p:cNvSpPr>
          <p:nvPr>
            <p:ph type="title"/>
          </p:nvPr>
        </p:nvSpPr>
        <p:spPr/>
        <p:txBody>
          <a:bodyPr/>
          <a:lstStyle/>
          <a:p>
            <a:r>
              <a:rPr lang="en-US" dirty="0"/>
              <a:t>Commutation</a:t>
            </a:r>
          </a:p>
        </p:txBody>
      </p:sp>
      <p:sp>
        <p:nvSpPr>
          <p:cNvPr id="3" name="Content Placeholder 2">
            <a:extLst>
              <a:ext uri="{FF2B5EF4-FFF2-40B4-BE49-F238E27FC236}">
                <a16:creationId xmlns:a16="http://schemas.microsoft.com/office/drawing/2014/main" id="{08BED98D-A5A0-6B0F-A3C4-FA3292794B72}"/>
              </a:ext>
            </a:extLst>
          </p:cNvPr>
          <p:cNvSpPr>
            <a:spLocks noGrp="1"/>
          </p:cNvSpPr>
          <p:nvPr>
            <p:ph idx="1"/>
          </p:nvPr>
        </p:nvSpPr>
        <p:spPr/>
        <p:txBody>
          <a:bodyPr/>
          <a:lstStyle/>
          <a:p>
            <a:r>
              <a:rPr lang="en-US" dirty="0"/>
              <a:t>We</a:t>
            </a:r>
            <a:r>
              <a:rPr lang="zh-CN" altLang="en-US" dirty="0"/>
              <a:t> </a:t>
            </a:r>
            <a:r>
              <a:rPr lang="en-US" altLang="zh-CN" dirty="0"/>
              <a:t>modelled</a:t>
            </a:r>
            <a:r>
              <a:rPr lang="zh-CN" altLang="en-US" dirty="0"/>
              <a:t> </a:t>
            </a:r>
            <a:r>
              <a:rPr lang="en-CA" altLang="zh-CN" dirty="0"/>
              <a:t>the number of commute</a:t>
            </a:r>
            <a:r>
              <a:rPr lang="zh-CN" altLang="en-US" dirty="0"/>
              <a:t> </a:t>
            </a:r>
            <a:r>
              <a:rPr lang="en-CA" altLang="zh-CN" dirty="0"/>
              <a:t>let’s consider the following array.</a:t>
            </a:r>
          </a:p>
          <a:p>
            <a:endParaRPr lang="en-CA" dirty="0"/>
          </a:p>
          <a:p>
            <a:endParaRPr lang="en-CA" dirty="0"/>
          </a:p>
          <a:p>
            <a:endParaRPr lang="en-CA" dirty="0"/>
          </a:p>
          <a:p>
            <a:endParaRPr lang="en-CA" dirty="0"/>
          </a:p>
          <a:p>
            <a:endParaRPr lang="en-CA" dirty="0"/>
          </a:p>
          <a:p>
            <a:r>
              <a:rPr lang="en-US" dirty="0"/>
              <a:t>Assume the first row is the number of local-worker, and the second array is. The number of commuting workers.</a:t>
            </a:r>
          </a:p>
        </p:txBody>
      </p:sp>
      <p:pic>
        <p:nvPicPr>
          <p:cNvPr id="5" name="Picture 4" descr="Chart, treemap chart&#10;&#10;Description automatically generated">
            <a:extLst>
              <a:ext uri="{FF2B5EF4-FFF2-40B4-BE49-F238E27FC236}">
                <a16:creationId xmlns:a16="http://schemas.microsoft.com/office/drawing/2014/main" id="{AF59D6E6-67B7-1481-908B-006BFF69B094}"/>
              </a:ext>
            </a:extLst>
          </p:cNvPr>
          <p:cNvPicPr>
            <a:picLocks noChangeAspect="1"/>
          </p:cNvPicPr>
          <p:nvPr/>
        </p:nvPicPr>
        <p:blipFill>
          <a:blip r:embed="rId2"/>
          <a:stretch>
            <a:fillRect/>
          </a:stretch>
        </p:blipFill>
        <p:spPr>
          <a:xfrm>
            <a:off x="1295404" y="2801145"/>
            <a:ext cx="9601192" cy="2400298"/>
          </a:xfrm>
          <a:prstGeom prst="rect">
            <a:avLst/>
          </a:prstGeom>
        </p:spPr>
      </p:pic>
    </p:spTree>
    <p:extLst>
      <p:ext uri="{BB962C8B-B14F-4D97-AF65-F5344CB8AC3E}">
        <p14:creationId xmlns:p14="http://schemas.microsoft.com/office/powerpoint/2010/main" val="62091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1FB-0F45-906E-8308-596EE44502AA}"/>
              </a:ext>
            </a:extLst>
          </p:cNvPr>
          <p:cNvSpPr>
            <a:spLocks noGrp="1"/>
          </p:cNvSpPr>
          <p:nvPr>
            <p:ph type="title"/>
          </p:nvPr>
        </p:nvSpPr>
        <p:spPr/>
        <p:txBody>
          <a:bodyPr/>
          <a:lstStyle/>
          <a:p>
            <a:r>
              <a:rPr lang="en-US" dirty="0"/>
              <a:t>Commutation – cont.</a:t>
            </a:r>
          </a:p>
        </p:txBody>
      </p:sp>
      <p:sp>
        <p:nvSpPr>
          <p:cNvPr id="3" name="Content Placeholder 2">
            <a:extLst>
              <a:ext uri="{FF2B5EF4-FFF2-40B4-BE49-F238E27FC236}">
                <a16:creationId xmlns:a16="http://schemas.microsoft.com/office/drawing/2014/main" id="{1B975EEA-E412-7DEB-4B34-6E088952506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r>
              <a:rPr lang="en-US" dirty="0"/>
              <a:t>Now, we reshape the second row into a 528 * 16 </a:t>
            </a:r>
            <a:r>
              <a:rPr lang="en-US" dirty="0" err="1"/>
              <a:t>np.array</a:t>
            </a:r>
            <a:r>
              <a:rPr lang="en-US" dirty="0"/>
              <a:t>, where the sum of each row is corresponding to the entry of the, for example:</a:t>
            </a:r>
          </a:p>
        </p:txBody>
      </p:sp>
      <p:pic>
        <p:nvPicPr>
          <p:cNvPr id="4" name="Picture 3" descr="Chart, treemap chart&#10;&#10;Description automatically generated">
            <a:extLst>
              <a:ext uri="{FF2B5EF4-FFF2-40B4-BE49-F238E27FC236}">
                <a16:creationId xmlns:a16="http://schemas.microsoft.com/office/drawing/2014/main" id="{2B937642-1944-53D8-B3AB-5965321BFA44}"/>
              </a:ext>
            </a:extLst>
          </p:cNvPr>
          <p:cNvPicPr>
            <a:picLocks noChangeAspect="1"/>
          </p:cNvPicPr>
          <p:nvPr/>
        </p:nvPicPr>
        <p:blipFill>
          <a:blip r:embed="rId2"/>
          <a:stretch>
            <a:fillRect/>
          </a:stretch>
        </p:blipFill>
        <p:spPr>
          <a:xfrm>
            <a:off x="2070102" y="1310925"/>
            <a:ext cx="8051796" cy="2012949"/>
          </a:xfrm>
          <a:prstGeom prst="rect">
            <a:avLst/>
          </a:prstGeom>
        </p:spPr>
      </p:pic>
      <p:pic>
        <p:nvPicPr>
          <p:cNvPr id="6" name="Picture 5">
            <a:extLst>
              <a:ext uri="{FF2B5EF4-FFF2-40B4-BE49-F238E27FC236}">
                <a16:creationId xmlns:a16="http://schemas.microsoft.com/office/drawing/2014/main" id="{97E98DD6-6613-309B-C156-ADC483D46E41}"/>
              </a:ext>
            </a:extLst>
          </p:cNvPr>
          <p:cNvPicPr>
            <a:picLocks noChangeAspect="1"/>
          </p:cNvPicPr>
          <p:nvPr/>
        </p:nvPicPr>
        <p:blipFill>
          <a:blip r:embed="rId3"/>
          <a:stretch>
            <a:fillRect/>
          </a:stretch>
        </p:blipFill>
        <p:spPr>
          <a:xfrm>
            <a:off x="2209800" y="4269674"/>
            <a:ext cx="7772400" cy="2068285"/>
          </a:xfrm>
          <a:prstGeom prst="rect">
            <a:avLst/>
          </a:prstGeom>
        </p:spPr>
      </p:pic>
    </p:spTree>
    <p:extLst>
      <p:ext uri="{BB962C8B-B14F-4D97-AF65-F5344CB8AC3E}">
        <p14:creationId xmlns:p14="http://schemas.microsoft.com/office/powerpoint/2010/main" val="281905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7949-3501-8EED-67E6-8EFA06A7FD84}"/>
              </a:ext>
            </a:extLst>
          </p:cNvPr>
          <p:cNvSpPr>
            <a:spLocks noGrp="1"/>
          </p:cNvSpPr>
          <p:nvPr>
            <p:ph type="title"/>
          </p:nvPr>
        </p:nvSpPr>
        <p:spPr/>
        <p:txBody>
          <a:bodyPr/>
          <a:lstStyle/>
          <a:p>
            <a:r>
              <a:rPr lang="en-US" dirty="0"/>
              <a:t>What is a SEIR model?</a:t>
            </a:r>
          </a:p>
        </p:txBody>
      </p:sp>
      <p:sp>
        <p:nvSpPr>
          <p:cNvPr id="3" name="Content Placeholder 2">
            <a:extLst>
              <a:ext uri="{FF2B5EF4-FFF2-40B4-BE49-F238E27FC236}">
                <a16:creationId xmlns:a16="http://schemas.microsoft.com/office/drawing/2014/main" id="{0AAA2E76-5167-F93F-5F88-86493B5A570C}"/>
              </a:ext>
            </a:extLst>
          </p:cNvPr>
          <p:cNvSpPr>
            <a:spLocks noGrp="1"/>
          </p:cNvSpPr>
          <p:nvPr>
            <p:ph idx="1"/>
          </p:nvPr>
        </p:nvSpPr>
        <p:spPr/>
        <p:txBody>
          <a:bodyPr>
            <a:normAutofit/>
          </a:bodyPr>
          <a:lstStyle/>
          <a:p>
            <a:r>
              <a:rPr lang="en-US" sz="2400" b="1" dirty="0">
                <a:solidFill>
                  <a:srgbClr val="FF0000"/>
                </a:solidFill>
              </a:rPr>
              <a:t>S</a:t>
            </a:r>
            <a:r>
              <a:rPr lang="en-US" sz="2400" dirty="0"/>
              <a:t> (Susceptible): People that are susceptible to the disease, or people who might get the disease</a:t>
            </a:r>
          </a:p>
          <a:p>
            <a:r>
              <a:rPr lang="en-US" sz="2400" b="1" dirty="0">
                <a:solidFill>
                  <a:schemeClr val="accent1"/>
                </a:solidFill>
              </a:rPr>
              <a:t>E</a:t>
            </a:r>
            <a:r>
              <a:rPr lang="en-US" sz="2400" dirty="0"/>
              <a:t> (Exposed): People who were infected by the virus (currently has the virus), and can transmit the virus to other susceptible, but who has not developed symptoms (carriers)</a:t>
            </a:r>
          </a:p>
          <a:p>
            <a:r>
              <a:rPr lang="en-US" sz="2400" b="1" dirty="0">
                <a:solidFill>
                  <a:schemeClr val="accent2"/>
                </a:solidFill>
              </a:rPr>
              <a:t>I</a:t>
            </a:r>
            <a:r>
              <a:rPr lang="en-US" sz="2400" dirty="0"/>
              <a:t> (Infected): Similar to exposed, infected are who has the virus, transmissive, and might have or not </a:t>
            </a:r>
            <a:r>
              <a:rPr lang="en-US" sz="2400"/>
              <a:t>have symptom.</a:t>
            </a:r>
            <a:endParaRPr lang="en-US" sz="2400" dirty="0"/>
          </a:p>
          <a:p>
            <a:pPr lvl="1"/>
            <a:r>
              <a:rPr lang="en-US" sz="2000" dirty="0"/>
              <a:t>Ip (preclinical): Symptomatic patients who has not yet developed the symptom</a:t>
            </a:r>
          </a:p>
          <a:p>
            <a:pPr lvl="1"/>
            <a:r>
              <a:rPr lang="en-US" sz="2000" dirty="0"/>
              <a:t>Is (subclinical): Asymptomatic patients</a:t>
            </a:r>
          </a:p>
          <a:p>
            <a:pPr lvl="1"/>
            <a:r>
              <a:rPr lang="en-US" sz="2000" dirty="0" err="1"/>
              <a:t>Ic</a:t>
            </a:r>
            <a:r>
              <a:rPr lang="en-US" sz="2000" dirty="0"/>
              <a:t> (clinical): Symptomatic patients who has the symptom</a:t>
            </a:r>
            <a:endParaRPr lang="en-US" sz="2400" dirty="0"/>
          </a:p>
          <a:p>
            <a:r>
              <a:rPr lang="en-US" sz="2400" b="1" dirty="0">
                <a:solidFill>
                  <a:schemeClr val="accent6"/>
                </a:solidFill>
              </a:rPr>
              <a:t>R</a:t>
            </a:r>
            <a:r>
              <a:rPr lang="en-US" sz="2400" dirty="0"/>
              <a:t> (removed):   People who has recovered/demised</a:t>
            </a:r>
          </a:p>
        </p:txBody>
      </p:sp>
    </p:spTree>
    <p:extLst>
      <p:ext uri="{BB962C8B-B14F-4D97-AF65-F5344CB8AC3E}">
        <p14:creationId xmlns:p14="http://schemas.microsoft.com/office/powerpoint/2010/main" val="382188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1FB-0F45-906E-8308-596EE44502AA}"/>
              </a:ext>
            </a:extLst>
          </p:cNvPr>
          <p:cNvSpPr>
            <a:spLocks noGrp="1"/>
          </p:cNvSpPr>
          <p:nvPr>
            <p:ph type="title"/>
          </p:nvPr>
        </p:nvSpPr>
        <p:spPr/>
        <p:txBody>
          <a:bodyPr/>
          <a:lstStyle/>
          <a:p>
            <a:r>
              <a:rPr lang="en-US" dirty="0"/>
              <a:t>Commutation – cont.</a:t>
            </a:r>
          </a:p>
        </p:txBody>
      </p:sp>
      <p:sp>
        <p:nvSpPr>
          <p:cNvPr id="3" name="Content Placeholder 2">
            <a:extLst>
              <a:ext uri="{FF2B5EF4-FFF2-40B4-BE49-F238E27FC236}">
                <a16:creationId xmlns:a16="http://schemas.microsoft.com/office/drawing/2014/main" id="{1B975EEA-E412-7DEB-4B34-6E0889525066}"/>
              </a:ext>
            </a:extLst>
          </p:cNvPr>
          <p:cNvSpPr>
            <a:spLocks noGrp="1"/>
          </p:cNvSpPr>
          <p:nvPr>
            <p:ph idx="1"/>
          </p:nvPr>
        </p:nvSpPr>
        <p:spPr/>
        <p:txBody>
          <a:bodyPr/>
          <a:lstStyle/>
          <a:p>
            <a:r>
              <a:rPr lang="en-US" dirty="0"/>
              <a:t>Intuitively</a:t>
            </a:r>
            <a:r>
              <a:rPr lang="en-US" altLang="zh-CN" dirty="0"/>
              <a:t>, the in-coming commuters is also a 528 * 16 matrix. Such matrix will be reshaped (merged) into a 16-dimensional vector and will be used to calculate the number of new cases.</a:t>
            </a:r>
          </a:p>
          <a:p>
            <a:r>
              <a:rPr lang="en-US" altLang="zh-CN" dirty="0"/>
              <a:t>The number of new cases will then be re-distributed according to the weight of each entry (detailed description in supplementary material).</a:t>
            </a:r>
          </a:p>
          <a:p>
            <a:r>
              <a:rPr lang="en-US" altLang="zh-CN" dirty="0"/>
              <a:t>Essentially, just </a:t>
            </a:r>
          </a:p>
          <a:p>
            <a:pPr marL="0" indent="0" algn="ctr">
              <a:buNone/>
            </a:pPr>
            <a:r>
              <a:rPr lang="en-US" altLang="zh-CN" dirty="0"/>
              <a:t>reshape -&gt; travel -&gt; reshape -&gt; transmission -&gt; return -&gt; reshape</a:t>
            </a:r>
          </a:p>
        </p:txBody>
      </p:sp>
    </p:spTree>
    <p:extLst>
      <p:ext uri="{BB962C8B-B14F-4D97-AF65-F5344CB8AC3E}">
        <p14:creationId xmlns:p14="http://schemas.microsoft.com/office/powerpoint/2010/main" val="223685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7795-217A-4172-1E48-D80B702F6B58}"/>
              </a:ext>
            </a:extLst>
          </p:cNvPr>
          <p:cNvSpPr>
            <a:spLocks noGrp="1"/>
          </p:cNvSpPr>
          <p:nvPr>
            <p:ph type="title"/>
          </p:nvPr>
        </p:nvSpPr>
        <p:spPr/>
        <p:txBody>
          <a:bodyPr/>
          <a:lstStyle/>
          <a:p>
            <a:r>
              <a:rPr lang="en-US" dirty="0"/>
              <a:t>Geographical Stratification</a:t>
            </a:r>
          </a:p>
        </p:txBody>
      </p:sp>
      <p:sp>
        <p:nvSpPr>
          <p:cNvPr id="3" name="Content Placeholder 2">
            <a:extLst>
              <a:ext uri="{FF2B5EF4-FFF2-40B4-BE49-F238E27FC236}">
                <a16:creationId xmlns:a16="http://schemas.microsoft.com/office/drawing/2014/main" id="{3B632266-C27E-F62A-5249-A7F65883F668}"/>
              </a:ext>
            </a:extLst>
          </p:cNvPr>
          <p:cNvSpPr>
            <a:spLocks noGrp="1"/>
          </p:cNvSpPr>
          <p:nvPr>
            <p:ph idx="1"/>
          </p:nvPr>
        </p:nvSpPr>
        <p:spPr/>
        <p:txBody>
          <a:bodyPr/>
          <a:lstStyle/>
          <a:p>
            <a:r>
              <a:rPr lang="en-US" dirty="0"/>
              <a:t>Ontario has </a:t>
            </a:r>
          </a:p>
          <a:p>
            <a:r>
              <a:rPr lang="en-US" dirty="0"/>
              <a:t>26 Public Health Units</a:t>
            </a:r>
          </a:p>
          <a:p>
            <a:r>
              <a:rPr lang="en-US" dirty="0"/>
              <a:t>50 administrative districts</a:t>
            </a:r>
          </a:p>
          <a:p>
            <a:r>
              <a:rPr lang="en-US" dirty="0"/>
              <a:t>528 counties</a:t>
            </a:r>
          </a:p>
          <a:p>
            <a:pPr marL="0" indent="0">
              <a:buNone/>
            </a:pPr>
            <a:r>
              <a:rPr lang="en-US" dirty="0"/>
              <a:t>We have following data of each county:</a:t>
            </a:r>
          </a:p>
          <a:p>
            <a:pPr>
              <a:buFont typeface="Courier New" panose="02070309020205020404" pitchFamily="49" charset="0"/>
              <a:buChar char="o"/>
            </a:pPr>
            <a:r>
              <a:rPr lang="en-US" dirty="0"/>
              <a:t> Population</a:t>
            </a:r>
          </a:p>
          <a:p>
            <a:pPr>
              <a:buFont typeface="Courier New" panose="02070309020205020404" pitchFamily="49" charset="0"/>
              <a:buChar char="o"/>
            </a:pPr>
            <a:r>
              <a:rPr lang="en-US" dirty="0"/>
              <a:t> Commuting matrix</a:t>
            </a:r>
          </a:p>
          <a:p>
            <a:pPr marL="0" indent="0">
              <a:buNone/>
            </a:pPr>
            <a:endParaRPr lang="en-US" dirty="0"/>
          </a:p>
        </p:txBody>
      </p:sp>
    </p:spTree>
    <p:extLst>
      <p:ext uri="{BB962C8B-B14F-4D97-AF65-F5344CB8AC3E}">
        <p14:creationId xmlns:p14="http://schemas.microsoft.com/office/powerpoint/2010/main" val="420337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70AD-5C81-1810-487C-2F41EC021375}"/>
              </a:ext>
            </a:extLst>
          </p:cNvPr>
          <p:cNvSpPr>
            <a:spLocks noGrp="1"/>
          </p:cNvSpPr>
          <p:nvPr>
            <p:ph type="title"/>
          </p:nvPr>
        </p:nvSpPr>
        <p:spPr/>
        <p:txBody>
          <a:bodyPr/>
          <a:lstStyle/>
          <a:p>
            <a:r>
              <a:rPr lang="en-US" dirty="0"/>
              <a:t>Age stratification</a:t>
            </a:r>
          </a:p>
        </p:txBody>
      </p:sp>
      <p:sp>
        <p:nvSpPr>
          <p:cNvPr id="3" name="Content Placeholder 2">
            <a:extLst>
              <a:ext uri="{FF2B5EF4-FFF2-40B4-BE49-F238E27FC236}">
                <a16:creationId xmlns:a16="http://schemas.microsoft.com/office/drawing/2014/main" id="{D4ED820F-8528-39D0-5C32-5D67332DA7F8}"/>
              </a:ext>
            </a:extLst>
          </p:cNvPr>
          <p:cNvSpPr>
            <a:spLocks noGrp="1"/>
          </p:cNvSpPr>
          <p:nvPr>
            <p:ph idx="1"/>
          </p:nvPr>
        </p:nvSpPr>
        <p:spPr/>
        <p:txBody>
          <a:bodyPr/>
          <a:lstStyle/>
          <a:p>
            <a:r>
              <a:rPr lang="en-US" dirty="0"/>
              <a:t>We stratified the Ontario population into 16 age-bands, as</a:t>
            </a:r>
          </a:p>
          <a:p>
            <a:pPr marL="0" indent="0" algn="ctr">
              <a:buNone/>
            </a:pPr>
            <a:r>
              <a:rPr lang="en-US" dirty="0"/>
              <a:t>{0 to 4, 5 to 9, … , 70 to 74, 75 +}</a:t>
            </a:r>
          </a:p>
          <a:p>
            <a:r>
              <a:rPr lang="en-US" dirty="0"/>
              <a:t>To correspond with the contact matrix</a:t>
            </a:r>
            <a:r>
              <a:rPr lang="en-US" altLang="zh-CN" dirty="0"/>
              <a:t>, </a:t>
            </a:r>
            <a:r>
              <a:rPr lang="en-CA" altLang="zh-CN" dirty="0"/>
              <a:t>case-fatality-rate, susceptibility, and vaccination level</a:t>
            </a:r>
            <a:endParaRPr lang="en-US" dirty="0"/>
          </a:p>
        </p:txBody>
      </p:sp>
    </p:spTree>
    <p:extLst>
      <p:ext uri="{BB962C8B-B14F-4D97-AF65-F5344CB8AC3E}">
        <p14:creationId xmlns:p14="http://schemas.microsoft.com/office/powerpoint/2010/main" val="180828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3CBB-615E-5913-9F71-7FCCB2823BCD}"/>
              </a:ext>
            </a:extLst>
          </p:cNvPr>
          <p:cNvSpPr>
            <a:spLocks noGrp="1"/>
          </p:cNvSpPr>
          <p:nvPr>
            <p:ph type="title"/>
          </p:nvPr>
        </p:nvSpPr>
        <p:spPr/>
        <p:txBody>
          <a:bodyPr/>
          <a:lstStyle/>
          <a:p>
            <a:r>
              <a:rPr lang="en-US" dirty="0"/>
              <a:t>Contact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36AA4B-6532-6B6B-D38D-5F9C377742F7}"/>
                  </a:ext>
                </a:extLst>
              </p:cNvPr>
              <p:cNvSpPr>
                <a:spLocks noGrp="1"/>
              </p:cNvSpPr>
              <p:nvPr>
                <p:ph idx="1"/>
              </p:nvPr>
            </p:nvSpPr>
            <p:spPr/>
            <p:txBody>
              <a:bodyPr/>
              <a:lstStyle/>
              <a:p>
                <a:r>
                  <a:rPr lang="en-US" dirty="0"/>
                  <a:t>A </a:t>
                </a:r>
                <a14:m>
                  <m:oMath xmlns:m="http://schemas.openxmlformats.org/officeDocument/2006/math">
                    <m:r>
                      <a:rPr lang="en-CA" b="0" i="1" smtClean="0">
                        <a:latin typeface="Cambria Math" panose="02040503050406030204" pitchFamily="18" charset="0"/>
                      </a:rPr>
                      <m:t>16 × 16</m:t>
                    </m:r>
                  </m:oMath>
                </a14:m>
                <a:r>
                  <a:rPr lang="en-US" dirty="0"/>
                  <a:t> matrix.</a:t>
                </a:r>
              </a:p>
              <a:p>
                <a:r>
                  <a:rPr lang="en-US" dirty="0"/>
                  <a:t>Each row represents a five-year age band of </a:t>
                </a:r>
                <a:r>
                  <a:rPr lang="en-US" dirty="0" err="1"/>
                  <a:t>contacters</a:t>
                </a:r>
                <a:endParaRPr lang="en-US" dirty="0"/>
              </a:p>
              <a:p>
                <a:r>
                  <a:rPr lang="en-US" dirty="0"/>
                  <a:t>Each column represents a five-year age band of </a:t>
                </a:r>
                <a:r>
                  <a:rPr lang="en-US" dirty="0" err="1"/>
                  <a:t>contactees</a:t>
                </a: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1536AA4B-6532-6B6B-D38D-5F9C377742F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F457AF-0ADD-83F8-2798-7BB29DD138D5}"/>
              </a:ext>
            </a:extLst>
          </p:cNvPr>
          <p:cNvPicPr>
            <a:picLocks noChangeAspect="1"/>
          </p:cNvPicPr>
          <p:nvPr/>
        </p:nvPicPr>
        <p:blipFill>
          <a:blip r:embed="rId3"/>
          <a:stretch>
            <a:fillRect/>
          </a:stretch>
        </p:blipFill>
        <p:spPr>
          <a:xfrm>
            <a:off x="1460500" y="3429000"/>
            <a:ext cx="3492500" cy="3136900"/>
          </a:xfrm>
          <a:prstGeom prst="rect">
            <a:avLst/>
          </a:prstGeom>
        </p:spPr>
      </p:pic>
    </p:spTree>
    <p:extLst>
      <p:ext uri="{BB962C8B-B14F-4D97-AF65-F5344CB8AC3E}">
        <p14:creationId xmlns:p14="http://schemas.microsoft.com/office/powerpoint/2010/main" val="132429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554-6A87-A7FB-24BE-D93FF7343657}"/>
              </a:ext>
            </a:extLst>
          </p:cNvPr>
          <p:cNvSpPr>
            <a:spLocks noGrp="1"/>
          </p:cNvSpPr>
          <p:nvPr>
            <p:ph type="title"/>
          </p:nvPr>
        </p:nvSpPr>
        <p:spPr/>
        <p:txBody>
          <a:bodyPr/>
          <a:lstStyle/>
          <a:p>
            <a:r>
              <a:rPr lang="en-US" dirty="0"/>
              <a:t>Commuting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1DC1D7-7239-3768-8518-0464BB65F923}"/>
                  </a:ext>
                </a:extLst>
              </p:cNvPr>
              <p:cNvSpPr>
                <a:spLocks noGrp="1"/>
              </p:cNvSpPr>
              <p:nvPr>
                <p:ph idx="1"/>
              </p:nvPr>
            </p:nvSpPr>
            <p:spPr/>
            <p:txBody>
              <a:bodyPr/>
              <a:lstStyle/>
              <a:p>
                <a:r>
                  <a:rPr lang="en-US" dirty="0"/>
                  <a:t>A </a:t>
                </a:r>
                <a14:m>
                  <m:oMath xmlns:m="http://schemas.openxmlformats.org/officeDocument/2006/math">
                    <m:r>
                      <a:rPr lang="en-CA" i="1">
                        <a:latin typeface="Cambria Math" panose="02040503050406030204" pitchFamily="18" charset="0"/>
                      </a:rPr>
                      <m:t>5</m:t>
                    </m:r>
                    <m:r>
                      <a:rPr lang="en-CA" b="0" i="1" smtClean="0">
                        <a:latin typeface="Cambria Math" panose="02040503050406030204" pitchFamily="18" charset="0"/>
                      </a:rPr>
                      <m:t>28 × 528</m:t>
                    </m:r>
                  </m:oMath>
                </a14:m>
                <a:r>
                  <a:rPr lang="en-US" dirty="0"/>
                  <a:t> matrix.</a:t>
                </a:r>
              </a:p>
              <a:p>
                <a:r>
                  <a:rPr lang="en-US" dirty="0"/>
                  <a:t>Each row represents a county of residence</a:t>
                </a:r>
              </a:p>
              <a:p>
                <a:r>
                  <a:rPr lang="en-US" dirty="0"/>
                  <a:t>Each column represents a county of work</a:t>
                </a:r>
              </a:p>
              <a:p>
                <a:endParaRPr lang="en-US" dirty="0"/>
              </a:p>
            </p:txBody>
          </p:sp>
        </mc:Choice>
        <mc:Fallback xmlns="">
          <p:sp>
            <p:nvSpPr>
              <p:cNvPr id="3" name="Content Placeholder 2">
                <a:extLst>
                  <a:ext uri="{FF2B5EF4-FFF2-40B4-BE49-F238E27FC236}">
                    <a16:creationId xmlns:a16="http://schemas.microsoft.com/office/drawing/2014/main" id="{3A1DC1D7-7239-3768-8518-0464BB65F92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89495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C8B7-137F-809B-F388-2F716EAC54F7}"/>
              </a:ext>
            </a:extLst>
          </p:cNvPr>
          <p:cNvSpPr>
            <a:spLocks noGrp="1"/>
          </p:cNvSpPr>
          <p:nvPr>
            <p:ph type="title"/>
          </p:nvPr>
        </p:nvSpPr>
        <p:spPr/>
        <p:txBody>
          <a:bodyPr/>
          <a:lstStyle/>
          <a:p>
            <a:r>
              <a:rPr lang="en-US" dirty="0"/>
              <a:t>A simpler view</a:t>
            </a:r>
          </a:p>
        </p:txBody>
      </p:sp>
      <p:sp>
        <p:nvSpPr>
          <p:cNvPr id="3" name="Content Placeholder 2">
            <a:extLst>
              <a:ext uri="{FF2B5EF4-FFF2-40B4-BE49-F238E27FC236}">
                <a16:creationId xmlns:a16="http://schemas.microsoft.com/office/drawing/2014/main" id="{F6CA4956-BF0E-09ED-14FC-862907ABBBDC}"/>
              </a:ext>
            </a:extLst>
          </p:cNvPr>
          <p:cNvSpPr>
            <a:spLocks noGrp="1"/>
          </p:cNvSpPr>
          <p:nvPr>
            <p:ph idx="1"/>
          </p:nvPr>
        </p:nvSpPr>
        <p:spPr/>
        <p:txBody>
          <a:bodyPr/>
          <a:lstStyle/>
          <a:p>
            <a:r>
              <a:rPr lang="en-US" dirty="0"/>
              <a:t>Let’s consider the case where there are only three counties.</a:t>
            </a:r>
          </a:p>
          <a:p>
            <a:r>
              <a:rPr lang="en-US" dirty="0"/>
              <a:t>Here, we know</a:t>
            </a:r>
          </a:p>
          <a:p>
            <a:r>
              <a:rPr lang="en-US" dirty="0"/>
              <a:t>No. people live &amp; work in Toronto: 10000</a:t>
            </a:r>
          </a:p>
          <a:p>
            <a:r>
              <a:rPr lang="en-US" dirty="0"/>
              <a:t>No. people live in Toronto &amp; work in Markham:”</a:t>
            </a:r>
          </a:p>
          <a:p>
            <a:pPr marL="0" indent="0">
              <a:buNone/>
            </a:pPr>
            <a:r>
              <a:rPr lang="en-US" dirty="0"/>
              <a:t>2000</a:t>
            </a:r>
          </a:p>
          <a:p>
            <a:pPr marL="0" indent="0">
              <a:buNone/>
            </a:pPr>
            <a:r>
              <a:rPr lang="en-US" dirty="0"/>
              <a:t>Etc.</a:t>
            </a:r>
          </a:p>
          <a:p>
            <a:pPr marL="0" indent="0">
              <a:buNone/>
            </a:pPr>
            <a:endParaRPr lang="en-US" dirty="0"/>
          </a:p>
        </p:txBody>
      </p:sp>
      <p:sp>
        <p:nvSpPr>
          <p:cNvPr id="4" name="Oval 3">
            <a:extLst>
              <a:ext uri="{FF2B5EF4-FFF2-40B4-BE49-F238E27FC236}">
                <a16:creationId xmlns:a16="http://schemas.microsoft.com/office/drawing/2014/main" id="{95D29FFB-FE93-CC20-4F19-417195E01A23}"/>
              </a:ext>
            </a:extLst>
          </p:cNvPr>
          <p:cNvSpPr/>
          <p:nvPr/>
        </p:nvSpPr>
        <p:spPr>
          <a:xfrm>
            <a:off x="8315605" y="2704017"/>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Toronto</a:t>
            </a:r>
          </a:p>
        </p:txBody>
      </p:sp>
      <p:sp>
        <p:nvSpPr>
          <p:cNvPr id="8" name="Oval 7">
            <a:extLst>
              <a:ext uri="{FF2B5EF4-FFF2-40B4-BE49-F238E27FC236}">
                <a16:creationId xmlns:a16="http://schemas.microsoft.com/office/drawing/2014/main" id="{FE43BAAB-02B4-21A2-0383-D6658488DB1D}"/>
              </a:ext>
            </a:extLst>
          </p:cNvPr>
          <p:cNvSpPr/>
          <p:nvPr/>
        </p:nvSpPr>
        <p:spPr>
          <a:xfrm>
            <a:off x="7251172"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Markham</a:t>
            </a:r>
          </a:p>
        </p:txBody>
      </p:sp>
      <p:sp>
        <p:nvSpPr>
          <p:cNvPr id="10" name="Oval 9">
            <a:extLst>
              <a:ext uri="{FF2B5EF4-FFF2-40B4-BE49-F238E27FC236}">
                <a16:creationId xmlns:a16="http://schemas.microsoft.com/office/drawing/2014/main" id="{4282B167-90EF-564B-5F77-AF46BB6FE185}"/>
              </a:ext>
            </a:extLst>
          </p:cNvPr>
          <p:cNvSpPr/>
          <p:nvPr/>
        </p:nvSpPr>
        <p:spPr>
          <a:xfrm>
            <a:off x="9417041"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York</a:t>
            </a:r>
          </a:p>
        </p:txBody>
      </p:sp>
      <p:cxnSp>
        <p:nvCxnSpPr>
          <p:cNvPr id="14" name="Straight Arrow Connector 13">
            <a:extLst>
              <a:ext uri="{FF2B5EF4-FFF2-40B4-BE49-F238E27FC236}">
                <a16:creationId xmlns:a16="http://schemas.microsoft.com/office/drawing/2014/main" id="{AD94BC77-20B7-940F-4001-2654ED4D9341}"/>
              </a:ext>
            </a:extLst>
          </p:cNvPr>
          <p:cNvCxnSpPr>
            <a:cxnSpLocks/>
            <a:stCxn id="4" idx="5"/>
            <a:endCxn id="10" idx="0"/>
          </p:cNvCxnSpPr>
          <p:nvPr/>
        </p:nvCxnSpPr>
        <p:spPr>
          <a:xfrm>
            <a:off x="9650550" y="4036704"/>
            <a:ext cx="548484"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48ABC956-6175-45BD-1B1B-D2010033923C}"/>
              </a:ext>
            </a:extLst>
          </p:cNvPr>
          <p:cNvCxnSpPr>
            <a:cxnSpLocks/>
            <a:stCxn id="8" idx="6"/>
            <a:endCxn id="10" idx="2"/>
          </p:cNvCxnSpPr>
          <p:nvPr/>
        </p:nvCxnSpPr>
        <p:spPr>
          <a:xfrm>
            <a:off x="8815157" y="5258541"/>
            <a:ext cx="601884"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D50DDAE-52F1-4976-F1DA-0B61624180FE}"/>
              </a:ext>
            </a:extLst>
          </p:cNvPr>
          <p:cNvCxnSpPr>
            <a:cxnSpLocks/>
            <a:stCxn id="4" idx="3"/>
            <a:endCxn id="8" idx="0"/>
          </p:cNvCxnSpPr>
          <p:nvPr/>
        </p:nvCxnSpPr>
        <p:spPr>
          <a:xfrm flipH="1">
            <a:off x="8033165" y="4036704"/>
            <a:ext cx="511480"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23" name="Picture 22">
            <a:extLst>
              <a:ext uri="{FF2B5EF4-FFF2-40B4-BE49-F238E27FC236}">
                <a16:creationId xmlns:a16="http://schemas.microsoft.com/office/drawing/2014/main" id="{7C694B65-D58C-09EC-EF92-B8F286312976}"/>
              </a:ext>
            </a:extLst>
          </p:cNvPr>
          <p:cNvPicPr>
            <a:picLocks noChangeAspect="1"/>
          </p:cNvPicPr>
          <p:nvPr/>
        </p:nvPicPr>
        <p:blipFill>
          <a:blip r:embed="rId2"/>
          <a:stretch>
            <a:fillRect/>
          </a:stretch>
        </p:blipFill>
        <p:spPr>
          <a:xfrm>
            <a:off x="7735350" y="54576"/>
            <a:ext cx="4043895" cy="1771049"/>
          </a:xfrm>
          <a:prstGeom prst="rect">
            <a:avLst/>
          </a:prstGeom>
        </p:spPr>
      </p:pic>
    </p:spTree>
    <p:extLst>
      <p:ext uri="{BB962C8B-B14F-4D97-AF65-F5344CB8AC3E}">
        <p14:creationId xmlns:p14="http://schemas.microsoft.com/office/powerpoint/2010/main" val="298560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C91B-08AD-DA2D-FE36-6D093D7DDA10}"/>
              </a:ext>
            </a:extLst>
          </p:cNvPr>
          <p:cNvSpPr>
            <a:spLocks noGrp="1"/>
          </p:cNvSpPr>
          <p:nvPr>
            <p:ph type="title"/>
          </p:nvPr>
        </p:nvSpPr>
        <p:spPr/>
        <p:txBody>
          <a:bodyPr/>
          <a:lstStyle/>
          <a:p>
            <a:r>
              <a:rPr lang="en-US" dirty="0"/>
              <a:t>Modelling infection – naïve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80F335-C2EE-9885-6BEC-D7FE0AEF4B04}"/>
                  </a:ext>
                </a:extLst>
              </p:cNvPr>
              <p:cNvSpPr>
                <a:spLocks noGrp="1"/>
              </p:cNvSpPr>
              <p:nvPr>
                <p:ph idx="1"/>
              </p:nvPr>
            </p:nvSpPr>
            <p:spPr/>
            <p:txBody>
              <a:bodyPr/>
              <a:lstStyle/>
              <a:p>
                <a:pPr marL="0" indent="0">
                  <a:buNone/>
                </a:pPr>
                <a:r>
                  <a:rPr lang="en-US" dirty="0"/>
                  <a:t>Suppose we have:</a:t>
                </a:r>
              </a:p>
              <a:p>
                <a:r>
                  <a:rPr lang="en-US" dirty="0"/>
                  <a:t>Total number of transmissive individuals on a specific day: </a:t>
                </a:r>
                <a14:m>
                  <m:oMath xmlns:m="http://schemas.openxmlformats.org/officeDocument/2006/math">
                    <m:r>
                      <a:rPr lang="en-CA" b="0" i="0" smtClean="0">
                        <a:latin typeface="Cambria Math" panose="02040503050406030204" pitchFamily="18" charset="0"/>
                      </a:rPr>
                      <m:t> </m:t>
                    </m:r>
                    <m:r>
                      <a:rPr lang="en-CA" b="0" i="1" smtClean="0">
                        <a:latin typeface="Cambria Math" panose="02040503050406030204" pitchFamily="18" charset="0"/>
                      </a:rPr>
                      <m:t>𝑇</m:t>
                    </m:r>
                    <m:r>
                      <a:rPr lang="en-CA" b="0" i="1" smtClean="0">
                        <a:latin typeface="Cambria Math" panose="02040503050406030204" pitchFamily="18" charset="0"/>
                      </a:rPr>
                      <m:t>=</m:t>
                    </m:r>
                    <m:r>
                      <a:rPr lang="en-CA" b="0" i="1" smtClean="0">
                        <a:latin typeface="Cambria Math" panose="02040503050406030204" pitchFamily="18" charset="0"/>
                      </a:rPr>
                      <m:t>𝐼</m:t>
                    </m:r>
                    <m:r>
                      <a:rPr lang="en-CA" b="0" i="1" smtClean="0">
                        <a:latin typeface="Cambria Math" panose="02040503050406030204" pitchFamily="18" charset="0"/>
                      </a:rPr>
                      <m:t>+</m:t>
                    </m:r>
                    <m:r>
                      <a:rPr lang="en-CA" b="0" i="1" smtClean="0">
                        <a:latin typeface="Cambria Math" panose="02040503050406030204" pitchFamily="18" charset="0"/>
                      </a:rPr>
                      <m:t>𝐸</m:t>
                    </m:r>
                  </m:oMath>
                </a14:m>
                <a:endParaRPr lang="en-US" dirty="0"/>
              </a:p>
              <a:p>
                <a:r>
                  <a:rPr lang="en-US" dirty="0"/>
                  <a:t>Average infection rate: </a:t>
                </a:r>
                <a14:m>
                  <m:oMath xmlns:m="http://schemas.openxmlformats.org/officeDocument/2006/math">
                    <m:r>
                      <a:rPr lang="en-CA" b="0" i="1" smtClean="0">
                        <a:latin typeface="Cambria Math" panose="02040503050406030204" pitchFamily="18" charset="0"/>
                      </a:rPr>
                      <m:t>𝛽</m:t>
                    </m:r>
                  </m:oMath>
                </a14:m>
                <a:endParaRPr lang="en-US" dirty="0"/>
              </a:p>
              <a:p>
                <a:r>
                  <a:rPr lang="en-US" dirty="0"/>
                  <a:t>Average number of contacts in a day: </a:t>
                </a:r>
                <a14:m>
                  <m:oMath xmlns:m="http://schemas.openxmlformats.org/officeDocument/2006/math">
                    <m:r>
                      <a:rPr lang="en-CA" b="0" i="1" smtClean="0">
                        <a:latin typeface="Cambria Math" panose="02040503050406030204" pitchFamily="18" charset="0"/>
                      </a:rPr>
                      <m:t>𝑐</m:t>
                    </m:r>
                  </m:oMath>
                </a14:m>
                <a:endParaRPr lang="en-US" dirty="0"/>
              </a:p>
              <a:p>
                <a:pPr marL="0" indent="0">
                  <a:buNone/>
                </a:pPr>
                <a:r>
                  <a:rPr lang="en-US" dirty="0"/>
                  <a:t>Then, the number of newly infected individuals is:</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𝑛</m:t>
                          </m:r>
                        </m:sub>
                      </m:sSub>
                      <m:r>
                        <a:rPr lang="en-CA" b="0" i="1" smtClean="0">
                          <a:latin typeface="Cambria Math" panose="02040503050406030204" pitchFamily="18" charset="0"/>
                        </a:rPr>
                        <m:t>=</m:t>
                      </m:r>
                      <m:r>
                        <a:rPr lang="en-CA" b="0" i="1" smtClean="0">
                          <a:latin typeface="Cambria Math" panose="02040503050406030204" pitchFamily="18" charset="0"/>
                        </a:rPr>
                        <m:t>𝑐</m:t>
                      </m:r>
                      <m:r>
                        <a:rPr lang="en-CA" b="0" i="1" smtClean="0">
                          <a:latin typeface="Cambria Math" panose="02040503050406030204" pitchFamily="18" charset="0"/>
                        </a:rPr>
                        <m:t>𝛽</m:t>
                      </m:r>
                      <m:r>
                        <a:rPr lang="en-CA" b="0" i="1" smtClean="0">
                          <a:latin typeface="Cambria Math" panose="02040503050406030204" pitchFamily="18" charset="0"/>
                        </a:rPr>
                        <m:t>𝑇</m:t>
                      </m:r>
                    </m:oMath>
                  </m:oMathPara>
                </a14:m>
                <a:endParaRPr lang="en-US" dirty="0"/>
              </a:p>
            </p:txBody>
          </p:sp>
        </mc:Choice>
        <mc:Fallback xmlns="">
          <p:sp>
            <p:nvSpPr>
              <p:cNvPr id="3" name="Content Placeholder 2">
                <a:extLst>
                  <a:ext uri="{FF2B5EF4-FFF2-40B4-BE49-F238E27FC236}">
                    <a16:creationId xmlns:a16="http://schemas.microsoft.com/office/drawing/2014/main" id="{1B80F335-C2EE-9885-6BEC-D7FE0AEF4B04}"/>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426719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8356-9C53-AE98-7637-7F77FB0ED215}"/>
              </a:ext>
            </a:extLst>
          </p:cNvPr>
          <p:cNvSpPr>
            <a:spLocks noGrp="1"/>
          </p:cNvSpPr>
          <p:nvPr>
            <p:ph type="title"/>
          </p:nvPr>
        </p:nvSpPr>
        <p:spPr/>
        <p:txBody>
          <a:bodyPr/>
          <a:lstStyle/>
          <a:p>
            <a:r>
              <a:rPr lang="en-US" dirty="0"/>
              <a:t>Naïve model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7F7C85-9E69-A26F-20C9-F368994E33D8}"/>
                  </a:ext>
                </a:extLst>
              </p:cNvPr>
              <p:cNvSpPr>
                <a:spLocks noGrp="1"/>
              </p:cNvSpPr>
              <p:nvPr>
                <p:ph idx="1"/>
              </p:nvPr>
            </p:nvSpPr>
            <p:spPr/>
            <p:txBody>
              <a:bodyPr/>
              <a:lstStyle/>
              <a:p>
                <a:r>
                  <a:rPr lang="en-US" dirty="0"/>
                  <a:t>The distribution function of a removal:</a:t>
                </a:r>
              </a:p>
              <a:p>
                <a:r>
                  <a:rPr lang="en-US" dirty="0"/>
                  <a:t>We use </a:t>
                </a:r>
                <a:r>
                  <a:rPr lang="en-US" dirty="0" err="1"/>
                  <a:t>ReLU</a:t>
                </a:r>
                <a:r>
                  <a:rPr lang="en-US" dirty="0"/>
                  <a:t> after a specific date, according to Lancet paper, to represent the probability distribution of a specific patient that will recover/decease after </a:t>
                </a:r>
                <a14:m>
                  <m:oMath xmlns:m="http://schemas.openxmlformats.org/officeDocument/2006/math">
                    <m:r>
                      <a:rPr lang="en-CA" b="0" i="1" smtClean="0">
                        <a:latin typeface="Cambria Math" panose="02040503050406030204" pitchFamily="18" charset="0"/>
                      </a:rPr>
                      <m:t>𝑛</m:t>
                    </m:r>
                  </m:oMath>
                </a14:m>
                <a:r>
                  <a:rPr lang="en-US" dirty="0"/>
                  <a:t> days of initial infection.</a:t>
                </a:r>
              </a:p>
            </p:txBody>
          </p:sp>
        </mc:Choice>
        <mc:Fallback xmlns="">
          <p:sp>
            <p:nvSpPr>
              <p:cNvPr id="3" name="Content Placeholder 2">
                <a:extLst>
                  <a:ext uri="{FF2B5EF4-FFF2-40B4-BE49-F238E27FC236}">
                    <a16:creationId xmlns:a16="http://schemas.microsoft.com/office/drawing/2014/main" id="{747F7C85-9E69-A26F-20C9-F368994E33D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721925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1054</Words>
  <Application>Microsoft Office PowerPoint</Application>
  <PresentationFormat>宽屏</PresentationFormat>
  <Paragraphs>113</Paragraphs>
  <Slides>20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Calibri</vt:lpstr>
      <vt:lpstr>Calibri Light</vt:lpstr>
      <vt:lpstr>Cambria Math</vt:lpstr>
      <vt:lpstr>Courier New</vt:lpstr>
      <vt:lpstr>Office Theme</vt:lpstr>
      <vt:lpstr>Introduction to SEIR modelling</vt:lpstr>
      <vt:lpstr>What is a SEIR model?</vt:lpstr>
      <vt:lpstr>Geographical Stratification</vt:lpstr>
      <vt:lpstr>Age stratification</vt:lpstr>
      <vt:lpstr>Contact matrix</vt:lpstr>
      <vt:lpstr>Commuting matrix</vt:lpstr>
      <vt:lpstr>A simpler view</vt:lpstr>
      <vt:lpstr>Modelling infection – naïve</vt:lpstr>
      <vt:lpstr>Naïve model – cont.</vt:lpstr>
      <vt:lpstr>How does our model look like?</vt:lpstr>
      <vt:lpstr>How does our model look like?</vt:lpstr>
      <vt:lpstr>How does our model look like? – cont.</vt:lpstr>
      <vt:lpstr>How does our model look like? – cont.</vt:lpstr>
      <vt:lpstr>How does our model look like? – cont.</vt:lpstr>
      <vt:lpstr>How does our model look like? – cont.</vt:lpstr>
      <vt:lpstr>How does our model look like? – cont.</vt:lpstr>
      <vt:lpstr>infected -&gt; recovered &amp; exposed -&gt; infected</vt:lpstr>
      <vt:lpstr>Commutation</vt:lpstr>
      <vt:lpstr>Commutation – cont.</vt:lpstr>
      <vt:lpstr>Commutation –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SEIR modelling</dc:title>
  <dc:creator>Blair Yang</dc:creator>
  <cp:lastModifiedBy>Blair Yang</cp:lastModifiedBy>
  <cp:revision>265</cp:revision>
  <dcterms:created xsi:type="dcterms:W3CDTF">2022-08-26T22:30:10Z</dcterms:created>
  <dcterms:modified xsi:type="dcterms:W3CDTF">2022-08-29T02:37:10Z</dcterms:modified>
</cp:coreProperties>
</file>