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64" r:id="rId7"/>
    <p:sldId id="259" r:id="rId8"/>
    <p:sldId id="260"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p:scale>
          <a:sx n="75" d="100"/>
          <a:sy n="75" d="100"/>
        </p:scale>
        <p:origin x="2106"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25AB1-C173-471D-ADF4-1E8041DC16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A"/>
          </a:p>
        </p:txBody>
      </p:sp>
      <p:sp>
        <p:nvSpPr>
          <p:cNvPr id="3" name="副标题 2">
            <a:extLst>
              <a:ext uri="{FF2B5EF4-FFF2-40B4-BE49-F238E27FC236}">
                <a16:creationId xmlns:a16="http://schemas.microsoft.com/office/drawing/2014/main" id="{E1AB3EA9-2382-4B6D-85A8-1D9A53864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A"/>
          </a:p>
        </p:txBody>
      </p:sp>
      <p:sp>
        <p:nvSpPr>
          <p:cNvPr id="4" name="日期占位符 3">
            <a:extLst>
              <a:ext uri="{FF2B5EF4-FFF2-40B4-BE49-F238E27FC236}">
                <a16:creationId xmlns:a16="http://schemas.microsoft.com/office/drawing/2014/main" id="{C4BA92E5-E570-4D7B-A9FE-A38CAE5A3972}"/>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5" name="页脚占位符 4">
            <a:extLst>
              <a:ext uri="{FF2B5EF4-FFF2-40B4-BE49-F238E27FC236}">
                <a16:creationId xmlns:a16="http://schemas.microsoft.com/office/drawing/2014/main" id="{C9DA6A2F-4F5F-4045-AEAF-483CC1C620B5}"/>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985537E8-B1CD-47D9-BBC4-056FF20D6B24}"/>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367906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18B8F-A534-468E-A357-ED1633E28D50}"/>
              </a:ext>
            </a:extLst>
          </p:cNvPr>
          <p:cNvSpPr>
            <a:spLocks noGrp="1"/>
          </p:cNvSpPr>
          <p:nvPr>
            <p:ph type="title"/>
          </p:nvPr>
        </p:nvSpPr>
        <p:spPr/>
        <p:txBody>
          <a:bodyPr/>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DC52024D-842B-42B4-8B79-EF9DDEF3F9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8C8C6C46-4864-4FC6-9503-29F748D0B63E}"/>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5" name="页脚占位符 4">
            <a:extLst>
              <a:ext uri="{FF2B5EF4-FFF2-40B4-BE49-F238E27FC236}">
                <a16:creationId xmlns:a16="http://schemas.microsoft.com/office/drawing/2014/main" id="{0B6BB5FE-D8AD-4E6E-AC94-4D9BF083ED16}"/>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0FDC7719-CF03-4FB1-8F70-69E2ADA1DA54}"/>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299057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CA2D2E-B4AD-47D2-9FB4-E1DD406438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369438E4-CF8E-41C9-9F73-BDB1087E3F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B3E7F7D9-8FE0-468A-8AF2-B50138A9FB5B}"/>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5" name="页脚占位符 4">
            <a:extLst>
              <a:ext uri="{FF2B5EF4-FFF2-40B4-BE49-F238E27FC236}">
                <a16:creationId xmlns:a16="http://schemas.microsoft.com/office/drawing/2014/main" id="{7E94134E-2AA2-482C-A825-9F1ABF69372A}"/>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92EB97FC-5755-4066-B73F-7739E02D298D}"/>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178532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4AAA4-BC25-4F60-868F-20860B7EC6B4}"/>
              </a:ext>
            </a:extLst>
          </p:cNvPr>
          <p:cNvSpPr>
            <a:spLocks noGrp="1"/>
          </p:cNvSpPr>
          <p:nvPr>
            <p:ph type="title"/>
          </p:nvPr>
        </p:nvSpPr>
        <p:spPr/>
        <p:txBody>
          <a:body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712B189D-A3FE-48D8-AFDF-0BCF14BAB8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7187AE2A-7618-4D78-9237-60764090EA09}"/>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5" name="页脚占位符 4">
            <a:extLst>
              <a:ext uri="{FF2B5EF4-FFF2-40B4-BE49-F238E27FC236}">
                <a16:creationId xmlns:a16="http://schemas.microsoft.com/office/drawing/2014/main" id="{D6D60FFF-1E8D-457F-8169-D5ED838BEAB6}"/>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2984CFE2-5F25-452E-83DD-21D5E1B99DE9}"/>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238728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D5B3-A179-4EC8-84B7-1273EB6CF6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F69DAB2C-7366-47F4-B04A-6CB7F39B6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C5B416-2266-41CC-BB99-CA1C5FB7FC75}"/>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5" name="页脚占位符 4">
            <a:extLst>
              <a:ext uri="{FF2B5EF4-FFF2-40B4-BE49-F238E27FC236}">
                <a16:creationId xmlns:a16="http://schemas.microsoft.com/office/drawing/2014/main" id="{677190BE-3950-49FD-A00B-37B09B4A714D}"/>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9F4A8861-6BB0-41AD-BB31-EDE79A11CDA6}"/>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213182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45D61-F72A-4BAA-AFEA-F7F480BE9C7B}"/>
              </a:ext>
            </a:extLst>
          </p:cNvPr>
          <p:cNvSpPr>
            <a:spLocks noGrp="1"/>
          </p:cNvSpPr>
          <p:nvPr>
            <p:ph type="title"/>
          </p:nvPr>
        </p:nvSpPr>
        <p:spPr/>
        <p:txBody>
          <a:body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AC55B45F-F03B-4E47-B459-CCF2DFD1B8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内容占位符 3">
            <a:extLst>
              <a:ext uri="{FF2B5EF4-FFF2-40B4-BE49-F238E27FC236}">
                <a16:creationId xmlns:a16="http://schemas.microsoft.com/office/drawing/2014/main" id="{1C754E17-9ECE-48EF-BDFA-5840C86C91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日期占位符 4">
            <a:extLst>
              <a:ext uri="{FF2B5EF4-FFF2-40B4-BE49-F238E27FC236}">
                <a16:creationId xmlns:a16="http://schemas.microsoft.com/office/drawing/2014/main" id="{76B69A54-1C2F-4700-BB37-F98921914BDA}"/>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6" name="页脚占位符 5">
            <a:extLst>
              <a:ext uri="{FF2B5EF4-FFF2-40B4-BE49-F238E27FC236}">
                <a16:creationId xmlns:a16="http://schemas.microsoft.com/office/drawing/2014/main" id="{B92808D8-4FE9-4ADE-831B-C3134F0A40CC}"/>
              </a:ext>
            </a:extLst>
          </p:cNvPr>
          <p:cNvSpPr>
            <a:spLocks noGrp="1"/>
          </p:cNvSpPr>
          <p:nvPr>
            <p:ph type="ftr" sz="quarter" idx="11"/>
          </p:nvPr>
        </p:nvSpPr>
        <p:spPr/>
        <p:txBody>
          <a:bodyPr/>
          <a:lstStyle/>
          <a:p>
            <a:endParaRPr lang="en-CA"/>
          </a:p>
        </p:txBody>
      </p:sp>
      <p:sp>
        <p:nvSpPr>
          <p:cNvPr id="7" name="灯片编号占位符 6">
            <a:extLst>
              <a:ext uri="{FF2B5EF4-FFF2-40B4-BE49-F238E27FC236}">
                <a16:creationId xmlns:a16="http://schemas.microsoft.com/office/drawing/2014/main" id="{664D72D0-AD3B-4CFE-8F5E-2EF42C485692}"/>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122888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1D177-CC97-40F2-AA16-C3FBB7B2C6AA}"/>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23AC189D-FE85-450C-A240-BE6A6D855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045687-FF63-45C7-946E-2A7ACC5230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文本占位符 4">
            <a:extLst>
              <a:ext uri="{FF2B5EF4-FFF2-40B4-BE49-F238E27FC236}">
                <a16:creationId xmlns:a16="http://schemas.microsoft.com/office/drawing/2014/main" id="{7D17A2A9-76EE-450E-885C-94261FB1D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296A04-8832-44A2-A008-BB4BB8FB27E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7" name="日期占位符 6">
            <a:extLst>
              <a:ext uri="{FF2B5EF4-FFF2-40B4-BE49-F238E27FC236}">
                <a16:creationId xmlns:a16="http://schemas.microsoft.com/office/drawing/2014/main" id="{84464F1D-0095-451C-B167-4C8DB8B546A0}"/>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8" name="页脚占位符 7">
            <a:extLst>
              <a:ext uri="{FF2B5EF4-FFF2-40B4-BE49-F238E27FC236}">
                <a16:creationId xmlns:a16="http://schemas.microsoft.com/office/drawing/2014/main" id="{7C98E39F-74E2-4EEF-B641-6336F162A8F1}"/>
              </a:ext>
            </a:extLst>
          </p:cNvPr>
          <p:cNvSpPr>
            <a:spLocks noGrp="1"/>
          </p:cNvSpPr>
          <p:nvPr>
            <p:ph type="ftr" sz="quarter" idx="11"/>
          </p:nvPr>
        </p:nvSpPr>
        <p:spPr/>
        <p:txBody>
          <a:bodyPr/>
          <a:lstStyle/>
          <a:p>
            <a:endParaRPr lang="en-CA"/>
          </a:p>
        </p:txBody>
      </p:sp>
      <p:sp>
        <p:nvSpPr>
          <p:cNvPr id="9" name="灯片编号占位符 8">
            <a:extLst>
              <a:ext uri="{FF2B5EF4-FFF2-40B4-BE49-F238E27FC236}">
                <a16:creationId xmlns:a16="http://schemas.microsoft.com/office/drawing/2014/main" id="{A606A79C-357F-49EE-A069-690E4B81CC98}"/>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209934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F9193-096F-4BF3-A495-54DE1B9077A5}"/>
              </a:ext>
            </a:extLst>
          </p:cNvPr>
          <p:cNvSpPr>
            <a:spLocks noGrp="1"/>
          </p:cNvSpPr>
          <p:nvPr>
            <p:ph type="title"/>
          </p:nvPr>
        </p:nvSpPr>
        <p:spPr/>
        <p:txBody>
          <a:bodyPr/>
          <a:lstStyle/>
          <a:p>
            <a:r>
              <a:rPr lang="zh-CN" altLang="en-US"/>
              <a:t>单击此处编辑母版标题样式</a:t>
            </a:r>
            <a:endParaRPr lang="en-CA"/>
          </a:p>
        </p:txBody>
      </p:sp>
      <p:sp>
        <p:nvSpPr>
          <p:cNvPr id="3" name="日期占位符 2">
            <a:extLst>
              <a:ext uri="{FF2B5EF4-FFF2-40B4-BE49-F238E27FC236}">
                <a16:creationId xmlns:a16="http://schemas.microsoft.com/office/drawing/2014/main" id="{5FC8CBB6-A98E-4DDA-98A3-E7430837680E}"/>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4" name="页脚占位符 3">
            <a:extLst>
              <a:ext uri="{FF2B5EF4-FFF2-40B4-BE49-F238E27FC236}">
                <a16:creationId xmlns:a16="http://schemas.microsoft.com/office/drawing/2014/main" id="{F8A92A82-4578-4045-B24D-86730AE3D41D}"/>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40AC4A13-4338-4578-9699-E4401A35C832}"/>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380657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D3C355-393D-4E3E-8A04-D5B7B867A99E}"/>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3" name="页脚占位符 2">
            <a:extLst>
              <a:ext uri="{FF2B5EF4-FFF2-40B4-BE49-F238E27FC236}">
                <a16:creationId xmlns:a16="http://schemas.microsoft.com/office/drawing/2014/main" id="{73FBC7E8-0456-4A2E-8E39-3EB88E18B657}"/>
              </a:ext>
            </a:extLst>
          </p:cNvPr>
          <p:cNvSpPr>
            <a:spLocks noGrp="1"/>
          </p:cNvSpPr>
          <p:nvPr>
            <p:ph type="ftr" sz="quarter" idx="11"/>
          </p:nvPr>
        </p:nvSpPr>
        <p:spPr/>
        <p:txBody>
          <a:bodyPr/>
          <a:lstStyle/>
          <a:p>
            <a:endParaRPr lang="en-CA"/>
          </a:p>
        </p:txBody>
      </p:sp>
      <p:sp>
        <p:nvSpPr>
          <p:cNvPr id="4" name="灯片编号占位符 3">
            <a:extLst>
              <a:ext uri="{FF2B5EF4-FFF2-40B4-BE49-F238E27FC236}">
                <a16:creationId xmlns:a16="http://schemas.microsoft.com/office/drawing/2014/main" id="{CC532E28-5044-441B-A171-3D294B667BAB}"/>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275385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1E565-4198-4394-9788-B008FA9711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E968E252-C3A8-45A6-9BEB-A4AF3A85A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文本占位符 3">
            <a:extLst>
              <a:ext uri="{FF2B5EF4-FFF2-40B4-BE49-F238E27FC236}">
                <a16:creationId xmlns:a16="http://schemas.microsoft.com/office/drawing/2014/main" id="{005EB3ED-05B1-4C13-B62C-C310A1A56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A71D6E-7B78-4811-BA68-B385FB9CB5CC}"/>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6" name="页脚占位符 5">
            <a:extLst>
              <a:ext uri="{FF2B5EF4-FFF2-40B4-BE49-F238E27FC236}">
                <a16:creationId xmlns:a16="http://schemas.microsoft.com/office/drawing/2014/main" id="{64EFA9A0-394E-47EA-8EAA-1BF349B9A063}"/>
              </a:ext>
            </a:extLst>
          </p:cNvPr>
          <p:cNvSpPr>
            <a:spLocks noGrp="1"/>
          </p:cNvSpPr>
          <p:nvPr>
            <p:ph type="ftr" sz="quarter" idx="11"/>
          </p:nvPr>
        </p:nvSpPr>
        <p:spPr/>
        <p:txBody>
          <a:bodyPr/>
          <a:lstStyle/>
          <a:p>
            <a:endParaRPr lang="en-CA"/>
          </a:p>
        </p:txBody>
      </p:sp>
      <p:sp>
        <p:nvSpPr>
          <p:cNvPr id="7" name="灯片编号占位符 6">
            <a:extLst>
              <a:ext uri="{FF2B5EF4-FFF2-40B4-BE49-F238E27FC236}">
                <a16:creationId xmlns:a16="http://schemas.microsoft.com/office/drawing/2014/main" id="{937DE052-BA39-4DDB-8EB2-BB3EB0F2D49E}"/>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384836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D7045-3558-49AA-82F8-FBEF106B7C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图片占位符 2">
            <a:extLst>
              <a:ext uri="{FF2B5EF4-FFF2-40B4-BE49-F238E27FC236}">
                <a16:creationId xmlns:a16="http://schemas.microsoft.com/office/drawing/2014/main" id="{8C0A9394-8E64-459D-A81B-ED9248325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文本占位符 3">
            <a:extLst>
              <a:ext uri="{FF2B5EF4-FFF2-40B4-BE49-F238E27FC236}">
                <a16:creationId xmlns:a16="http://schemas.microsoft.com/office/drawing/2014/main" id="{FDC5F6E9-D6AC-4E67-8B15-783981D13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931599-AEFD-46AB-A74E-D4C1D39FD02E}"/>
              </a:ext>
            </a:extLst>
          </p:cNvPr>
          <p:cNvSpPr>
            <a:spLocks noGrp="1"/>
          </p:cNvSpPr>
          <p:nvPr>
            <p:ph type="dt" sz="half" idx="10"/>
          </p:nvPr>
        </p:nvSpPr>
        <p:spPr/>
        <p:txBody>
          <a:bodyPr/>
          <a:lstStyle/>
          <a:p>
            <a:fld id="{571659FC-D8BA-4C9B-979F-90A97F28C69B}" type="datetimeFigureOut">
              <a:rPr lang="en-CA" smtClean="0"/>
              <a:t>2021-01-19</a:t>
            </a:fld>
            <a:endParaRPr lang="en-CA"/>
          </a:p>
        </p:txBody>
      </p:sp>
      <p:sp>
        <p:nvSpPr>
          <p:cNvPr id="6" name="页脚占位符 5">
            <a:extLst>
              <a:ext uri="{FF2B5EF4-FFF2-40B4-BE49-F238E27FC236}">
                <a16:creationId xmlns:a16="http://schemas.microsoft.com/office/drawing/2014/main" id="{981A03DC-AF98-4B0A-AB80-055E1B6ACF85}"/>
              </a:ext>
            </a:extLst>
          </p:cNvPr>
          <p:cNvSpPr>
            <a:spLocks noGrp="1"/>
          </p:cNvSpPr>
          <p:nvPr>
            <p:ph type="ftr" sz="quarter" idx="11"/>
          </p:nvPr>
        </p:nvSpPr>
        <p:spPr/>
        <p:txBody>
          <a:bodyPr/>
          <a:lstStyle/>
          <a:p>
            <a:endParaRPr lang="en-CA"/>
          </a:p>
        </p:txBody>
      </p:sp>
      <p:sp>
        <p:nvSpPr>
          <p:cNvPr id="7" name="灯片编号占位符 6">
            <a:extLst>
              <a:ext uri="{FF2B5EF4-FFF2-40B4-BE49-F238E27FC236}">
                <a16:creationId xmlns:a16="http://schemas.microsoft.com/office/drawing/2014/main" id="{E4E9A5D5-DC61-44D2-8909-A3999256C369}"/>
              </a:ext>
            </a:extLst>
          </p:cNvPr>
          <p:cNvSpPr>
            <a:spLocks noGrp="1"/>
          </p:cNvSpPr>
          <p:nvPr>
            <p:ph type="sldNum" sz="quarter" idx="12"/>
          </p:nvPr>
        </p:nvSpPr>
        <p:spPr/>
        <p:txBody>
          <a:bodyPr/>
          <a:lstStyle/>
          <a:p>
            <a:fld id="{8505093E-3A16-41F9-B220-909AC9889A27}" type="slidenum">
              <a:rPr lang="en-CA" smtClean="0"/>
              <a:t>‹#›</a:t>
            </a:fld>
            <a:endParaRPr lang="en-CA"/>
          </a:p>
        </p:txBody>
      </p:sp>
    </p:spTree>
    <p:extLst>
      <p:ext uri="{BB962C8B-B14F-4D97-AF65-F5344CB8AC3E}">
        <p14:creationId xmlns:p14="http://schemas.microsoft.com/office/powerpoint/2010/main" val="426339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F51D2E-8706-4A74-B50F-BC468ACA9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A7C30743-DA64-4FFE-B5E8-D071AEC30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52E122FC-F30B-45AE-AA51-5FB889B8F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659FC-D8BA-4C9B-979F-90A97F28C69B}" type="datetimeFigureOut">
              <a:rPr lang="en-CA" smtClean="0"/>
              <a:t>2021-01-19</a:t>
            </a:fld>
            <a:endParaRPr lang="en-CA"/>
          </a:p>
        </p:txBody>
      </p:sp>
      <p:sp>
        <p:nvSpPr>
          <p:cNvPr id="5" name="页脚占位符 4">
            <a:extLst>
              <a:ext uri="{FF2B5EF4-FFF2-40B4-BE49-F238E27FC236}">
                <a16:creationId xmlns:a16="http://schemas.microsoft.com/office/drawing/2014/main" id="{D6196A68-5570-4C95-9FC8-8C7781DEF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灯片编号占位符 5">
            <a:extLst>
              <a:ext uri="{FF2B5EF4-FFF2-40B4-BE49-F238E27FC236}">
                <a16:creationId xmlns:a16="http://schemas.microsoft.com/office/drawing/2014/main" id="{11970663-E314-448A-8BBF-2D1853AEF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5093E-3A16-41F9-B220-909AC9889A27}" type="slidenum">
              <a:rPr lang="en-CA" smtClean="0"/>
              <a:t>‹#›</a:t>
            </a:fld>
            <a:endParaRPr lang="en-CA"/>
          </a:p>
        </p:txBody>
      </p:sp>
    </p:spTree>
    <p:extLst>
      <p:ext uri="{BB962C8B-B14F-4D97-AF65-F5344CB8AC3E}">
        <p14:creationId xmlns:p14="http://schemas.microsoft.com/office/powerpoint/2010/main" val="398230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lairyeung/Data-ISP-Raw-Data-and-figur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25318/2510005501-eng" TargetMode="External"/><Relationship Id="rId2" Type="http://schemas.openxmlformats.org/officeDocument/2006/relationships/hyperlink" Target="https://doi.org/10.25318/3610010401-e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i.org/10.25318/3610010401-e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h0GzWDVsPXpuZUsmoUvX7nrYiI0L0nQkspOVKVJLRvg/edit?usp=shar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oi.org/10.25318/2510005501-e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8D106-11A9-41D6-AAAE-98D73BEF41D2}"/>
              </a:ext>
            </a:extLst>
          </p:cNvPr>
          <p:cNvSpPr>
            <a:spLocks noGrp="1"/>
          </p:cNvSpPr>
          <p:nvPr>
            <p:ph type="ctrTitle"/>
          </p:nvPr>
        </p:nvSpPr>
        <p:spPr>
          <a:xfrm>
            <a:off x="977900" y="285750"/>
            <a:ext cx="10236200" cy="4722415"/>
          </a:xfrm>
        </p:spPr>
        <p:txBody>
          <a:bodyPr>
            <a:noAutofit/>
          </a:bodyPr>
          <a:lstStyle/>
          <a:p>
            <a:r>
              <a:rPr lang="en-CA" sz="4400" b="0" i="0" dirty="0">
                <a:solidFill>
                  <a:srgbClr val="000000"/>
                </a:solidFill>
                <a:effectLst/>
              </a:rPr>
              <a:t>“Household expenditures on gas, electricity, and water have been drastically increased in the year of 2020 because of the change of working styles and the residential consumption and commercial consumption are negatively correlated?”</a:t>
            </a:r>
            <a:br>
              <a:rPr lang="en-CA" sz="4400" b="0" i="0" dirty="0">
                <a:solidFill>
                  <a:srgbClr val="000000"/>
                </a:solidFill>
                <a:effectLst/>
              </a:rPr>
            </a:br>
            <a:r>
              <a:rPr lang="en-CA" sz="4400" b="0" i="0" dirty="0">
                <a:solidFill>
                  <a:srgbClr val="000000"/>
                </a:solidFill>
                <a:effectLst/>
              </a:rPr>
              <a:t>MDM4U ISP Blair Yang </a:t>
            </a:r>
            <a:endParaRPr lang="en-CA" sz="4400" dirty="0"/>
          </a:p>
        </p:txBody>
      </p:sp>
      <p:sp>
        <p:nvSpPr>
          <p:cNvPr id="3" name="文本框 2">
            <a:extLst>
              <a:ext uri="{FF2B5EF4-FFF2-40B4-BE49-F238E27FC236}">
                <a16:creationId xmlns:a16="http://schemas.microsoft.com/office/drawing/2014/main" id="{0D876378-697A-4A91-B26C-355F7E5C8820}"/>
              </a:ext>
            </a:extLst>
          </p:cNvPr>
          <p:cNvSpPr txBox="1"/>
          <p:nvPr/>
        </p:nvSpPr>
        <p:spPr>
          <a:xfrm>
            <a:off x="1047750" y="5345549"/>
            <a:ext cx="10166349" cy="1169551"/>
          </a:xfrm>
          <a:prstGeom prst="rect">
            <a:avLst/>
          </a:prstGeom>
          <a:noFill/>
        </p:spPr>
        <p:txBody>
          <a:bodyPr wrap="square" rtlCol="0">
            <a:spAutoFit/>
          </a:bodyPr>
          <a:lstStyle/>
          <a:p>
            <a:pPr algn="just"/>
            <a:r>
              <a:rPr lang="en-CA" sz="1400" b="1" dirty="0">
                <a:effectLst/>
                <a:latin typeface="Times New Roman" panose="02020603050405020304" pitchFamily="18" charset="0"/>
                <a:cs typeface="Times New Roman" panose="02020603050405020304" pitchFamily="18" charset="0"/>
              </a:rPr>
              <a:t>Raw data available from:</a:t>
            </a:r>
          </a:p>
          <a:p>
            <a:pPr algn="just"/>
            <a:r>
              <a:rPr lang="en-CA" sz="1400" dirty="0">
                <a:effectLst/>
                <a:latin typeface="Times New Roman" panose="02020603050405020304" pitchFamily="18" charset="0"/>
                <a:cs typeface="Times New Roman" panose="02020603050405020304" pitchFamily="18" charset="0"/>
              </a:rPr>
              <a:t>Government of Canada, Statistics Canada. Supply and disposition of natural gas, monthly (data in thousands). Government of Canada, Statistics Canada; 2021. https://doi.org/10.25318/2510005501-eng </a:t>
            </a:r>
          </a:p>
          <a:p>
            <a:pPr algn="just"/>
            <a:r>
              <a:rPr lang="en-CA" sz="1400" dirty="0">
                <a:effectLst/>
                <a:latin typeface="Times New Roman" panose="02020603050405020304" pitchFamily="18" charset="0"/>
                <a:cs typeface="Times New Roman" panose="02020603050405020304" pitchFamily="18" charset="0"/>
              </a:rPr>
              <a:t>Government of Canada, Statistics Canada. Gross domestic product, expenditure-based, Canada, quarterly. Government of Canada, Statistics Canada; 2020 . https://doi.org/10.25318/3610010401-eng </a:t>
            </a:r>
          </a:p>
        </p:txBody>
      </p:sp>
    </p:spTree>
    <p:extLst>
      <p:ext uri="{BB962C8B-B14F-4D97-AF65-F5344CB8AC3E}">
        <p14:creationId xmlns:p14="http://schemas.microsoft.com/office/powerpoint/2010/main" val="336852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1D157-FD49-40BB-AFFC-7C787F8EBEAC}"/>
              </a:ext>
            </a:extLst>
          </p:cNvPr>
          <p:cNvSpPr>
            <a:spLocks noGrp="1"/>
          </p:cNvSpPr>
          <p:nvPr>
            <p:ph type="title"/>
          </p:nvPr>
        </p:nvSpPr>
        <p:spPr>
          <a:xfrm>
            <a:off x="838200" y="1206500"/>
            <a:ext cx="10515600" cy="4445000"/>
          </a:xfrm>
        </p:spPr>
        <p:txBody>
          <a:bodyPr>
            <a:noAutofit/>
          </a:bodyPr>
          <a:lstStyle/>
          <a:p>
            <a:pPr algn="ctr"/>
            <a:r>
              <a:rPr lang="en-CA" sz="12000" b="1" dirty="0"/>
              <a:t>Thank you!</a:t>
            </a:r>
            <a:br>
              <a:rPr lang="en-CA" sz="12000" b="1" dirty="0"/>
            </a:br>
            <a:r>
              <a:rPr lang="en-CA" sz="2000" dirty="0"/>
              <a:t>Data/Figure available from: </a:t>
            </a:r>
            <a:r>
              <a:rPr lang="en-CA" sz="2000" dirty="0">
                <a:hlinkClick r:id="rId2"/>
              </a:rPr>
              <a:t>https://github.com/blairyeung/Data-ISP-Raw-Data-and-figures</a:t>
            </a:r>
            <a:endParaRPr lang="en-CA" sz="2400" dirty="0"/>
          </a:p>
        </p:txBody>
      </p:sp>
    </p:spTree>
    <p:extLst>
      <p:ext uri="{BB962C8B-B14F-4D97-AF65-F5344CB8AC3E}">
        <p14:creationId xmlns:p14="http://schemas.microsoft.com/office/powerpoint/2010/main" val="265898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CD924-1E9A-4A9C-84B9-784191D8C7FC}"/>
              </a:ext>
            </a:extLst>
          </p:cNvPr>
          <p:cNvSpPr>
            <a:spLocks noGrp="1"/>
          </p:cNvSpPr>
          <p:nvPr>
            <p:ph type="title"/>
          </p:nvPr>
        </p:nvSpPr>
        <p:spPr/>
        <p:txBody>
          <a:bodyPr/>
          <a:lstStyle/>
          <a:p>
            <a:r>
              <a:rPr lang="en-CA" dirty="0"/>
              <a:t>Variables</a:t>
            </a:r>
          </a:p>
        </p:txBody>
      </p:sp>
      <p:sp>
        <p:nvSpPr>
          <p:cNvPr id="3" name="内容占位符 2">
            <a:extLst>
              <a:ext uri="{FF2B5EF4-FFF2-40B4-BE49-F238E27FC236}">
                <a16:creationId xmlns:a16="http://schemas.microsoft.com/office/drawing/2014/main" id="{11D2FCF9-7FB1-4FC2-A469-631FECD3CD78}"/>
              </a:ext>
            </a:extLst>
          </p:cNvPr>
          <p:cNvSpPr>
            <a:spLocks noGrp="1"/>
          </p:cNvSpPr>
          <p:nvPr>
            <p:ph idx="1"/>
          </p:nvPr>
        </p:nvSpPr>
        <p:spPr/>
        <p:txBody>
          <a:bodyPr>
            <a:normAutofit fontScale="92500" lnSpcReduction="10000"/>
          </a:bodyPr>
          <a:lstStyle/>
          <a:p>
            <a:pPr marL="0" indent="0" algn="just">
              <a:buNone/>
            </a:pPr>
            <a:r>
              <a:rPr lang="en-CA" sz="3200" b="1" dirty="0"/>
              <a:t>Two choices of one-variable statistics</a:t>
            </a:r>
          </a:p>
          <a:p>
            <a:pPr marL="0" indent="0" algn="just">
              <a:buNone/>
            </a:pPr>
            <a:r>
              <a:rPr lang="en-CA" sz="3200" dirty="0"/>
              <a:t>Variable 1 &amp;2: Consumption of water, gas, electricity, and fuel</a:t>
            </a:r>
          </a:p>
          <a:p>
            <a:pPr marL="0" indent="0" algn="just">
              <a:buNone/>
            </a:pPr>
            <a:r>
              <a:rPr lang="en-CA" sz="3200" dirty="0"/>
              <a:t>(I picked 4)</a:t>
            </a:r>
          </a:p>
          <a:p>
            <a:pPr marL="0" indent="0" algn="just">
              <a:buNone/>
            </a:pPr>
            <a:r>
              <a:rPr lang="en-CA" sz="3200" dirty="0">
                <a:effectLst/>
                <a:latin typeface="Times New Roman" panose="02020603050405020304" pitchFamily="18" charset="0"/>
                <a:cs typeface="Times New Roman" panose="02020603050405020304" pitchFamily="18" charset="0"/>
                <a:hlinkClick r:id="rId2"/>
              </a:rPr>
              <a:t>https://doi.org/10.25318/3610010401-eng </a:t>
            </a:r>
            <a:endParaRPr lang="en-CA" sz="3200" dirty="0">
              <a:effectLst/>
              <a:latin typeface="Times New Roman" panose="02020603050405020304" pitchFamily="18" charset="0"/>
              <a:cs typeface="Times New Roman" panose="02020603050405020304" pitchFamily="18" charset="0"/>
            </a:endParaRPr>
          </a:p>
          <a:p>
            <a:pPr marL="0" indent="0" algn="just">
              <a:buNone/>
            </a:pPr>
            <a:endParaRPr lang="en-CA" sz="3200" dirty="0"/>
          </a:p>
          <a:p>
            <a:pPr marL="0" indent="0" algn="just">
              <a:buNone/>
            </a:pPr>
            <a:r>
              <a:rPr lang="en-CA" sz="3200" b="1" dirty="0"/>
              <a:t>One pair of two-variable statistics</a:t>
            </a:r>
          </a:p>
          <a:p>
            <a:pPr marL="0" indent="0" algn="just">
              <a:buNone/>
            </a:pPr>
            <a:r>
              <a:rPr lang="en-CA" sz="3200" dirty="0"/>
              <a:t>Variable 3&amp;4: Commercial and residential consumption of </a:t>
            </a:r>
            <a:r>
              <a:rPr lang="en-US" altLang="zh-CN" sz="3200" dirty="0"/>
              <a:t>natural </a:t>
            </a:r>
            <a:r>
              <a:rPr lang="en-CA" sz="3200" dirty="0"/>
              <a:t>gas</a:t>
            </a:r>
          </a:p>
          <a:p>
            <a:pPr marL="0" indent="0" algn="just">
              <a:buNone/>
            </a:pPr>
            <a:r>
              <a:rPr lang="en-CA" sz="3200" dirty="0">
                <a:effectLst/>
                <a:latin typeface="Times New Roman" panose="02020603050405020304" pitchFamily="18" charset="0"/>
                <a:cs typeface="Times New Roman" panose="02020603050405020304" pitchFamily="18" charset="0"/>
                <a:hlinkClick r:id="rId3"/>
              </a:rPr>
              <a:t>https://doi.org/10.25318/2510005501-eng </a:t>
            </a:r>
            <a:endParaRPr lang="en-CA"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14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2B88CC7E-3AE9-4FF0-9268-448C7F8A5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189000"/>
            <a:ext cx="8203026" cy="6480000"/>
          </a:xfrm>
          <a:prstGeom prst="rect">
            <a:avLst/>
          </a:prstGeom>
        </p:spPr>
      </p:pic>
      <p:sp>
        <p:nvSpPr>
          <p:cNvPr id="6" name="文本框 5">
            <a:extLst>
              <a:ext uri="{FF2B5EF4-FFF2-40B4-BE49-F238E27FC236}">
                <a16:creationId xmlns:a16="http://schemas.microsoft.com/office/drawing/2014/main" id="{FCF37431-0327-4DBC-A224-26608B404465}"/>
              </a:ext>
            </a:extLst>
          </p:cNvPr>
          <p:cNvSpPr txBox="1"/>
          <p:nvPr/>
        </p:nvSpPr>
        <p:spPr>
          <a:xfrm>
            <a:off x="8077200" y="189000"/>
            <a:ext cx="4114800" cy="5078313"/>
          </a:xfrm>
          <a:prstGeom prst="rect">
            <a:avLst/>
          </a:prstGeom>
          <a:noFill/>
        </p:spPr>
        <p:txBody>
          <a:bodyPr wrap="square" rtlCol="0">
            <a:spAutoFit/>
          </a:bodyPr>
          <a:lstStyle/>
          <a:p>
            <a:pPr algn="just"/>
            <a:r>
              <a:rPr lang="en-CA" b="1" dirty="0"/>
              <a:t>Figure 1: Consumption of gas, fuel, electricity, and water.</a:t>
            </a:r>
          </a:p>
          <a:p>
            <a:pPr algn="just"/>
            <a:r>
              <a:rPr lang="en-CA" dirty="0"/>
              <a:t>(A) The consumption of water, fuel, electricity, and gas by quartile in 2019 and 2020. (B) Comparison of the consumption of gas, fuel, electricity, and water between 2019 and 2020 by quartile. (C) Box chart of gas, electricity, fuels, and water by. The line between the box represents mean; the square represents median; the upper and the lower lines respectively represent Q3 and Q1; the short upper and lower line represent max and min, respectively. (D) Standard deviation of consumption of gas, fuel, electricity, and water in 2019 and 2020. (E) Variance of consumption of gas, fuel, electricity, and water in 2019 and 2020. </a:t>
            </a:r>
          </a:p>
        </p:txBody>
      </p:sp>
      <p:sp>
        <p:nvSpPr>
          <p:cNvPr id="2" name="文本框 1">
            <a:extLst>
              <a:ext uri="{FF2B5EF4-FFF2-40B4-BE49-F238E27FC236}">
                <a16:creationId xmlns:a16="http://schemas.microsoft.com/office/drawing/2014/main" id="{F3F66D70-1DFC-4EB8-AA31-EC57C2C9C205}"/>
              </a:ext>
            </a:extLst>
          </p:cNvPr>
          <p:cNvSpPr txBox="1"/>
          <p:nvPr/>
        </p:nvSpPr>
        <p:spPr>
          <a:xfrm>
            <a:off x="8203026" y="5345561"/>
            <a:ext cx="3988974" cy="1323439"/>
          </a:xfrm>
          <a:prstGeom prst="rect">
            <a:avLst/>
          </a:prstGeom>
          <a:noFill/>
        </p:spPr>
        <p:txBody>
          <a:bodyPr wrap="square" rtlCol="0">
            <a:spAutoFit/>
          </a:bodyPr>
          <a:lstStyle/>
          <a:p>
            <a:pPr algn="just"/>
            <a:r>
              <a:rPr lang="en-CA" sz="1600" dirty="0">
                <a:effectLst/>
                <a:latin typeface="Times New Roman" panose="02020603050405020304" pitchFamily="18" charset="0"/>
                <a:cs typeface="Times New Roman" panose="02020603050405020304" pitchFamily="18" charset="0"/>
              </a:rPr>
              <a:t>Government of Canada, Statistics Canada. Gross domestic product, expenditure-based, Canada, quarterly. Government of Canada, Statistics Canada; 2020.</a:t>
            </a:r>
          </a:p>
          <a:p>
            <a:pPr algn="just"/>
            <a:r>
              <a:rPr lang="en-CA" sz="1600" dirty="0">
                <a:effectLst/>
                <a:latin typeface="Times New Roman" panose="02020603050405020304" pitchFamily="18" charset="0"/>
                <a:cs typeface="Times New Roman" panose="02020603050405020304" pitchFamily="18" charset="0"/>
                <a:hlinkClick r:id="rId4"/>
              </a:rPr>
              <a:t>https://doi.org/10.25318/3610010401-eng </a:t>
            </a:r>
            <a:endParaRPr lang="en-CA"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42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54AED-A614-41A1-A056-49F4DAD0815C}"/>
              </a:ext>
            </a:extLst>
          </p:cNvPr>
          <p:cNvSpPr>
            <a:spLocks noGrp="1"/>
          </p:cNvSpPr>
          <p:nvPr>
            <p:ph type="title"/>
          </p:nvPr>
        </p:nvSpPr>
        <p:spPr>
          <a:xfrm>
            <a:off x="838200" y="365125"/>
            <a:ext cx="10101046" cy="1325563"/>
          </a:xfrm>
        </p:spPr>
        <p:txBody>
          <a:bodyPr/>
          <a:lstStyle/>
          <a:p>
            <a:r>
              <a:rPr lang="en-CA" dirty="0"/>
              <a:t>Data set for variable 1&amp;2</a:t>
            </a:r>
          </a:p>
        </p:txBody>
      </p:sp>
      <p:graphicFrame>
        <p:nvGraphicFramePr>
          <p:cNvPr id="9" name="表格 9">
            <a:extLst>
              <a:ext uri="{FF2B5EF4-FFF2-40B4-BE49-F238E27FC236}">
                <a16:creationId xmlns:a16="http://schemas.microsoft.com/office/drawing/2014/main" id="{1C026881-62BA-4579-8FA7-CC7021ED9EF2}"/>
              </a:ext>
            </a:extLst>
          </p:cNvPr>
          <p:cNvGraphicFramePr>
            <a:graphicFrameLocks noGrp="1"/>
          </p:cNvGraphicFramePr>
          <p:nvPr>
            <p:extLst>
              <p:ext uri="{D42A27DB-BD31-4B8C-83A1-F6EECF244321}">
                <p14:modId xmlns:p14="http://schemas.microsoft.com/office/powerpoint/2010/main" val="2672141489"/>
              </p:ext>
            </p:extLst>
          </p:nvPr>
        </p:nvGraphicFramePr>
        <p:xfrm>
          <a:off x="838200" y="1561547"/>
          <a:ext cx="4611848" cy="4622619"/>
        </p:xfrm>
        <a:graphic>
          <a:graphicData uri="http://schemas.openxmlformats.org/drawingml/2006/table">
            <a:tbl>
              <a:tblPr firstRow="1" bandRow="1">
                <a:tableStyleId>{2D5ABB26-0587-4C30-8999-92F81FD0307C}</a:tableStyleId>
              </a:tblPr>
              <a:tblGrid>
                <a:gridCol w="1363808">
                  <a:extLst>
                    <a:ext uri="{9D8B030D-6E8A-4147-A177-3AD203B41FA5}">
                      <a16:colId xmlns:a16="http://schemas.microsoft.com/office/drawing/2014/main" val="1657631438"/>
                    </a:ext>
                  </a:extLst>
                </a:gridCol>
                <a:gridCol w="1624020">
                  <a:extLst>
                    <a:ext uri="{9D8B030D-6E8A-4147-A177-3AD203B41FA5}">
                      <a16:colId xmlns:a16="http://schemas.microsoft.com/office/drawing/2014/main" val="4244255678"/>
                    </a:ext>
                  </a:extLst>
                </a:gridCol>
                <a:gridCol w="1624020">
                  <a:extLst>
                    <a:ext uri="{9D8B030D-6E8A-4147-A177-3AD203B41FA5}">
                      <a16:colId xmlns:a16="http://schemas.microsoft.com/office/drawing/2014/main" val="3032272966"/>
                    </a:ext>
                  </a:extLst>
                </a:gridCol>
              </a:tblGrid>
              <a:tr h="303381">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Supply and disposition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Residential consumption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Commercial consumption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3815569"/>
                  </a:ext>
                </a:extLst>
              </a:tr>
              <a:tr h="303381">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2019/9/1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450,832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552,474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680990233"/>
                  </a:ext>
                </a:extLst>
              </a:tr>
              <a:tr h="303381">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2019/10/1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1,055,341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1,117,391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5220952"/>
                  </a:ext>
                </a:extLst>
              </a:tr>
              <a:tr h="303381">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2019/11/1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1,910,612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1,776,750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14413800"/>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2019/12/1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2,408,889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2,363,664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77735163"/>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2020/1/1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2,651,548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2,562,649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74133765"/>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2020/2/1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2,460,004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2,416,359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5651113"/>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2020/3/1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2,053,383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2,070,085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10087381"/>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2020/4/1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1,635,211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1,577,249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7570511"/>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2020/5/1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926,900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910,937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95349898"/>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2020/6/1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550,927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532,037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615984"/>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2020/7/1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416,827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428,191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87522837"/>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2020/8/1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354,802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411,957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1316306"/>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2020/9/1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515,523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523,627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18253130"/>
                  </a:ext>
                </a:extLst>
              </a:tr>
              <a:tr h="303381">
                <a:tc>
                  <a:txBody>
                    <a:bodyPr/>
                    <a:lstStyle/>
                    <a:p>
                      <a:pPr algn="ctr" fontAlgn="b"/>
                      <a:r>
                        <a:rPr lang="en-CA" sz="1200" b="0" u="none" strike="noStrike">
                          <a:solidFill>
                            <a:srgbClr val="000000"/>
                          </a:solidFill>
                          <a:effectLst/>
                          <a:latin typeface="Times New Roman" panose="02020603050405020304" pitchFamily="18" charset="0"/>
                          <a:cs typeface="Times New Roman" panose="02020603050405020304" pitchFamily="18" charset="0"/>
                        </a:rPr>
                        <a:t>2020/10/1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1,097,562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1200" b="0" u="none" strike="noStrike" dirty="0">
                          <a:solidFill>
                            <a:srgbClr val="000000"/>
                          </a:solidFill>
                          <a:effectLst/>
                          <a:latin typeface="Times New Roman" panose="02020603050405020304" pitchFamily="18" charset="0"/>
                          <a:cs typeface="Times New Roman" panose="02020603050405020304" pitchFamily="18" charset="0"/>
                        </a:rPr>
                        <a:t>1,103,953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1189745"/>
                  </a:ext>
                </a:extLst>
              </a:tr>
            </a:tbl>
          </a:graphicData>
        </a:graphic>
      </p:graphicFrame>
      <mc:AlternateContent xmlns:mc="http://schemas.openxmlformats.org/markup-compatibility/2006">
        <mc:Choice xmlns:a14="http://schemas.microsoft.com/office/drawing/2010/main" Requires="a14">
          <p:graphicFrame>
            <p:nvGraphicFramePr>
              <p:cNvPr id="14" name="表格 13">
                <a:extLst>
                  <a:ext uri="{FF2B5EF4-FFF2-40B4-BE49-F238E27FC236}">
                    <a16:creationId xmlns:a16="http://schemas.microsoft.com/office/drawing/2014/main" id="{23635496-FA82-497C-A00F-CA8562CC5940}"/>
                  </a:ext>
                </a:extLst>
              </p:cNvPr>
              <p:cNvGraphicFramePr>
                <a:graphicFrameLocks noGrp="1"/>
              </p:cNvGraphicFramePr>
              <p:nvPr>
                <p:extLst>
                  <p:ext uri="{D42A27DB-BD31-4B8C-83A1-F6EECF244321}">
                    <p14:modId xmlns:p14="http://schemas.microsoft.com/office/powerpoint/2010/main" val="2743535505"/>
                  </p:ext>
                </p:extLst>
              </p:nvPr>
            </p:nvGraphicFramePr>
            <p:xfrm>
              <a:off x="5777246" y="1671639"/>
              <a:ext cx="5162000" cy="4512521"/>
            </p:xfrm>
            <a:graphic>
              <a:graphicData uri="http://schemas.openxmlformats.org/drawingml/2006/table">
                <a:tbl>
                  <a:tblPr>
                    <a:tableStyleId>{5940675A-B579-460E-94D1-54222C63F5DA}</a:tableStyleId>
                  </a:tblPr>
                  <a:tblGrid>
                    <a:gridCol w="1032400">
                      <a:extLst>
                        <a:ext uri="{9D8B030D-6E8A-4147-A177-3AD203B41FA5}">
                          <a16:colId xmlns:a16="http://schemas.microsoft.com/office/drawing/2014/main" val="3243247628"/>
                        </a:ext>
                      </a:extLst>
                    </a:gridCol>
                    <a:gridCol w="1032400">
                      <a:extLst>
                        <a:ext uri="{9D8B030D-6E8A-4147-A177-3AD203B41FA5}">
                          <a16:colId xmlns:a16="http://schemas.microsoft.com/office/drawing/2014/main" val="427299430"/>
                        </a:ext>
                      </a:extLst>
                    </a:gridCol>
                    <a:gridCol w="1032400">
                      <a:extLst>
                        <a:ext uri="{9D8B030D-6E8A-4147-A177-3AD203B41FA5}">
                          <a16:colId xmlns:a16="http://schemas.microsoft.com/office/drawing/2014/main" val="1899843651"/>
                        </a:ext>
                      </a:extLst>
                    </a:gridCol>
                    <a:gridCol w="1032400">
                      <a:extLst>
                        <a:ext uri="{9D8B030D-6E8A-4147-A177-3AD203B41FA5}">
                          <a16:colId xmlns:a16="http://schemas.microsoft.com/office/drawing/2014/main" val="1581066503"/>
                        </a:ext>
                      </a:extLst>
                    </a:gridCol>
                    <a:gridCol w="1032400">
                      <a:extLst>
                        <a:ext uri="{9D8B030D-6E8A-4147-A177-3AD203B41FA5}">
                          <a16:colId xmlns:a16="http://schemas.microsoft.com/office/drawing/2014/main" val="3718356403"/>
                        </a:ext>
                      </a:extLst>
                    </a:gridCol>
                  </a:tblGrid>
                  <a:tr h="262149">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Estimates</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Gas</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Electricity</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Other fuels</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Water supply</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4709546"/>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Q1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3,195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6,760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1,042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2,221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2316984"/>
                      </a:ext>
                    </a:extLst>
                  </a:tr>
                  <a:tr h="318137">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Q2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1,386</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4,185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579</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2,351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99148427"/>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Q3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662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3,817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429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2,361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5505147"/>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Q4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2,250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5,323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857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2,258</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8644613"/>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Q1 2020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3,215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6,754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1,034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2,338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9773154"/>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Q2 2020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1,273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4,230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495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2,518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28217944"/>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Q3 2020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618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4,062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384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2,520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8743097"/>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Variable</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707161"/>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Mean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1,799.857</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5,018.714</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688.571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2,366.714</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0079338"/>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Median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1,386</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4,230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579</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2,351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0159599"/>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S.D. (</a:t>
                          </a:r>
                          <a14:m>
                            <m:oMath xmlns:m="http://schemas.openxmlformats.org/officeDocument/2006/math">
                              <m:r>
                                <a:rPr lang="en-CA" sz="1200" b="1" i="1" u="none" strike="noStrike"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𝝈</m:t>
                              </m:r>
                            </m:oMath>
                          </a14:m>
                          <a:r>
                            <a:rPr lang="en-CA" sz="1200" b="1" u="none" strike="noStrike" dirty="0">
                              <a:solidFill>
                                <a:srgbClr val="000000"/>
                              </a:solidFill>
                              <a:effectLst/>
                              <a:latin typeface="Times New Roman" panose="02020603050405020304" pitchFamily="18" charset="0"/>
                              <a:cs typeface="Times New Roman" panose="02020603050405020304" pitchFamily="18" charset="0"/>
                            </a:rPr>
                            <a:t>)</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1,102.425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1,278.831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283.495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115.859</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09521412"/>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Variance</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1,215,340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1,635,409</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80,369.62</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13,423.238</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94808231"/>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Q1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967.5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4,123.5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462</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2,298</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466518"/>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Q3</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2,722.5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6,038.5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945.5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2,439.5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2800427"/>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Min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618</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3,817</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384</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2,221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7112539"/>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Max</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3,215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6,760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1,042</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2,520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7956262"/>
                      </a:ext>
                    </a:extLst>
                  </a:tr>
                </a:tbl>
              </a:graphicData>
            </a:graphic>
          </p:graphicFrame>
        </mc:Choice>
        <mc:Fallback>
          <p:graphicFrame>
            <p:nvGraphicFramePr>
              <p:cNvPr id="14" name="表格 13">
                <a:extLst>
                  <a:ext uri="{FF2B5EF4-FFF2-40B4-BE49-F238E27FC236}">
                    <a16:creationId xmlns:a16="http://schemas.microsoft.com/office/drawing/2014/main" id="{23635496-FA82-497C-A00F-CA8562CC5940}"/>
                  </a:ext>
                </a:extLst>
              </p:cNvPr>
              <p:cNvGraphicFramePr>
                <a:graphicFrameLocks noGrp="1"/>
              </p:cNvGraphicFramePr>
              <p:nvPr>
                <p:extLst>
                  <p:ext uri="{D42A27DB-BD31-4B8C-83A1-F6EECF244321}">
                    <p14:modId xmlns:p14="http://schemas.microsoft.com/office/powerpoint/2010/main" val="2743535505"/>
                  </p:ext>
                </p:extLst>
              </p:nvPr>
            </p:nvGraphicFramePr>
            <p:xfrm>
              <a:off x="5777246" y="1671639"/>
              <a:ext cx="5162000" cy="4512521"/>
            </p:xfrm>
            <a:graphic>
              <a:graphicData uri="http://schemas.openxmlformats.org/drawingml/2006/table">
                <a:tbl>
                  <a:tblPr>
                    <a:tableStyleId>{5940675A-B579-460E-94D1-54222C63F5DA}</a:tableStyleId>
                  </a:tblPr>
                  <a:tblGrid>
                    <a:gridCol w="1032400">
                      <a:extLst>
                        <a:ext uri="{9D8B030D-6E8A-4147-A177-3AD203B41FA5}">
                          <a16:colId xmlns:a16="http://schemas.microsoft.com/office/drawing/2014/main" val="3243247628"/>
                        </a:ext>
                      </a:extLst>
                    </a:gridCol>
                    <a:gridCol w="1032400">
                      <a:extLst>
                        <a:ext uri="{9D8B030D-6E8A-4147-A177-3AD203B41FA5}">
                          <a16:colId xmlns:a16="http://schemas.microsoft.com/office/drawing/2014/main" val="427299430"/>
                        </a:ext>
                      </a:extLst>
                    </a:gridCol>
                    <a:gridCol w="1032400">
                      <a:extLst>
                        <a:ext uri="{9D8B030D-6E8A-4147-A177-3AD203B41FA5}">
                          <a16:colId xmlns:a16="http://schemas.microsoft.com/office/drawing/2014/main" val="1899843651"/>
                        </a:ext>
                      </a:extLst>
                    </a:gridCol>
                    <a:gridCol w="1032400">
                      <a:extLst>
                        <a:ext uri="{9D8B030D-6E8A-4147-A177-3AD203B41FA5}">
                          <a16:colId xmlns:a16="http://schemas.microsoft.com/office/drawing/2014/main" val="1581066503"/>
                        </a:ext>
                      </a:extLst>
                    </a:gridCol>
                    <a:gridCol w="1032400">
                      <a:extLst>
                        <a:ext uri="{9D8B030D-6E8A-4147-A177-3AD203B41FA5}">
                          <a16:colId xmlns:a16="http://schemas.microsoft.com/office/drawing/2014/main" val="3718356403"/>
                        </a:ext>
                      </a:extLst>
                    </a:gridCol>
                  </a:tblGrid>
                  <a:tr h="262149">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Estimates</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Gas</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Electricity</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Other fuels</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b="1" u="none" strike="noStrike" dirty="0">
                              <a:effectLst/>
                              <a:latin typeface="Times New Roman" panose="02020603050405020304" pitchFamily="18" charset="0"/>
                              <a:cs typeface="Times New Roman" panose="02020603050405020304" pitchFamily="18" charset="0"/>
                            </a:rPr>
                            <a:t>Water supply</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4709546"/>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Q1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3,195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6,760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1,042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2,221</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2316984"/>
                      </a:ext>
                    </a:extLst>
                  </a:tr>
                  <a:tr h="318137">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Q2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1,386</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4,185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579</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2,351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99148427"/>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Q3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662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3,817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429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2,361</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5505147"/>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Q4 2019</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2,250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5,323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857</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a:effectLst/>
                              <a:latin typeface="Times New Roman" panose="02020603050405020304" pitchFamily="18" charset="0"/>
                              <a:cs typeface="Times New Roman" panose="02020603050405020304" pitchFamily="18" charset="0"/>
                            </a:rPr>
                            <a:t>2,258</a:t>
                          </a:r>
                          <a:endParaRPr lang="en-CA"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8644613"/>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Q1 2020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3,215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6,754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1,034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2,338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9773154"/>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Q2 2020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1,273</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4,230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495</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2,518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28217944"/>
                      </a:ext>
                    </a:extLst>
                  </a:tr>
                  <a:tr h="262149">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Q3 2020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618</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4,062</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384</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200" u="none" strike="noStrike" dirty="0">
                              <a:effectLst/>
                              <a:latin typeface="Times New Roman" panose="02020603050405020304" pitchFamily="18" charset="0"/>
                              <a:cs typeface="Times New Roman" panose="02020603050405020304" pitchFamily="18" charset="0"/>
                            </a:rPr>
                            <a:t>2,520</a:t>
                          </a:r>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8743097"/>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Variable</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CA"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707161"/>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Mean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1,799.857</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5,018.714</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688.571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2,366.714</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0079338"/>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Median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1,386</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4,230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579</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2,351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0159599"/>
                      </a:ext>
                    </a:extLst>
                  </a:tr>
                  <a:tr h="262149">
                    <a:tc>
                      <a:txBody>
                        <a:bodyPr/>
                        <a:lstStyle/>
                        <a:p>
                          <a:endParaRPr lang="en-US"/>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123256" r="-400000" b="-534884"/>
                          </a:stretch>
                        </a:blipFill>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1,102.425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1,278.831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283.495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115.859</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09521412"/>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Variance</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1,215,340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1,635,409</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80,369.62</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13,423.238</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94808231"/>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Q1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967.5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4,123.5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462</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2,298</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466518"/>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Q3</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2,722.5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6,038.5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945.5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2,439.5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2800427"/>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Min</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618</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3,817</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384</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2,221</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7112539"/>
                      </a:ext>
                    </a:extLst>
                  </a:tr>
                  <a:tr h="262149">
                    <a:tc>
                      <a:txBody>
                        <a:bodyPr/>
                        <a:lstStyle/>
                        <a:p>
                          <a:pPr algn="l"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Max</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3,215</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6,760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1,042</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CA" sz="1200" b="1" u="none" strike="noStrike" dirty="0">
                              <a:solidFill>
                                <a:srgbClr val="000000"/>
                              </a:solidFill>
                              <a:effectLst/>
                              <a:latin typeface="Times New Roman" panose="02020603050405020304" pitchFamily="18" charset="0"/>
                              <a:cs typeface="Times New Roman" panose="02020603050405020304" pitchFamily="18" charset="0"/>
                            </a:rPr>
                            <a:t>2,520</a:t>
                          </a:r>
                          <a:endParaRPr lang="en-CA"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7956262"/>
                      </a:ext>
                    </a:extLst>
                  </a:tr>
                </a:tbl>
              </a:graphicData>
            </a:graphic>
          </p:graphicFrame>
        </mc:Fallback>
      </mc:AlternateContent>
      <p:sp>
        <p:nvSpPr>
          <p:cNvPr id="3" name="文本框 2">
            <a:extLst>
              <a:ext uri="{FF2B5EF4-FFF2-40B4-BE49-F238E27FC236}">
                <a16:creationId xmlns:a16="http://schemas.microsoft.com/office/drawing/2014/main" id="{F28C439A-DE82-47FF-B3AF-D96EF1994198}"/>
              </a:ext>
            </a:extLst>
          </p:cNvPr>
          <p:cNvSpPr txBox="1"/>
          <p:nvPr/>
        </p:nvSpPr>
        <p:spPr>
          <a:xfrm>
            <a:off x="6604000" y="602884"/>
            <a:ext cx="4749800" cy="830997"/>
          </a:xfrm>
          <a:prstGeom prst="rect">
            <a:avLst/>
          </a:prstGeom>
          <a:noFill/>
        </p:spPr>
        <p:txBody>
          <a:bodyPr wrap="square" rtlCol="0">
            <a:spAutoFit/>
          </a:bodyPr>
          <a:lstStyle/>
          <a:p>
            <a:r>
              <a:rPr lang="en-CA" sz="1600" b="1" dirty="0">
                <a:latin typeface="Times New Roman" panose="02020603050405020304" pitchFamily="18" charset="0"/>
                <a:cs typeface="Times New Roman" panose="02020603050405020304" pitchFamily="18" charset="0"/>
                <a:hlinkClick r:id="rId3"/>
              </a:rPr>
              <a:t>https://docs.google.com/spreadsheets/d/1h0GzWDVsPXpuZUsmoUvX7nrYiI0L0nQkspOVKVJLRvg/edit?usp=sharing</a:t>
            </a:r>
            <a:endParaRPr lang="en-CA"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36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2B88CC7E-3AE9-4FF0-9268-448C7F8A5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36000" y="0"/>
            <a:ext cx="11520000" cy="4712726"/>
          </a:xfrm>
          <a:prstGeom prst="rect">
            <a:avLst/>
          </a:prstGeom>
        </p:spPr>
      </p:pic>
      <p:sp>
        <p:nvSpPr>
          <p:cNvPr id="3" name="文本框 2">
            <a:extLst>
              <a:ext uri="{FF2B5EF4-FFF2-40B4-BE49-F238E27FC236}">
                <a16:creationId xmlns:a16="http://schemas.microsoft.com/office/drawing/2014/main" id="{C9C02D6B-7B0E-4CB0-B079-17F48387C0F1}"/>
              </a:ext>
            </a:extLst>
          </p:cNvPr>
          <p:cNvSpPr txBox="1"/>
          <p:nvPr/>
        </p:nvSpPr>
        <p:spPr>
          <a:xfrm>
            <a:off x="187868" y="4468674"/>
            <a:ext cx="11816264" cy="1754326"/>
          </a:xfrm>
          <a:prstGeom prst="rect">
            <a:avLst/>
          </a:prstGeom>
          <a:noFill/>
        </p:spPr>
        <p:txBody>
          <a:bodyPr wrap="square" rtlCol="0">
            <a:spAutoFit/>
          </a:bodyPr>
          <a:lstStyle/>
          <a:p>
            <a:pPr algn="just"/>
            <a:r>
              <a:rPr lang="en-CA" b="1" dirty="0"/>
              <a:t>Figure 2: Comparison  of residential consumption and commercial consumption (gas).</a:t>
            </a:r>
          </a:p>
          <a:p>
            <a:pPr algn="just"/>
            <a:r>
              <a:rPr lang="en-CA" dirty="0"/>
              <a:t>(A) Commercial and residential consumption from 2019/09 to 2020/10. The blue and orange lines respectively represent residential consumption and commercial consumption of natural gas. (B) Scatter plot of Commercial and residential consumption from 2019/09 to 2020/10. The red circles represent consumption in months in 2019, and blue circles represent consumption by month in 2020. The transparent purple curve is the fitted line generated from linear regression. The details (function, parameters) of the curve is listed in the chart below.</a:t>
            </a:r>
          </a:p>
        </p:txBody>
      </p:sp>
      <p:sp>
        <p:nvSpPr>
          <p:cNvPr id="2" name="文本框 1">
            <a:extLst>
              <a:ext uri="{FF2B5EF4-FFF2-40B4-BE49-F238E27FC236}">
                <a16:creationId xmlns:a16="http://schemas.microsoft.com/office/drawing/2014/main" id="{6CF5F994-85FF-4898-B58D-4D59B48E86A9}"/>
              </a:ext>
            </a:extLst>
          </p:cNvPr>
          <p:cNvSpPr txBox="1"/>
          <p:nvPr/>
        </p:nvSpPr>
        <p:spPr>
          <a:xfrm>
            <a:off x="187868" y="6223000"/>
            <a:ext cx="11816264" cy="584775"/>
          </a:xfrm>
          <a:prstGeom prst="rect">
            <a:avLst/>
          </a:prstGeom>
          <a:noFill/>
        </p:spPr>
        <p:txBody>
          <a:bodyPr wrap="square" rtlCol="0">
            <a:spAutoFit/>
          </a:bodyPr>
          <a:lstStyle/>
          <a:p>
            <a:r>
              <a:rPr lang="en-CA" sz="1600" b="1" dirty="0">
                <a:effectLst/>
                <a:latin typeface="Times New Roman" panose="02020603050405020304" pitchFamily="18" charset="0"/>
                <a:cs typeface="Times New Roman" panose="02020603050405020304" pitchFamily="18" charset="0"/>
              </a:rPr>
              <a:t>Government of Canada, Statistics Canada. Supply and disposition of natural gas, monthly (data in thousands). Government of Canada, Statistics Canada; 2021. </a:t>
            </a:r>
            <a:r>
              <a:rPr lang="en-CA" sz="1600" b="1" dirty="0">
                <a:effectLst/>
                <a:latin typeface="Times New Roman" panose="02020603050405020304" pitchFamily="18" charset="0"/>
                <a:cs typeface="Times New Roman" panose="02020603050405020304" pitchFamily="18" charset="0"/>
                <a:hlinkClick r:id="rId4"/>
              </a:rPr>
              <a:t>https://doi.org/10.25318/2510005501-eng </a:t>
            </a:r>
            <a:endParaRPr lang="en-CA" sz="16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88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F5A5C-52D5-4A35-9D5B-DDA8D453D6AD}"/>
              </a:ext>
            </a:extLst>
          </p:cNvPr>
          <p:cNvSpPr>
            <a:spLocks noGrp="1"/>
          </p:cNvSpPr>
          <p:nvPr>
            <p:ph type="title"/>
          </p:nvPr>
        </p:nvSpPr>
        <p:spPr/>
        <p:txBody>
          <a:bodyPr/>
          <a:lstStyle/>
          <a:p>
            <a:r>
              <a:rPr lang="en-CA" dirty="0"/>
              <a:t>Evaluate the strength</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B70B13-3CBA-45B3-8CA1-219E6FF01941}"/>
                  </a:ext>
                </a:extLst>
              </p:cNvPr>
              <p:cNvSpPr>
                <a:spLocks noGrp="1"/>
              </p:cNvSpPr>
              <p:nvPr>
                <p:ph idx="1"/>
              </p:nvPr>
            </p:nvSpPr>
            <p:spPr/>
            <p:txBody>
              <a:bodyPr>
                <a:normAutofit/>
              </a:bodyPr>
              <a:lstStyle/>
              <a:p>
                <a:pPr marL="0" indent="0" algn="just">
                  <a:buNone/>
                </a:pPr>
                <a:r>
                  <a:rPr lang="en-CA" sz="3200" dirty="0"/>
                  <a:t>The data we collected demonstrated an extremely strong positive correlation (</a:t>
                </a:r>
                <a14:m>
                  <m:oMath xmlns:m="http://schemas.openxmlformats.org/officeDocument/2006/math">
                    <m:r>
                      <a:rPr lang="en-CA" sz="3200" i="1" dirty="0" smtClean="0">
                        <a:latin typeface="Cambria Math" panose="02040503050406030204" pitchFamily="18" charset="0"/>
                      </a:rPr>
                      <m:t>𝑅</m:t>
                    </m:r>
                  </m:oMath>
                </a14:m>
                <a:r>
                  <a:rPr lang="en-CA" sz="3200" dirty="0"/>
                  <a:t> = 0.9984). I believe this is a very strong piece of evidence because of that the </a:t>
                </a:r>
                <a14:m>
                  <m:oMath xmlns:m="http://schemas.openxmlformats.org/officeDocument/2006/math">
                    <m:r>
                      <a:rPr lang="en-CA" sz="3200" i="1" dirty="0">
                        <a:latin typeface="Cambria Math" panose="02040503050406030204" pitchFamily="18" charset="0"/>
                      </a:rPr>
                      <m:t>𝑅</m:t>
                    </m:r>
                  </m:oMath>
                </a14:m>
                <a:r>
                  <a:rPr lang="en-CA" sz="3200" dirty="0"/>
                  <a:t> value is very close to 1 (perfect positive linear correlation) and higher than 0.7 (strong positive linear correlation).</a:t>
                </a:r>
              </a:p>
            </p:txBody>
          </p:sp>
        </mc:Choice>
        <mc:Fallback xmlns="">
          <p:sp>
            <p:nvSpPr>
              <p:cNvPr id="3" name="内容占位符 2">
                <a:extLst>
                  <a:ext uri="{FF2B5EF4-FFF2-40B4-BE49-F238E27FC236}">
                    <a16:creationId xmlns:a16="http://schemas.microsoft.com/office/drawing/2014/main" id="{BDB70B13-3CBA-45B3-8CA1-219E6FF01941}"/>
                  </a:ext>
                </a:extLst>
              </p:cNvPr>
              <p:cNvSpPr>
                <a:spLocks noGrp="1" noRot="1" noChangeAspect="1" noMove="1" noResize="1" noEditPoints="1" noAdjustHandles="1" noChangeArrowheads="1" noChangeShapeType="1" noTextEdit="1"/>
              </p:cNvSpPr>
              <p:nvPr>
                <p:ph idx="1"/>
              </p:nvPr>
            </p:nvSpPr>
            <p:spPr>
              <a:blipFill>
                <a:blip r:embed="rId2"/>
                <a:stretch>
                  <a:fillRect l="-1507" t="-2941" r="-1449"/>
                </a:stretch>
              </a:blipFill>
            </p:spPr>
            <p:txBody>
              <a:bodyPr/>
              <a:lstStyle/>
              <a:p>
                <a:r>
                  <a:rPr lang="en-CA">
                    <a:noFill/>
                  </a:rPr>
                  <a:t> </a:t>
                </a:r>
              </a:p>
            </p:txBody>
          </p:sp>
        </mc:Fallback>
      </mc:AlternateContent>
    </p:spTree>
    <p:extLst>
      <p:ext uri="{BB962C8B-B14F-4D97-AF65-F5344CB8AC3E}">
        <p14:creationId xmlns:p14="http://schemas.microsoft.com/office/powerpoint/2010/main" val="397607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E03B4-3A2C-474B-80A1-7247F97CA379}"/>
              </a:ext>
            </a:extLst>
          </p:cNvPr>
          <p:cNvSpPr>
            <a:spLocks noGrp="1"/>
          </p:cNvSpPr>
          <p:nvPr>
            <p:ph type="title"/>
          </p:nvPr>
        </p:nvSpPr>
        <p:spPr/>
        <p:txBody>
          <a:bodyPr/>
          <a:lstStyle/>
          <a:p>
            <a:r>
              <a:rPr lang="en-CA" dirty="0"/>
              <a:t>Results &amp; Conclusion</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9073FB-F7E7-44C9-A03A-E923241EC169}"/>
                  </a:ext>
                </a:extLst>
              </p:cNvPr>
              <p:cNvSpPr>
                <a:spLocks noGrp="1"/>
              </p:cNvSpPr>
              <p:nvPr>
                <p:ph idx="1"/>
              </p:nvPr>
            </p:nvSpPr>
            <p:spPr/>
            <p:txBody>
              <a:bodyPr>
                <a:normAutofit fontScale="92500" lnSpcReduction="20000"/>
              </a:bodyPr>
              <a:lstStyle/>
              <a:p>
                <a:pPr marL="0" indent="0" algn="just">
                  <a:buNone/>
                </a:pPr>
                <a:r>
                  <a:rPr lang="en-CA" sz="3200" dirty="0"/>
                  <a:t>I found that both commercial consumption and residential consumption of gas, water, electricity, and fuel demonstrated an annual periodic pattern of increase and decrease. Although there is slight change in the consumption (which could be considered as error/fluctuation), I did not find a drastic increment from the last year.</a:t>
                </a:r>
              </a:p>
              <a:p>
                <a:pPr marL="0" indent="0" algn="just">
                  <a:buNone/>
                </a:pPr>
                <a:endParaRPr lang="en-CA" sz="3200" dirty="0"/>
              </a:p>
              <a:p>
                <a:pPr marL="0" indent="0" algn="just">
                  <a:buNone/>
                </a:pPr>
                <a:r>
                  <a:rPr lang="en-CA" sz="3200" dirty="0"/>
                  <a:t>The commercial consumption of natural gas demonstrated a extremely strong correlation with residential consumption of natural gas (</a:t>
                </a:r>
                <a14:m>
                  <m:oMath xmlns:m="http://schemas.openxmlformats.org/officeDocument/2006/math">
                    <m:r>
                      <a:rPr lang="en-CA" sz="3200" i="1" dirty="0" smtClean="0">
                        <a:latin typeface="Cambria Math" panose="02040503050406030204" pitchFamily="18" charset="0"/>
                      </a:rPr>
                      <m:t>𝑅</m:t>
                    </m:r>
                  </m:oMath>
                </a14:m>
                <a:r>
                  <a:rPr lang="en-CA" sz="3200" dirty="0"/>
                  <a:t> = 0.9984). Unexpectedly, the correlation is stronger in 2020 (</a:t>
                </a:r>
                <a14:m>
                  <m:oMath xmlns:m="http://schemas.openxmlformats.org/officeDocument/2006/math">
                    <m:r>
                      <a:rPr lang="en-CA" sz="3200" i="1" dirty="0" smtClean="0">
                        <a:latin typeface="Cambria Math" panose="02040503050406030204" pitchFamily="18" charset="0"/>
                      </a:rPr>
                      <m:t>𝑅</m:t>
                    </m:r>
                  </m:oMath>
                </a14:m>
                <a:r>
                  <a:rPr lang="en-CA" sz="3200" dirty="0"/>
                  <a:t> = 0.9994) than in 2019 (</a:t>
                </a:r>
                <a14:m>
                  <m:oMath xmlns:m="http://schemas.openxmlformats.org/officeDocument/2006/math">
                    <m:r>
                      <a:rPr lang="en-CA" sz="3200" i="1" dirty="0" smtClean="0">
                        <a:latin typeface="Cambria Math" panose="02040503050406030204" pitchFamily="18" charset="0"/>
                      </a:rPr>
                      <m:t>𝑅</m:t>
                    </m:r>
                  </m:oMath>
                </a14:m>
                <a:r>
                  <a:rPr lang="en-CA" sz="3200" dirty="0"/>
                  <a:t> = 0.9971) .</a:t>
                </a:r>
              </a:p>
            </p:txBody>
          </p:sp>
        </mc:Choice>
        <mc:Fallback xmlns="">
          <p:sp>
            <p:nvSpPr>
              <p:cNvPr id="3" name="内容占位符 2">
                <a:extLst>
                  <a:ext uri="{FF2B5EF4-FFF2-40B4-BE49-F238E27FC236}">
                    <a16:creationId xmlns:a16="http://schemas.microsoft.com/office/drawing/2014/main" id="{A29073FB-F7E7-44C9-A03A-E923241EC169}"/>
                  </a:ext>
                </a:extLst>
              </p:cNvPr>
              <p:cNvSpPr>
                <a:spLocks noGrp="1" noRot="1" noChangeAspect="1" noMove="1" noResize="1" noEditPoints="1" noAdjustHandles="1" noChangeArrowheads="1" noChangeShapeType="1" noTextEdit="1"/>
              </p:cNvSpPr>
              <p:nvPr>
                <p:ph idx="1"/>
              </p:nvPr>
            </p:nvSpPr>
            <p:spPr>
              <a:blipFill>
                <a:blip r:embed="rId2"/>
                <a:stretch>
                  <a:fillRect l="-1391" t="-4482" r="-1333"/>
                </a:stretch>
              </a:blipFill>
            </p:spPr>
            <p:txBody>
              <a:bodyPr/>
              <a:lstStyle/>
              <a:p>
                <a:r>
                  <a:rPr lang="en-CA">
                    <a:noFill/>
                  </a:rPr>
                  <a:t> </a:t>
                </a:r>
              </a:p>
            </p:txBody>
          </p:sp>
        </mc:Fallback>
      </mc:AlternateContent>
    </p:spTree>
    <p:extLst>
      <p:ext uri="{BB962C8B-B14F-4D97-AF65-F5344CB8AC3E}">
        <p14:creationId xmlns:p14="http://schemas.microsoft.com/office/powerpoint/2010/main" val="16364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9340A-7A30-4C07-8EBC-4D7612C37F98}"/>
              </a:ext>
            </a:extLst>
          </p:cNvPr>
          <p:cNvSpPr>
            <a:spLocks noGrp="1"/>
          </p:cNvSpPr>
          <p:nvPr>
            <p:ph type="title"/>
          </p:nvPr>
        </p:nvSpPr>
        <p:spPr/>
        <p:txBody>
          <a:bodyPr/>
          <a:lstStyle/>
          <a:p>
            <a:r>
              <a:rPr lang="en-CA" dirty="0"/>
              <a:t>Limitations and future research</a:t>
            </a:r>
          </a:p>
        </p:txBody>
      </p:sp>
      <p:sp>
        <p:nvSpPr>
          <p:cNvPr id="3" name="内容占位符 2">
            <a:extLst>
              <a:ext uri="{FF2B5EF4-FFF2-40B4-BE49-F238E27FC236}">
                <a16:creationId xmlns:a16="http://schemas.microsoft.com/office/drawing/2014/main" id="{C1FBA487-68E5-43E5-86A9-97EF74D98FF6}"/>
              </a:ext>
            </a:extLst>
          </p:cNvPr>
          <p:cNvSpPr>
            <a:spLocks noGrp="1"/>
          </p:cNvSpPr>
          <p:nvPr>
            <p:ph idx="1"/>
          </p:nvPr>
        </p:nvSpPr>
        <p:spPr/>
        <p:txBody>
          <a:bodyPr>
            <a:normAutofit fontScale="85000" lnSpcReduction="10000"/>
          </a:bodyPr>
          <a:lstStyle/>
          <a:p>
            <a:pPr marL="0" indent="0" algn="just">
              <a:buNone/>
            </a:pPr>
            <a:r>
              <a:rPr lang="en-CA" sz="3200" dirty="0"/>
              <a:t>Our data did not consider the price change of water, fuel, gas, and electricity in Canada. Therefore, the price of these consumptions may vary and therefore the number of resources consumed could be inaccurate. </a:t>
            </a:r>
          </a:p>
          <a:p>
            <a:pPr marL="0" indent="0" algn="just">
              <a:buNone/>
            </a:pPr>
            <a:endParaRPr lang="en-CA" sz="3200" dirty="0"/>
          </a:p>
          <a:p>
            <a:pPr marL="0" indent="0" algn="just">
              <a:buNone/>
            </a:pPr>
            <a:r>
              <a:rPr lang="en-CA" sz="3200" dirty="0"/>
              <a:t>Secondly, we did not consider the overall trend of the yearly change of both types of consumptions (</a:t>
            </a:r>
            <a:r>
              <a:rPr lang="en-CA" sz="3200" dirty="0" err="1"/>
              <a:t>ie</a:t>
            </a:r>
            <a:r>
              <a:rPr lang="en-CA" sz="3200" dirty="0"/>
              <a:t>, the annual residential consumption may be increasing at a certain rate).</a:t>
            </a:r>
          </a:p>
          <a:p>
            <a:pPr marL="0" indent="0" algn="just">
              <a:buNone/>
            </a:pPr>
            <a:endParaRPr lang="en-CA" sz="3200" dirty="0"/>
          </a:p>
          <a:p>
            <a:pPr marL="0" indent="0" algn="just">
              <a:buNone/>
            </a:pPr>
            <a:r>
              <a:rPr lang="en-CA" sz="3200" dirty="0"/>
              <a:t>Multiple relevant studies can be conducted based on my study. I believe that a sensitivity analysis on the prize of the different relevant resources is required before a more thorough, accurate conclusion is drawn.</a:t>
            </a:r>
          </a:p>
        </p:txBody>
      </p:sp>
    </p:spTree>
    <p:extLst>
      <p:ext uri="{BB962C8B-B14F-4D97-AF65-F5344CB8AC3E}">
        <p14:creationId xmlns:p14="http://schemas.microsoft.com/office/powerpoint/2010/main" val="288015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78447-4BE2-40F0-8745-E69ACBCB903B}"/>
              </a:ext>
            </a:extLst>
          </p:cNvPr>
          <p:cNvSpPr>
            <a:spLocks noGrp="1"/>
          </p:cNvSpPr>
          <p:nvPr>
            <p:ph type="title"/>
          </p:nvPr>
        </p:nvSpPr>
        <p:spPr/>
        <p:txBody>
          <a:bodyPr/>
          <a:lstStyle/>
          <a:p>
            <a:r>
              <a:rPr lang="en-CA" dirty="0"/>
              <a:t>References</a:t>
            </a:r>
          </a:p>
        </p:txBody>
      </p:sp>
      <p:sp>
        <p:nvSpPr>
          <p:cNvPr id="3" name="内容占位符 2">
            <a:extLst>
              <a:ext uri="{FF2B5EF4-FFF2-40B4-BE49-F238E27FC236}">
                <a16:creationId xmlns:a16="http://schemas.microsoft.com/office/drawing/2014/main" id="{320671AE-8D01-47F6-8675-7C3811696725}"/>
              </a:ext>
            </a:extLst>
          </p:cNvPr>
          <p:cNvSpPr>
            <a:spLocks noGrp="1"/>
          </p:cNvSpPr>
          <p:nvPr>
            <p:ph idx="1"/>
          </p:nvPr>
        </p:nvSpPr>
        <p:spPr/>
        <p:txBody>
          <a:bodyPr/>
          <a:lstStyle/>
          <a:p>
            <a:pPr algn="just"/>
            <a:r>
              <a:rPr lang="en-CA" sz="2800" dirty="0">
                <a:effectLst/>
                <a:latin typeface="Times New Roman" panose="02020603050405020304" pitchFamily="18" charset="0"/>
                <a:cs typeface="Times New Roman" panose="02020603050405020304" pitchFamily="18" charset="0"/>
              </a:rPr>
              <a:t>Government of Canada, Statistics Canada. Supply and disposition of natural gas, monthly (data in thousands). Government of Canada, Statistics Canada; 2021. https://doi.org/10.25318/2510005501-eng </a:t>
            </a:r>
          </a:p>
          <a:p>
            <a:pPr algn="just"/>
            <a:r>
              <a:rPr lang="en-CA" sz="2800" dirty="0">
                <a:effectLst/>
                <a:latin typeface="Times New Roman" panose="02020603050405020304" pitchFamily="18" charset="0"/>
                <a:cs typeface="Times New Roman" panose="02020603050405020304" pitchFamily="18" charset="0"/>
              </a:rPr>
              <a:t>Government of Canada, Statistics Canada. Gross domestic product, expenditure-based, Canada, quarterly. Government of Canada, Statistics Canada; 2020 . https://doi.org/10.25318/3610010401-eng </a:t>
            </a:r>
          </a:p>
          <a:p>
            <a:pPr marL="0" indent="0">
              <a:buNone/>
            </a:pPr>
            <a:endParaRPr lang="en-CA" dirty="0"/>
          </a:p>
        </p:txBody>
      </p:sp>
    </p:spTree>
    <p:extLst>
      <p:ext uri="{BB962C8B-B14F-4D97-AF65-F5344CB8AC3E}">
        <p14:creationId xmlns:p14="http://schemas.microsoft.com/office/powerpoint/2010/main" val="32976677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1031</Words>
  <Application>Microsoft Office PowerPoint</Application>
  <PresentationFormat>宽屏</PresentationFormat>
  <Paragraphs>164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Calibri</vt:lpstr>
      <vt:lpstr>Calibri Light</vt:lpstr>
      <vt:lpstr>Cambria Math</vt:lpstr>
      <vt:lpstr>Times New Roman</vt:lpstr>
      <vt:lpstr>Office 主题​​</vt:lpstr>
      <vt:lpstr>“Household expenditures on gas, electricity, and water have been drastically increased in the year of 2020 because of the change of working styles and the residential consumption and commercial consumption are negatively correlated?” MDM4U ISP Blair Yang </vt:lpstr>
      <vt:lpstr>Variables</vt:lpstr>
      <vt:lpstr>PowerPoint 演示文稿</vt:lpstr>
      <vt:lpstr>Data set for variable 1&amp;2</vt:lpstr>
      <vt:lpstr>PowerPoint 演示文稿</vt:lpstr>
      <vt:lpstr>Evaluate the strength</vt:lpstr>
      <vt:lpstr>Results &amp; Conclusion</vt:lpstr>
      <vt:lpstr>Limitations and future research</vt:lpstr>
      <vt:lpstr>References</vt:lpstr>
      <vt:lpstr>Thank you! Data/Figure available from: https://github.com/blairyeung/Data-ISP-Raw-Data-and-figures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blair yang</dc:creator>
  <cp:lastModifiedBy>blair yang</cp:lastModifiedBy>
  <cp:revision>108</cp:revision>
  <dcterms:created xsi:type="dcterms:W3CDTF">2021-01-17T04:36:52Z</dcterms:created>
  <dcterms:modified xsi:type="dcterms:W3CDTF">2021-01-19T18:46:36Z</dcterms:modified>
</cp:coreProperties>
</file>