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1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94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5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0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3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53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7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8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8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4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0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1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6013" y="0"/>
            <a:ext cx="8281986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Aviation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984425" y="6034391"/>
            <a:ext cx="2662238" cy="7847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 err="1" smtClean="0">
                <a:solidFill>
                  <a:schemeClr val="tx1"/>
                </a:solidFill>
              </a:rPr>
              <a:t>blaise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mwangi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601516" y="802250"/>
            <a:ext cx="8509645" cy="6055750"/>
            <a:chOff x="2601516" y="802250"/>
            <a:chExt cx="8509645" cy="60557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8" y="814387"/>
              <a:ext cx="3639262" cy="24310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332" y="3125389"/>
              <a:ext cx="2571493" cy="310678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494" y="3233530"/>
              <a:ext cx="2128837" cy="319325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000" y="814387"/>
              <a:ext cx="2714161" cy="483828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516" y="802250"/>
              <a:ext cx="2147888" cy="322183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000" y="5738582"/>
              <a:ext cx="1627962" cy="1119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4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10335761" cy="1069297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which phases of flight contribute most to accidents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069" y="1948721"/>
            <a:ext cx="7210268" cy="42750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32" y="2099583"/>
            <a:ext cx="3856037" cy="383652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Takeoff</a:t>
            </a:r>
            <a:r>
              <a:rPr lang="en-US" dirty="0"/>
              <a:t>: Aircraft accelerates and lifts off; risks include engine failure and runway incidents.</a:t>
            </a:r>
          </a:p>
          <a:p>
            <a:r>
              <a:rPr lang="en-US" b="1" dirty="0"/>
              <a:t>Climb</a:t>
            </a:r>
            <a:r>
              <a:rPr lang="en-US" dirty="0"/>
              <a:t>: Gaining altitude; potential risks involve engine stress and weather conditions.</a:t>
            </a:r>
          </a:p>
          <a:p>
            <a:r>
              <a:rPr lang="en-US" b="1" dirty="0"/>
              <a:t>Cruise</a:t>
            </a:r>
            <a:r>
              <a:rPr lang="en-US" dirty="0"/>
              <a:t>: Steady flight at altitude; generally safest but can face turbulence or system failures.</a:t>
            </a:r>
          </a:p>
          <a:p>
            <a:r>
              <a:rPr lang="en-US" b="1" dirty="0"/>
              <a:t>Maneuvering</a:t>
            </a:r>
            <a:r>
              <a:rPr lang="en-US" dirty="0"/>
              <a:t>: Sharp turns, aerobatics, or low-altitude flying; high risk of loss of control.</a:t>
            </a:r>
          </a:p>
          <a:p>
            <a:r>
              <a:rPr lang="en-US" b="1" dirty="0"/>
              <a:t>Approach</a:t>
            </a:r>
            <a:r>
              <a:rPr lang="en-US" dirty="0"/>
              <a:t>: Preparing to land; risks include misalignment, weather, and visibility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8611892" cy="8294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Examine accident occurrences over time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802490"/>
            <a:ext cx="6384262" cy="39887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years go by there is a drop in accident numbers we assume this could be due to improvements in aircraft design(engine type and control systems), pilot training, air traffic control, and safety regulations causing a decrease in accidents.</a:t>
            </a:r>
          </a:p>
        </p:txBody>
      </p:sp>
    </p:spTree>
    <p:extLst>
      <p:ext uri="{BB962C8B-B14F-4D97-AF65-F5344CB8AC3E}">
        <p14:creationId xmlns:p14="http://schemas.microsoft.com/office/powerpoint/2010/main" val="984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8581911" cy="645448"/>
          </a:xfrm>
        </p:spPr>
        <p:txBody>
          <a:bodyPr/>
          <a:lstStyle/>
          <a:p>
            <a:r>
              <a:rPr lang="en-US" dirty="0"/>
              <a:t>Private vs Public Purpose of Flight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438" y="1579077"/>
            <a:ext cx="3456455" cy="3807501"/>
          </a:xfrm>
        </p:spPr>
        <p:txBody>
          <a:bodyPr/>
          <a:lstStyle/>
          <a:p>
            <a:r>
              <a:rPr lang="en-US" dirty="0"/>
              <a:t>Personal flights have the highest number of accidents withe the airplane being the biggest </a:t>
            </a:r>
            <a:r>
              <a:rPr lang="en-US" dirty="0" err="1"/>
              <a:t>contributor.Airplanes</a:t>
            </a:r>
            <a:r>
              <a:rPr lang="en-US" dirty="0"/>
              <a:t> are less costly in purchase and </a:t>
            </a:r>
            <a:r>
              <a:rPr lang="en-US" dirty="0" err="1"/>
              <a:t>maintance</a:t>
            </a:r>
            <a:r>
              <a:rPr lang="en-US" dirty="0"/>
              <a:t> compared to the other </a:t>
            </a:r>
            <a:r>
              <a:rPr lang="en-US" dirty="0" err="1"/>
              <a:t>eg</a:t>
            </a:r>
            <a:r>
              <a:rPr lang="en-US" dirty="0"/>
              <a:t> helicopters.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flipV="1">
            <a:off x="11001690" y="57911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93" y="1579077"/>
            <a:ext cx="7581822" cy="42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8" cy="952680"/>
          </a:xfrm>
        </p:spPr>
        <p:txBody>
          <a:bodyPr>
            <a:noAutofit/>
          </a:bodyPr>
          <a:lstStyle/>
          <a:p>
            <a:r>
              <a:rPr lang="en-US" sz="2400" dirty="0"/>
              <a:t>Determining which aircraft are the lowest risk for the company when starting this new business endeavor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129" y="1397389"/>
            <a:ext cx="7645039" cy="422891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305" y="1397389"/>
            <a:ext cx="3425295" cy="3541714"/>
          </a:xfrm>
        </p:spPr>
        <p:txBody>
          <a:bodyPr/>
          <a:lstStyle/>
          <a:p>
            <a:r>
              <a:rPr lang="en-US" dirty="0"/>
              <a:t>Many of these aircraft are older, with </a:t>
            </a:r>
            <a:r>
              <a:rPr lang="en-US" dirty="0" smtClean="0"/>
              <a:t>some like </a:t>
            </a:r>
            <a:r>
              <a:rPr lang="en-US" dirty="0"/>
              <a:t>the Cessna 150 and 172M). Older planes may have more mechanical issues or wear-and-tear, especially if not properly maintained, which can contribute to accidents.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13000"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546574" cy="68562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04144"/>
            <a:ext cx="9905999" cy="4487057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 err="1" smtClean="0">
                <a:solidFill>
                  <a:schemeClr val="bg1"/>
                </a:solidFill>
              </a:rPr>
              <a:t>mojor</a:t>
            </a:r>
            <a:r>
              <a:rPr lang="en-US" sz="3200" dirty="0" smtClean="0">
                <a:solidFill>
                  <a:schemeClr val="bg1"/>
                </a:solidFill>
              </a:rPr>
              <a:t> risk factors are</a:t>
            </a:r>
            <a:r>
              <a:rPr lang="en-US" sz="3200" dirty="0">
                <a:solidFill>
                  <a:schemeClr val="bg1"/>
                </a:solidFill>
              </a:rPr>
              <a:t>:  </a:t>
            </a:r>
            <a:r>
              <a:rPr lang="en-US" sz="3200" dirty="0" smtClean="0">
                <a:solidFill>
                  <a:schemeClr val="bg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engines </a:t>
            </a:r>
            <a:r>
              <a:rPr lang="en-US" sz="3200" dirty="0" smtClean="0">
                <a:solidFill>
                  <a:schemeClr val="bg1"/>
                </a:solidFill>
              </a:rPr>
              <a:t>,Engine </a:t>
            </a:r>
            <a:r>
              <a:rPr lang="en-US" sz="3200" dirty="0" err="1" smtClean="0">
                <a:solidFill>
                  <a:schemeClr val="bg1"/>
                </a:solidFill>
              </a:rPr>
              <a:t>type,Model</a:t>
            </a:r>
            <a:r>
              <a:rPr lang="en-US" sz="3200" dirty="0" smtClean="0">
                <a:solidFill>
                  <a:schemeClr val="bg1"/>
                </a:solidFill>
              </a:rPr>
              <a:t>, Aircraft Category, Make ,Model, Broad </a:t>
            </a:r>
            <a:r>
              <a:rPr lang="en-US" sz="3200" dirty="0" err="1" smtClean="0">
                <a:solidFill>
                  <a:schemeClr val="bg1"/>
                </a:solidFill>
              </a:rPr>
              <a:t>phaseof</a:t>
            </a:r>
            <a:r>
              <a:rPr lang="en-US" sz="3200" dirty="0" smtClean="0">
                <a:solidFill>
                  <a:schemeClr val="bg1"/>
                </a:solidFill>
              </a:rPr>
              <a:t> flight</a:t>
            </a:r>
          </a:p>
          <a:p>
            <a:r>
              <a:rPr lang="en-US" sz="3200" dirty="0">
                <a:solidFill>
                  <a:schemeClr val="bg1"/>
                </a:solidFill>
              </a:rPr>
              <a:t>As years go by there is a drop in accident </a:t>
            </a:r>
            <a:r>
              <a:rPr lang="en-US" sz="3200" dirty="0" smtClean="0">
                <a:solidFill>
                  <a:schemeClr val="bg1"/>
                </a:solidFill>
              </a:rPr>
              <a:t>numbers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Personal flights have the highest number of accidents withe the airplane being the biggest contributor.     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Airplanes </a:t>
            </a:r>
            <a:r>
              <a:rPr lang="en-US" sz="3200" dirty="0">
                <a:solidFill>
                  <a:schemeClr val="bg1"/>
                </a:solidFill>
              </a:rPr>
              <a:t>are less costly in purchase and </a:t>
            </a:r>
            <a:r>
              <a:rPr lang="en-US" sz="3200" dirty="0" err="1">
                <a:solidFill>
                  <a:schemeClr val="bg1"/>
                </a:solidFill>
              </a:rPr>
              <a:t>maintance</a:t>
            </a:r>
            <a:r>
              <a:rPr lang="en-US" sz="3200" dirty="0">
                <a:solidFill>
                  <a:schemeClr val="bg1"/>
                </a:solidFill>
              </a:rPr>
              <a:t> compared to the other </a:t>
            </a:r>
            <a:r>
              <a:rPr lang="en-US" sz="3200" dirty="0" err="1">
                <a:solidFill>
                  <a:schemeClr val="bg1"/>
                </a:solidFill>
              </a:rPr>
              <a:t>eg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helicoptersWe</a:t>
            </a:r>
            <a:r>
              <a:rPr lang="en-US" sz="3200" dirty="0">
                <a:solidFill>
                  <a:schemeClr val="bg1"/>
                </a:solidFill>
              </a:rPr>
              <a:t> can conclude that from the model and make of aircraft with most </a:t>
            </a:r>
            <a:r>
              <a:rPr lang="en-US" sz="3200" dirty="0" err="1">
                <a:solidFill>
                  <a:schemeClr val="bg1"/>
                </a:solidFill>
              </a:rPr>
              <a:t>accidents,most</a:t>
            </a:r>
            <a:r>
              <a:rPr lang="en-US" sz="3200" dirty="0">
                <a:solidFill>
                  <a:schemeClr val="bg1"/>
                </a:solidFill>
              </a:rPr>
              <a:t> of them are old hence there performance reduces with time.</a:t>
            </a:r>
          </a:p>
        </p:txBody>
      </p:sp>
    </p:spTree>
    <p:extLst>
      <p:ext uri="{BB962C8B-B14F-4D97-AF65-F5344CB8AC3E}">
        <p14:creationId xmlns:p14="http://schemas.microsoft.com/office/powerpoint/2010/main" val="5579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0439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3849"/>
            <a:ext cx="9905999" cy="4037352"/>
          </a:xfrm>
          <a:blipFill>
            <a:blip r:embed="rId2">
              <a:alphaModFix amt="23000"/>
            </a:blip>
            <a:stretch>
              <a:fillRect/>
            </a:stretch>
          </a:blipFill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Use modern model aircrafts since they are not worn out hence reducing risk due to model.</a:t>
            </a:r>
            <a:br>
              <a:rPr lang="en-US" sz="2600" dirty="0"/>
            </a:br>
            <a:r>
              <a:rPr lang="en-US" sz="2600" dirty="0"/>
              <a:t>There will also be chances that </a:t>
            </a:r>
            <a:r>
              <a:rPr lang="en-US" sz="2600" dirty="0" err="1"/>
              <a:t>theyre</a:t>
            </a:r>
            <a:r>
              <a:rPr lang="en-US" sz="2600" dirty="0"/>
              <a:t> are </a:t>
            </a:r>
            <a:r>
              <a:rPr lang="en-US" sz="2600" dirty="0" err="1"/>
              <a:t>advernsment</a:t>
            </a:r>
            <a:r>
              <a:rPr lang="en-US" sz="2600" dirty="0"/>
              <a:t> in these </a:t>
            </a:r>
            <a:r>
              <a:rPr lang="en-US" sz="2600" dirty="0" err="1"/>
              <a:t>aerolanes</a:t>
            </a:r>
            <a:r>
              <a:rPr lang="en-US" sz="2600" dirty="0"/>
              <a:t>.</a:t>
            </a:r>
          </a:p>
          <a:p>
            <a:r>
              <a:rPr lang="en-US" sz="2600" dirty="0"/>
              <a:t>Invest in business purpose rather than private since they have lesser risk.</a:t>
            </a:r>
          </a:p>
          <a:p>
            <a:r>
              <a:rPr lang="en-US" sz="2600" dirty="0"/>
              <a:t>Use aircrafts with turbo engine type where the purpose is aerial application instead of Reciprocating Engines</a:t>
            </a:r>
          </a:p>
          <a:p>
            <a:r>
              <a:rPr lang="en-US" sz="2600" dirty="0"/>
              <a:t>Incase you want to venture into personal flights use helicopters instead of airplanes. They can be expensive to purchase and maintain but its less risky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485" y="779489"/>
            <a:ext cx="532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AVIATION 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24079" y="6011056"/>
            <a:ext cx="293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BY BLAISE MWANGI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8794" y="5641724"/>
            <a:ext cx="15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594" y="6349610"/>
            <a:ext cx="52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blaise.mwangi@student.moringaschool.com</a:t>
            </a:r>
            <a:r>
              <a:rPr lang="en-US" sz="2000" b="1" dirty="0" err="1" smtClean="0"/>
              <a:t>n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232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INTRODUCTION</a:t>
            </a:r>
            <a:endParaRPr lang="en-US" sz="4000" dirty="0">
              <a:solidFill>
                <a:schemeClr val="bg1"/>
              </a:solidFill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8750"/>
            <a:ext cx="9905999" cy="43624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  <a:r>
              <a:rPr lang="en-US" dirty="0">
                <a:solidFill>
                  <a:schemeClr val="bg1"/>
                </a:solidFill>
              </a:rPr>
              <a:t>There is limited knowledge in the aviation industry, the risk of </a:t>
            </a:r>
            <a:r>
              <a:rPr lang="en-US" dirty="0" smtClean="0">
                <a:solidFill>
                  <a:schemeClr val="bg1"/>
                </a:solidFill>
              </a:rPr>
              <a:t>aircrafts </a:t>
            </a:r>
            <a:r>
              <a:rPr lang="en-US" dirty="0">
                <a:solidFill>
                  <a:schemeClr val="bg1"/>
                </a:solidFill>
              </a:rPr>
              <a:t>being one of them which is crucial for determining which aircraft to purchase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SOLUTION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Analyze an aviation dataset </a:t>
            </a:r>
            <a:r>
              <a:rPr lang="en-US" dirty="0" smtClean="0">
                <a:solidFill>
                  <a:schemeClr val="bg1"/>
                </a:solidFill>
              </a:rPr>
              <a:t>mainly </a:t>
            </a:r>
            <a:r>
              <a:rPr lang="en-US" dirty="0">
                <a:solidFill>
                  <a:schemeClr val="bg1"/>
                </a:solidFill>
              </a:rPr>
              <a:t>focusing on Make ,Model, No of engine, Engine </a:t>
            </a:r>
            <a:r>
              <a:rPr lang="en-US" dirty="0" smtClean="0">
                <a:solidFill>
                  <a:schemeClr val="bg1"/>
                </a:solidFill>
              </a:rPr>
              <a:t>Type, Aircraft </a:t>
            </a:r>
            <a:r>
              <a:rPr lang="en-US" dirty="0">
                <a:solidFill>
                  <a:schemeClr val="bg1"/>
                </a:solidFill>
              </a:rPr>
              <a:t>Category and external factors such as Weather, Broad Phase of </a:t>
            </a:r>
            <a:r>
              <a:rPr lang="en-US" dirty="0" smtClean="0">
                <a:solidFill>
                  <a:schemeClr val="bg1"/>
                </a:solidFill>
              </a:rPr>
              <a:t>flight to check for low risk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DATA AND TOOLS USED TO SOLVE</a:t>
            </a:r>
            <a:r>
              <a:rPr lang="en-US" dirty="0" smtClean="0">
                <a:solidFill>
                  <a:schemeClr val="bg1"/>
                </a:solidFill>
              </a:rPr>
              <a:t>: Used </a:t>
            </a:r>
            <a:r>
              <a:rPr lang="en-US" dirty="0">
                <a:solidFill>
                  <a:schemeClr val="bg1"/>
                </a:solidFill>
              </a:rPr>
              <a:t>an aviation dataset from </a:t>
            </a:r>
            <a:r>
              <a:rPr lang="en-US" dirty="0" err="1">
                <a:solidFill>
                  <a:schemeClr val="bg1"/>
                </a:solidFill>
              </a:rPr>
              <a:t>kaggle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do data visualization using </a:t>
            </a:r>
            <a:r>
              <a:rPr lang="en-US" dirty="0" err="1" smtClean="0">
                <a:solidFill>
                  <a:schemeClr val="bg1"/>
                </a:solidFill>
              </a:rPr>
              <a:t>matplotlib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seaborn.Also</a:t>
            </a:r>
            <a:r>
              <a:rPr lang="en-US" dirty="0" smtClean="0">
                <a:solidFill>
                  <a:schemeClr val="bg1"/>
                </a:solidFill>
              </a:rPr>
              <a:t> used Tableau for Data visualization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88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description of the data and relevant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3100"/>
            <a:ext cx="9905999" cy="41576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dataset contains </a:t>
            </a:r>
            <a:r>
              <a:rPr lang="en-US" b="1" dirty="0">
                <a:solidFill>
                  <a:schemeClr val="bg1"/>
                </a:solidFill>
              </a:rPr>
              <a:t>88,889</a:t>
            </a:r>
            <a:r>
              <a:rPr lang="en-US" dirty="0">
                <a:solidFill>
                  <a:schemeClr val="bg1"/>
                </a:solidFill>
              </a:rPr>
              <a:t> aviation accident records with </a:t>
            </a:r>
            <a:r>
              <a:rPr lang="en-US" b="1" dirty="0">
                <a:solidFill>
                  <a:schemeClr val="bg1"/>
                </a:solidFill>
              </a:rPr>
              <a:t>31 </a:t>
            </a:r>
            <a:r>
              <a:rPr lang="en-US" b="1" dirty="0" smtClean="0">
                <a:solidFill>
                  <a:schemeClr val="bg1"/>
                </a:solidFill>
              </a:rPr>
              <a:t>variables but the relevant </a:t>
            </a:r>
            <a:r>
              <a:rPr lang="en-US" b="1" dirty="0" err="1" smtClean="0">
                <a:solidFill>
                  <a:schemeClr val="bg1"/>
                </a:solidFill>
              </a:rPr>
              <a:t>varibles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were </a:t>
            </a:r>
            <a:r>
              <a:rPr lang="en-US" b="1" dirty="0" smtClean="0">
                <a:solidFill>
                  <a:schemeClr val="bg1"/>
                </a:solidFill>
              </a:rPr>
              <a:t>Event Date, Location, Country, Injury Severity, Aircraft damage, Aircraft Category ,Make, Model , Number of Engines , Engine Type , Purpose of flight, Total Fatal Injuries,"</a:t>
            </a:r>
            <a:r>
              <a:rPr lang="en-US" b="1" dirty="0" err="1">
                <a:solidFill>
                  <a:schemeClr val="bg1"/>
                </a:solidFill>
              </a:rPr>
              <a:t>Total.Serious.Injuries</a:t>
            </a:r>
            <a:r>
              <a:rPr lang="en-US" b="1" dirty="0">
                <a:solidFill>
                  <a:schemeClr val="bg1"/>
                </a:solidFill>
              </a:rPr>
              <a:t>",     </a:t>
            </a:r>
            <a:r>
              <a:rPr lang="en-US" b="1" dirty="0" smtClean="0">
                <a:solidFill>
                  <a:schemeClr val="bg1"/>
                </a:solidFill>
              </a:rPr>
              <a:t>Total Minor Injuries, Total </a:t>
            </a:r>
            <a:r>
              <a:rPr lang="en-US" b="1" dirty="0" err="1" smtClean="0">
                <a:solidFill>
                  <a:schemeClr val="bg1"/>
                </a:solidFill>
              </a:rPr>
              <a:t>Uninjured,Weather</a:t>
            </a:r>
            <a:r>
              <a:rPr lang="en-US" b="1" dirty="0" smtClean="0">
                <a:solidFill>
                  <a:schemeClr val="bg1"/>
                </a:solidFill>
              </a:rPr>
              <a:t> Condition, Broad phase of flight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Descriptive </a:t>
            </a:r>
            <a:r>
              <a:rPr lang="en-US" b="1" dirty="0">
                <a:solidFill>
                  <a:schemeClr val="bg1"/>
                </a:solidFill>
              </a:rPr>
              <a:t>statistics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was used summarize </a:t>
            </a:r>
            <a:r>
              <a:rPr lang="en-US" dirty="0">
                <a:solidFill>
                  <a:schemeClr val="bg1"/>
                </a:solidFill>
              </a:rPr>
              <a:t>accident trends, aircraft risk factors, and key variables such as make, model, purpose of flight, and injury severity.</a:t>
            </a:r>
          </a:p>
        </p:txBody>
      </p:sp>
    </p:spTree>
    <p:extLst>
      <p:ext uri="{BB962C8B-B14F-4D97-AF65-F5344CB8AC3E}">
        <p14:creationId xmlns:p14="http://schemas.microsoft.com/office/powerpoint/2010/main" val="14297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 l="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057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 err="1" smtClean="0">
                <a:solidFill>
                  <a:schemeClr val="bg1"/>
                </a:solidFill>
              </a:rPr>
              <a:t>aNalysis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9095"/>
            <a:ext cx="9905999" cy="4412106"/>
          </a:xfrm>
          <a:blipFill dpi="0" rotWithShape="1">
            <a:blip r:embed="rId3">
              <a:alphaModFix amt="35000"/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first objective </a:t>
            </a:r>
            <a:r>
              <a:rPr lang="en-US" dirty="0" smtClean="0">
                <a:solidFill>
                  <a:schemeClr val="bg1"/>
                </a:solidFill>
              </a:rPr>
              <a:t>the analysis was: Try </a:t>
            </a:r>
            <a:r>
              <a:rPr lang="en-US" dirty="0">
                <a:solidFill>
                  <a:schemeClr val="bg1"/>
                </a:solidFill>
              </a:rPr>
              <a:t>to give a brief understanding of the potential risks of </a:t>
            </a:r>
            <a:r>
              <a:rPr lang="en-US" dirty="0" smtClean="0">
                <a:solidFill>
                  <a:schemeClr val="bg1"/>
                </a:solidFill>
              </a:rPr>
              <a:t>aircraft which was divided into: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Does </a:t>
            </a:r>
            <a:r>
              <a:rPr lang="en-US" dirty="0">
                <a:solidFill>
                  <a:schemeClr val="bg1"/>
                </a:solidFill>
              </a:rPr>
              <a:t>weather conditions cause any risk to aircrafts?</a:t>
            </a:r>
          </a:p>
          <a:p>
            <a:r>
              <a:rPr lang="en-US" dirty="0">
                <a:solidFill>
                  <a:schemeClr val="bg1"/>
                </a:solidFill>
              </a:rPr>
              <a:t>Does the engine type cause any risk to aircraft?</a:t>
            </a:r>
          </a:p>
          <a:p>
            <a:r>
              <a:rPr lang="en-US" dirty="0">
                <a:solidFill>
                  <a:schemeClr val="bg1"/>
                </a:solidFill>
              </a:rPr>
              <a:t>Does the number of engine cause any impact to the aircraft?</a:t>
            </a:r>
          </a:p>
          <a:p>
            <a:r>
              <a:rPr lang="en-US" dirty="0">
                <a:solidFill>
                  <a:schemeClr val="bg1"/>
                </a:solidFill>
              </a:rPr>
              <a:t>Does the model contribute to any risk?</a:t>
            </a:r>
          </a:p>
          <a:p>
            <a:r>
              <a:rPr lang="en-US" dirty="0">
                <a:solidFill>
                  <a:schemeClr val="bg1"/>
                </a:solidFill>
              </a:rPr>
              <a:t>Does the aircraft category affect risk?</a:t>
            </a:r>
          </a:p>
          <a:p>
            <a:r>
              <a:rPr lang="en-US" dirty="0">
                <a:solidFill>
                  <a:schemeClr val="bg1"/>
                </a:solidFill>
              </a:rPr>
              <a:t>Identify which phases of flight contribute most to accidents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539646"/>
            <a:ext cx="10230828" cy="4347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 </a:t>
            </a:r>
            <a:r>
              <a:rPr lang="en-US" dirty="0"/>
              <a:t>weather conditions cause any risk to aircrafts?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58" y="1469036"/>
            <a:ext cx="7574010" cy="39523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1259174"/>
            <a:ext cx="2585845" cy="4497049"/>
          </a:xfrm>
        </p:spPr>
        <p:txBody>
          <a:bodyPr>
            <a:normAutofit/>
          </a:bodyPr>
          <a:lstStyle/>
          <a:p>
            <a:r>
              <a:rPr lang="en-US" b="1" dirty="0"/>
              <a:t>VMC (Visual Meteorological Conditions):</a:t>
            </a:r>
            <a:r>
              <a:rPr lang="en-US" dirty="0"/>
              <a:t> Most accidents occur in clear weather, where pilots can navigate using visual references</a:t>
            </a:r>
            <a:r>
              <a:rPr lang="en-US" dirty="0" smtClean="0"/>
              <a:t>.</a:t>
            </a:r>
          </a:p>
          <a:p>
            <a:r>
              <a:rPr lang="en-US" b="1" dirty="0"/>
              <a:t>IMC (Instrument Meteorological Conditions):</a:t>
            </a:r>
            <a:r>
              <a:rPr lang="en-US" dirty="0"/>
              <a:t> Requires pilots to rely on instruments due to poor visibility</a:t>
            </a:r>
            <a:r>
              <a:rPr lang="en-US" dirty="0" smtClean="0"/>
              <a:t>.</a:t>
            </a:r>
          </a:p>
          <a:p>
            <a:r>
              <a:rPr lang="en-US" dirty="0"/>
              <a:t>Since most accidents happen in </a:t>
            </a:r>
            <a:r>
              <a:rPr lang="en-US" b="1" dirty="0"/>
              <a:t>VMC</a:t>
            </a:r>
            <a:r>
              <a:rPr lang="en-US" dirty="0"/>
              <a:t>, weather does not appear to be a major risk factor.</a:t>
            </a:r>
          </a:p>
        </p:txBody>
      </p:sp>
    </p:spTree>
    <p:extLst>
      <p:ext uri="{BB962C8B-B14F-4D97-AF65-F5344CB8AC3E}">
        <p14:creationId xmlns:p14="http://schemas.microsoft.com/office/powerpoint/2010/main" val="10686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224853"/>
            <a:ext cx="10155879" cy="1304144"/>
          </a:xfrm>
        </p:spPr>
        <p:txBody>
          <a:bodyPr>
            <a:normAutofit/>
          </a:bodyPr>
          <a:lstStyle/>
          <a:p>
            <a:r>
              <a:rPr lang="en-US" dirty="0"/>
              <a:t>Does the engine type cause any risk to aircraft?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926" y="1528997"/>
            <a:ext cx="7465912" cy="426220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451" y="1528997"/>
            <a:ext cx="2966011" cy="4392117"/>
          </a:xfrm>
        </p:spPr>
        <p:txBody>
          <a:bodyPr/>
          <a:lstStyle/>
          <a:p>
            <a:r>
              <a:rPr lang="en-US" dirty="0"/>
              <a:t>Reciprocating engines are commonly found in general aviation (small aircraft, training planes, and older models), which may contribute to the higher accident count.</a:t>
            </a:r>
          </a:p>
          <a:p>
            <a:r>
              <a:rPr lang="en-US" dirty="0"/>
              <a:t>Turbine engines </a:t>
            </a:r>
            <a:r>
              <a:rPr lang="en-US" dirty="0" smtClean="0"/>
              <a:t>are </a:t>
            </a:r>
            <a:r>
              <a:rPr lang="en-US" dirty="0"/>
              <a:t>primarily used in commercial and military aircraft, which undergo stricter maintenance and operational controls.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609601"/>
            <a:ext cx="10200849" cy="814465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the number of engine cause any impact to the aircraft?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904461"/>
            <a:ext cx="3095513" cy="3886739"/>
          </a:xfrm>
        </p:spPr>
        <p:txBody>
          <a:bodyPr/>
          <a:lstStyle/>
          <a:p>
            <a:r>
              <a:rPr lang="en-US" dirty="0"/>
              <a:t>Reciprocating engines are commonly found in general aviation (small aircraft, training planes, and older models), which may contribute to the higher accident count.</a:t>
            </a:r>
          </a:p>
          <a:p>
            <a:r>
              <a:rPr lang="en-US" dirty="0"/>
              <a:t>Turbine engines (Turbo Shaft, Turbo Jet, etc.) are primarily used in commercial and military aircraft, which undergo stricter maintenance and operational controls.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218" y="1904461"/>
            <a:ext cx="7216017" cy="38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10027211" cy="919396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the model contribute to any risk?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705" y="1528997"/>
            <a:ext cx="8677572" cy="35807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5231567"/>
            <a:ext cx="9691184" cy="1064301"/>
          </a:xfrm>
        </p:spPr>
        <p:txBody>
          <a:bodyPr/>
          <a:lstStyle/>
          <a:p>
            <a:r>
              <a:rPr lang="en-US" dirty="0"/>
              <a:t>Cessna has the highest accident count. We can assume this is because of it is less costly for purchasing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852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9676193" cy="724524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the aircraft category affect risk?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590" y="1873771"/>
            <a:ext cx="7007944" cy="35179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553" y="1873771"/>
            <a:ext cx="3856037" cy="3541714"/>
          </a:xfrm>
        </p:spPr>
        <p:txBody>
          <a:bodyPr/>
          <a:lstStyle/>
          <a:p>
            <a:r>
              <a:rPr lang="en-US" dirty="0"/>
              <a:t>Airplanes have the highest number of </a:t>
            </a:r>
            <a:r>
              <a:rPr lang="en-US" dirty="0" err="1"/>
              <a:t>accidents.This</a:t>
            </a:r>
            <a:r>
              <a:rPr lang="en-US" dirty="0"/>
              <a:t> could be because airplanes are the most commonly used aircraft for commercial, private, and general aviation</a:t>
            </a:r>
          </a:p>
        </p:txBody>
      </p:sp>
    </p:spTree>
    <p:extLst>
      <p:ext uri="{BB962C8B-B14F-4D97-AF65-F5344CB8AC3E}">
        <p14:creationId xmlns:p14="http://schemas.microsoft.com/office/powerpoint/2010/main" val="6390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2015</TotalTime>
  <Words>866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Aviation Analysis</vt:lpstr>
      <vt:lpstr>INTRODUCTION</vt:lpstr>
      <vt:lpstr>description of the data and relevant variables</vt:lpstr>
      <vt:lpstr>Data aNalysis </vt:lpstr>
      <vt:lpstr>   Does weather conditions cause any risk to aircrafts? </vt:lpstr>
      <vt:lpstr>Does the engine type cause any risk to aircraft? </vt:lpstr>
      <vt:lpstr>Does the number of engine cause any impact to the aircraft?</vt:lpstr>
      <vt:lpstr>Does the model contribute to any risk? </vt:lpstr>
      <vt:lpstr>Does the aircraft category affect risk? </vt:lpstr>
      <vt:lpstr>Identify which phases of flight contribute most to accidents </vt:lpstr>
      <vt:lpstr>Examine accident occurrences over time </vt:lpstr>
      <vt:lpstr>Private vs Public Purpose of Flight</vt:lpstr>
      <vt:lpstr>Determining which aircraft are the lowest risk for the company when starting this new business endeavor. </vt:lpstr>
      <vt:lpstr>CONCLUSION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33</cp:revision>
  <dcterms:created xsi:type="dcterms:W3CDTF">2025-03-31T00:49:17Z</dcterms:created>
  <dcterms:modified xsi:type="dcterms:W3CDTF">2025-04-01T10:24:33Z</dcterms:modified>
</cp:coreProperties>
</file>