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300" r:id="rId4"/>
    <p:sldId id="302" r:id="rId5"/>
    <p:sldId id="267" r:id="rId6"/>
    <p:sldId id="269" r:id="rId7"/>
    <p:sldId id="271" r:id="rId8"/>
    <p:sldId id="356" r:id="rId9"/>
    <p:sldId id="357" r:id="rId10"/>
    <p:sldId id="355" r:id="rId11"/>
    <p:sldId id="383" r:id="rId12"/>
    <p:sldId id="361" r:id="rId13"/>
    <p:sldId id="382" r:id="rId14"/>
    <p:sldId id="385" r:id="rId15"/>
    <p:sldId id="386" r:id="rId16"/>
    <p:sldId id="379" r:id="rId17"/>
    <p:sldId id="352" r:id="rId18"/>
    <p:sldId id="384" r:id="rId19"/>
    <p:sldId id="359" r:id="rId20"/>
    <p:sldId id="369" r:id="rId21"/>
  </p:sldIdLst>
  <p:sldSz cx="9144000" cy="6858000" type="screen4x3"/>
  <p:notesSz cx="7169150" cy="9455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8" userDrawn="1">
          <p15:clr>
            <a:srgbClr val="A4A3A4"/>
          </p15:clr>
        </p15:guide>
        <p15:guide id="2" pos="22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628"/>
    <a:srgbClr val="FFFFCC"/>
    <a:srgbClr val="FFFF99"/>
    <a:srgbClr val="008000"/>
    <a:srgbClr val="CC0000"/>
    <a:srgbClr val="FF5050"/>
    <a:srgbClr val="0066CC"/>
    <a:srgbClr val="0099CC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1014" autoAdjust="0"/>
  </p:normalViewPr>
  <p:slideViewPr>
    <p:cSldViewPr>
      <p:cViewPr varScale="1">
        <p:scale>
          <a:sx n="85" d="100"/>
          <a:sy n="85" d="100"/>
        </p:scale>
        <p:origin x="23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3043" y="10"/>
      </p:cViewPr>
      <p:guideLst>
        <p:guide orient="horz" pos="2978"/>
        <p:guide pos="2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943" cy="4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t" anchorCtr="0" compatLnSpc="1">
            <a:prstTxWarp prst="textNoShape">
              <a:avLst/>
            </a:prstTxWarp>
          </a:bodyPr>
          <a:lstStyle>
            <a:lvl1pPr defTabSz="94070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62208" y="0"/>
            <a:ext cx="3106942" cy="4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t" anchorCtr="0" compatLnSpc="1">
            <a:prstTxWarp prst="textNoShape">
              <a:avLst/>
            </a:prstTxWarp>
          </a:bodyPr>
          <a:lstStyle>
            <a:lvl1pPr algn="r" defTabSz="94070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81455"/>
            <a:ext cx="3106943" cy="47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b" anchorCtr="0" compatLnSpc="1">
            <a:prstTxWarp prst="textNoShape">
              <a:avLst/>
            </a:prstTxWarp>
          </a:bodyPr>
          <a:lstStyle>
            <a:lvl1pPr defTabSz="94070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62208" y="8981455"/>
            <a:ext cx="3106942" cy="47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b" anchorCtr="0" compatLnSpc="1">
            <a:prstTxWarp prst="textNoShape">
              <a:avLst/>
            </a:prstTxWarp>
          </a:bodyPr>
          <a:lstStyle>
            <a:lvl1pPr algn="r" defTabSz="940702">
              <a:defRPr sz="1300"/>
            </a:lvl1pPr>
          </a:lstStyle>
          <a:p>
            <a:pPr>
              <a:defRPr/>
            </a:pPr>
            <a:fld id="{340A4B70-AA21-4A8F-A67A-11E251D9B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943" cy="4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t" anchorCtr="0" compatLnSpc="1">
            <a:prstTxWarp prst="textNoShape">
              <a:avLst/>
            </a:prstTxWarp>
          </a:bodyPr>
          <a:lstStyle>
            <a:lvl1pPr defTabSz="94070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62208" y="0"/>
            <a:ext cx="3106942" cy="4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t" anchorCtr="0" compatLnSpc="1">
            <a:prstTxWarp prst="textNoShape">
              <a:avLst/>
            </a:prstTxWarp>
          </a:bodyPr>
          <a:lstStyle>
            <a:lvl1pPr algn="r" defTabSz="94070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0788" y="708025"/>
            <a:ext cx="4727575" cy="3546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265" y="4491510"/>
            <a:ext cx="5258621" cy="425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1" tIns="47045" rIns="94091" bIns="47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434453" y="8990836"/>
            <a:ext cx="573469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744" tIns="47372" rIns="94744" bIns="47372" anchor="b"/>
          <a:lstStyle/>
          <a:p>
            <a:pPr algn="r" defTabSz="940702">
              <a:defRPr/>
            </a:pPr>
            <a:r>
              <a:rPr lang="en-US" sz="1300"/>
              <a:t>©A+ Computer Science     www.apluscompsci.com                 </a:t>
            </a:r>
            <a:fld id="{DA549AE5-1F8D-4FB8-BC7E-5BE549BC87D7}" type="slidenum">
              <a:rPr lang="en-US" sz="1300"/>
              <a:pPr algn="r" defTabSz="940702">
                <a:defRPr/>
              </a:pPr>
              <a:t>‹#›</a:t>
            </a:fld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4439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0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/>
              <a:t>The Java Graphics class has many useful methods.  The chart above lists the most common methods we will be using.  </a:t>
            </a:r>
          </a:p>
        </p:txBody>
      </p:sp>
    </p:spTree>
    <p:extLst>
      <p:ext uri="{BB962C8B-B14F-4D97-AF65-F5344CB8AC3E}">
        <p14:creationId xmlns:p14="http://schemas.microsoft.com/office/powerpoint/2010/main" val="19995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/>
              <a:t>The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method is typically doing the most drawing.   Other methods may be called from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182404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/>
              <a:t>The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method is typically doing the most drawing.   Other methods may be called from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126300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 dirty="0"/>
              <a:t>When a </a:t>
            </a:r>
            <a:r>
              <a:rPr lang="en-US" sz="1600" dirty="0" err="1">
                <a:latin typeface="Courier New" pitchFamily="49" charset="0"/>
              </a:rPr>
              <a:t>GraphicsRunner</a:t>
            </a:r>
            <a:r>
              <a:rPr lang="en-US" sz="1600" dirty="0"/>
              <a:t> class is instantiated, the size of the </a:t>
            </a:r>
            <a:r>
              <a:rPr lang="en-US" sz="1600" dirty="0" err="1"/>
              <a:t>JFrame</a:t>
            </a:r>
            <a:r>
              <a:rPr lang="en-US" sz="1600" dirty="0"/>
              <a:t> is set and the visibility is also set.  </a:t>
            </a:r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itchFamily="49" charset="0"/>
              </a:rPr>
              <a:t>setSize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/>
              <a:t> method sets the width and height of the </a:t>
            </a:r>
            <a:r>
              <a:rPr lang="en-US" sz="1600" dirty="0" err="1"/>
              <a:t>JFrame</a:t>
            </a:r>
            <a:r>
              <a:rPr lang="en-US" sz="1600" dirty="0"/>
              <a:t>.  </a:t>
            </a:r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itchFamily="49" charset="0"/>
              </a:rPr>
              <a:t>setSize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/>
              <a:t> method tells the simply to either show the </a:t>
            </a:r>
            <a:r>
              <a:rPr lang="en-US" sz="1600" dirty="0" err="1"/>
              <a:t>JFrame</a:t>
            </a:r>
            <a:r>
              <a:rPr lang="en-US" sz="1600" dirty="0"/>
              <a:t> or hide the Frame.   </a:t>
            </a:r>
          </a:p>
          <a:p>
            <a:endParaRPr lang="en-US" sz="1600" dirty="0"/>
          </a:p>
          <a:p>
            <a:r>
              <a:rPr lang="en-US" sz="1600" dirty="0"/>
              <a:t>The add() method adds a Component to the </a:t>
            </a:r>
            <a:r>
              <a:rPr lang="en-US" sz="1600" dirty="0" err="1"/>
              <a:t>JFrame</a:t>
            </a:r>
            <a:r>
              <a:rPr lang="en-US" sz="1600" dirty="0"/>
              <a:t>.  A new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Circles()</a:t>
            </a:r>
            <a:r>
              <a:rPr lang="en-US" sz="1600" dirty="0"/>
              <a:t> Object is being instantiated and added to the </a:t>
            </a:r>
            <a:r>
              <a:rPr lang="en-US" sz="1600" dirty="0" err="1"/>
              <a:t>JFrame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7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/>
              <a:t>When a </a:t>
            </a:r>
            <a:r>
              <a:rPr lang="en-US" sz="1600">
                <a:latin typeface="Courier New" pitchFamily="49" charset="0"/>
              </a:rPr>
              <a:t>GraphicsRunner</a:t>
            </a:r>
            <a:r>
              <a:rPr lang="en-US" sz="1600"/>
              <a:t> class is instantiated, the size of the JFrame is set and the visibility is also set.  The </a:t>
            </a:r>
            <a:r>
              <a:rPr lang="en-US" sz="1600">
                <a:latin typeface="Courier New" pitchFamily="49" charset="0"/>
              </a:rPr>
              <a:t>setSize()</a:t>
            </a:r>
            <a:r>
              <a:rPr lang="en-US" sz="1600"/>
              <a:t> method sets the width and height of the JFrame.  The </a:t>
            </a:r>
            <a:r>
              <a:rPr lang="en-US" sz="1600">
                <a:latin typeface="Courier New" pitchFamily="49" charset="0"/>
              </a:rPr>
              <a:t>setSize()</a:t>
            </a:r>
            <a:r>
              <a:rPr lang="en-US" sz="1600"/>
              <a:t> method tells the simply to either show the JFrame or hide the Frame.   </a:t>
            </a:r>
          </a:p>
          <a:p>
            <a:endParaRPr lang="en-US" sz="1600"/>
          </a:p>
          <a:p>
            <a:r>
              <a:rPr lang="en-US" sz="1600"/>
              <a:t>The add() method adds a Component to the JFrame.  A new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Circles()</a:t>
            </a:r>
            <a:r>
              <a:rPr lang="en-US" sz="1600"/>
              <a:t> Object is being instantiated and added to the JFrame.</a:t>
            </a:r>
          </a:p>
        </p:txBody>
      </p:sp>
    </p:spTree>
    <p:extLst>
      <p:ext uri="{BB962C8B-B14F-4D97-AF65-F5344CB8AC3E}">
        <p14:creationId xmlns:p14="http://schemas.microsoft.com/office/powerpoint/2010/main" val="313437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57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is the method typically used to draw Graphics on the window.  There are other methods that could be used, but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is used most frequently.</a:t>
            </a:r>
            <a:br>
              <a:rPr lang="en-US" sz="1600"/>
            </a:br>
            <a:endParaRPr lang="en-US" sz="1600"/>
          </a:p>
          <a:p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is called when the window needs to be redrawn.  If an event occurs that requires the window be updated, the system will call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.   </a:t>
            </a:r>
          </a:p>
          <a:p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can be called without a Graphics parameter by simply using the </a:t>
            </a:r>
            <a:r>
              <a:rPr lang="en-US" sz="1600">
                <a:latin typeface="Courier New" pitchFamily="49" charset="0"/>
              </a:rPr>
              <a:t>repaint()</a:t>
            </a:r>
            <a:r>
              <a:rPr lang="en-US" sz="1600"/>
              <a:t> method.</a:t>
            </a:r>
          </a:p>
          <a:p>
            <a:endParaRPr lang="en-US" sz="1600"/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paintComponent()</a:t>
            </a:r>
            <a:r>
              <a:rPr lang="en-US" sz="1600"/>
              <a:t> is another method used for drawing / redrawing the window.  </a:t>
            </a:r>
          </a:p>
        </p:txBody>
      </p:sp>
    </p:spTree>
    <p:extLst>
      <p:ext uri="{BB962C8B-B14F-4D97-AF65-F5344CB8AC3E}">
        <p14:creationId xmlns:p14="http://schemas.microsoft.com/office/powerpoint/2010/main" val="296872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>
                <a:latin typeface="Courier New" pitchFamily="49" charset="0"/>
              </a:rPr>
              <a:t>Frame / JFrame</a:t>
            </a:r>
            <a:r>
              <a:rPr lang="en-US" sz="1600"/>
              <a:t> Objects are used to hold up / display </a:t>
            </a:r>
            <a:r>
              <a:rPr lang="en-US" sz="1600">
                <a:latin typeface="Courier New" pitchFamily="49" charset="0"/>
              </a:rPr>
              <a:t>Canvas</a:t>
            </a:r>
            <a:r>
              <a:rPr lang="en-US" sz="1600"/>
              <a:t> and </a:t>
            </a:r>
            <a:r>
              <a:rPr lang="en-US" sz="1600">
                <a:latin typeface="Courier New" pitchFamily="49" charset="0"/>
              </a:rPr>
              <a:t>JPanel</a:t>
            </a:r>
            <a:r>
              <a:rPr lang="en-US" sz="1600"/>
              <a:t> Objects.   All drawing occurs on the </a:t>
            </a:r>
            <a:r>
              <a:rPr lang="en-US" sz="1600">
                <a:latin typeface="Courier New" pitchFamily="49" charset="0"/>
              </a:rPr>
              <a:t>Canvas / JPanel</a:t>
            </a:r>
            <a:r>
              <a:rPr lang="en-US" sz="1600"/>
              <a:t>.  The </a:t>
            </a:r>
            <a:r>
              <a:rPr lang="en-US" sz="1600">
                <a:latin typeface="Courier New" pitchFamily="49" charset="0"/>
              </a:rPr>
              <a:t>JFrame </a:t>
            </a:r>
            <a:r>
              <a:rPr lang="en-US" sz="1600"/>
              <a:t>simply provides a place to show </a:t>
            </a:r>
            <a:r>
              <a:rPr lang="en-US" sz="1600">
                <a:latin typeface="Courier New" pitchFamily="49" charset="0"/>
              </a:rPr>
              <a:t>Canvas / JPanel</a:t>
            </a:r>
            <a:r>
              <a:rPr lang="en-US" sz="1600"/>
              <a:t> after the drawing has occurred.</a:t>
            </a:r>
          </a:p>
        </p:txBody>
      </p:sp>
    </p:spTree>
    <p:extLst>
      <p:ext uri="{BB962C8B-B14F-4D97-AF65-F5344CB8AC3E}">
        <p14:creationId xmlns:p14="http://schemas.microsoft.com/office/powerpoint/2010/main" val="1474331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/>
              <a:t>Notice the Graphics screen being used with Graphics class does not use Cartesian coordinates.   X goes across and Y goes down.  X starts at 0 and goes to MAXX which in this case is 640.  Y starts at 0 and goes down to MAXY which in this case is 479.</a:t>
            </a:r>
          </a:p>
        </p:txBody>
      </p:sp>
    </p:spTree>
    <p:extLst>
      <p:ext uri="{BB962C8B-B14F-4D97-AF65-F5344CB8AC3E}">
        <p14:creationId xmlns:p14="http://schemas.microsoft.com/office/powerpoint/2010/main" val="57161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/>
              <a:t>Most, if not all, of the </a:t>
            </a:r>
            <a:r>
              <a:rPr lang="en-US" sz="1600" dirty="0">
                <a:latin typeface="Courier New" pitchFamily="49" charset="0"/>
              </a:rPr>
              <a:t>Graphics</a:t>
            </a:r>
            <a:r>
              <a:rPr lang="en-US" sz="1600" dirty="0"/>
              <a:t> class methods require parameters.   </a:t>
            </a:r>
          </a:p>
          <a:p>
            <a:r>
              <a:rPr lang="en-US" sz="1600" dirty="0"/>
              <a:t>The parameters communicate to the </a:t>
            </a:r>
            <a:r>
              <a:rPr lang="en-US" sz="1600" dirty="0">
                <a:latin typeface="Courier New" pitchFamily="49" charset="0"/>
              </a:rPr>
              <a:t>Graphics</a:t>
            </a:r>
            <a:r>
              <a:rPr lang="en-US" sz="1600" dirty="0"/>
              <a:t>  methods information about what needs to be done.  </a:t>
            </a:r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itchFamily="49" charset="0"/>
              </a:rPr>
              <a:t>setColor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/>
              <a:t> method changes the current drawing color to the color passed in.  </a:t>
            </a:r>
          </a:p>
          <a:p>
            <a:r>
              <a:rPr lang="en-US" sz="1600" dirty="0" err="1">
                <a:latin typeface="Courier New" pitchFamily="49" charset="0"/>
              </a:rPr>
              <a:t>setColor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/>
              <a:t> cannot be called without </a:t>
            </a:r>
            <a:r>
              <a:rPr lang="en-US" sz="1600"/>
              <a:t>a Color </a:t>
            </a:r>
            <a:r>
              <a:rPr lang="en-US" sz="1600" dirty="0"/>
              <a:t>parameter.</a:t>
            </a:r>
          </a:p>
        </p:txBody>
      </p:sp>
    </p:spTree>
    <p:extLst>
      <p:ext uri="{BB962C8B-B14F-4D97-AF65-F5344CB8AC3E}">
        <p14:creationId xmlns:p14="http://schemas.microsoft.com/office/powerpoint/2010/main" val="8416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/>
              <a:t>The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method requires four pieces of information.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needs an x value, a y value, a width, and a height.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will draw a filled rectangle on the window at x,y with height and width as stated by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284866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/>
              <a:t>The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method requires four pieces of information.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needs an x value, a y value, a width, and a height. </a:t>
            </a:r>
            <a:r>
              <a:rPr lang="en-US" sz="1600">
                <a:latin typeface="Courier New" pitchFamily="49" charset="0"/>
              </a:rPr>
              <a:t>fillRect()</a:t>
            </a:r>
            <a:r>
              <a:rPr lang="en-US" sz="1600"/>
              <a:t> will draw a filled rectangle on the window at x,y with height and width as stated by the parameters.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227" y="4491510"/>
            <a:ext cx="5734698" cy="4255443"/>
          </a:xfrm>
          <a:noFill/>
          <a:ln/>
        </p:spPr>
        <p:txBody>
          <a:bodyPr/>
          <a:lstStyle/>
          <a:p>
            <a:r>
              <a:rPr lang="en-US" sz="1600"/>
              <a:t>The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method is typically doing the most drawing.   Other methods may be called from </a:t>
            </a:r>
            <a:r>
              <a:rPr lang="en-US" sz="1600">
                <a:latin typeface="Courier New" pitchFamily="49" charset="0"/>
              </a:rPr>
              <a:t>paint()</a:t>
            </a:r>
            <a:r>
              <a:rPr lang="en-US" sz="160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55504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0360-99CC-48AA-9A54-55572255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042E-4236-498D-8DAE-9837A7C8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FA39-5446-425C-8137-7BF715FB5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70980-CC16-4838-83C2-D2956F7C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9CE2-69FA-4111-A7A9-DCBCC27F7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CF74-6806-4902-AF02-8C9C79A0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5C902-EB41-4A02-B8BA-66B7844C0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FF63-260D-4773-A879-5379C53CF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B4B6-3A49-416A-AFA4-4815AD7DA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702656" cy="428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6DDF-DC31-4E96-ACC2-874B6003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3B5A5-D1CC-4B3F-BA80-E2FD56A9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2417A16-E473-4E16-B087-E6400E20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Graphics</a:t>
            </a:r>
          </a:p>
          <a:p>
            <a:pPr algn="ctr"/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197678" name="Group 46"/>
          <p:cNvGraphicFramePr>
            <a:graphicFrameLocks noGrp="1"/>
          </p:cNvGraphicFramePr>
          <p:nvPr/>
        </p:nvGraphicFramePr>
        <p:xfrm>
          <a:off x="609600" y="533400"/>
          <a:ext cx="8077200" cy="3998849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setColor(x)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sets the current drawing color to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drawString(s,x,y)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String s at spot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drawOval(x,y,w,h)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unfilled oval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fillOval(x,y,w,h)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oval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2514600" y="51816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1751129"/>
            <a:ext cx="50292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 err="1"/>
              <a:t>window.drawOval</a:t>
            </a:r>
            <a:r>
              <a:rPr lang="en-US" dirty="0"/>
              <a:t>(100,50,40,40);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r>
              <a:rPr lang="en-US" dirty="0" err="1"/>
              <a:t>window.drawOval</a:t>
            </a:r>
            <a:r>
              <a:rPr lang="en-US" dirty="0"/>
              <a:t>(100,100,100,50);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Color.YELLOW</a:t>
            </a:r>
            <a:r>
              <a:rPr lang="en-US" dirty="0"/>
              <a:t>);</a:t>
            </a:r>
          </a:p>
          <a:p>
            <a:r>
              <a:rPr lang="en-US" dirty="0" err="1"/>
              <a:t>window.fillOval</a:t>
            </a:r>
            <a:r>
              <a:rPr lang="en-US" dirty="0"/>
              <a:t>(100,150,50,50);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 err="1"/>
              <a:t>window.fillOval</a:t>
            </a:r>
            <a:r>
              <a:rPr lang="en-US" dirty="0"/>
              <a:t>(100,200,50,50);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 err="1"/>
              <a:t>window.fillOval</a:t>
            </a:r>
            <a:r>
              <a:rPr lang="en-US" dirty="0"/>
              <a:t>(100,250,80,80);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Circles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78066"/>
            <a:ext cx="2482730" cy="45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207928" name="Group 56"/>
          <p:cNvGraphicFramePr>
            <a:graphicFrameLocks noGrp="1"/>
          </p:cNvGraphicFramePr>
          <p:nvPr/>
        </p:nvGraphicFramePr>
        <p:xfrm>
          <a:off x="609600" y="533400"/>
          <a:ext cx="8077200" cy="452628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drawArc(x,y,w,h,startAngle,arcAngle)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arc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fillArc(x,y,w,h,startAngle,arcAngle)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arc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startAngle specifies the start of the arc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arcAngle specifies the length of the arc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49" name="Text Box 57"/>
          <p:cNvSpPr txBox="1">
            <a:spLocks noChangeArrowheads="1"/>
          </p:cNvSpPr>
          <p:nvPr/>
        </p:nvSpPr>
        <p:spPr bwMode="auto">
          <a:xfrm>
            <a:off x="2514600" y="53340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1751129"/>
            <a:ext cx="7162800" cy="4339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 err="1"/>
              <a:t>window.drawArc</a:t>
            </a:r>
            <a:r>
              <a:rPr lang="en-US" dirty="0"/>
              <a:t>(100,100,40,40,90,90);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r>
              <a:rPr lang="en-US" dirty="0" err="1"/>
              <a:t>window.drawArc</a:t>
            </a:r>
            <a:r>
              <a:rPr lang="en-US" dirty="0"/>
              <a:t>(100,175,50,50,0,-180);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 err="1"/>
              <a:t>window.drawArc</a:t>
            </a:r>
            <a:r>
              <a:rPr lang="en-US" dirty="0"/>
              <a:t>(100,250,50,50,0,270);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Color.ORANGE</a:t>
            </a:r>
            <a:r>
              <a:rPr lang="en-US" dirty="0"/>
              <a:t>);</a:t>
            </a:r>
          </a:p>
          <a:p>
            <a:r>
              <a:rPr lang="en-US" dirty="0" err="1"/>
              <a:t>window.drawArc</a:t>
            </a:r>
            <a:r>
              <a:rPr lang="en-US" dirty="0"/>
              <a:t>(100,325,50,50,180,-180);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</a:t>
            </a:r>
            <a:r>
              <a:rPr lang="en-US" sz="1400" dirty="0" err="1"/>
              <a:t>drawArc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x, </a:t>
            </a:r>
            <a:r>
              <a:rPr lang="en-US" sz="1400" dirty="0" err="1"/>
              <a:t>int</a:t>
            </a:r>
            <a:r>
              <a:rPr lang="en-US" sz="1400" dirty="0"/>
              <a:t> y, </a:t>
            </a:r>
            <a:r>
              <a:rPr lang="en-US" sz="1400" dirty="0" err="1"/>
              <a:t>int</a:t>
            </a:r>
            <a:r>
              <a:rPr lang="en-US" sz="1400" dirty="0"/>
              <a:t> width, </a:t>
            </a:r>
            <a:r>
              <a:rPr lang="en-US" sz="1400" dirty="0" err="1"/>
              <a:t>int</a:t>
            </a:r>
            <a:r>
              <a:rPr lang="en-US" sz="1400" dirty="0"/>
              <a:t> height,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startAngle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arcAngle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90600"/>
            <a:ext cx="1670687" cy="4104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92479"/>
            <a:ext cx="1770329" cy="15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//variables not shown</a:t>
            </a:r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Circles()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//main not shown</a:t>
            </a:r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267200" y="4724400"/>
            <a:ext cx="4343400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err="1">
                <a:solidFill>
                  <a:srgbClr val="008000"/>
                </a:solidFill>
              </a:rPr>
              <a:t>GraphicsRunner</a:t>
            </a:r>
            <a:r>
              <a:rPr lang="en-US" sz="2400" dirty="0">
                <a:solidFill>
                  <a:srgbClr val="008000"/>
                </a:solidFill>
              </a:rPr>
              <a:t> is used to </a:t>
            </a:r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run all of the drawing and </a:t>
            </a:r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graphics code.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 Runner</a:t>
            </a:r>
          </a:p>
        </p:txBody>
      </p:sp>
    </p:spTree>
    <p:extLst>
      <p:ext uri="{BB962C8B-B14F-4D97-AF65-F5344CB8AC3E}">
        <p14:creationId xmlns:p14="http://schemas.microsoft.com/office/powerpoint/2010/main" val="13343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7848600" cy="527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private static final </a:t>
            </a:r>
            <a:r>
              <a:rPr lang="en-US" dirty="0" err="1"/>
              <a:t>int</a:t>
            </a:r>
            <a:r>
              <a:rPr lang="en-US" dirty="0"/>
              <a:t> WIDTH = 640;</a:t>
            </a:r>
          </a:p>
          <a:p>
            <a:r>
              <a:rPr lang="en-US" dirty="0"/>
              <a:t>   private static final </a:t>
            </a:r>
            <a:r>
              <a:rPr lang="en-US" dirty="0" err="1"/>
              <a:t>int</a:t>
            </a:r>
            <a:r>
              <a:rPr lang="en-US" dirty="0"/>
              <a:t> HEIGHT = 480;</a:t>
            </a:r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Circles()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GraphicsRunner</a:t>
            </a:r>
            <a:r>
              <a:rPr lang="en-US" dirty="0"/>
              <a:t> run = new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810000" y="3048000"/>
            <a:ext cx="17526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172200" y="5029200"/>
            <a:ext cx="2573338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constructor call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>
            <a:off x="5257800" y="5334000"/>
            <a:ext cx="9144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5562600" y="2819400"/>
            <a:ext cx="254952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the constructor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105400" y="4237036"/>
            <a:ext cx="1066800" cy="79216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//variables not shown</a:t>
            </a:r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Circles()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  //main not shown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419600" y="4495799"/>
            <a:ext cx="4343399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 the </a:t>
            </a:r>
            <a:r>
              <a:rPr lang="en-US" sz="2400" dirty="0" err="1">
                <a:solidFill>
                  <a:srgbClr val="008000"/>
                </a:solidFill>
              </a:rPr>
              <a:t>GraphicsRunner</a:t>
            </a:r>
            <a:r>
              <a:rPr lang="en-US" sz="2400" dirty="0">
                <a:solidFill>
                  <a:srgbClr val="008000"/>
                </a:solidFill>
              </a:rPr>
              <a:t> constructor, specify which example you wish to run.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Running Examples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638800" y="4123659"/>
            <a:ext cx="152400" cy="396081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181600" cy="4760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/>
              <a:t>public class Circles extends Canvas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 </a:t>
            </a:r>
            <a:r>
              <a:rPr lang="en-US" sz="1800">
                <a:solidFill>
                  <a:srgbClr val="008000"/>
                </a:solidFill>
              </a:rPr>
              <a:t>//constructors</a:t>
            </a:r>
            <a:r>
              <a:rPr lang="en-US" sz="1800"/>
              <a:t> 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 public void </a:t>
            </a:r>
            <a:r>
              <a:rPr lang="en-US" sz="1800">
                <a:solidFill>
                  <a:schemeClr val="accent2"/>
                </a:solidFill>
              </a:rPr>
              <a:t>paint(</a:t>
            </a:r>
            <a:r>
              <a:rPr lang="en-US" sz="1800"/>
              <a:t> Graphics window</a:t>
            </a:r>
            <a:r>
              <a:rPr lang="en-US" sz="1800">
                <a:solidFill>
                  <a:schemeClr val="accent2"/>
                </a:solidFill>
              </a:rPr>
              <a:t> )</a:t>
            </a:r>
          </a:p>
          <a:p>
            <a:r>
              <a:rPr lang="en-US" sz="1800"/>
              <a:t>   {</a:t>
            </a:r>
          </a:p>
          <a:p>
            <a:r>
              <a:rPr lang="en-US" sz="1800"/>
              <a:t>      window.setColor(Color.BLACK);</a:t>
            </a:r>
          </a:p>
          <a:p>
            <a:r>
              <a:rPr lang="en-US" sz="1800"/>
              <a:t>      window.drawString("Circles", 50, 50);</a:t>
            </a:r>
          </a:p>
          <a:p>
            <a:r>
              <a:rPr lang="en-US" sz="1800"/>
              <a:t>      </a:t>
            </a:r>
          </a:p>
          <a:p>
            <a:r>
              <a:rPr lang="en-US" sz="1800"/>
              <a:t>      window.setColor(Color.BLUE);</a:t>
            </a:r>
          </a:p>
          <a:p>
            <a:r>
              <a:rPr lang="en-US" sz="1800"/>
              <a:t>      window.drawOval(500,300,40,40);</a:t>
            </a:r>
          </a:p>
          <a:p>
            <a:r>
              <a:rPr lang="en-US" sz="1800"/>
              <a:t>   }</a:t>
            </a:r>
          </a:p>
          <a:p>
            <a:endParaRPr lang="en-US" sz="1800"/>
          </a:p>
          <a:p>
            <a:r>
              <a:rPr lang="en-US" sz="1800"/>
              <a:t>   </a:t>
            </a:r>
            <a:r>
              <a:rPr lang="en-US" sz="1800">
                <a:solidFill>
                  <a:srgbClr val="008000"/>
                </a:solidFill>
              </a:rPr>
              <a:t>//other methods</a:t>
            </a:r>
          </a:p>
          <a:p>
            <a:endParaRPr lang="en-US" sz="1800"/>
          </a:p>
          <a:p>
            <a:r>
              <a:rPr lang="en-US" sz="1800"/>
              <a:t>}</a:t>
            </a:r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5715000" y="3429000"/>
            <a:ext cx="2971800" cy="2228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paint() is called automatically when you instantiate the class containing the paint method.   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When an event is triggered that requires a redraw,</a:t>
            </a:r>
            <a:br>
              <a:rPr lang="en-US" sz="1400">
                <a:solidFill>
                  <a:srgbClr val="CC0000"/>
                </a:solidFill>
              </a:rPr>
            </a:br>
            <a:r>
              <a:rPr lang="en-US" sz="1400">
                <a:solidFill>
                  <a:srgbClr val="CC0000"/>
                </a:solidFill>
              </a:rPr>
              <a:t>paint is called again.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To call paint() without a Graphics parameter, you can</a:t>
            </a:r>
            <a:br>
              <a:rPr lang="en-US" sz="1400">
                <a:solidFill>
                  <a:srgbClr val="CC0000"/>
                </a:solidFill>
              </a:rPr>
            </a:br>
            <a:r>
              <a:rPr lang="en-US" sz="1400">
                <a:solidFill>
                  <a:srgbClr val="CC0000"/>
                </a:solidFill>
              </a:rPr>
              <a:t>use the repaint() method.  </a:t>
            </a:r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 flipH="1">
            <a:off x="4953000" y="2667000"/>
            <a:ext cx="914400" cy="4572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5867400" y="2362200"/>
            <a:ext cx="982663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paint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graphicsrunner.java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r>
              <a:rPr lang="en-US" sz="6600" b="1" cap="none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ectangles.java</a:t>
            </a:r>
            <a:br>
              <a:rPr lang="en-US" sz="6600" b="1" cap="none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cap="none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circles.java</a:t>
            </a:r>
            <a:br>
              <a:rPr lang="en-US" sz="6600" b="1" cap="none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cap="none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6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lines.ava</a:t>
            </a:r>
            <a:endParaRPr lang="en-US" sz="66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fonts.java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colors.java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562600" y="2667000"/>
            <a:ext cx="264795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990000"/>
                </a:solidFill>
              </a:rPr>
              <a:t>Canvas / JPanel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5638800" y="1905000"/>
            <a:ext cx="2627313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Frame / JFrame</a:t>
            </a: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066800" y="1676400"/>
            <a:ext cx="3810000" cy="396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219200" y="1828800"/>
            <a:ext cx="3505200" cy="365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H="1">
            <a:off x="4038600" y="2971800"/>
            <a:ext cx="152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H="1">
            <a:off x="4800600" y="2133600"/>
            <a:ext cx="8382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5410200" y="4038600"/>
            <a:ext cx="289560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The Frame is used to hold up / display a Canvas or Panel.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539875" y="2076450"/>
            <a:ext cx="6172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01675" y="1619250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0,0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7026275" y="558165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639,479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1844675" y="2533650"/>
            <a:ext cx="4572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701675" y="588645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window.fillRect( 10, 50, 30, 70 );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76600" y="1524000"/>
            <a:ext cx="261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X goes across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396875" y="2990850"/>
            <a:ext cx="1169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  Y</a:t>
            </a:r>
          </a:p>
          <a:p>
            <a:r>
              <a:rPr lang="en-US" sz="2800">
                <a:solidFill>
                  <a:srgbClr val="FF5050"/>
                </a:solidFill>
              </a:rPr>
              <a:t>goes</a:t>
            </a:r>
          </a:p>
          <a:p>
            <a:r>
              <a:rPr lang="en-US" sz="2800">
                <a:solidFill>
                  <a:srgbClr val="FF5050"/>
                </a:solidFill>
              </a:rPr>
              <a:t>down</a:t>
            </a:r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854075" y="436245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6035675" y="184785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692275" y="2000250"/>
            <a:ext cx="6172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549275" y="1619250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0,0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463675" y="5810250"/>
            <a:ext cx="6545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window.fillOval( 100, 100, 50, 50 );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3429000" y="1447800"/>
            <a:ext cx="261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X goes across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549275" y="2914650"/>
            <a:ext cx="1169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  Y</a:t>
            </a:r>
          </a:p>
          <a:p>
            <a:r>
              <a:rPr lang="en-US" sz="2800">
                <a:solidFill>
                  <a:srgbClr val="FF5050"/>
                </a:solidFill>
              </a:rPr>
              <a:t>goes</a:t>
            </a:r>
          </a:p>
          <a:p>
            <a:r>
              <a:rPr lang="en-US" sz="2800">
                <a:solidFill>
                  <a:srgbClr val="FF5050"/>
                </a:solidFill>
              </a:rPr>
              <a:t>down</a:t>
            </a: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1006475" y="428625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6188075" y="177165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Oval 12"/>
          <p:cNvSpPr>
            <a:spLocks noChangeArrowheads="1"/>
          </p:cNvSpPr>
          <p:nvPr/>
        </p:nvSpPr>
        <p:spPr bwMode="auto">
          <a:xfrm>
            <a:off x="2606675" y="2686050"/>
            <a:ext cx="9906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2301875" y="238125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X=100   y=100</a:t>
            </a:r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2073275" y="367665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width=50   height=50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723589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A parameter/argument is a channel used to pass</a:t>
            </a:r>
            <a:br>
              <a:rPr lang="en-US" sz="2400" dirty="0"/>
            </a:br>
            <a:r>
              <a:rPr lang="en-US" sz="2400" dirty="0"/>
              <a:t>information to a method.  </a:t>
            </a:r>
            <a:r>
              <a:rPr lang="en-US" sz="2400" dirty="0" err="1"/>
              <a:t>setColor</a:t>
            </a:r>
            <a:r>
              <a:rPr lang="en-US" sz="2400" dirty="0"/>
              <a:t>() is a method</a:t>
            </a:r>
            <a:br>
              <a:rPr lang="en-US" sz="2400" dirty="0"/>
            </a:br>
            <a:r>
              <a:rPr lang="en-US" sz="2400" dirty="0"/>
              <a:t>of the Graphics class that receives a Color.</a:t>
            </a:r>
            <a:r>
              <a:rPr lang="en-US" sz="3200" dirty="0">
                <a:latin typeface="Times New Roman" pitchFamily="18" charset="0"/>
              </a:rPr>
              <a:t>  </a:t>
            </a:r>
            <a:endParaRPr lang="en-US" sz="2800" b="0" dirty="0">
              <a:latin typeface="Times New Roman" pitchFamily="18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600200" y="3505200"/>
            <a:ext cx="6276975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00"/>
                </a:solidFill>
              </a:rPr>
              <a:t>void setColor(Color theColor) </a:t>
            </a:r>
          </a:p>
          <a:p>
            <a:endParaRPr lang="en-US" sz="3200"/>
          </a:p>
          <a:p>
            <a:r>
              <a:rPr lang="en-US" sz="2800"/>
              <a:t>   window.setColor( Color.RED );</a:t>
            </a:r>
            <a:endParaRPr lang="en-US" sz="3200">
              <a:solidFill>
                <a:srgbClr val="660066"/>
              </a:solidFill>
            </a:endParaRPr>
          </a:p>
          <a:p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1371600" y="44196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1981200" y="5105400"/>
            <a:ext cx="5257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method call with parameter</a:t>
            </a:r>
          </a:p>
        </p:txBody>
      </p:sp>
      <p:sp>
        <p:nvSpPr>
          <p:cNvPr id="38920" name="Line 14"/>
          <p:cNvSpPr>
            <a:spLocks noChangeShapeType="1"/>
          </p:cNvSpPr>
          <p:nvPr/>
        </p:nvSpPr>
        <p:spPr bwMode="auto">
          <a:xfrm flipH="1" flipV="1">
            <a:off x="3352800" y="4114800"/>
            <a:ext cx="228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5"/>
          <p:cNvSpPr>
            <a:spLocks noChangeShapeType="1"/>
          </p:cNvSpPr>
          <p:nvPr/>
        </p:nvSpPr>
        <p:spPr bwMode="auto">
          <a:xfrm flipV="1">
            <a:off x="5638800" y="41148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842803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void fillRect (int x, int y, int width, int height) </a:t>
            </a:r>
            <a:endParaRPr lang="en-US" sz="3200"/>
          </a:p>
          <a:p>
            <a:endParaRPr lang="en-US" sz="3200"/>
          </a:p>
          <a:p>
            <a:endParaRPr lang="en-US" sz="3200"/>
          </a:p>
          <a:p>
            <a:r>
              <a:rPr lang="en-US" sz="2800"/>
              <a:t>       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1371600" y="35814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18"/>
          <p:cNvSpPr txBox="1">
            <a:spLocks noChangeArrowheads="1"/>
          </p:cNvSpPr>
          <p:nvPr/>
        </p:nvSpPr>
        <p:spPr bwMode="auto">
          <a:xfrm>
            <a:off x="1981200" y="4267200"/>
            <a:ext cx="5410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method call with parameters</a:t>
            </a:r>
          </a:p>
        </p:txBody>
      </p:sp>
      <p:sp>
        <p:nvSpPr>
          <p:cNvPr id="39943" name="Line 20"/>
          <p:cNvSpPr>
            <a:spLocks noChangeShapeType="1"/>
          </p:cNvSpPr>
          <p:nvPr/>
        </p:nvSpPr>
        <p:spPr bwMode="auto">
          <a:xfrm flipH="1" flipV="1">
            <a:off x="3581400" y="2743200"/>
            <a:ext cx="1447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21"/>
          <p:cNvSpPr>
            <a:spLocks noChangeShapeType="1"/>
          </p:cNvSpPr>
          <p:nvPr/>
        </p:nvSpPr>
        <p:spPr bwMode="auto">
          <a:xfrm flipH="1" flipV="1">
            <a:off x="4495800" y="2743200"/>
            <a:ext cx="1219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22"/>
          <p:cNvSpPr>
            <a:spLocks noChangeShapeType="1"/>
          </p:cNvSpPr>
          <p:nvPr/>
        </p:nvSpPr>
        <p:spPr bwMode="auto">
          <a:xfrm flipH="1" flipV="1">
            <a:off x="6019800" y="2667000"/>
            <a:ext cx="381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23"/>
          <p:cNvSpPr>
            <a:spLocks noChangeShapeType="1"/>
          </p:cNvSpPr>
          <p:nvPr/>
        </p:nvSpPr>
        <p:spPr bwMode="auto">
          <a:xfrm flipV="1">
            <a:off x="7086600" y="2743200"/>
            <a:ext cx="533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1828800"/>
            <a:ext cx="82184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void fillRect(int x, int y, int width, int height)</a:t>
            </a:r>
            <a:endParaRPr lang="en-US" sz="3200">
              <a:solidFill>
                <a:srgbClr val="006600"/>
              </a:solidFill>
            </a:endParaRPr>
          </a:p>
          <a:p>
            <a:endParaRPr lang="en-US" sz="3200"/>
          </a:p>
          <a:p>
            <a:endParaRPr lang="en-US" sz="2800"/>
          </a:p>
          <a:p>
            <a:r>
              <a:rPr lang="en-US" sz="2800"/>
              <a:t>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</a:t>
            </a:r>
          </a:p>
          <a:p>
            <a:endParaRPr lang="en-US" sz="1600">
              <a:latin typeface="Cooper Black" pitchFamily="18" charset="0"/>
            </a:endParaRPr>
          </a:p>
        </p:txBody>
      </p:sp>
      <p:sp>
        <p:nvSpPr>
          <p:cNvPr id="40964" name="Line 7"/>
          <p:cNvSpPr>
            <a:spLocks noChangeShapeType="1"/>
          </p:cNvSpPr>
          <p:nvPr/>
        </p:nvSpPr>
        <p:spPr bwMode="auto">
          <a:xfrm flipH="1" flipV="1">
            <a:off x="3657600" y="23622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8"/>
          <p:cNvSpPr>
            <a:spLocks noChangeShapeType="1"/>
          </p:cNvSpPr>
          <p:nvPr/>
        </p:nvSpPr>
        <p:spPr bwMode="auto">
          <a:xfrm flipH="1" flipV="1">
            <a:off x="4572000" y="23622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9"/>
          <p:cNvSpPr>
            <a:spLocks noChangeShapeType="1"/>
          </p:cNvSpPr>
          <p:nvPr/>
        </p:nvSpPr>
        <p:spPr bwMode="auto">
          <a:xfrm flipV="1">
            <a:off x="5791200" y="2286000"/>
            <a:ext cx="152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 flipV="1">
            <a:off x="6553200" y="2362200"/>
            <a:ext cx="12192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16"/>
          <p:cNvSpPr txBox="1">
            <a:spLocks noChangeArrowheads="1"/>
          </p:cNvSpPr>
          <p:nvPr/>
        </p:nvSpPr>
        <p:spPr bwMode="auto">
          <a:xfrm>
            <a:off x="838200" y="4038600"/>
            <a:ext cx="73914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call to fillRect would draw a rectangle at </a:t>
            </a:r>
          </a:p>
          <a:p>
            <a:r>
              <a:rPr lang="en-US" sz="2400">
                <a:solidFill>
                  <a:schemeClr val="accent2"/>
                </a:solidFill>
              </a:rPr>
              <a:t>position 10,50 with a width of 30 and a height</a:t>
            </a:r>
          </a:p>
          <a:p>
            <a:r>
              <a:rPr lang="en-US" sz="2400">
                <a:solidFill>
                  <a:schemeClr val="accent2"/>
                </a:solidFill>
              </a:rPr>
              <a:t>of 70.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198713" name="Group 57"/>
          <p:cNvGraphicFramePr>
            <a:graphicFrameLocks noGrp="1"/>
          </p:cNvGraphicFramePr>
          <p:nvPr/>
        </p:nvGraphicFramePr>
        <p:xfrm>
          <a:off x="609600" y="533400"/>
          <a:ext cx="8077200" cy="385572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drawLine(a,b,c,d)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line starting at point a,b and going to point 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drawRect(x,y,w,h)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unfilled rectangle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fillRect(x,y,w,h)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rectangle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06" name="Text Box 25"/>
          <p:cNvSpPr txBox="1">
            <a:spLocks noChangeArrowheads="1"/>
          </p:cNvSpPr>
          <p:nvPr/>
        </p:nvSpPr>
        <p:spPr bwMode="auto">
          <a:xfrm>
            <a:off x="2514600" y="50292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1751129"/>
            <a:ext cx="50292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 err="1"/>
              <a:t>window.fillRect</a:t>
            </a:r>
            <a:r>
              <a:rPr lang="en-US" dirty="0"/>
              <a:t>(100, 100, 100, 20 );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Color.GRAY</a:t>
            </a:r>
            <a:r>
              <a:rPr lang="en-US" dirty="0"/>
              <a:t>);</a:t>
            </a:r>
          </a:p>
          <a:p>
            <a:r>
              <a:rPr lang="en-US" dirty="0" err="1"/>
              <a:t>window.drawRect</a:t>
            </a:r>
            <a:r>
              <a:rPr lang="en-US" dirty="0"/>
              <a:t>(100,150,50,40);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 err="1"/>
              <a:t>window.fillRect</a:t>
            </a:r>
            <a:r>
              <a:rPr lang="en-US" dirty="0"/>
              <a:t>(100,200,40,40);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 err="1"/>
              <a:t>window.drawRect</a:t>
            </a:r>
            <a:r>
              <a:rPr lang="en-US" dirty="0"/>
              <a:t>(100,250,20,40);</a:t>
            </a:r>
          </a:p>
          <a:p>
            <a:endParaRPr lang="en-US" dirty="0"/>
          </a:p>
          <a:p>
            <a:r>
              <a:rPr lang="en-US" dirty="0" err="1"/>
              <a:t>window.setColor</a:t>
            </a:r>
            <a:r>
              <a:rPr lang="en-US" dirty="0"/>
              <a:t>(</a:t>
            </a:r>
            <a:r>
              <a:rPr lang="en-US" dirty="0" err="1"/>
              <a:t>Color.ORANGE</a:t>
            </a:r>
            <a:r>
              <a:rPr lang="en-US" dirty="0"/>
              <a:t>);</a:t>
            </a:r>
          </a:p>
          <a:p>
            <a:r>
              <a:rPr lang="en-US" dirty="0" err="1"/>
              <a:t>window.fillRect</a:t>
            </a:r>
            <a:r>
              <a:rPr lang="en-US" dirty="0"/>
              <a:t>(100,300,90,20);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Rectangles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92815"/>
            <a:ext cx="2112006" cy="476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1379</TotalTime>
  <Words>1699</Words>
  <Application>Microsoft Office PowerPoint</Application>
  <PresentationFormat>On-screen Show (4:3)</PresentationFormat>
  <Paragraphs>315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Cooper Black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params</dc:title>
  <dc:subject>OOP Parameters</dc:subject>
  <dc:creator>A+ Computer Science</dc:creator>
  <cp:keywords>www.apluscompsci.com</cp:keywords>
  <dc:description>OOP Parameters_x000d_
©A+ Computer Science_x000d_
www.apluscompsci.com</dc:description>
  <cp:lastModifiedBy>Sam Black</cp:lastModifiedBy>
  <cp:revision>403</cp:revision>
  <cp:lastPrinted>2021-10-18T13:52:34Z</cp:lastPrinted>
  <dcterms:created xsi:type="dcterms:W3CDTF">1997-10-20T19:37:18Z</dcterms:created>
  <dcterms:modified xsi:type="dcterms:W3CDTF">2021-10-18T13:52:39Z</dcterms:modified>
  <cp:category>www.apluscompsci.com</cp:category>
</cp:coreProperties>
</file>