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2" r:id="rId2"/>
    <p:sldId id="384" r:id="rId3"/>
    <p:sldId id="389" r:id="rId4"/>
    <p:sldId id="259" r:id="rId5"/>
    <p:sldId id="260" r:id="rId6"/>
    <p:sldId id="390" r:id="rId7"/>
    <p:sldId id="388" r:id="rId8"/>
    <p:sldId id="387" r:id="rId9"/>
    <p:sldId id="391" r:id="rId10"/>
    <p:sldId id="393" r:id="rId11"/>
    <p:sldId id="394" r:id="rId12"/>
    <p:sldId id="395" r:id="rId13"/>
    <p:sldId id="386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>
        <p:scale>
          <a:sx n="106" d="100"/>
          <a:sy n="106" d="100"/>
        </p:scale>
        <p:origin x="5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09:18:0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5 904,'-5'-2'512,"4"1"-208,-2 0-8,2 1 41,-1 0-265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09:18:0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5 904,'-5'-2'512,"4"1"-208,-2 0-8,2 1 41,-1 0-265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09:18:0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5 904,'-5'-2'512,"4"1"-208,-2 0-8,2 1 41,-1 0-265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09:18:0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5 904,'-5'-2'512,"4"1"-208,-2 0-8,2 1 41,-1 0-265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4T09:33:57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4 424,'0'-2'96,"0"1"-96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4T09:47:45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22 3353,'0'0'1029,"-7"-1"-609,7 0-390,0 0-1,0 1 0,0-1 0,0 1 0,0-1 1,0 0-1,0 1 0,0-1 0,0 1 1,0-1-1,0 1 0,0-1 0,0 1 0,1-1 1,-1 1-1,0-1 0,1 1 0,-1-1 1,0 1-1,1-1 0,-1 1 0,0-1 0,1 1 1,-1-1-1,1 1 0,-1 0 0,1-1 1,-1 1-1,1 0 0,-1 0 0,1-1 0,-1 1 1,1 0-1,-1 0 0,1 0 0,-1 0 1,1-1-1,-1 1 0,1 0 0,0 0 0,-1 0 1,1 0-1,-1 0 0,2 1 0,-2-6 173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B47712-8BA4-29ED-BE44-E201B63BB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512334D-7AB1-ECCB-FDBD-CAFDAC72F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11D315-E1F1-ED58-D767-A635AF42D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14/01/2024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D254AC-F6F0-30C3-2868-2C006EDE4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3FE2B0-82CF-AFDE-7B8A-DE277F24C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3584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C14F08-EF2A-888C-AAF3-CE4378F0C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15982CA-4ADD-C689-9937-5952B0BAA6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214090-209B-132B-B91F-94216577C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14/01/2024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2477C3-D1BB-808F-26BC-78D9F115A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F87B18-51CA-32BD-DA6C-67BB530CA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5390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871582D-9F37-00B9-BF31-0817EDDC07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E16CD37-D73F-0D03-B543-F5AA9BBD17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9D25CD-84DD-9F9F-49DF-E149499F8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14/01/2024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34A542-7F60-ECBA-4BAF-788C470F9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9F11B5-402D-4D79-4329-7D6AC0434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9481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C55802-AAA0-8213-216C-C43CEA9C7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114FBF-3A44-1D55-F725-3911E2346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FB3540-607C-5449-5E2A-AD02C763C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14/01/2024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B48651-4471-AD8F-6AB3-E38570375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E23ADF-0D9C-F113-71AF-A2691654D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0107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1D798D-A967-09EB-01B2-D22BCACAE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53D35A4-5031-D30A-D980-DE418AB50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A924ED-A741-9A5B-0D1F-F396E79BC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14/01/2024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55DAED-C46C-CB27-AC0C-E11ACF144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B6C40B-A0AC-FDB4-418B-74E19820F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9645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B53621-AD87-4A72-0FB6-522808366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98E317-E15F-670B-7C88-0D07A2B271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9E7F490-FCD7-6C3E-63E1-B0C293213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278BF1-CDC0-E4EF-75D4-2750DAB8C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14/01/2024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ADAF317-6A9C-0A7E-BDFC-07418DC1B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227DE05-0B71-B4EE-A0A1-60E2DD210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9630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18D1B2-4606-6F99-37F7-B6B48F0BD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85F26C-AECB-657E-F854-61862EE3D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D376CF7-103E-4DFD-7476-D919E7FCDF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A09A6A2-7FA3-528C-FDB6-B01B107A37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DEC9526-1C84-A596-3C84-7654B9AD96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92ECF7E-BF4E-9CD2-28F1-7AA616962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14/01/2024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AAC352D-8E28-8F51-CBD3-BB9C41A96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7C11C81-DF4E-B325-4BDC-C864A023C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1529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4F45AF-E739-81FF-3EB5-B9BC9EF99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05AF7FB-1B95-97C0-220E-6BFB5B690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14/01/2024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C193432-3540-A2EA-EA4D-7412B4E92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A01E0D8-C39F-6EFB-2BBF-DC1CA3BBA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6495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414241E-4E69-D81E-5861-A9E790C0A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14/01/2024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767C6E7-ECF4-4076-7600-D462A1546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83D7639-CE5B-8869-99C7-7D2FC232E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813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1817C5-B1E1-D705-A809-000511F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54F7C6-F7E9-6115-1EAC-9DAE0A89D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85E7E3D-8BFC-5531-41EA-1D13F1403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FF2F993-7C30-5248-ADA6-F27BB85D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14/01/2024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2CB9553-2FCD-53CA-F491-D158D6F4E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3A6F405-3EA9-CD82-0E58-DCD34CC77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8472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FBF4A8-EA02-6107-6458-D377800E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2404136-E1EE-A6F9-99C5-5AA60F463C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6EDA282-CC68-872F-1BF8-3592458B8F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FE954B-B3CD-741C-12F5-D34FA1C27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14/01/2024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037431E-6498-4755-CF6E-269111B23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BE0BF32-8DA8-7E47-14D7-5937B3497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7716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CF63BD2-2050-BDF2-21AF-D0E62CCF7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F89E534-6A67-D42E-9659-38677EEEC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768329-48B9-9BEF-A5B0-0ABD4680A6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CB298-21FC-4E25-9632-945B53CD0465}" type="datetimeFigureOut">
              <a:rPr lang="fr-FR" smtClean="0"/>
              <a:t>14/01/2024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A73F32-A647-9F65-5657-3F472B9F86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CB0197-7FF5-A8EC-BA6F-B3F16A542D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9426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71" Type="http://schemas.openxmlformats.org/officeDocument/2006/relationships/image" Target="../media/image39.png"/><Relationship Id="rId176" Type="http://schemas.openxmlformats.org/officeDocument/2006/relationships/image" Target="../media/image44.png"/><Relationship Id="rId120" Type="http://schemas.openxmlformats.org/officeDocument/2006/relationships/customXml" Target="../ink/ink6.xml"/><Relationship Id="rId175" Type="http://schemas.openxmlformats.org/officeDocument/2006/relationships/image" Target="../media/image43.png"/><Relationship Id="rId170" Type="http://schemas.openxmlformats.org/officeDocument/2006/relationships/image" Target="../media/image38.png"/><Relationship Id="rId2" Type="http://schemas.openxmlformats.org/officeDocument/2006/relationships/customXml" Target="../ink/ink5.xml"/><Relationship Id="rId174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178" Type="http://schemas.openxmlformats.org/officeDocument/2006/relationships/image" Target="../media/image46.png"/><Relationship Id="rId119" Type="http://schemas.openxmlformats.org/officeDocument/2006/relationships/image" Target="../media/image182.png"/><Relationship Id="rId173" Type="http://schemas.openxmlformats.org/officeDocument/2006/relationships/image" Target="../media/image41.png"/><Relationship Id="rId169" Type="http://schemas.openxmlformats.org/officeDocument/2006/relationships/image" Target="../media/image37.png"/><Relationship Id="rId177" Type="http://schemas.openxmlformats.org/officeDocument/2006/relationships/image" Target="../media/image45.png"/><Relationship Id="rId168" Type="http://schemas.openxmlformats.org/officeDocument/2006/relationships/image" Target="../media/image205.png"/><Relationship Id="rId172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3.png"/><Relationship Id="rId7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4.png"/><Relationship Id="rId9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3.png"/><Relationship Id="rId7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4.png"/><Relationship Id="rId9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081719" y="196986"/>
            <a:ext cx="7808068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ERAN-</a:t>
            </a:r>
            <a:r>
              <a:rPr lang="fr-FR" b="1" dirty="0" err="1">
                <a:solidFill>
                  <a:srgbClr val="C00000"/>
                </a:solidFill>
              </a:rPr>
              <a:t>DeepPoly</a:t>
            </a:r>
            <a:endParaRPr lang="fr-FR" b="1" dirty="0">
              <a:solidFill>
                <a:srgbClr val="C00000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EDE64C8-27CF-4318-8EA5-97D2CEBE6BB6}"/>
              </a:ext>
            </a:extLst>
          </p:cNvPr>
          <p:cNvSpPr txBox="1"/>
          <p:nvPr/>
        </p:nvSpPr>
        <p:spPr>
          <a:xfrm>
            <a:off x="580741" y="1332450"/>
            <a:ext cx="958230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DeepPoly</a:t>
            </a:r>
            <a:r>
              <a:rPr lang="fr-FR" sz="2400" dirty="0"/>
              <a:t> Abstraction </a:t>
            </a:r>
            <a:r>
              <a:rPr lang="fr-FR" sz="2400" dirty="0" err="1"/>
              <a:t>idea</a:t>
            </a:r>
            <a:r>
              <a:rPr lang="fr-FR" sz="2400" dirty="0"/>
              <a:t>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very</a:t>
            </a:r>
            <a:r>
              <a:rPr lang="fr-FR" sz="2400" dirty="0"/>
              <a:t> </a:t>
            </a:r>
            <a:r>
              <a:rPr lang="fr-FR" sz="2400" dirty="0" err="1"/>
              <a:t>interesting</a:t>
            </a:r>
            <a:r>
              <a:rPr lang="fr-FR" sz="2400" dirty="0"/>
              <a:t>. </a:t>
            </a:r>
          </a:p>
          <a:p>
            <a:r>
              <a:rPr lang="fr-FR" sz="2400" dirty="0"/>
              <a:t>Very efficient but </a:t>
            </a:r>
            <a:r>
              <a:rPr lang="fr-FR" sz="2400" dirty="0" err="1"/>
              <a:t>sometimes</a:t>
            </a:r>
            <a:r>
              <a:rPr lang="fr-FR" sz="2400" dirty="0"/>
              <a:t> </a:t>
            </a:r>
            <a:r>
              <a:rPr lang="fr-FR" sz="2400" dirty="0" err="1"/>
              <a:t>imprecise</a:t>
            </a:r>
            <a:r>
              <a:rPr lang="fr-FR" sz="2400" dirty="0"/>
              <a:t>.</a:t>
            </a:r>
          </a:p>
          <a:p>
            <a:endParaRPr lang="fr-FR" sz="2400" dirty="0"/>
          </a:p>
          <a:p>
            <a:r>
              <a:rPr lang="fr-FR" sz="2400" dirty="0"/>
              <a:t>Use </a:t>
            </a:r>
            <a:r>
              <a:rPr lang="fr-FR" sz="2400" dirty="0" err="1"/>
              <a:t>that</a:t>
            </a:r>
            <a:r>
              <a:rPr lang="fr-FR" sz="2400" dirty="0"/>
              <a:t> as base + </a:t>
            </a:r>
            <a:r>
              <a:rPr lang="fr-FR" sz="2400" dirty="0" err="1"/>
              <a:t>other</a:t>
            </a:r>
            <a:r>
              <a:rPr lang="fr-FR" sz="2400" dirty="0"/>
              <a:t> techniques to improve the </a:t>
            </a:r>
            <a:r>
              <a:rPr lang="fr-FR" sz="2400" dirty="0" err="1"/>
              <a:t>accuracy</a:t>
            </a:r>
            <a:r>
              <a:rPr lang="fr-FR" sz="2400" dirty="0"/>
              <a:t> </a:t>
            </a:r>
            <a:r>
              <a:rPr lang="fr-FR" sz="2400" dirty="0" err="1"/>
              <a:t>when</a:t>
            </a:r>
            <a:r>
              <a:rPr lang="fr-FR" sz="2400" dirty="0"/>
              <a:t> </a:t>
            </a:r>
            <a:r>
              <a:rPr lang="fr-FR" sz="2400" dirty="0" err="1"/>
              <a:t>needed</a:t>
            </a:r>
            <a:r>
              <a:rPr lang="fr-FR" sz="2400" dirty="0"/>
              <a:t>.</a:t>
            </a:r>
          </a:p>
          <a:p>
            <a:endParaRPr lang="fr-FR" sz="2400" dirty="0"/>
          </a:p>
          <a:p>
            <a:r>
              <a:rPr lang="fr-FR" sz="2400" b="1" dirty="0"/>
              <a:t>Main issue:</a:t>
            </a:r>
          </a:p>
          <a:p>
            <a:endParaRPr lang="fr-FR" sz="2400" dirty="0"/>
          </a:p>
        </p:txBody>
      </p:sp>
      <p:sp>
        <p:nvSpPr>
          <p:cNvPr id="11" name="Oval 21">
            <a:extLst>
              <a:ext uri="{FF2B5EF4-FFF2-40B4-BE49-F238E27FC236}">
                <a16:creationId xmlns:a16="http://schemas.microsoft.com/office/drawing/2014/main" id="{65D35270-9841-EA7F-C49C-7043A4FC3029}"/>
              </a:ext>
            </a:extLst>
          </p:cNvPr>
          <p:cNvSpPr/>
          <p:nvPr/>
        </p:nvSpPr>
        <p:spPr>
          <a:xfrm>
            <a:off x="4957496" y="3938502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22">
            <a:extLst>
              <a:ext uri="{FF2B5EF4-FFF2-40B4-BE49-F238E27FC236}">
                <a16:creationId xmlns:a16="http://schemas.microsoft.com/office/drawing/2014/main" id="{49F172AD-9325-DE3D-9DA8-1E40C3BF77AD}"/>
              </a:ext>
            </a:extLst>
          </p:cNvPr>
          <p:cNvSpPr/>
          <p:nvPr/>
        </p:nvSpPr>
        <p:spPr>
          <a:xfrm>
            <a:off x="4957492" y="5484505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25">
            <a:extLst>
              <a:ext uri="{FF2B5EF4-FFF2-40B4-BE49-F238E27FC236}">
                <a16:creationId xmlns:a16="http://schemas.microsoft.com/office/drawing/2014/main" id="{2866E9DE-0A6B-A8C2-CA3B-452809E9DEA9}"/>
              </a:ext>
            </a:extLst>
          </p:cNvPr>
          <p:cNvCxnSpPr/>
          <p:nvPr/>
        </p:nvCxnSpPr>
        <p:spPr>
          <a:xfrm>
            <a:off x="5531357" y="5726970"/>
            <a:ext cx="1260000" cy="0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36">
            <a:extLst>
              <a:ext uri="{FF2B5EF4-FFF2-40B4-BE49-F238E27FC236}">
                <a16:creationId xmlns:a16="http://schemas.microsoft.com/office/drawing/2014/main" id="{811E1133-EF5F-1044-E043-E48600F11D1C}"/>
              </a:ext>
            </a:extLst>
          </p:cNvPr>
          <p:cNvCxnSpPr/>
          <p:nvPr/>
        </p:nvCxnSpPr>
        <p:spPr>
          <a:xfrm>
            <a:off x="5531362" y="4156364"/>
            <a:ext cx="1261334" cy="0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38">
                <a:extLst>
                  <a:ext uri="{FF2B5EF4-FFF2-40B4-BE49-F238E27FC236}">
                    <a16:creationId xmlns:a16="http://schemas.microsoft.com/office/drawing/2014/main" id="{AB7189EB-429E-111E-F119-E19BFD6F2C17}"/>
                  </a:ext>
                </a:extLst>
              </p:cNvPr>
              <p:cNvSpPr txBox="1"/>
              <p:nvPr/>
            </p:nvSpPr>
            <p:spPr>
              <a:xfrm>
                <a:off x="5657777" y="5822230"/>
                <a:ext cx="79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38">
                <a:extLst>
                  <a:ext uri="{FF2B5EF4-FFF2-40B4-BE49-F238E27FC236}">
                    <a16:creationId xmlns:a16="http://schemas.microsoft.com/office/drawing/2014/main" id="{AB7189EB-429E-111E-F119-E19BFD6F2C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7777" y="5822230"/>
                <a:ext cx="796693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Oval 56">
            <a:extLst>
              <a:ext uri="{FF2B5EF4-FFF2-40B4-BE49-F238E27FC236}">
                <a16:creationId xmlns:a16="http://schemas.microsoft.com/office/drawing/2014/main" id="{AFF10160-56C0-2695-DD2C-6D0B0EDEDC39}"/>
              </a:ext>
            </a:extLst>
          </p:cNvPr>
          <p:cNvSpPr/>
          <p:nvPr/>
        </p:nvSpPr>
        <p:spPr>
          <a:xfrm>
            <a:off x="3122312" y="3853828"/>
            <a:ext cx="540000" cy="540000"/>
          </a:xfrm>
          <a:prstGeom prst="ellipse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57">
            <a:extLst>
              <a:ext uri="{FF2B5EF4-FFF2-40B4-BE49-F238E27FC236}">
                <a16:creationId xmlns:a16="http://schemas.microsoft.com/office/drawing/2014/main" id="{A7B77754-6334-7E64-E282-5B130724D0A6}"/>
              </a:ext>
            </a:extLst>
          </p:cNvPr>
          <p:cNvSpPr/>
          <p:nvPr/>
        </p:nvSpPr>
        <p:spPr>
          <a:xfrm>
            <a:off x="3088446" y="5552230"/>
            <a:ext cx="540000" cy="540000"/>
          </a:xfrm>
          <a:prstGeom prst="ellipse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58">
            <a:extLst>
              <a:ext uri="{FF2B5EF4-FFF2-40B4-BE49-F238E27FC236}">
                <a16:creationId xmlns:a16="http://schemas.microsoft.com/office/drawing/2014/main" id="{26BE0E49-28F9-07C5-B056-F1354644FEDC}"/>
              </a:ext>
            </a:extLst>
          </p:cNvPr>
          <p:cNvCxnSpPr/>
          <p:nvPr/>
        </p:nvCxnSpPr>
        <p:spPr>
          <a:xfrm>
            <a:off x="3696178" y="4140761"/>
            <a:ext cx="1261334" cy="0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59">
            <a:extLst>
              <a:ext uri="{FF2B5EF4-FFF2-40B4-BE49-F238E27FC236}">
                <a16:creationId xmlns:a16="http://schemas.microsoft.com/office/drawing/2014/main" id="{1CCBE1AF-B863-3FEB-9C38-962F7462CE7E}"/>
              </a:ext>
            </a:extLst>
          </p:cNvPr>
          <p:cNvCxnSpPr/>
          <p:nvPr/>
        </p:nvCxnSpPr>
        <p:spPr>
          <a:xfrm>
            <a:off x="3645379" y="5771431"/>
            <a:ext cx="1260000" cy="0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62">
                <a:extLst>
                  <a:ext uri="{FF2B5EF4-FFF2-40B4-BE49-F238E27FC236}">
                    <a16:creationId xmlns:a16="http://schemas.microsoft.com/office/drawing/2014/main" id="{63512305-8AA1-FBBC-E46D-417EC189426B}"/>
                  </a:ext>
                </a:extLst>
              </p:cNvPr>
              <p:cNvSpPr txBox="1"/>
              <p:nvPr/>
            </p:nvSpPr>
            <p:spPr>
              <a:xfrm>
                <a:off x="3170446" y="3907828"/>
                <a:ext cx="4719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1" name="TextBox 62">
                <a:extLst>
                  <a:ext uri="{FF2B5EF4-FFF2-40B4-BE49-F238E27FC236}">
                    <a16:creationId xmlns:a16="http://schemas.microsoft.com/office/drawing/2014/main" id="{63512305-8AA1-FBBC-E46D-417EC18942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0446" y="3907828"/>
                <a:ext cx="47198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63">
                <a:extLst>
                  <a:ext uri="{FF2B5EF4-FFF2-40B4-BE49-F238E27FC236}">
                    <a16:creationId xmlns:a16="http://schemas.microsoft.com/office/drawing/2014/main" id="{8FDF1DE4-9D65-95FB-9445-BCB5F88F2BC6}"/>
                  </a:ext>
                </a:extLst>
              </p:cNvPr>
              <p:cNvSpPr txBox="1"/>
              <p:nvPr/>
            </p:nvSpPr>
            <p:spPr>
              <a:xfrm>
                <a:off x="3136580" y="5606230"/>
                <a:ext cx="4773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2" name="TextBox 63">
                <a:extLst>
                  <a:ext uri="{FF2B5EF4-FFF2-40B4-BE49-F238E27FC236}">
                    <a16:creationId xmlns:a16="http://schemas.microsoft.com/office/drawing/2014/main" id="{8FDF1DE4-9D65-95FB-9445-BCB5F88F2B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6580" y="5606230"/>
                <a:ext cx="47731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64">
                <a:extLst>
                  <a:ext uri="{FF2B5EF4-FFF2-40B4-BE49-F238E27FC236}">
                    <a16:creationId xmlns:a16="http://schemas.microsoft.com/office/drawing/2014/main" id="{8142B2EA-7E3D-B532-021B-BEA81BC7065C}"/>
                  </a:ext>
                </a:extLst>
              </p:cNvPr>
              <p:cNvSpPr txBox="1"/>
              <p:nvPr/>
            </p:nvSpPr>
            <p:spPr>
              <a:xfrm>
                <a:off x="4019112" y="3727583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3" name="TextBox 64">
                <a:extLst>
                  <a:ext uri="{FF2B5EF4-FFF2-40B4-BE49-F238E27FC236}">
                    <a16:creationId xmlns:a16="http://schemas.microsoft.com/office/drawing/2014/main" id="{8142B2EA-7E3D-B532-021B-BEA81BC706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9112" y="3727583"/>
                <a:ext cx="37702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65">
                <a:extLst>
                  <a:ext uri="{FF2B5EF4-FFF2-40B4-BE49-F238E27FC236}">
                    <a16:creationId xmlns:a16="http://schemas.microsoft.com/office/drawing/2014/main" id="{40FC8579-D659-245C-8E6C-F2F3687C9EE9}"/>
                  </a:ext>
                </a:extLst>
              </p:cNvPr>
              <p:cNvSpPr txBox="1"/>
              <p:nvPr/>
            </p:nvSpPr>
            <p:spPr>
              <a:xfrm>
                <a:off x="3951247" y="5833693"/>
                <a:ext cx="5501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−1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4" name="TextBox 65">
                <a:extLst>
                  <a:ext uri="{FF2B5EF4-FFF2-40B4-BE49-F238E27FC236}">
                    <a16:creationId xmlns:a16="http://schemas.microsoft.com/office/drawing/2014/main" id="{40FC8579-D659-245C-8E6C-F2F3687C9E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1247" y="5833693"/>
                <a:ext cx="55015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66">
                <a:extLst>
                  <a:ext uri="{FF2B5EF4-FFF2-40B4-BE49-F238E27FC236}">
                    <a16:creationId xmlns:a16="http://schemas.microsoft.com/office/drawing/2014/main" id="{641B0FF7-5267-66DF-535B-6140D08E9B8A}"/>
                  </a:ext>
                </a:extLst>
              </p:cNvPr>
              <p:cNvSpPr txBox="1"/>
              <p:nvPr/>
            </p:nvSpPr>
            <p:spPr>
              <a:xfrm>
                <a:off x="3603114" y="5001430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5" name="TextBox 66">
                <a:extLst>
                  <a:ext uri="{FF2B5EF4-FFF2-40B4-BE49-F238E27FC236}">
                    <a16:creationId xmlns:a16="http://schemas.microsoft.com/office/drawing/2014/main" id="{641B0FF7-5267-66DF-535B-6140D08E9B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3114" y="5001430"/>
                <a:ext cx="37702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67">
                <a:extLst>
                  <a:ext uri="{FF2B5EF4-FFF2-40B4-BE49-F238E27FC236}">
                    <a16:creationId xmlns:a16="http://schemas.microsoft.com/office/drawing/2014/main" id="{F98CF65F-ACA3-C2F4-8345-20A03F183DE8}"/>
                  </a:ext>
                </a:extLst>
              </p:cNvPr>
              <p:cNvSpPr txBox="1"/>
              <p:nvPr/>
            </p:nvSpPr>
            <p:spPr>
              <a:xfrm>
                <a:off x="3872012" y="4256662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6" name="TextBox 67">
                <a:extLst>
                  <a:ext uri="{FF2B5EF4-FFF2-40B4-BE49-F238E27FC236}">
                    <a16:creationId xmlns:a16="http://schemas.microsoft.com/office/drawing/2014/main" id="{F98CF65F-ACA3-C2F4-8345-20A03F183D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2012" y="4256662"/>
                <a:ext cx="37702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Connector 68">
            <a:extLst>
              <a:ext uri="{FF2B5EF4-FFF2-40B4-BE49-F238E27FC236}">
                <a16:creationId xmlns:a16="http://schemas.microsoft.com/office/drawing/2014/main" id="{B6B29B15-C57C-F2CD-CB1F-502521186B03}"/>
              </a:ext>
            </a:extLst>
          </p:cNvPr>
          <p:cNvCxnSpPr/>
          <p:nvPr/>
        </p:nvCxnSpPr>
        <p:spPr>
          <a:xfrm>
            <a:off x="3634033" y="4247015"/>
            <a:ext cx="1368000" cy="1368000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70">
            <a:extLst>
              <a:ext uri="{FF2B5EF4-FFF2-40B4-BE49-F238E27FC236}">
                <a16:creationId xmlns:a16="http://schemas.microsoft.com/office/drawing/2014/main" id="{E2B5DDA9-873F-A300-5F9C-45F265F8CF89}"/>
              </a:ext>
            </a:extLst>
          </p:cNvPr>
          <p:cNvCxnSpPr/>
          <p:nvPr/>
        </p:nvCxnSpPr>
        <p:spPr>
          <a:xfrm flipV="1">
            <a:off x="3583231" y="4280883"/>
            <a:ext cx="1368000" cy="1368000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DF1BF95E-9202-01F0-210A-2E4DEACF6527}"/>
                  </a:ext>
                </a:extLst>
              </p:cNvPr>
              <p:cNvSpPr txBox="1"/>
              <p:nvPr/>
            </p:nvSpPr>
            <p:spPr>
              <a:xfrm>
                <a:off x="2766631" y="3437207"/>
                <a:ext cx="11710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b="0" i="1" baseline="-2500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[−1,1]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DF1BF95E-9202-01F0-210A-2E4DEACF65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6631" y="3437207"/>
                <a:ext cx="1171090" cy="276999"/>
              </a:xfrm>
              <a:prstGeom prst="rect">
                <a:avLst/>
              </a:prstGeom>
              <a:blipFill>
                <a:blip r:embed="rId9"/>
                <a:stretch>
                  <a:fillRect t="-4444" r="-4688" b="-3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F8381AEA-2E4D-379D-344E-8944C1A7BCB5}"/>
                  </a:ext>
                </a:extLst>
              </p:cNvPr>
              <p:cNvSpPr txBox="1"/>
              <p:nvPr/>
            </p:nvSpPr>
            <p:spPr>
              <a:xfrm>
                <a:off x="2820895" y="6333680"/>
                <a:ext cx="11710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b="0" i="1" baseline="-2500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[−1,1]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F8381AEA-2E4D-379D-344E-8944C1A7BC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0895" y="6333680"/>
                <a:ext cx="1171090" cy="276999"/>
              </a:xfrm>
              <a:prstGeom prst="rect">
                <a:avLst/>
              </a:prstGeom>
              <a:blipFill>
                <a:blip r:embed="rId10"/>
                <a:stretch>
                  <a:fillRect t="-4444" r="-4688" b="-3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8">
                <a:extLst>
                  <a:ext uri="{FF2B5EF4-FFF2-40B4-BE49-F238E27FC236}">
                    <a16:creationId xmlns:a16="http://schemas.microsoft.com/office/drawing/2014/main" id="{118423B4-59F1-3177-DB6B-D9889E507B20}"/>
                  </a:ext>
                </a:extLst>
              </p:cNvPr>
              <p:cNvSpPr txBox="1"/>
              <p:nvPr/>
            </p:nvSpPr>
            <p:spPr>
              <a:xfrm>
                <a:off x="5582408" y="3814975"/>
                <a:ext cx="79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8">
                <a:extLst>
                  <a:ext uri="{FF2B5EF4-FFF2-40B4-BE49-F238E27FC236}">
                    <a16:creationId xmlns:a16="http://schemas.microsoft.com/office/drawing/2014/main" id="{118423B4-59F1-3177-DB6B-D9889E507B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2408" y="3814975"/>
                <a:ext cx="796693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156A8C62-AC29-4F0D-2867-1D6433E02757}"/>
                  </a:ext>
                </a:extLst>
              </p:cNvPr>
              <p:cNvSpPr txBox="1"/>
              <p:nvPr/>
            </p:nvSpPr>
            <p:spPr>
              <a:xfrm>
                <a:off x="4510233" y="3381731"/>
                <a:ext cx="11558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𝑤</m:t>
                          </m:r>
                        </m:sup>
                      </m:sSubSup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[−2,2]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156A8C62-AC29-4F0D-2867-1D6433E027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0233" y="3381731"/>
                <a:ext cx="1155894" cy="276999"/>
              </a:xfrm>
              <a:prstGeom prst="rect">
                <a:avLst/>
              </a:prstGeom>
              <a:blipFill>
                <a:blip r:embed="rId12"/>
                <a:stretch>
                  <a:fillRect l="-2116" t="-4444" r="-6878" b="-3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CF1D928B-E67D-C5A8-A277-4C1B263F4FA3}"/>
                  </a:ext>
                </a:extLst>
              </p:cNvPr>
              <p:cNvSpPr txBox="1"/>
              <p:nvPr/>
            </p:nvSpPr>
            <p:spPr>
              <a:xfrm>
                <a:off x="4526087" y="6368983"/>
                <a:ext cx="12071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𝑤</m:t>
                          </m:r>
                        </m:sup>
                      </m:sSub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[−2,2]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CF1D928B-E67D-C5A8-A277-4C1B263F4F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6087" y="6368983"/>
                <a:ext cx="1207190" cy="276999"/>
              </a:xfrm>
              <a:prstGeom prst="rect">
                <a:avLst/>
              </a:prstGeom>
              <a:blipFill>
                <a:blip r:embed="rId13"/>
                <a:stretch>
                  <a:fillRect l="-2020" t="-4444" r="-6566" b="-3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1">
                <a:extLst>
                  <a:ext uri="{FF2B5EF4-FFF2-40B4-BE49-F238E27FC236}">
                    <a16:creationId xmlns:a16="http://schemas.microsoft.com/office/drawing/2014/main" id="{55C69A9D-B464-4DF9-187F-BA41D0256DE8}"/>
                  </a:ext>
                </a:extLst>
              </p:cNvPr>
              <p:cNvSpPr txBox="1"/>
              <p:nvPr/>
            </p:nvSpPr>
            <p:spPr>
              <a:xfrm>
                <a:off x="5012052" y="3998043"/>
                <a:ext cx="582980" cy="4014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p>
                          </m:sSubSup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1">
                <a:extLst>
                  <a:ext uri="{FF2B5EF4-FFF2-40B4-BE49-F238E27FC236}">
                    <a16:creationId xmlns:a16="http://schemas.microsoft.com/office/drawing/2014/main" id="{55C69A9D-B464-4DF9-187F-BA41D0256D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2052" y="3998043"/>
                <a:ext cx="582980" cy="40145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1">
                <a:extLst>
                  <a:ext uri="{FF2B5EF4-FFF2-40B4-BE49-F238E27FC236}">
                    <a16:creationId xmlns:a16="http://schemas.microsoft.com/office/drawing/2014/main" id="{E9BB1AF0-EA86-345F-3703-AC8C89827419}"/>
                  </a:ext>
                </a:extLst>
              </p:cNvPr>
              <p:cNvSpPr txBox="1"/>
              <p:nvPr/>
            </p:nvSpPr>
            <p:spPr>
              <a:xfrm>
                <a:off x="5001167" y="5541417"/>
                <a:ext cx="582980" cy="3994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p>
                          </m:sSubSup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1">
                <a:extLst>
                  <a:ext uri="{FF2B5EF4-FFF2-40B4-BE49-F238E27FC236}">
                    <a16:creationId xmlns:a16="http://schemas.microsoft.com/office/drawing/2014/main" id="{E9BB1AF0-EA86-345F-3703-AC8C898274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1167" y="5541417"/>
                <a:ext cx="582980" cy="39946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E690A8B1-5149-DAC5-8317-6471CE8669CB}"/>
              </a:ext>
            </a:extLst>
          </p:cNvPr>
          <p:cNvCxnSpPr>
            <a:cxnSpLocks/>
          </p:cNvCxnSpPr>
          <p:nvPr/>
        </p:nvCxnSpPr>
        <p:spPr>
          <a:xfrm flipH="1" flipV="1">
            <a:off x="5733277" y="3520230"/>
            <a:ext cx="2037380" cy="1533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00B77AD8-0EDC-C7DC-77D4-46EC8D0CBA05}"/>
              </a:ext>
            </a:extLst>
          </p:cNvPr>
          <p:cNvCxnSpPr>
            <a:cxnSpLocks/>
            <a:endCxn id="35" idx="3"/>
          </p:cNvCxnSpPr>
          <p:nvPr/>
        </p:nvCxnSpPr>
        <p:spPr>
          <a:xfrm flipH="1">
            <a:off x="5733277" y="5054092"/>
            <a:ext cx="2037380" cy="1453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57A9B0EF-E767-531D-1503-082084ABA2A2}"/>
                  </a:ext>
                </a:extLst>
              </p:cNvPr>
              <p:cNvSpPr txBox="1"/>
              <p:nvPr/>
            </p:nvSpPr>
            <p:spPr>
              <a:xfrm>
                <a:off x="7570087" y="4000179"/>
                <a:ext cx="4597925" cy="2308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Computed/</a:t>
                </a:r>
                <a:r>
                  <a:rPr lang="fr-FR" dirty="0" err="1"/>
                  <a:t>represented</a:t>
                </a:r>
                <a:r>
                  <a:rPr lang="fr-FR" dirty="0"/>
                  <a:t> </a:t>
                </a:r>
                <a:r>
                  <a:rPr lang="fr-FR" dirty="0" err="1"/>
                  <a:t>independantly</a:t>
                </a:r>
                <a:r>
                  <a:rPr lang="fr-FR" dirty="0"/>
                  <a:t>, </a:t>
                </a:r>
              </a:p>
              <a:p>
                <a:r>
                  <a:rPr lang="fr-FR" dirty="0"/>
                  <a:t>But not </a:t>
                </a:r>
                <a:r>
                  <a:rPr lang="fr-FR" dirty="0" err="1"/>
                  <a:t>independant</a:t>
                </a:r>
                <a:r>
                  <a:rPr lang="fr-FR" dirty="0"/>
                  <a:t>:</a:t>
                </a:r>
              </a:p>
              <a:p>
                <a:r>
                  <a:rPr lang="fr-FR" dirty="0"/>
                  <a:t>e.g. </a:t>
                </a:r>
                <a:r>
                  <a:rPr lang="fr-FR" dirty="0" err="1"/>
                  <a:t>when</a:t>
                </a:r>
                <a:r>
                  <a:rPr lang="fr-FR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𝑤</m:t>
                        </m:r>
                      </m:sup>
                    </m:sSubSup>
                  </m:oMath>
                </a14:m>
                <a:r>
                  <a:rPr lang="fr-FR" dirty="0"/>
                  <a:t>=2, </a:t>
                </a:r>
                <a:r>
                  <a:rPr lang="fr-FR" dirty="0" err="1"/>
                  <a:t>we</a:t>
                </a:r>
                <a:r>
                  <a:rPr lang="fr-FR" dirty="0"/>
                  <a:t> have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𝑤</m:t>
                        </m:r>
                      </m:sup>
                    </m:sSubSup>
                  </m:oMath>
                </a14:m>
                <a:r>
                  <a:rPr lang="fr-FR" dirty="0"/>
                  <a:t> = 0.</a:t>
                </a:r>
              </a:p>
              <a:p>
                <a:endParaRPr lang="fr-FR" dirty="0"/>
              </a:p>
              <a:p>
                <a:r>
                  <a:rPr lang="fr-FR" dirty="0"/>
                  <a:t>2 solutions: </a:t>
                </a:r>
              </a:p>
              <a:p>
                <a:r>
                  <a:rPr lang="fr-FR" dirty="0" err="1"/>
                  <a:t>Keep</a:t>
                </a:r>
                <a:r>
                  <a:rPr lang="fr-FR" dirty="0"/>
                  <a:t> </a:t>
                </a:r>
                <a:r>
                  <a:rPr lang="fr-FR" dirty="0" err="1"/>
                  <a:t>some</a:t>
                </a:r>
                <a:r>
                  <a:rPr lang="fr-FR" dirty="0"/>
                  <a:t> </a:t>
                </a:r>
                <a:r>
                  <a:rPr lang="fr-FR" dirty="0" err="1"/>
                  <a:t>dependencies</a:t>
                </a:r>
                <a:r>
                  <a:rPr lang="fr-FR" dirty="0"/>
                  <a:t> – PRIMA abstraction.</a:t>
                </a:r>
              </a:p>
              <a:p>
                <a:r>
                  <a:rPr lang="fr-FR" dirty="0"/>
                  <a:t>Or</a:t>
                </a:r>
              </a:p>
              <a:p>
                <a:r>
                  <a:rPr lang="fr-FR" dirty="0" err="1"/>
                  <a:t>Better</a:t>
                </a:r>
                <a:r>
                  <a:rPr lang="fr-FR" dirty="0"/>
                  <a:t> network abstraction</a:t>
                </a:r>
              </a:p>
            </p:txBody>
          </p:sp>
        </mc:Choice>
        <mc:Fallback xmlns="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57A9B0EF-E767-531D-1503-082084ABA2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0087" y="4000179"/>
                <a:ext cx="4597925" cy="2308324"/>
              </a:xfrm>
              <a:prstGeom prst="rect">
                <a:avLst/>
              </a:prstGeom>
              <a:blipFill>
                <a:blip r:embed="rId16"/>
                <a:stretch>
                  <a:fillRect l="-1194" t="-1319" r="-531" b="-316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9047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ADFD4CDF-DD78-C194-F292-49882BCC1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319063"/>
              </p:ext>
            </p:extLst>
          </p:nvPr>
        </p:nvGraphicFramePr>
        <p:xfrm>
          <a:off x="201337" y="563880"/>
          <a:ext cx="11500061" cy="580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6263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3191073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852725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number certif images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Time per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Eran</a:t>
                      </a:r>
                      <a:r>
                        <a:rPr lang="fr-FR" sz="1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(</a:t>
                      </a:r>
                      <a:r>
                        <a:rPr lang="fr-FR" sz="180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DeepPoly</a:t>
                      </a:r>
                      <a:r>
                        <a:rPr lang="fr-FR" sz="1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25.9 %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17s per image (</a:t>
                      </a:r>
                      <a:r>
                        <a:rPr lang="fr-FR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our</a:t>
                      </a:r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fr-FR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implem</a:t>
                      </a:r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Refined</a:t>
                      </a:r>
                      <a:r>
                        <a:rPr lang="fr-FR" dirty="0"/>
                        <a:t> PRIMA 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62.4%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395s per image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GPU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New_adapt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compensate</a:t>
                      </a:r>
                      <a:endParaRPr lang="fr-FR" b="1" dirty="0">
                        <a:solidFill>
                          <a:srgbClr val="C0000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b="1" dirty="0">
                        <a:solidFill>
                          <a:srgbClr val="C0000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Stop at 0/2 for fast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b="1" dirty="0">
                        <a:solidFill>
                          <a:srgbClr val="C0000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Stop at 1/4 for slow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1) 72 - 78 /100</a:t>
                      </a:r>
                    </a:p>
                    <a:p>
                      <a:r>
                        <a:rPr lang="fr-FR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2) 73 - 79/100</a:t>
                      </a:r>
                    </a:p>
                    <a:p>
                      <a:r>
                        <a:rPr lang="fr-FR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3) 74 - 77/100</a:t>
                      </a:r>
                    </a:p>
                    <a:p>
                      <a:r>
                        <a:rPr lang="fr-FR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4) 68 - 80 /100</a:t>
                      </a:r>
                    </a:p>
                    <a:p>
                      <a:r>
                        <a:rPr lang="fr-FR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5) 52 - 78 /100</a:t>
                      </a:r>
                    </a:p>
                    <a:p>
                      <a:r>
                        <a:rPr lang="fr-FR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6) 70 – 75 / 100</a:t>
                      </a:r>
                    </a:p>
                    <a:p>
                      <a:r>
                        <a:rPr lang="fr-FR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7) 54 – 84 /100</a:t>
                      </a:r>
                    </a:p>
                    <a:p>
                      <a:r>
                        <a:rPr lang="fr-FR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8) 79 – 85 /100</a:t>
                      </a:r>
                    </a:p>
                    <a:p>
                      <a:r>
                        <a:rPr lang="fr-FR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9) 79 – 82 /100</a:t>
                      </a:r>
                    </a:p>
                    <a:p>
                      <a:r>
                        <a:rPr lang="fr-FR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10) 60 – 73 /100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310s-472s</a:t>
                      </a:r>
                    </a:p>
                    <a:p>
                      <a:r>
                        <a:rPr lang="fr-FR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349s-524s</a:t>
                      </a:r>
                    </a:p>
                    <a:p>
                      <a:r>
                        <a:rPr lang="fr-FR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297s-506s</a:t>
                      </a:r>
                    </a:p>
                    <a:p>
                      <a:r>
                        <a:rPr lang="fr-FR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354s-620s</a:t>
                      </a:r>
                      <a:endParaRPr lang="fr-FR" b="1" dirty="0">
                        <a:solidFill>
                          <a:srgbClr val="C00000"/>
                        </a:solidFill>
                      </a:endParaRPr>
                    </a:p>
                    <a:p>
                      <a:r>
                        <a:rPr lang="fr-FR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174s – 598s</a:t>
                      </a:r>
                    </a:p>
                    <a:p>
                      <a:r>
                        <a:rPr lang="fr-FR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291s - 454s</a:t>
                      </a:r>
                    </a:p>
                    <a:p>
                      <a:r>
                        <a:rPr lang="fr-FR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174s – 586s</a:t>
                      </a:r>
                    </a:p>
                    <a:p>
                      <a:r>
                        <a:rPr lang="fr-FR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363s – 522s</a:t>
                      </a:r>
                    </a:p>
                    <a:p>
                      <a:r>
                        <a:rPr lang="fr-FR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395s – 557s</a:t>
                      </a:r>
                    </a:p>
                    <a:p>
                      <a:r>
                        <a:rPr lang="fr-FR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258s – 521s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437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New_adapt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compensate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fast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68.1% /1000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297s /1000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583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New_adapt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compensate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fast+slow</a:t>
                      </a:r>
                      <a:endParaRPr lang="fr-FR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79.1% /1000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535s /1000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879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Vericompensate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(fast),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old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72.6% (363/500) - 77/100 first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480s- per image NO GPU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826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Standard Beta Crown (BAB)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?s per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853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Refined</a:t>
                      </a:r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Beta Crown (</a:t>
                      </a:r>
                      <a:r>
                        <a:rPr lang="fr-FR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refined</a:t>
                      </a:r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BAB)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73.5%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95s per image </a:t>
                      </a:r>
                      <a:r>
                        <a:rPr lang="fr-FR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with</a:t>
                      </a:r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GPU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467182"/>
                  </a:ext>
                </a:extLst>
              </a:tr>
            </a:tbl>
          </a:graphicData>
        </a:graphic>
      </p:graphicFrame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3088778" y="71122"/>
            <a:ext cx="3981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8x200, Over 1000 images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14:cNvPr>
              <p14:cNvContentPartPr/>
              <p14:nvPr/>
            </p14:nvContentPartPr>
            <p14:xfrm>
              <a:off x="9856894" y="4601535"/>
              <a:ext cx="4680" cy="180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47894" y="4592535"/>
                <a:ext cx="2232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62F7F30-5381-AE7C-27F9-B3BBD0C37EFC}"/>
              </a:ext>
            </a:extLst>
          </p:cNvPr>
          <p:cNvSpPr txBox="1"/>
          <p:nvPr/>
        </p:nvSpPr>
        <p:spPr>
          <a:xfrm>
            <a:off x="7706759" y="85665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0.015</a:t>
            </a:r>
          </a:p>
        </p:txBody>
      </p:sp>
    </p:spTree>
    <p:extLst>
      <p:ext uri="{BB962C8B-B14F-4D97-AF65-F5344CB8AC3E}">
        <p14:creationId xmlns:p14="http://schemas.microsoft.com/office/powerpoint/2010/main" val="572571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A5B103-927A-AB83-2E76-68ACCCF7C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Overall</a:t>
            </a:r>
            <a:r>
              <a:rPr lang="fr-FR" dirty="0"/>
              <a:t> </a:t>
            </a:r>
            <a:r>
              <a:rPr lang="fr-FR" dirty="0" err="1"/>
              <a:t>Recap</a:t>
            </a:r>
            <a:endParaRPr lang="fr-FR" dirty="0"/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770946E4-6F4A-C224-1E6D-38AB64FB21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6403712"/>
              </p:ext>
            </p:extLst>
          </p:nvPr>
        </p:nvGraphicFramePr>
        <p:xfrm>
          <a:off x="162838" y="1909638"/>
          <a:ext cx="11943568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559">
                  <a:extLst>
                    <a:ext uri="{9D8B030D-6E8A-4147-A177-3AD203B41FA5}">
                      <a16:colId xmlns:a16="http://schemas.microsoft.com/office/drawing/2014/main" val="2990901885"/>
                    </a:ext>
                  </a:extLst>
                </a:gridCol>
                <a:gridCol w="1365337">
                  <a:extLst>
                    <a:ext uri="{9D8B030D-6E8A-4147-A177-3AD203B41FA5}">
                      <a16:colId xmlns:a16="http://schemas.microsoft.com/office/drawing/2014/main" val="440124593"/>
                    </a:ext>
                  </a:extLst>
                </a:gridCol>
                <a:gridCol w="1546965">
                  <a:extLst>
                    <a:ext uri="{9D8B030D-6E8A-4147-A177-3AD203B41FA5}">
                      <a16:colId xmlns:a16="http://schemas.microsoft.com/office/drawing/2014/main" val="4091603951"/>
                    </a:ext>
                  </a:extLst>
                </a:gridCol>
                <a:gridCol w="1534438">
                  <a:extLst>
                    <a:ext uri="{9D8B030D-6E8A-4147-A177-3AD203B41FA5}">
                      <a16:colId xmlns:a16="http://schemas.microsoft.com/office/drawing/2014/main" val="2146285942"/>
                    </a:ext>
                  </a:extLst>
                </a:gridCol>
                <a:gridCol w="1647173">
                  <a:extLst>
                    <a:ext uri="{9D8B030D-6E8A-4147-A177-3AD203B41FA5}">
                      <a16:colId xmlns:a16="http://schemas.microsoft.com/office/drawing/2014/main" val="3861335404"/>
                    </a:ext>
                  </a:extLst>
                </a:gridCol>
                <a:gridCol w="1753643">
                  <a:extLst>
                    <a:ext uri="{9D8B030D-6E8A-4147-A177-3AD203B41FA5}">
                      <a16:colId xmlns:a16="http://schemas.microsoft.com/office/drawing/2014/main" val="3458033308"/>
                    </a:ext>
                  </a:extLst>
                </a:gridCol>
                <a:gridCol w="3225453">
                  <a:extLst>
                    <a:ext uri="{9D8B030D-6E8A-4147-A177-3AD203B41FA5}">
                      <a16:colId xmlns:a16="http://schemas.microsoft.com/office/drawing/2014/main" val="24153783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DeepPoly</a:t>
                      </a:r>
                      <a:endParaRPr lang="fr-FR" dirty="0"/>
                    </a:p>
                    <a:p>
                      <a:r>
                        <a:rPr lang="fr-FR" dirty="0"/>
                        <a:t>Our </a:t>
                      </a:r>
                      <a:r>
                        <a:rPr lang="fr-FR" dirty="0" err="1"/>
                        <a:t>imp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PRIMA 2021</a:t>
                      </a:r>
                    </a:p>
                    <a:p>
                      <a:r>
                        <a:rPr lang="fr-FR" dirty="0" err="1"/>
                        <a:t>refined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VeryCompFast</a:t>
                      </a:r>
                      <a:endParaRPr lang="fr-F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VeryComp</a:t>
                      </a:r>
                      <a:endParaRPr lang="fr-FR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Fast+Slow</a:t>
                      </a:r>
                      <a:endParaRPr lang="fr-F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BetaCrown</a:t>
                      </a:r>
                      <a:r>
                        <a:rPr lang="fr-FR" dirty="0"/>
                        <a:t> Pure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BetaCrown</a:t>
                      </a:r>
                      <a:endParaRPr lang="fr-FR" dirty="0"/>
                    </a:p>
                    <a:p>
                      <a:r>
                        <a:rPr lang="fr-FR" dirty="0" err="1"/>
                        <a:t>Refined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019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5x100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16% (5s)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51% (159s)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65.3% (117s)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68.4% (142s)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69.9%</a:t>
                      </a:r>
                      <a:r>
                        <a:rPr lang="fr-FR" dirty="0"/>
                        <a:t> (102s)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863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5x200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29.2% (8s)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69% (224s)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72% (206s)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76.8% (279s)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77.4%</a:t>
                      </a:r>
                      <a:r>
                        <a:rPr lang="fr-FR" dirty="0"/>
                        <a:t> (86s)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878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8x100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18.2% (11s)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42.8% (301s)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61.4% (170s)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FF0000"/>
                          </a:solidFill>
                        </a:rPr>
                        <a:t>65.8%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(346s)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23.6% (179s)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62% (103s)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630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8x100a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18.2% (11s)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42.8% (301s)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52.7% (92.3s)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FF0000"/>
                          </a:solidFill>
                        </a:rPr>
                        <a:t>59.7%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(179s)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23.6% (179s)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62% (103s)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7225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8x200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25.9% (17s)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62.4% (395s)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68.1% (297s)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FF0000"/>
                          </a:solidFill>
                        </a:rPr>
                        <a:t>79.1%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(535s)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73.5% (95s)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638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5x500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26% (34s)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FF0000"/>
                          </a:solidFill>
                        </a:rPr>
                        <a:t>63.3% (814s)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32%? (/20)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Fail (/50)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4659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1915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A5B103-927A-AB83-2E76-68ACCCF7C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Overall</a:t>
            </a:r>
            <a:r>
              <a:rPr lang="fr-FR" dirty="0"/>
              <a:t> </a:t>
            </a:r>
            <a:r>
              <a:rPr lang="fr-FR" dirty="0" err="1"/>
              <a:t>Recap</a:t>
            </a:r>
            <a:endParaRPr lang="fr-FR" dirty="0"/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770946E4-6F4A-C224-1E6D-38AB64FB21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4570932"/>
              </p:ext>
            </p:extLst>
          </p:nvPr>
        </p:nvGraphicFramePr>
        <p:xfrm>
          <a:off x="162838" y="1909638"/>
          <a:ext cx="11943567" cy="357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9102">
                  <a:extLst>
                    <a:ext uri="{9D8B030D-6E8A-4147-A177-3AD203B41FA5}">
                      <a16:colId xmlns:a16="http://schemas.microsoft.com/office/drawing/2014/main" val="2990901885"/>
                    </a:ext>
                  </a:extLst>
                </a:gridCol>
                <a:gridCol w="1190534">
                  <a:extLst>
                    <a:ext uri="{9D8B030D-6E8A-4147-A177-3AD203B41FA5}">
                      <a16:colId xmlns:a16="http://schemas.microsoft.com/office/drawing/2014/main" val="440124593"/>
                    </a:ext>
                  </a:extLst>
                </a:gridCol>
                <a:gridCol w="1348908">
                  <a:extLst>
                    <a:ext uri="{9D8B030D-6E8A-4147-A177-3AD203B41FA5}">
                      <a16:colId xmlns:a16="http://schemas.microsoft.com/office/drawing/2014/main" val="4091603951"/>
                    </a:ext>
                  </a:extLst>
                </a:gridCol>
                <a:gridCol w="1736919">
                  <a:extLst>
                    <a:ext uri="{9D8B030D-6E8A-4147-A177-3AD203B41FA5}">
                      <a16:colId xmlns:a16="http://schemas.microsoft.com/office/drawing/2014/main" val="2146285942"/>
                    </a:ext>
                  </a:extLst>
                </a:gridCol>
                <a:gridCol w="1628384">
                  <a:extLst>
                    <a:ext uri="{9D8B030D-6E8A-4147-A177-3AD203B41FA5}">
                      <a16:colId xmlns:a16="http://schemas.microsoft.com/office/drawing/2014/main" val="3861335404"/>
                    </a:ext>
                  </a:extLst>
                </a:gridCol>
                <a:gridCol w="1622120">
                  <a:extLst>
                    <a:ext uri="{9D8B030D-6E8A-4147-A177-3AD203B41FA5}">
                      <a16:colId xmlns:a16="http://schemas.microsoft.com/office/drawing/2014/main" val="1995644563"/>
                    </a:ext>
                  </a:extLst>
                </a:gridCol>
                <a:gridCol w="1703540">
                  <a:extLst>
                    <a:ext uri="{9D8B030D-6E8A-4147-A177-3AD203B41FA5}">
                      <a16:colId xmlns:a16="http://schemas.microsoft.com/office/drawing/2014/main" val="3458033308"/>
                    </a:ext>
                  </a:extLst>
                </a:gridCol>
                <a:gridCol w="1954060">
                  <a:extLst>
                    <a:ext uri="{9D8B030D-6E8A-4147-A177-3AD203B41FA5}">
                      <a16:colId xmlns:a16="http://schemas.microsoft.com/office/drawing/2014/main" val="24153783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DeepPoly</a:t>
                      </a:r>
                      <a:endParaRPr lang="fr-FR" dirty="0"/>
                    </a:p>
                    <a:p>
                      <a:r>
                        <a:rPr lang="fr-FR" dirty="0"/>
                        <a:t>Our </a:t>
                      </a:r>
                      <a:r>
                        <a:rPr lang="fr-FR" dirty="0" err="1"/>
                        <a:t>imp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PRIMA 2021</a:t>
                      </a:r>
                    </a:p>
                    <a:p>
                      <a:r>
                        <a:rPr lang="fr-FR" dirty="0" err="1"/>
                        <a:t>refined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VeryComp</a:t>
                      </a:r>
                      <a:endParaRPr lang="fr-FR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Fast adaptative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VeryComp</a:t>
                      </a:r>
                      <a:endParaRPr lang="fr-FR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Fast+Slow</a:t>
                      </a:r>
                      <a:endParaRPr lang="fr-FR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adaptative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VeryComp</a:t>
                      </a:r>
                      <a:endParaRPr lang="fr-FR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Fast+Slow</a:t>
                      </a:r>
                      <a:endParaRPr lang="fr-FR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fixed</a:t>
                      </a:r>
                      <a:endParaRPr lang="fr-F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BetaCrown</a:t>
                      </a:r>
                      <a:r>
                        <a:rPr lang="fr-FR" dirty="0"/>
                        <a:t> </a:t>
                      </a:r>
                    </a:p>
                    <a:p>
                      <a:r>
                        <a:rPr lang="fr-FR" dirty="0"/>
                        <a:t>Pure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BetaCrown</a:t>
                      </a:r>
                      <a:endParaRPr lang="fr-FR" dirty="0"/>
                    </a:p>
                    <a:p>
                      <a:r>
                        <a:rPr lang="fr-FR" dirty="0" err="1"/>
                        <a:t>Refined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019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5x100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16% (5s)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51% (159s)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65.3% (117s)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68.4% (142s)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69.9%</a:t>
                      </a:r>
                      <a:r>
                        <a:rPr lang="fr-FR" dirty="0"/>
                        <a:t> (102s)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863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5x200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29.2% (?s)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69% (224s)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72% (206s)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76.8% (279s)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77.4%</a:t>
                      </a:r>
                      <a:r>
                        <a:rPr lang="fr-FR" dirty="0"/>
                        <a:t> (86s)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878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8x100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18.2% (11s)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42.8% (301s)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52.7% (92.3s)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dirty="0">
                          <a:solidFill>
                            <a:srgbClr val="FF0000"/>
                          </a:solidFill>
                        </a:rPr>
                        <a:t>59.7%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(179s)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FF0000"/>
                          </a:solidFill>
                        </a:rPr>
                        <a:t>65.8%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(346s)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23.6% (179s)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62% (103s)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630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8x200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25.9% (17s)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62.4% (395s)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68.1% (297s)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FF0000"/>
                          </a:solidFill>
                        </a:rPr>
                        <a:t>79.1%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(535s)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too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slow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73.5% (95s)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638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6x500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26% (34s)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Max 84</a:t>
                      </a:r>
                      <a:r>
                        <a:rPr lang="fr-FR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FF0000"/>
                          </a:solidFill>
                        </a:rPr>
                        <a:t>65% (927s) /200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Too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slow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Pure B 44.5%</a:t>
                      </a:r>
                    </a:p>
                    <a:p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576s, 1200s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32%? () /20, 30s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Fail to run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4659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104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A46BD74F-5A90-9B0F-1602-07230D3EA49C}"/>
              </a:ext>
            </a:extLst>
          </p:cNvPr>
          <p:cNvSpPr txBox="1"/>
          <p:nvPr/>
        </p:nvSpPr>
        <p:spPr>
          <a:xfrm>
            <a:off x="900830" y="67641"/>
            <a:ext cx="10390339" cy="670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rgbClr val="C00000"/>
                </a:solidFill>
              </a:rPr>
              <a:t>Conclusion</a:t>
            </a: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endParaRPr lang="fr-FR" dirty="0"/>
          </a:p>
          <a:p>
            <a:endParaRPr lang="fr-FR" dirty="0"/>
          </a:p>
          <a:p>
            <a:r>
              <a:rPr lang="fr-FR" dirty="0" err="1"/>
              <a:t>Looking</a:t>
            </a:r>
            <a:r>
              <a:rPr lang="fr-FR" dirty="0"/>
              <a:t> for the compensations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both</a:t>
            </a:r>
            <a:r>
              <a:rPr lang="fr-FR" dirty="0"/>
              <a:t> </a:t>
            </a:r>
            <a:r>
              <a:rPr lang="fr-FR" dirty="0" err="1"/>
              <a:t>novel</a:t>
            </a:r>
            <a:r>
              <a:rPr lang="fr-FR" dirty="0"/>
              <a:t> and </a:t>
            </a:r>
            <a:r>
              <a:rPr lang="fr-FR" dirty="0" err="1"/>
              <a:t>seems</a:t>
            </a:r>
            <a:r>
              <a:rPr lang="fr-FR" dirty="0"/>
              <a:t> a good </a:t>
            </a:r>
            <a:r>
              <a:rPr lang="fr-FR" dirty="0" err="1"/>
              <a:t>criteria</a:t>
            </a:r>
            <a:r>
              <a:rPr lang="fr-FR" dirty="0"/>
              <a:t> to choose MILP nodes.</a:t>
            </a:r>
          </a:p>
          <a:p>
            <a:endParaRPr lang="fr-FR" dirty="0"/>
          </a:p>
          <a:p>
            <a:r>
              <a:rPr lang="fr-FR" b="1" dirty="0" err="1"/>
              <a:t>Outperform</a:t>
            </a:r>
            <a:r>
              <a:rPr lang="fr-FR" b="1" dirty="0"/>
              <a:t> Prima, </a:t>
            </a:r>
            <a:r>
              <a:rPr lang="fr-FR" b="1" dirty="0" err="1"/>
              <a:t>both</a:t>
            </a:r>
            <a:r>
              <a:rPr lang="fr-FR" b="1" dirty="0"/>
              <a:t> in time and in </a:t>
            </a:r>
            <a:r>
              <a:rPr lang="fr-FR" b="1" dirty="0" err="1"/>
              <a:t>accuracy</a:t>
            </a:r>
            <a:r>
              <a:rPr lang="fr-FR" b="1" dirty="0"/>
              <a:t>, </a:t>
            </a:r>
            <a:r>
              <a:rPr lang="fr-FR" b="1" dirty="0" err="1"/>
              <a:t>with</a:t>
            </a:r>
            <a:r>
              <a:rPr lang="fr-FR" b="1" dirty="0"/>
              <a:t> </a:t>
            </a:r>
            <a:r>
              <a:rPr lang="fr-FR" b="1" dirty="0" err="1"/>
              <a:t>similar</a:t>
            </a:r>
            <a:r>
              <a:rPr lang="fr-FR" b="1" dirty="0"/>
              <a:t> process but </a:t>
            </a:r>
            <a:r>
              <a:rPr lang="fr-FR" b="1" dirty="0" err="1"/>
              <a:t>different</a:t>
            </a:r>
            <a:r>
              <a:rPr lang="fr-FR" b="1" dirty="0"/>
              <a:t> focus (</a:t>
            </a:r>
            <a:r>
              <a:rPr lang="fr-FR" b="1" dirty="0" err="1"/>
              <a:t>dependencies</a:t>
            </a:r>
            <a:r>
              <a:rPr lang="fr-FR" b="1" dirty="0"/>
              <a:t> vs compensation. </a:t>
            </a:r>
          </a:p>
          <a:p>
            <a:endParaRPr lang="fr-FR" dirty="0"/>
          </a:p>
          <a:p>
            <a:r>
              <a:rPr lang="fr-FR" dirty="0" err="1"/>
              <a:t>Still</a:t>
            </a:r>
            <a:r>
              <a:rPr lang="fr-FR" dirty="0"/>
              <a:t> </a:t>
            </a:r>
            <a:r>
              <a:rPr lang="fr-FR" dirty="0" err="1"/>
              <a:t>beaten</a:t>
            </a:r>
            <a:r>
              <a:rPr lang="fr-FR" dirty="0"/>
              <a:t> by Beta Crown </a:t>
            </a:r>
            <a:r>
              <a:rPr lang="fr-FR" dirty="0" err="1"/>
              <a:t>both</a:t>
            </a:r>
            <a:r>
              <a:rPr lang="fr-FR" dirty="0"/>
              <a:t> in time (but </a:t>
            </a:r>
            <a:r>
              <a:rPr lang="fr-FR" dirty="0" err="1"/>
              <a:t>we</a:t>
            </a:r>
            <a:r>
              <a:rPr lang="fr-FR" dirty="0"/>
              <a:t> use 100% python) and </a:t>
            </a:r>
            <a:r>
              <a:rPr lang="fr-FR" dirty="0" err="1"/>
              <a:t>accuracy</a:t>
            </a:r>
            <a:r>
              <a:rPr lang="fr-FR" dirty="0"/>
              <a:t> (k=2 </a:t>
            </a:r>
            <a:r>
              <a:rPr lang="fr-FR" dirty="0" err="1"/>
              <a:t>is</a:t>
            </a:r>
            <a:r>
              <a:rPr lang="fr-FR" dirty="0"/>
              <a:t> close), </a:t>
            </a:r>
          </a:p>
          <a:p>
            <a:r>
              <a:rPr lang="fr-FR" dirty="0"/>
              <a:t>But </a:t>
            </a:r>
            <a:r>
              <a:rPr lang="fr-FR" dirty="0" err="1"/>
              <a:t>very</a:t>
            </a:r>
            <a:r>
              <a:rPr lang="fr-FR" dirty="0"/>
              <a:t> </a:t>
            </a:r>
            <a:r>
              <a:rPr lang="fr-FR" dirty="0" err="1"/>
              <a:t>different</a:t>
            </a:r>
            <a:r>
              <a:rPr lang="fr-FR" dirty="0"/>
              <a:t> process.</a:t>
            </a:r>
          </a:p>
          <a:p>
            <a:r>
              <a:rPr lang="fr-FR" dirty="0"/>
              <a:t>	=&gt;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to go </a:t>
            </a:r>
            <a:r>
              <a:rPr lang="fr-FR" dirty="0" err="1"/>
              <a:t>through</a:t>
            </a:r>
            <a:r>
              <a:rPr lang="fr-FR" dirty="0"/>
              <a:t> every nodes </a:t>
            </a:r>
            <a:r>
              <a:rPr lang="fr-FR" dirty="0" err="1"/>
              <a:t>from</a:t>
            </a:r>
            <a:r>
              <a:rPr lang="fr-FR" dirty="0"/>
              <a:t> start, </a:t>
            </a:r>
          </a:p>
          <a:p>
            <a:r>
              <a:rPr lang="fr-FR" dirty="0"/>
              <a:t>	     </a:t>
            </a:r>
            <a:r>
              <a:rPr lang="fr-FR" dirty="0" err="1"/>
              <a:t>while</a:t>
            </a:r>
            <a:r>
              <a:rPr lang="fr-FR" dirty="0"/>
              <a:t> beta crown starts </a:t>
            </a:r>
            <a:r>
              <a:rPr lang="fr-FR" dirty="0" err="1"/>
              <a:t>from</a:t>
            </a:r>
            <a:r>
              <a:rPr lang="fr-FR" dirty="0"/>
              <a:t> the end and </a:t>
            </a:r>
            <a:r>
              <a:rPr lang="fr-FR" dirty="0" err="1"/>
              <a:t>only</a:t>
            </a:r>
            <a:r>
              <a:rPr lang="fr-FR" dirty="0"/>
              <a:t> focus on important nodes.</a:t>
            </a:r>
          </a:p>
          <a:p>
            <a:r>
              <a:rPr lang="fr-FR" dirty="0" err="1"/>
              <a:t>Finding</a:t>
            </a:r>
            <a:r>
              <a:rPr lang="fr-FR" dirty="0"/>
              <a:t> </a:t>
            </a:r>
            <a:r>
              <a:rPr lang="fr-FR" dirty="0" err="1"/>
              <a:t>could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interesting</a:t>
            </a:r>
            <a:r>
              <a:rPr lang="fr-FR" dirty="0"/>
              <a:t>, 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 in Beta Crown, or </a:t>
            </a:r>
            <a:r>
              <a:rPr lang="fr-FR" dirty="0" err="1"/>
              <a:t>combined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Prima.</a:t>
            </a:r>
          </a:p>
          <a:p>
            <a:r>
              <a:rPr lang="fr-FR" dirty="0" err="1"/>
              <a:t>Could</a:t>
            </a:r>
            <a:r>
              <a:rPr lang="fr-FR" dirty="0"/>
              <a:t> </a:t>
            </a:r>
            <a:r>
              <a:rPr lang="fr-FR" dirty="0" err="1"/>
              <a:t>also</a:t>
            </a:r>
            <a:r>
              <a:rPr lang="fr-FR" dirty="0"/>
              <a:t> use </a:t>
            </a:r>
            <a:r>
              <a:rPr lang="fr-FR" dirty="0" err="1"/>
              <a:t>some</a:t>
            </a:r>
            <a:r>
              <a:rPr lang="fr-FR" dirty="0"/>
              <a:t> CEGAR techniques to choose the </a:t>
            </a:r>
            <a:r>
              <a:rPr lang="fr-FR" dirty="0" err="1"/>
              <a:t>node</a:t>
            </a:r>
            <a:r>
              <a:rPr lang="fr-FR" dirty="0"/>
              <a:t> to </a:t>
            </a:r>
            <a:r>
              <a:rPr lang="fr-FR" dirty="0" err="1"/>
              <a:t>compute</a:t>
            </a:r>
            <a:r>
              <a:rPr lang="fr-FR" dirty="0"/>
              <a:t> </a:t>
            </a:r>
            <a:r>
              <a:rPr lang="fr-FR" dirty="0" err="1"/>
              <a:t>accurately</a:t>
            </a:r>
            <a:r>
              <a:rPr lang="fr-FR" dirty="0"/>
              <a:t> to </a:t>
            </a:r>
            <a:r>
              <a:rPr lang="fr-FR" dirty="0" err="1"/>
              <a:t>save</a:t>
            </a:r>
            <a:r>
              <a:rPr lang="fr-FR" dirty="0"/>
              <a:t> on time.</a:t>
            </a:r>
          </a:p>
        </p:txBody>
      </p:sp>
      <p:grpSp>
        <p:nvGrpSpPr>
          <p:cNvPr id="328" name="Groupe 327">
            <a:extLst>
              <a:ext uri="{FF2B5EF4-FFF2-40B4-BE49-F238E27FC236}">
                <a16:creationId xmlns:a16="http://schemas.microsoft.com/office/drawing/2014/main" id="{E7528B2B-DC73-18C6-1941-B602E012F318}"/>
              </a:ext>
            </a:extLst>
          </p:cNvPr>
          <p:cNvGrpSpPr/>
          <p:nvPr/>
        </p:nvGrpSpPr>
        <p:grpSpPr>
          <a:xfrm>
            <a:off x="10661134" y="3222163"/>
            <a:ext cx="37080" cy="304121"/>
            <a:chOff x="10661134" y="3222163"/>
            <a:chExt cx="37080" cy="304121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98" name="Encre 97">
                  <a:extLst>
                    <a:ext uri="{FF2B5EF4-FFF2-40B4-BE49-F238E27FC236}">
                      <a16:creationId xmlns:a16="http://schemas.microsoft.com/office/drawing/2014/main" id="{206C85FE-A3AA-0236-7B32-9B63CD28DCB7}"/>
                    </a:ext>
                  </a:extLst>
                </p14:cNvPr>
                <p14:cNvContentPartPr/>
                <p14:nvPr/>
              </p14:nvContentPartPr>
              <p14:xfrm>
                <a:off x="10661134" y="3222163"/>
                <a:ext cx="360" cy="1440"/>
              </p14:xfrm>
            </p:contentPart>
          </mc:Choice>
          <mc:Fallback xmlns="">
            <p:pic>
              <p:nvPicPr>
                <p:cNvPr id="98" name="Encre 97">
                  <a:extLst>
                    <a:ext uri="{FF2B5EF4-FFF2-40B4-BE49-F238E27FC236}">
                      <a16:creationId xmlns:a16="http://schemas.microsoft.com/office/drawing/2014/main" id="{206C85FE-A3AA-0236-7B32-9B63CD28DCB7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0652134" y="3213523"/>
                  <a:ext cx="1800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275" name="Encre 274">
                  <a:extLst>
                    <a:ext uri="{FF2B5EF4-FFF2-40B4-BE49-F238E27FC236}">
                      <a16:creationId xmlns:a16="http://schemas.microsoft.com/office/drawing/2014/main" id="{AD5AD0F9-6AA4-C2ED-C530-A18DCF5A8C0A}"/>
                    </a:ext>
                  </a:extLst>
                </p14:cNvPr>
                <p14:cNvContentPartPr/>
                <p14:nvPr/>
              </p14:nvContentPartPr>
              <p14:xfrm>
                <a:off x="10692094" y="3518004"/>
                <a:ext cx="6120" cy="8280"/>
              </p14:xfrm>
            </p:contentPart>
          </mc:Choice>
          <mc:Fallback xmlns="">
            <p:pic>
              <p:nvPicPr>
                <p:cNvPr id="275" name="Encre 274">
                  <a:extLst>
                    <a:ext uri="{FF2B5EF4-FFF2-40B4-BE49-F238E27FC236}">
                      <a16:creationId xmlns:a16="http://schemas.microsoft.com/office/drawing/2014/main" id="{AD5AD0F9-6AA4-C2ED-C530-A18DCF5A8C0A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0683454" y="3509004"/>
                  <a:ext cx="23760" cy="259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B026821C-1C74-C288-20CF-C2A6FA5A82B4}"/>
              </a:ext>
            </a:extLst>
          </p:cNvPr>
          <p:cNvSpPr/>
          <p:nvPr/>
        </p:nvSpPr>
        <p:spPr>
          <a:xfrm>
            <a:off x="6069240" y="1080070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B421191-6D09-79CF-0A8D-F8CCFB87ABB0}"/>
              </a:ext>
            </a:extLst>
          </p:cNvPr>
          <p:cNvSpPr/>
          <p:nvPr/>
        </p:nvSpPr>
        <p:spPr>
          <a:xfrm>
            <a:off x="6069240" y="2520070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5B9ADD7-DA99-165D-C5AC-E0C16F1CB266}"/>
              </a:ext>
            </a:extLst>
          </p:cNvPr>
          <p:cNvSpPr/>
          <p:nvPr/>
        </p:nvSpPr>
        <p:spPr>
          <a:xfrm>
            <a:off x="8445240" y="1852191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2A01E8-8D83-837D-05F9-BA5095CF4F9C}"/>
              </a:ext>
            </a:extLst>
          </p:cNvPr>
          <p:cNvSpPr txBox="1"/>
          <p:nvPr/>
        </p:nvSpPr>
        <p:spPr>
          <a:xfrm>
            <a:off x="8535009" y="190391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cxnSp>
        <p:nvCxnSpPr>
          <p:cNvPr id="14" name="Straight Connector 10">
            <a:extLst>
              <a:ext uri="{FF2B5EF4-FFF2-40B4-BE49-F238E27FC236}">
                <a16:creationId xmlns:a16="http://schemas.microsoft.com/office/drawing/2014/main" id="{34E84215-3322-CDB3-0762-6D1909A4DB7C}"/>
              </a:ext>
            </a:extLst>
          </p:cNvPr>
          <p:cNvCxnSpPr/>
          <p:nvPr/>
        </p:nvCxnSpPr>
        <p:spPr>
          <a:xfrm>
            <a:off x="6571785" y="1400447"/>
            <a:ext cx="1952536" cy="530825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3">
                <a:extLst>
                  <a:ext uri="{FF2B5EF4-FFF2-40B4-BE49-F238E27FC236}">
                    <a16:creationId xmlns:a16="http://schemas.microsoft.com/office/drawing/2014/main" id="{1EB7AA2A-DDA9-A0F3-761E-700ABB11B5A2}"/>
                  </a:ext>
                </a:extLst>
              </p:cNvPr>
              <p:cNvSpPr txBox="1"/>
              <p:nvPr/>
            </p:nvSpPr>
            <p:spPr>
              <a:xfrm>
                <a:off x="7017396" y="2624991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6" name="TextBox 13">
                <a:extLst>
                  <a:ext uri="{FF2B5EF4-FFF2-40B4-BE49-F238E27FC236}">
                    <a16:creationId xmlns:a16="http://schemas.microsoft.com/office/drawing/2014/main" id="{1EB7AA2A-DDA9-A0F3-761E-700ABB11B5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7396" y="2624991"/>
                <a:ext cx="377026" cy="369332"/>
              </a:xfrm>
              <a:prstGeom prst="rect">
                <a:avLst/>
              </a:prstGeom>
              <a:blipFill>
                <a:blip r:embed="rId16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4">
                <a:extLst>
                  <a:ext uri="{FF2B5EF4-FFF2-40B4-BE49-F238E27FC236}">
                    <a16:creationId xmlns:a16="http://schemas.microsoft.com/office/drawing/2014/main" id="{B6500606-E618-1E5D-A67E-F1B2C2C7CB67}"/>
                  </a:ext>
                </a:extLst>
              </p:cNvPr>
              <p:cNvSpPr txBox="1"/>
              <p:nvPr/>
            </p:nvSpPr>
            <p:spPr>
              <a:xfrm>
                <a:off x="7305260" y="1284729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8" name="TextBox 14">
                <a:extLst>
                  <a:ext uri="{FF2B5EF4-FFF2-40B4-BE49-F238E27FC236}">
                    <a16:creationId xmlns:a16="http://schemas.microsoft.com/office/drawing/2014/main" id="{B6500606-E618-1E5D-A67E-F1B2C2C7CB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260" y="1284729"/>
                <a:ext cx="377026" cy="369332"/>
              </a:xfrm>
              <a:prstGeom prst="rect">
                <a:avLst/>
              </a:prstGeom>
              <a:blipFill>
                <a:blip r:embed="rId17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al 21">
            <a:extLst>
              <a:ext uri="{FF2B5EF4-FFF2-40B4-BE49-F238E27FC236}">
                <a16:creationId xmlns:a16="http://schemas.microsoft.com/office/drawing/2014/main" id="{C8F26CFE-5B27-7567-8884-626F2840E69E}"/>
              </a:ext>
            </a:extLst>
          </p:cNvPr>
          <p:cNvSpPr/>
          <p:nvPr/>
        </p:nvSpPr>
        <p:spPr>
          <a:xfrm>
            <a:off x="4212978" y="1070998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22">
            <a:extLst>
              <a:ext uri="{FF2B5EF4-FFF2-40B4-BE49-F238E27FC236}">
                <a16:creationId xmlns:a16="http://schemas.microsoft.com/office/drawing/2014/main" id="{71F99798-88AF-3171-B795-3668AC7C99B6}"/>
              </a:ext>
            </a:extLst>
          </p:cNvPr>
          <p:cNvSpPr/>
          <p:nvPr/>
        </p:nvSpPr>
        <p:spPr>
          <a:xfrm>
            <a:off x="4212974" y="2617001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5">
            <a:extLst>
              <a:ext uri="{FF2B5EF4-FFF2-40B4-BE49-F238E27FC236}">
                <a16:creationId xmlns:a16="http://schemas.microsoft.com/office/drawing/2014/main" id="{04AA895E-BF30-1B55-4F54-24E0E40E08FC}"/>
              </a:ext>
            </a:extLst>
          </p:cNvPr>
          <p:cNvCxnSpPr/>
          <p:nvPr/>
        </p:nvCxnSpPr>
        <p:spPr>
          <a:xfrm>
            <a:off x="4786839" y="2859466"/>
            <a:ext cx="1260000" cy="0"/>
          </a:xfrm>
          <a:prstGeom prst="line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36">
            <a:extLst>
              <a:ext uri="{FF2B5EF4-FFF2-40B4-BE49-F238E27FC236}">
                <a16:creationId xmlns:a16="http://schemas.microsoft.com/office/drawing/2014/main" id="{48332713-51DF-127E-56FB-35FCC2F10AC9}"/>
              </a:ext>
            </a:extLst>
          </p:cNvPr>
          <p:cNvCxnSpPr/>
          <p:nvPr/>
        </p:nvCxnSpPr>
        <p:spPr>
          <a:xfrm>
            <a:off x="4786844" y="1288860"/>
            <a:ext cx="1261334" cy="0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8">
                <a:extLst>
                  <a:ext uri="{FF2B5EF4-FFF2-40B4-BE49-F238E27FC236}">
                    <a16:creationId xmlns:a16="http://schemas.microsoft.com/office/drawing/2014/main" id="{A6D5D6A4-7235-6FD3-DF34-ABB13A8AD3B4}"/>
                  </a:ext>
                </a:extLst>
              </p:cNvPr>
              <p:cNvSpPr txBox="1"/>
              <p:nvPr/>
            </p:nvSpPr>
            <p:spPr>
              <a:xfrm>
                <a:off x="4913259" y="2954726"/>
                <a:ext cx="79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8">
                <a:extLst>
                  <a:ext uri="{FF2B5EF4-FFF2-40B4-BE49-F238E27FC236}">
                    <a16:creationId xmlns:a16="http://schemas.microsoft.com/office/drawing/2014/main" id="{A6D5D6A4-7235-6FD3-DF34-ABB13A8AD3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3259" y="2954726"/>
                <a:ext cx="796693" cy="369332"/>
              </a:xfrm>
              <a:prstGeom prst="rect">
                <a:avLst/>
              </a:prstGeom>
              <a:blipFill>
                <a:blip r:embed="rId17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52">
            <a:extLst>
              <a:ext uri="{FF2B5EF4-FFF2-40B4-BE49-F238E27FC236}">
                <a16:creationId xmlns:a16="http://schemas.microsoft.com/office/drawing/2014/main" id="{6548F44A-CFD0-39D0-07A3-1AA0969B369F}"/>
              </a:ext>
            </a:extLst>
          </p:cNvPr>
          <p:cNvCxnSpPr/>
          <p:nvPr/>
        </p:nvCxnSpPr>
        <p:spPr>
          <a:xfrm flipV="1">
            <a:off x="6570973" y="2279240"/>
            <a:ext cx="1919478" cy="440955"/>
          </a:xfrm>
          <a:prstGeom prst="line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57">
            <a:extLst>
              <a:ext uri="{FF2B5EF4-FFF2-40B4-BE49-F238E27FC236}">
                <a16:creationId xmlns:a16="http://schemas.microsoft.com/office/drawing/2014/main" id="{43A26FB1-F5D9-3E05-3C59-37E1B21791EC}"/>
              </a:ext>
            </a:extLst>
          </p:cNvPr>
          <p:cNvSpPr/>
          <p:nvPr/>
        </p:nvSpPr>
        <p:spPr>
          <a:xfrm>
            <a:off x="2576724" y="1797918"/>
            <a:ext cx="540000" cy="540000"/>
          </a:xfrm>
          <a:prstGeom prst="ellipse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59">
            <a:extLst>
              <a:ext uri="{FF2B5EF4-FFF2-40B4-BE49-F238E27FC236}">
                <a16:creationId xmlns:a16="http://schemas.microsoft.com/office/drawing/2014/main" id="{C58A5ADF-651F-C8A0-190F-DFB741E27847}"/>
              </a:ext>
            </a:extLst>
          </p:cNvPr>
          <p:cNvCxnSpPr>
            <a:cxnSpLocks/>
            <a:stCxn id="37" idx="5"/>
          </p:cNvCxnSpPr>
          <p:nvPr/>
        </p:nvCxnSpPr>
        <p:spPr>
          <a:xfrm>
            <a:off x="3037643" y="2258837"/>
            <a:ext cx="1123218" cy="645090"/>
          </a:xfrm>
          <a:prstGeom prst="line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63">
            <a:extLst>
              <a:ext uri="{FF2B5EF4-FFF2-40B4-BE49-F238E27FC236}">
                <a16:creationId xmlns:a16="http://schemas.microsoft.com/office/drawing/2014/main" id="{8CB2292E-F91A-7F68-F0A8-006F52AC7433}"/>
              </a:ext>
            </a:extLst>
          </p:cNvPr>
          <p:cNvSpPr txBox="1"/>
          <p:nvPr/>
        </p:nvSpPr>
        <p:spPr>
          <a:xfrm>
            <a:off x="2699087" y="1865985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65">
                <a:extLst>
                  <a:ext uri="{FF2B5EF4-FFF2-40B4-BE49-F238E27FC236}">
                    <a16:creationId xmlns:a16="http://schemas.microsoft.com/office/drawing/2014/main" id="{35B1F43C-E4FF-E757-C0FB-CEA3AF7433BD}"/>
                  </a:ext>
                </a:extLst>
              </p:cNvPr>
              <p:cNvSpPr txBox="1"/>
              <p:nvPr/>
            </p:nvSpPr>
            <p:spPr>
              <a:xfrm>
                <a:off x="3037643" y="2605404"/>
                <a:ext cx="5501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65">
                <a:extLst>
                  <a:ext uri="{FF2B5EF4-FFF2-40B4-BE49-F238E27FC236}">
                    <a16:creationId xmlns:a16="http://schemas.microsoft.com/office/drawing/2014/main" id="{35B1F43C-E4FF-E757-C0FB-CEA3AF7433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7643" y="2605404"/>
                <a:ext cx="550151" cy="369332"/>
              </a:xfrm>
              <a:prstGeom prst="rect">
                <a:avLst/>
              </a:prstGeom>
              <a:blipFill>
                <a:blip r:embed="rId17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66">
                <a:extLst>
                  <a:ext uri="{FF2B5EF4-FFF2-40B4-BE49-F238E27FC236}">
                    <a16:creationId xmlns:a16="http://schemas.microsoft.com/office/drawing/2014/main" id="{D0730B10-259C-8262-1B7F-B1CFA6740140}"/>
                  </a:ext>
                </a:extLst>
              </p:cNvPr>
              <p:cNvSpPr txBox="1"/>
              <p:nvPr/>
            </p:nvSpPr>
            <p:spPr>
              <a:xfrm>
                <a:off x="3144954" y="1145243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3" name="TextBox 66">
                <a:extLst>
                  <a:ext uri="{FF2B5EF4-FFF2-40B4-BE49-F238E27FC236}">
                    <a16:creationId xmlns:a16="http://schemas.microsoft.com/office/drawing/2014/main" id="{D0730B10-259C-8262-1B7F-B1CFA67401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4954" y="1145243"/>
                <a:ext cx="377026" cy="369332"/>
              </a:xfrm>
              <a:prstGeom prst="rect">
                <a:avLst/>
              </a:prstGeom>
              <a:blipFill>
                <a:blip r:embed="rId17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Connector 70">
            <a:extLst>
              <a:ext uri="{FF2B5EF4-FFF2-40B4-BE49-F238E27FC236}">
                <a16:creationId xmlns:a16="http://schemas.microsoft.com/office/drawing/2014/main" id="{795AE8CC-5A5B-62D2-7973-396626F4133D}"/>
              </a:ext>
            </a:extLst>
          </p:cNvPr>
          <p:cNvCxnSpPr>
            <a:cxnSpLocks/>
          </p:cNvCxnSpPr>
          <p:nvPr/>
        </p:nvCxnSpPr>
        <p:spPr>
          <a:xfrm flipV="1">
            <a:off x="3047109" y="1226083"/>
            <a:ext cx="1153997" cy="622091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38">
                <a:extLst>
                  <a:ext uri="{FF2B5EF4-FFF2-40B4-BE49-F238E27FC236}">
                    <a16:creationId xmlns:a16="http://schemas.microsoft.com/office/drawing/2014/main" id="{AC1C0B85-52A8-F6C4-AEA3-4AA09F8B6E7A}"/>
                  </a:ext>
                </a:extLst>
              </p:cNvPr>
              <p:cNvSpPr txBox="1"/>
              <p:nvPr/>
            </p:nvSpPr>
            <p:spPr>
              <a:xfrm>
                <a:off x="4837890" y="947471"/>
                <a:ext cx="79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38">
                <a:extLst>
                  <a:ext uri="{FF2B5EF4-FFF2-40B4-BE49-F238E27FC236}">
                    <a16:creationId xmlns:a16="http://schemas.microsoft.com/office/drawing/2014/main" id="{AC1C0B85-52A8-F6C4-AEA3-4AA09F8B6E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7890" y="947471"/>
                <a:ext cx="796693" cy="369332"/>
              </a:xfrm>
              <a:prstGeom prst="rect">
                <a:avLst/>
              </a:prstGeom>
              <a:blipFill>
                <a:blip r:embed="rId17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31">
                <a:extLst>
                  <a:ext uri="{FF2B5EF4-FFF2-40B4-BE49-F238E27FC236}">
                    <a16:creationId xmlns:a16="http://schemas.microsoft.com/office/drawing/2014/main" id="{CC140702-E802-2CAF-DE54-E2AC5EF50D34}"/>
                  </a:ext>
                </a:extLst>
              </p:cNvPr>
              <p:cNvSpPr txBox="1"/>
              <p:nvPr/>
            </p:nvSpPr>
            <p:spPr>
              <a:xfrm>
                <a:off x="4267534" y="1130539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31">
                <a:extLst>
                  <a:ext uri="{FF2B5EF4-FFF2-40B4-BE49-F238E27FC236}">
                    <a16:creationId xmlns:a16="http://schemas.microsoft.com/office/drawing/2014/main" id="{CC140702-E802-2CAF-DE54-E2AC5EF50D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534" y="1130539"/>
                <a:ext cx="367665" cy="369332"/>
              </a:xfrm>
              <a:prstGeom prst="rect">
                <a:avLst/>
              </a:prstGeom>
              <a:blipFill>
                <a:blip r:embed="rId17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31">
                <a:extLst>
                  <a:ext uri="{FF2B5EF4-FFF2-40B4-BE49-F238E27FC236}">
                    <a16:creationId xmlns:a16="http://schemas.microsoft.com/office/drawing/2014/main" id="{B4F2D136-AEDE-7381-E60B-9BA3A40ACCB0}"/>
                  </a:ext>
                </a:extLst>
              </p:cNvPr>
              <p:cNvSpPr txBox="1"/>
              <p:nvPr/>
            </p:nvSpPr>
            <p:spPr>
              <a:xfrm>
                <a:off x="4256649" y="2673913"/>
                <a:ext cx="4683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31">
                <a:extLst>
                  <a:ext uri="{FF2B5EF4-FFF2-40B4-BE49-F238E27FC236}">
                    <a16:creationId xmlns:a16="http://schemas.microsoft.com/office/drawing/2014/main" id="{B4F2D136-AEDE-7381-E60B-9BA3A40ACC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6649" y="2673913"/>
                <a:ext cx="468333" cy="369332"/>
              </a:xfrm>
              <a:prstGeom prst="rect">
                <a:avLst/>
              </a:prstGeom>
              <a:blipFill>
                <a:blip r:embed="rId17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31">
                <a:extLst>
                  <a:ext uri="{FF2B5EF4-FFF2-40B4-BE49-F238E27FC236}">
                    <a16:creationId xmlns:a16="http://schemas.microsoft.com/office/drawing/2014/main" id="{96ACE29C-6AAE-5E07-E76E-F4F84CDF4FCB}"/>
                  </a:ext>
                </a:extLst>
              </p:cNvPr>
              <p:cNvSpPr txBox="1"/>
              <p:nvPr/>
            </p:nvSpPr>
            <p:spPr>
              <a:xfrm>
                <a:off x="6098342" y="1125929"/>
                <a:ext cx="3841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31">
                <a:extLst>
                  <a:ext uri="{FF2B5EF4-FFF2-40B4-BE49-F238E27FC236}">
                    <a16:creationId xmlns:a16="http://schemas.microsoft.com/office/drawing/2014/main" id="{96ACE29C-6AAE-5E07-E76E-F4F84CDF4F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8342" y="1125929"/>
                <a:ext cx="384143" cy="369332"/>
              </a:xfrm>
              <a:prstGeom prst="rect">
                <a:avLst/>
              </a:prstGeom>
              <a:blipFill>
                <a:blip r:embed="rId17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31">
                <a:extLst>
                  <a:ext uri="{FF2B5EF4-FFF2-40B4-BE49-F238E27FC236}">
                    <a16:creationId xmlns:a16="http://schemas.microsoft.com/office/drawing/2014/main" id="{CEE2D48D-386B-1E15-598D-D0221243B578}"/>
                  </a:ext>
                </a:extLst>
              </p:cNvPr>
              <p:cNvSpPr txBox="1"/>
              <p:nvPr/>
            </p:nvSpPr>
            <p:spPr>
              <a:xfrm>
                <a:off x="6114630" y="2577948"/>
                <a:ext cx="4490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31">
                <a:extLst>
                  <a:ext uri="{FF2B5EF4-FFF2-40B4-BE49-F238E27FC236}">
                    <a16:creationId xmlns:a16="http://schemas.microsoft.com/office/drawing/2014/main" id="{CEE2D48D-386B-1E15-598D-D0221243B5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4630" y="2577948"/>
                <a:ext cx="449097" cy="369332"/>
              </a:xfrm>
              <a:prstGeom prst="rect">
                <a:avLst/>
              </a:prstGeom>
              <a:blipFill>
                <a:blip r:embed="rId17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9604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ZoneTexte 42"/>
          <p:cNvSpPr txBox="1"/>
          <p:nvPr/>
        </p:nvSpPr>
        <p:spPr>
          <a:xfrm>
            <a:off x="579301" y="345057"/>
            <a:ext cx="111173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 err="1">
                <a:solidFill>
                  <a:srgbClr val="C00000"/>
                </a:solidFill>
              </a:rPr>
              <a:t>Better</a:t>
            </a:r>
            <a:r>
              <a:rPr lang="fr-FR" sz="4400" dirty="0">
                <a:solidFill>
                  <a:srgbClr val="C00000"/>
                </a:solidFill>
              </a:rPr>
              <a:t> network abstraction </a:t>
            </a:r>
            <a:r>
              <a:rPr lang="fr-FR" sz="4400" dirty="0" err="1"/>
              <a:t>with</a:t>
            </a:r>
            <a:r>
              <a:rPr lang="fr-FR" sz="4400" dirty="0">
                <a:solidFill>
                  <a:srgbClr val="C00000"/>
                </a:solidFill>
              </a:rPr>
              <a:t> compensation</a:t>
            </a:r>
            <a:endParaRPr lang="fr-FR" sz="4400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8910D18-8AE5-AC41-1920-AC9D47C6D534}"/>
              </a:ext>
            </a:extLst>
          </p:cNvPr>
          <p:cNvSpPr txBox="1"/>
          <p:nvPr/>
        </p:nvSpPr>
        <p:spPr>
          <a:xfrm>
            <a:off x="133902" y="5004889"/>
            <a:ext cx="1212652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These</a:t>
            </a:r>
            <a:r>
              <a:rPr lang="fr-FR" dirty="0"/>
              <a:t> </a:t>
            </a:r>
            <a:r>
              <a:rPr lang="fr-FR" dirty="0" err="1"/>
              <a:t>two</a:t>
            </a:r>
            <a:r>
              <a:rPr lang="fr-FR" dirty="0"/>
              <a:t> </a:t>
            </a:r>
            <a:r>
              <a:rPr lang="fr-FR" dirty="0" err="1"/>
              <a:t>paths</a:t>
            </a:r>
            <a:r>
              <a:rPr lang="fr-FR" dirty="0"/>
              <a:t> (</a:t>
            </a:r>
            <a:r>
              <a:rPr lang="fr-FR" dirty="0" err="1"/>
              <a:t>abcd</a:t>
            </a:r>
            <a:r>
              <a:rPr lang="fr-FR" dirty="0"/>
              <a:t>, </a:t>
            </a:r>
            <a:r>
              <a:rPr lang="fr-FR" dirty="0" err="1"/>
              <a:t>ab’c’d</a:t>
            </a:r>
            <a:r>
              <a:rPr lang="fr-FR" dirty="0"/>
              <a:t>) « </a:t>
            </a:r>
            <a:r>
              <a:rPr lang="fr-FR" dirty="0" err="1"/>
              <a:t>compensate</a:t>
            </a:r>
            <a:r>
              <a:rPr lang="fr-FR" dirty="0"/>
              <a:t> »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other</a:t>
            </a:r>
            <a:r>
              <a:rPr lang="fr-FR" dirty="0"/>
              <a:t> if no </a:t>
            </a:r>
            <a:r>
              <a:rPr lang="fr-FR" dirty="0" err="1"/>
              <a:t>ReLU</a:t>
            </a:r>
            <a:r>
              <a:rPr lang="fr-FR" dirty="0"/>
              <a:t>, and </a:t>
            </a:r>
            <a:r>
              <a:rPr lang="fr-FR" dirty="0" err="1"/>
              <a:t>mostly</a:t>
            </a:r>
            <a:r>
              <a:rPr lang="fr-FR" dirty="0"/>
              <a:t> </a:t>
            </a:r>
            <a:r>
              <a:rPr lang="fr-FR" dirty="0" err="1"/>
              <a:t>compensate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ReLU</a:t>
            </a:r>
            <a:r>
              <a:rPr lang="fr-FR" dirty="0"/>
              <a:t> (cause 1x1 &gt; 0 &gt; -1x1).</a:t>
            </a:r>
          </a:p>
          <a:p>
            <a:r>
              <a:rPr lang="fr-FR" dirty="0"/>
              <a:t>Can have compensation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several</a:t>
            </a:r>
            <a:r>
              <a:rPr lang="fr-FR" dirty="0"/>
              <a:t> </a:t>
            </a:r>
            <a:r>
              <a:rPr lang="fr-FR" dirty="0" err="1"/>
              <a:t>ReLU</a:t>
            </a:r>
            <a:r>
              <a:rPr lang="fr-FR" dirty="0"/>
              <a:t> </a:t>
            </a:r>
            <a:r>
              <a:rPr lang="fr-FR" dirty="0" err="1"/>
              <a:t>layers</a:t>
            </a:r>
            <a:r>
              <a:rPr lang="fr-FR" dirty="0"/>
              <a:t>, but the more </a:t>
            </a:r>
            <a:r>
              <a:rPr lang="fr-FR" dirty="0" err="1"/>
              <a:t>ReLU</a:t>
            </a:r>
            <a:r>
              <a:rPr lang="fr-FR" dirty="0"/>
              <a:t> the </a:t>
            </a:r>
            <a:r>
              <a:rPr lang="fr-FR" dirty="0" err="1"/>
              <a:t>weakest</a:t>
            </a:r>
            <a:r>
              <a:rPr lang="fr-FR" dirty="0"/>
              <a:t> the compensation (more chance of </a:t>
            </a:r>
            <a:r>
              <a:rPr lang="fr-FR" dirty="0" err="1"/>
              <a:t>clipping</a:t>
            </a:r>
            <a:r>
              <a:rPr lang="fr-FR" dirty="0"/>
              <a:t>).</a:t>
            </a:r>
          </a:p>
          <a:p>
            <a:r>
              <a:rPr lang="fr-FR" dirty="0"/>
              <a:t>	=&gt; </a:t>
            </a:r>
            <a:r>
              <a:rPr lang="fr-FR" dirty="0" err="1"/>
              <a:t>Intuitively</a:t>
            </a:r>
            <a:r>
              <a:rPr lang="fr-FR" dirty="0"/>
              <a:t>, Most compensations are 1 </a:t>
            </a:r>
            <a:r>
              <a:rPr lang="fr-FR" dirty="0" err="1"/>
              <a:t>ReLU</a:t>
            </a:r>
            <a:r>
              <a:rPr lang="fr-FR" dirty="0"/>
              <a:t> Layer away</a:t>
            </a:r>
          </a:p>
          <a:p>
            <a:endParaRPr lang="fr-FR" dirty="0"/>
          </a:p>
          <a:p>
            <a:r>
              <a:rPr lang="fr-FR" dirty="0"/>
              <a:t>=&gt; Use </a:t>
            </a:r>
            <a:r>
              <a:rPr lang="fr-FR" dirty="0" err="1"/>
              <a:t>sliding</a:t>
            </a:r>
            <a:r>
              <a:rPr lang="fr-FR" dirty="0"/>
              <a:t> </a:t>
            </a:r>
            <a:r>
              <a:rPr lang="fr-FR" dirty="0" err="1"/>
              <a:t>window</a:t>
            </a:r>
            <a:r>
              <a:rPr lang="fr-FR" dirty="0"/>
              <a:t> computation: </a:t>
            </a:r>
            <a:r>
              <a:rPr lang="fr-FR" dirty="0" err="1"/>
              <a:t>only</a:t>
            </a:r>
            <a:r>
              <a:rPr lang="fr-FR" dirty="0"/>
              <a:t> </a:t>
            </a:r>
            <a:r>
              <a:rPr lang="fr-FR" dirty="0" err="1"/>
              <a:t>previous</a:t>
            </a:r>
            <a:r>
              <a:rPr lang="fr-FR" dirty="0"/>
              <a:t> layer </a:t>
            </a:r>
            <a:r>
              <a:rPr lang="fr-FR" dirty="0" err="1"/>
              <a:t>is</a:t>
            </a:r>
            <a:r>
              <a:rPr lang="fr-FR" dirty="0"/>
              <a:t> exact (</a:t>
            </a:r>
            <a:r>
              <a:rPr lang="fr-FR" dirty="0" err="1"/>
              <a:t>using</a:t>
            </a:r>
            <a:r>
              <a:rPr lang="fr-FR" dirty="0"/>
              <a:t> MILP </a:t>
            </a:r>
            <a:r>
              <a:rPr lang="fr-FR" dirty="0" err="1"/>
              <a:t>encoding</a:t>
            </a:r>
            <a:r>
              <a:rPr lang="fr-FR" dirty="0"/>
              <a:t> of </a:t>
            </a:r>
            <a:r>
              <a:rPr lang="fr-FR" dirty="0" err="1"/>
              <a:t>ReLU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1 </a:t>
            </a:r>
            <a:r>
              <a:rPr lang="fr-FR" dirty="0" err="1"/>
              <a:t>Binary</a:t>
            </a:r>
            <a:r>
              <a:rPr lang="fr-FR" dirty="0"/>
              <a:t> variable).</a:t>
            </a:r>
          </a:p>
          <a:p>
            <a:r>
              <a:rPr lang="fr-FR" dirty="0"/>
              <a:t>=&gt; MILP (</a:t>
            </a:r>
            <a:r>
              <a:rPr lang="fr-FR" dirty="0" err="1"/>
              <a:t>Gurobi</a:t>
            </a:r>
            <a:r>
              <a:rPr lang="fr-FR" dirty="0"/>
              <a:t>)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limited</a:t>
            </a:r>
            <a:r>
              <a:rPr lang="fr-FR" dirty="0"/>
              <a:t> number of </a:t>
            </a:r>
            <a:r>
              <a:rPr lang="fr-FR" dirty="0" err="1"/>
              <a:t>binary</a:t>
            </a:r>
            <a:r>
              <a:rPr lang="fr-FR" dirty="0"/>
              <a:t> variables. </a:t>
            </a:r>
            <a:r>
              <a:rPr lang="fr-FR" dirty="0" err="1"/>
              <a:t>Should</a:t>
            </a:r>
            <a:r>
              <a:rPr lang="fr-FR" dirty="0"/>
              <a:t> </a:t>
            </a:r>
            <a:r>
              <a:rPr lang="fr-FR" dirty="0" err="1"/>
              <a:t>work</a:t>
            </a:r>
            <a:r>
              <a:rPr lang="fr-FR" dirty="0"/>
              <a:t> </a:t>
            </a:r>
            <a:r>
              <a:rPr lang="fr-FR" dirty="0" err="1"/>
              <a:t>well</a:t>
            </a:r>
            <a:r>
              <a:rPr lang="fr-FR" dirty="0"/>
              <a:t> for </a:t>
            </a:r>
            <a:r>
              <a:rPr lang="fr-FR" dirty="0" err="1"/>
              <a:t>deep</a:t>
            </a:r>
            <a:r>
              <a:rPr lang="fr-FR" dirty="0"/>
              <a:t> NN.</a:t>
            </a:r>
          </a:p>
        </p:txBody>
      </p:sp>
      <p:sp>
        <p:nvSpPr>
          <p:cNvPr id="4" name="Oval 4">
            <a:extLst>
              <a:ext uri="{FF2B5EF4-FFF2-40B4-BE49-F238E27FC236}">
                <a16:creationId xmlns:a16="http://schemas.microsoft.com/office/drawing/2014/main" id="{71FA9594-4675-83C0-F81D-C799CCD798F8}"/>
              </a:ext>
            </a:extLst>
          </p:cNvPr>
          <p:cNvSpPr/>
          <p:nvPr/>
        </p:nvSpPr>
        <p:spPr>
          <a:xfrm>
            <a:off x="6356558" y="1892870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5">
            <a:extLst>
              <a:ext uri="{FF2B5EF4-FFF2-40B4-BE49-F238E27FC236}">
                <a16:creationId xmlns:a16="http://schemas.microsoft.com/office/drawing/2014/main" id="{78453821-55B0-C7B6-A52E-90691D20FF8E}"/>
              </a:ext>
            </a:extLst>
          </p:cNvPr>
          <p:cNvSpPr/>
          <p:nvPr/>
        </p:nvSpPr>
        <p:spPr>
          <a:xfrm>
            <a:off x="6356558" y="3332870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6">
            <a:extLst>
              <a:ext uri="{FF2B5EF4-FFF2-40B4-BE49-F238E27FC236}">
                <a16:creationId xmlns:a16="http://schemas.microsoft.com/office/drawing/2014/main" id="{E7410E31-EA5B-DD20-3A93-A96A0FA98DCB}"/>
              </a:ext>
            </a:extLst>
          </p:cNvPr>
          <p:cNvSpPr/>
          <p:nvPr/>
        </p:nvSpPr>
        <p:spPr>
          <a:xfrm>
            <a:off x="8732558" y="2664991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8">
            <a:extLst>
              <a:ext uri="{FF2B5EF4-FFF2-40B4-BE49-F238E27FC236}">
                <a16:creationId xmlns:a16="http://schemas.microsoft.com/office/drawing/2014/main" id="{88868332-D6AB-A4E7-B517-43C63BBCFAB1}"/>
              </a:ext>
            </a:extLst>
          </p:cNvPr>
          <p:cNvSpPr txBox="1"/>
          <p:nvPr/>
        </p:nvSpPr>
        <p:spPr>
          <a:xfrm>
            <a:off x="8822327" y="271671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cxnSp>
        <p:nvCxnSpPr>
          <p:cNvPr id="17" name="Straight Connector 10">
            <a:extLst>
              <a:ext uri="{FF2B5EF4-FFF2-40B4-BE49-F238E27FC236}">
                <a16:creationId xmlns:a16="http://schemas.microsoft.com/office/drawing/2014/main" id="{D10DA1A2-848F-ED3D-A0A2-F4E73CAE373E}"/>
              </a:ext>
            </a:extLst>
          </p:cNvPr>
          <p:cNvCxnSpPr/>
          <p:nvPr/>
        </p:nvCxnSpPr>
        <p:spPr>
          <a:xfrm>
            <a:off x="6859103" y="2213247"/>
            <a:ext cx="1952536" cy="530825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3">
                <a:extLst>
                  <a:ext uri="{FF2B5EF4-FFF2-40B4-BE49-F238E27FC236}">
                    <a16:creationId xmlns:a16="http://schemas.microsoft.com/office/drawing/2014/main" id="{18D9DD90-0E3E-A0E9-5F0F-27B3960ECF64}"/>
                  </a:ext>
                </a:extLst>
              </p:cNvPr>
              <p:cNvSpPr txBox="1"/>
              <p:nvPr/>
            </p:nvSpPr>
            <p:spPr>
              <a:xfrm>
                <a:off x="7304714" y="3437791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8" name="TextBox 13">
                <a:extLst>
                  <a:ext uri="{FF2B5EF4-FFF2-40B4-BE49-F238E27FC236}">
                    <a16:creationId xmlns:a16="http://schemas.microsoft.com/office/drawing/2014/main" id="{18D9DD90-0E3E-A0E9-5F0F-27B3960ECF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4714" y="3437791"/>
                <a:ext cx="37702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4">
                <a:extLst>
                  <a:ext uri="{FF2B5EF4-FFF2-40B4-BE49-F238E27FC236}">
                    <a16:creationId xmlns:a16="http://schemas.microsoft.com/office/drawing/2014/main" id="{6C980F9E-4D3B-38B6-518D-0307EAF2A522}"/>
                  </a:ext>
                </a:extLst>
              </p:cNvPr>
              <p:cNvSpPr txBox="1"/>
              <p:nvPr/>
            </p:nvSpPr>
            <p:spPr>
              <a:xfrm>
                <a:off x="7592578" y="2097529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9" name="TextBox 14">
                <a:extLst>
                  <a:ext uri="{FF2B5EF4-FFF2-40B4-BE49-F238E27FC236}">
                    <a16:creationId xmlns:a16="http://schemas.microsoft.com/office/drawing/2014/main" id="{6C980F9E-4D3B-38B6-518D-0307EAF2A5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2578" y="2097529"/>
                <a:ext cx="37702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21">
            <a:extLst>
              <a:ext uri="{FF2B5EF4-FFF2-40B4-BE49-F238E27FC236}">
                <a16:creationId xmlns:a16="http://schemas.microsoft.com/office/drawing/2014/main" id="{B9904BB4-0D97-92D7-EC72-8F6EA62D1E36}"/>
              </a:ext>
            </a:extLst>
          </p:cNvPr>
          <p:cNvSpPr/>
          <p:nvPr/>
        </p:nvSpPr>
        <p:spPr>
          <a:xfrm>
            <a:off x="4500296" y="1883798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2">
            <a:extLst>
              <a:ext uri="{FF2B5EF4-FFF2-40B4-BE49-F238E27FC236}">
                <a16:creationId xmlns:a16="http://schemas.microsoft.com/office/drawing/2014/main" id="{D76BB277-ECB8-9FF0-0CD8-453DC515D329}"/>
              </a:ext>
            </a:extLst>
          </p:cNvPr>
          <p:cNvSpPr/>
          <p:nvPr/>
        </p:nvSpPr>
        <p:spPr>
          <a:xfrm>
            <a:off x="4500292" y="3429801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5">
            <a:extLst>
              <a:ext uri="{FF2B5EF4-FFF2-40B4-BE49-F238E27FC236}">
                <a16:creationId xmlns:a16="http://schemas.microsoft.com/office/drawing/2014/main" id="{9B553C8A-A421-0062-074E-D71CBED57355}"/>
              </a:ext>
            </a:extLst>
          </p:cNvPr>
          <p:cNvCxnSpPr/>
          <p:nvPr/>
        </p:nvCxnSpPr>
        <p:spPr>
          <a:xfrm>
            <a:off x="5074157" y="3672266"/>
            <a:ext cx="1260000" cy="0"/>
          </a:xfrm>
          <a:prstGeom prst="line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36">
            <a:extLst>
              <a:ext uri="{FF2B5EF4-FFF2-40B4-BE49-F238E27FC236}">
                <a16:creationId xmlns:a16="http://schemas.microsoft.com/office/drawing/2014/main" id="{C0B661DF-383D-B8FC-BCDD-D945E0AD9807}"/>
              </a:ext>
            </a:extLst>
          </p:cNvPr>
          <p:cNvCxnSpPr/>
          <p:nvPr/>
        </p:nvCxnSpPr>
        <p:spPr>
          <a:xfrm>
            <a:off x="5074162" y="2101660"/>
            <a:ext cx="1261334" cy="0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38">
                <a:extLst>
                  <a:ext uri="{FF2B5EF4-FFF2-40B4-BE49-F238E27FC236}">
                    <a16:creationId xmlns:a16="http://schemas.microsoft.com/office/drawing/2014/main" id="{7846061D-52A6-EBB9-5C3F-F0C6D93F09D8}"/>
                  </a:ext>
                </a:extLst>
              </p:cNvPr>
              <p:cNvSpPr txBox="1"/>
              <p:nvPr/>
            </p:nvSpPr>
            <p:spPr>
              <a:xfrm>
                <a:off x="5200577" y="3767526"/>
                <a:ext cx="79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38">
                <a:extLst>
                  <a:ext uri="{FF2B5EF4-FFF2-40B4-BE49-F238E27FC236}">
                    <a16:creationId xmlns:a16="http://schemas.microsoft.com/office/drawing/2014/main" id="{7846061D-52A6-EBB9-5C3F-F0C6D93F09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0577" y="3767526"/>
                <a:ext cx="79669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52">
            <a:extLst>
              <a:ext uri="{FF2B5EF4-FFF2-40B4-BE49-F238E27FC236}">
                <a16:creationId xmlns:a16="http://schemas.microsoft.com/office/drawing/2014/main" id="{ABABB731-EC1D-9154-AE8F-36F69343401F}"/>
              </a:ext>
            </a:extLst>
          </p:cNvPr>
          <p:cNvCxnSpPr/>
          <p:nvPr/>
        </p:nvCxnSpPr>
        <p:spPr>
          <a:xfrm flipV="1">
            <a:off x="6858291" y="3092040"/>
            <a:ext cx="1919478" cy="440955"/>
          </a:xfrm>
          <a:prstGeom prst="line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57">
            <a:extLst>
              <a:ext uri="{FF2B5EF4-FFF2-40B4-BE49-F238E27FC236}">
                <a16:creationId xmlns:a16="http://schemas.microsoft.com/office/drawing/2014/main" id="{DB6A34D9-9AD9-2C3A-52A5-78B4B1EBE82F}"/>
              </a:ext>
            </a:extLst>
          </p:cNvPr>
          <p:cNvSpPr/>
          <p:nvPr/>
        </p:nvSpPr>
        <p:spPr>
          <a:xfrm>
            <a:off x="2864042" y="2610718"/>
            <a:ext cx="540000" cy="540000"/>
          </a:xfrm>
          <a:prstGeom prst="ellipse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59">
            <a:extLst>
              <a:ext uri="{FF2B5EF4-FFF2-40B4-BE49-F238E27FC236}">
                <a16:creationId xmlns:a16="http://schemas.microsoft.com/office/drawing/2014/main" id="{6500723A-6901-942B-4ABD-BE428B8FF4F3}"/>
              </a:ext>
            </a:extLst>
          </p:cNvPr>
          <p:cNvCxnSpPr>
            <a:cxnSpLocks/>
            <a:stCxn id="29" idx="5"/>
          </p:cNvCxnSpPr>
          <p:nvPr/>
        </p:nvCxnSpPr>
        <p:spPr>
          <a:xfrm>
            <a:off x="3324961" y="3071637"/>
            <a:ext cx="1123218" cy="645090"/>
          </a:xfrm>
          <a:prstGeom prst="line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63">
            <a:extLst>
              <a:ext uri="{FF2B5EF4-FFF2-40B4-BE49-F238E27FC236}">
                <a16:creationId xmlns:a16="http://schemas.microsoft.com/office/drawing/2014/main" id="{E3904B83-F1C1-01BC-E2DD-4BED85A82BF2}"/>
              </a:ext>
            </a:extLst>
          </p:cNvPr>
          <p:cNvSpPr txBox="1"/>
          <p:nvPr/>
        </p:nvSpPr>
        <p:spPr>
          <a:xfrm>
            <a:off x="2986405" y="2678785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65">
                <a:extLst>
                  <a:ext uri="{FF2B5EF4-FFF2-40B4-BE49-F238E27FC236}">
                    <a16:creationId xmlns:a16="http://schemas.microsoft.com/office/drawing/2014/main" id="{3ED56E26-9ECE-3FB1-498E-3704B3DF2386}"/>
                  </a:ext>
                </a:extLst>
              </p:cNvPr>
              <p:cNvSpPr txBox="1"/>
              <p:nvPr/>
            </p:nvSpPr>
            <p:spPr>
              <a:xfrm>
                <a:off x="3324961" y="3418204"/>
                <a:ext cx="5501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65">
                <a:extLst>
                  <a:ext uri="{FF2B5EF4-FFF2-40B4-BE49-F238E27FC236}">
                    <a16:creationId xmlns:a16="http://schemas.microsoft.com/office/drawing/2014/main" id="{3ED56E26-9ECE-3FB1-498E-3704B3DF23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4961" y="3418204"/>
                <a:ext cx="55015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66">
                <a:extLst>
                  <a:ext uri="{FF2B5EF4-FFF2-40B4-BE49-F238E27FC236}">
                    <a16:creationId xmlns:a16="http://schemas.microsoft.com/office/drawing/2014/main" id="{0395BD0E-7398-526E-D825-26B449E12EF3}"/>
                  </a:ext>
                </a:extLst>
              </p:cNvPr>
              <p:cNvSpPr txBox="1"/>
              <p:nvPr/>
            </p:nvSpPr>
            <p:spPr>
              <a:xfrm>
                <a:off x="3432272" y="1958043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3" name="TextBox 66">
                <a:extLst>
                  <a:ext uri="{FF2B5EF4-FFF2-40B4-BE49-F238E27FC236}">
                    <a16:creationId xmlns:a16="http://schemas.microsoft.com/office/drawing/2014/main" id="{0395BD0E-7398-526E-D825-26B449E12E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272" y="1958043"/>
                <a:ext cx="37702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Connector 70">
            <a:extLst>
              <a:ext uri="{FF2B5EF4-FFF2-40B4-BE49-F238E27FC236}">
                <a16:creationId xmlns:a16="http://schemas.microsoft.com/office/drawing/2014/main" id="{8CE0A924-5A9E-DBA9-C61D-7710E35BAE44}"/>
              </a:ext>
            </a:extLst>
          </p:cNvPr>
          <p:cNvCxnSpPr>
            <a:cxnSpLocks/>
          </p:cNvCxnSpPr>
          <p:nvPr/>
        </p:nvCxnSpPr>
        <p:spPr>
          <a:xfrm flipV="1">
            <a:off x="3334427" y="2038883"/>
            <a:ext cx="1153997" cy="622091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8">
                <a:extLst>
                  <a:ext uri="{FF2B5EF4-FFF2-40B4-BE49-F238E27FC236}">
                    <a16:creationId xmlns:a16="http://schemas.microsoft.com/office/drawing/2014/main" id="{D2D49893-1593-0606-AFE7-E79517A74CC2}"/>
                  </a:ext>
                </a:extLst>
              </p:cNvPr>
              <p:cNvSpPr txBox="1"/>
              <p:nvPr/>
            </p:nvSpPr>
            <p:spPr>
              <a:xfrm>
                <a:off x="5125208" y="1760271"/>
                <a:ext cx="79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8">
                <a:extLst>
                  <a:ext uri="{FF2B5EF4-FFF2-40B4-BE49-F238E27FC236}">
                    <a16:creationId xmlns:a16="http://schemas.microsoft.com/office/drawing/2014/main" id="{D2D49893-1593-0606-AFE7-E79517A74C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5208" y="1760271"/>
                <a:ext cx="79669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1">
                <a:extLst>
                  <a:ext uri="{FF2B5EF4-FFF2-40B4-BE49-F238E27FC236}">
                    <a16:creationId xmlns:a16="http://schemas.microsoft.com/office/drawing/2014/main" id="{985ABC22-076F-4BB2-F925-312EBE4970DB}"/>
                  </a:ext>
                </a:extLst>
              </p:cNvPr>
              <p:cNvSpPr txBox="1"/>
              <p:nvPr/>
            </p:nvSpPr>
            <p:spPr>
              <a:xfrm>
                <a:off x="4554852" y="1943339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1">
                <a:extLst>
                  <a:ext uri="{FF2B5EF4-FFF2-40B4-BE49-F238E27FC236}">
                    <a16:creationId xmlns:a16="http://schemas.microsoft.com/office/drawing/2014/main" id="{985ABC22-076F-4BB2-F925-312EBE4970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4852" y="1943339"/>
                <a:ext cx="36766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1">
                <a:extLst>
                  <a:ext uri="{FF2B5EF4-FFF2-40B4-BE49-F238E27FC236}">
                    <a16:creationId xmlns:a16="http://schemas.microsoft.com/office/drawing/2014/main" id="{4E739D56-7FCB-BF38-6665-41EE632E3E8C}"/>
                  </a:ext>
                </a:extLst>
              </p:cNvPr>
              <p:cNvSpPr txBox="1"/>
              <p:nvPr/>
            </p:nvSpPr>
            <p:spPr>
              <a:xfrm>
                <a:off x="4543967" y="3486713"/>
                <a:ext cx="4683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1">
                <a:extLst>
                  <a:ext uri="{FF2B5EF4-FFF2-40B4-BE49-F238E27FC236}">
                    <a16:creationId xmlns:a16="http://schemas.microsoft.com/office/drawing/2014/main" id="{4E739D56-7FCB-BF38-6665-41EE632E3E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3967" y="3486713"/>
                <a:ext cx="46833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1">
                <a:extLst>
                  <a:ext uri="{FF2B5EF4-FFF2-40B4-BE49-F238E27FC236}">
                    <a16:creationId xmlns:a16="http://schemas.microsoft.com/office/drawing/2014/main" id="{8140AF1D-45E8-A602-D6AC-C0742DBBFCDD}"/>
                  </a:ext>
                </a:extLst>
              </p:cNvPr>
              <p:cNvSpPr txBox="1"/>
              <p:nvPr/>
            </p:nvSpPr>
            <p:spPr>
              <a:xfrm>
                <a:off x="6385660" y="1938729"/>
                <a:ext cx="3841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1">
                <a:extLst>
                  <a:ext uri="{FF2B5EF4-FFF2-40B4-BE49-F238E27FC236}">
                    <a16:creationId xmlns:a16="http://schemas.microsoft.com/office/drawing/2014/main" id="{8140AF1D-45E8-A602-D6AC-C0742DBBFC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5660" y="1938729"/>
                <a:ext cx="384143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31">
                <a:extLst>
                  <a:ext uri="{FF2B5EF4-FFF2-40B4-BE49-F238E27FC236}">
                    <a16:creationId xmlns:a16="http://schemas.microsoft.com/office/drawing/2014/main" id="{116B4290-ECEC-7681-C2E6-C133A4C351A8}"/>
                  </a:ext>
                </a:extLst>
              </p:cNvPr>
              <p:cNvSpPr txBox="1"/>
              <p:nvPr/>
            </p:nvSpPr>
            <p:spPr>
              <a:xfrm>
                <a:off x="6401948" y="3390748"/>
                <a:ext cx="4490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31">
                <a:extLst>
                  <a:ext uri="{FF2B5EF4-FFF2-40B4-BE49-F238E27FC236}">
                    <a16:creationId xmlns:a16="http://schemas.microsoft.com/office/drawing/2014/main" id="{116B4290-ECEC-7681-C2E6-C133A4C351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1948" y="3390748"/>
                <a:ext cx="44909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8973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6356558" y="1892870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356558" y="3332870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732558" y="2664991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822327" y="271671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6859103" y="2213247"/>
            <a:ext cx="1952536" cy="530825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7304714" y="3437791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4714" y="3437791"/>
                <a:ext cx="37702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7592578" y="2097529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2578" y="2097529"/>
                <a:ext cx="37702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/>
          <p:cNvSpPr/>
          <p:nvPr/>
        </p:nvSpPr>
        <p:spPr>
          <a:xfrm>
            <a:off x="4500296" y="1883798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500292" y="3429801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5074157" y="3672266"/>
            <a:ext cx="1260000" cy="0"/>
          </a:xfrm>
          <a:prstGeom prst="line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074162" y="2101660"/>
            <a:ext cx="1261334" cy="0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5200577" y="3767526"/>
                <a:ext cx="79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0577" y="3767526"/>
                <a:ext cx="79669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/>
          <p:cNvCxnSpPr/>
          <p:nvPr/>
        </p:nvCxnSpPr>
        <p:spPr>
          <a:xfrm flipV="1">
            <a:off x="6858291" y="3092040"/>
            <a:ext cx="1919478" cy="440955"/>
          </a:xfrm>
          <a:prstGeom prst="line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2864042" y="2610718"/>
            <a:ext cx="540000" cy="540000"/>
          </a:xfrm>
          <a:prstGeom prst="ellipse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/>
          <p:cNvCxnSpPr>
            <a:cxnSpLocks/>
            <a:stCxn id="58" idx="5"/>
          </p:cNvCxnSpPr>
          <p:nvPr/>
        </p:nvCxnSpPr>
        <p:spPr>
          <a:xfrm>
            <a:off x="3324961" y="3071637"/>
            <a:ext cx="1123218" cy="645090"/>
          </a:xfrm>
          <a:prstGeom prst="line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986405" y="2678785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3324961" y="3418204"/>
                <a:ext cx="5501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4961" y="3418204"/>
                <a:ext cx="55015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3432272" y="1958043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272" y="1958043"/>
                <a:ext cx="37702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Connector 70"/>
          <p:cNvCxnSpPr>
            <a:cxnSpLocks/>
          </p:cNvCxnSpPr>
          <p:nvPr/>
        </p:nvCxnSpPr>
        <p:spPr>
          <a:xfrm flipV="1">
            <a:off x="3334427" y="2038883"/>
            <a:ext cx="1153997" cy="622091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38"/>
              <p:cNvSpPr txBox="1"/>
              <p:nvPr/>
            </p:nvSpPr>
            <p:spPr>
              <a:xfrm>
                <a:off x="5125208" y="1760271"/>
                <a:ext cx="79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5208" y="1760271"/>
                <a:ext cx="79669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ZoneTexte 42"/>
          <p:cNvSpPr txBox="1"/>
          <p:nvPr/>
        </p:nvSpPr>
        <p:spPr>
          <a:xfrm>
            <a:off x="579301" y="345057"/>
            <a:ext cx="102983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solidFill>
                  <a:srgbClr val="C00000"/>
                </a:solidFill>
              </a:rPr>
              <a:t>The Compensation </a:t>
            </a:r>
            <a:r>
              <a:rPr lang="fr-FR" sz="4400" dirty="0" err="1">
                <a:solidFill>
                  <a:srgbClr val="C00000"/>
                </a:solidFill>
              </a:rPr>
              <a:t>Theorems</a:t>
            </a:r>
            <a:endParaRPr lang="fr-FR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31"/>
              <p:cNvSpPr txBox="1"/>
              <p:nvPr/>
            </p:nvSpPr>
            <p:spPr>
              <a:xfrm>
                <a:off x="4554852" y="1943339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4852" y="1943339"/>
                <a:ext cx="36766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31"/>
              <p:cNvSpPr txBox="1"/>
              <p:nvPr/>
            </p:nvSpPr>
            <p:spPr>
              <a:xfrm>
                <a:off x="4543967" y="3486713"/>
                <a:ext cx="4683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3967" y="3486713"/>
                <a:ext cx="46833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31"/>
              <p:cNvSpPr txBox="1"/>
              <p:nvPr/>
            </p:nvSpPr>
            <p:spPr>
              <a:xfrm>
                <a:off x="6385660" y="1938729"/>
                <a:ext cx="3841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5660" y="1938729"/>
                <a:ext cx="384143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31"/>
              <p:cNvSpPr txBox="1"/>
              <p:nvPr/>
            </p:nvSpPr>
            <p:spPr>
              <a:xfrm>
                <a:off x="6401948" y="3390748"/>
                <a:ext cx="4490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1948" y="3390748"/>
                <a:ext cx="44909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ZoneTexte 9">
            <a:extLst>
              <a:ext uri="{FF2B5EF4-FFF2-40B4-BE49-F238E27FC236}">
                <a16:creationId xmlns:a16="http://schemas.microsoft.com/office/drawing/2014/main" id="{48910D18-8AE5-AC41-1920-AC9D47C6D534}"/>
              </a:ext>
            </a:extLst>
          </p:cNvPr>
          <p:cNvSpPr txBox="1"/>
          <p:nvPr/>
        </p:nvSpPr>
        <p:spPr>
          <a:xfrm>
            <a:off x="133902" y="5004889"/>
            <a:ext cx="117569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solidFill>
                  <a:schemeClr val="accent1"/>
                </a:solidFill>
              </a:rPr>
              <a:t>Theorem</a:t>
            </a:r>
            <a:r>
              <a:rPr lang="fr-FR" dirty="0">
                <a:solidFill>
                  <a:schemeClr val="accent1"/>
                </a:solidFill>
              </a:rPr>
              <a:t> 1:</a:t>
            </a:r>
            <a:r>
              <a:rPr lang="fr-FR" dirty="0"/>
              <a:t> If for all </a:t>
            </a:r>
            <a:r>
              <a:rPr lang="fr-FR" dirty="0">
                <a:solidFill>
                  <a:schemeClr val="accent1"/>
                </a:solidFill>
              </a:rPr>
              <a:t>(</a:t>
            </a:r>
            <a:r>
              <a:rPr lang="fr-FR" dirty="0" err="1">
                <a:solidFill>
                  <a:schemeClr val="accent1"/>
                </a:solidFill>
              </a:rPr>
              <a:t>a,d</a:t>
            </a:r>
            <a:r>
              <a:rPr lang="fr-FR" dirty="0">
                <a:solidFill>
                  <a:schemeClr val="accent1"/>
                </a:solidFill>
              </a:rPr>
              <a:t>)</a:t>
            </a:r>
            <a:r>
              <a:rPr lang="fr-FR" dirty="0"/>
              <a:t> </a:t>
            </a:r>
            <a:r>
              <a:rPr lang="fr-FR" dirty="0" err="1"/>
              <a:t>there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no compensation </a:t>
            </a:r>
            <a:r>
              <a:rPr lang="fr-FR" dirty="0" err="1"/>
              <a:t>paths</a:t>
            </a:r>
            <a:r>
              <a:rPr lang="fr-FR" dirty="0"/>
              <a:t> </a:t>
            </a:r>
            <a:r>
              <a:rPr lang="fr-FR" dirty="0">
                <a:solidFill>
                  <a:schemeClr val="accent1"/>
                </a:solidFill>
              </a:rPr>
              <a:t>(</a:t>
            </a:r>
            <a:r>
              <a:rPr lang="fr-FR" dirty="0" err="1">
                <a:solidFill>
                  <a:schemeClr val="accent1"/>
                </a:solidFill>
                <a:latin typeface="Symbol" panose="05050102010706020507" pitchFamily="18" charset="2"/>
              </a:rPr>
              <a:t>p,p</a:t>
            </a:r>
            <a:r>
              <a:rPr lang="fr-FR" dirty="0">
                <a:solidFill>
                  <a:schemeClr val="accent1"/>
                </a:solidFill>
              </a:rPr>
              <a:t>’)</a:t>
            </a:r>
            <a:r>
              <a:rPr lang="fr-FR" dirty="0"/>
              <a:t> in the network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>
                <a:solidFill>
                  <a:schemeClr val="accent1"/>
                </a:solidFill>
              </a:rPr>
              <a:t>a</a:t>
            </a:r>
            <a:r>
              <a:rPr lang="fr-FR" dirty="0"/>
              <a:t> to </a:t>
            </a:r>
            <a:r>
              <a:rPr lang="fr-FR" dirty="0">
                <a:solidFill>
                  <a:schemeClr val="accent1"/>
                </a:solidFill>
              </a:rPr>
              <a:t>d</a:t>
            </a:r>
            <a:r>
              <a:rPr lang="fr-FR" dirty="0"/>
              <a:t>, </a:t>
            </a:r>
            <a:r>
              <a:rPr lang="fr-FR" dirty="0" err="1"/>
              <a:t>then</a:t>
            </a:r>
            <a:r>
              <a:rPr lang="fr-FR" dirty="0"/>
              <a:t> the LP approximation </a:t>
            </a:r>
            <a:r>
              <a:rPr lang="fr-FR" dirty="0" err="1"/>
              <a:t>is</a:t>
            </a:r>
            <a:r>
              <a:rPr lang="fr-FR" dirty="0"/>
              <a:t> </a:t>
            </a:r>
          </a:p>
          <a:p>
            <a:r>
              <a:rPr lang="fr-FR" dirty="0">
                <a:solidFill>
                  <a:schemeClr val="accent2"/>
                </a:solidFill>
              </a:rPr>
              <a:t>100% </a:t>
            </a:r>
            <a:r>
              <a:rPr lang="fr-FR" dirty="0" err="1">
                <a:solidFill>
                  <a:schemeClr val="accent2"/>
                </a:solidFill>
              </a:rPr>
              <a:t>accurate</a:t>
            </a:r>
            <a:r>
              <a:rPr lang="fr-FR" dirty="0"/>
              <a:t> (or </a:t>
            </a:r>
            <a:r>
              <a:rPr lang="fr-FR" dirty="0" err="1"/>
              <a:t>deepoly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f(x) ≥ 0 abstraction </a:t>
            </a:r>
            <a:r>
              <a:rPr lang="fr-FR" dirty="0" err="1"/>
              <a:t>only</a:t>
            </a:r>
            <a:r>
              <a:rPr lang="fr-FR" dirty="0"/>
              <a:t>, </a:t>
            </a:r>
            <a:r>
              <a:rPr lang="fr-FR" dirty="0" err="1"/>
              <a:t>never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the f(x) ≥ ID abstraction). [</a:t>
            </a:r>
            <a:r>
              <a:rPr lang="fr-FR" dirty="0" err="1"/>
              <a:t>proved</a:t>
            </a:r>
            <a:r>
              <a:rPr lang="fr-FR" dirty="0"/>
              <a:t>]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319D49E-9594-FC56-A904-1D32B8A51D15}"/>
              </a:ext>
            </a:extLst>
          </p:cNvPr>
          <p:cNvSpPr txBox="1"/>
          <p:nvPr/>
        </p:nvSpPr>
        <p:spPr>
          <a:xfrm>
            <a:off x="133902" y="5815350"/>
            <a:ext cx="121665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Theorem 2:</a:t>
            </a:r>
            <a:r>
              <a:rPr lang="fr-FR" dirty="0"/>
              <a:t> If all compensation </a:t>
            </a:r>
            <a:r>
              <a:rPr lang="fr-FR" dirty="0" err="1"/>
              <a:t>paths</a:t>
            </a:r>
            <a:r>
              <a:rPr lang="fr-FR" dirty="0"/>
              <a:t> </a:t>
            </a:r>
            <a:r>
              <a:rPr lang="fr-FR" dirty="0">
                <a:solidFill>
                  <a:schemeClr val="accent1"/>
                </a:solidFill>
              </a:rPr>
              <a:t>(</a:t>
            </a:r>
            <a:r>
              <a:rPr lang="fr-FR" dirty="0" err="1">
                <a:solidFill>
                  <a:schemeClr val="accent1"/>
                </a:solidFill>
                <a:latin typeface="Symbol" panose="05050102010706020507" pitchFamily="18" charset="2"/>
              </a:rPr>
              <a:t>p,p</a:t>
            </a:r>
            <a:r>
              <a:rPr lang="fr-FR" dirty="0">
                <a:solidFill>
                  <a:schemeClr val="accent1"/>
                </a:solidFill>
              </a:rPr>
              <a:t>’)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any </a:t>
            </a:r>
            <a:r>
              <a:rPr lang="fr-FR" dirty="0">
                <a:solidFill>
                  <a:schemeClr val="accent1"/>
                </a:solidFill>
              </a:rPr>
              <a:t>(</a:t>
            </a:r>
            <a:r>
              <a:rPr lang="fr-FR" dirty="0" err="1">
                <a:solidFill>
                  <a:schemeClr val="accent1"/>
                </a:solidFill>
              </a:rPr>
              <a:t>a,d</a:t>
            </a:r>
            <a:r>
              <a:rPr lang="fr-FR" dirty="0">
                <a:solidFill>
                  <a:schemeClr val="accent1"/>
                </a:solidFill>
              </a:rPr>
              <a:t>)</a:t>
            </a:r>
            <a:r>
              <a:rPr lang="fr-FR" dirty="0"/>
              <a:t> (e.g. </a:t>
            </a:r>
            <a:r>
              <a:rPr lang="fr-FR" dirty="0">
                <a:solidFill>
                  <a:schemeClr val="accent1"/>
                </a:solidFill>
              </a:rPr>
              <a:t>(</a:t>
            </a:r>
            <a:r>
              <a:rPr lang="fr-FR" dirty="0" err="1">
                <a:solidFill>
                  <a:schemeClr val="accent1"/>
                </a:solidFill>
              </a:rPr>
              <a:t>abcd,ab’c’,d</a:t>
            </a:r>
            <a:r>
              <a:rPr lang="fr-FR" dirty="0">
                <a:solidFill>
                  <a:schemeClr val="accent1"/>
                </a:solidFill>
              </a:rPr>
              <a:t>)</a:t>
            </a:r>
            <a:r>
              <a:rPr lang="fr-FR" dirty="0"/>
              <a:t>) have all the </a:t>
            </a:r>
            <a:r>
              <a:rPr lang="fr-FR" dirty="0" err="1"/>
              <a:t>intermediate</a:t>
            </a:r>
            <a:r>
              <a:rPr lang="fr-FR" dirty="0"/>
              <a:t> states (e.g.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b,c,b’,c</a:t>
            </a:r>
            <a:r>
              <a:rPr lang="fr-FR" dirty="0">
                <a:solidFill>
                  <a:schemeClr val="accent1"/>
                </a:solidFill>
              </a:rPr>
              <a:t>’</a:t>
            </a:r>
            <a:r>
              <a:rPr lang="fr-FR" dirty="0"/>
              <a:t>) </a:t>
            </a:r>
          </a:p>
          <a:p>
            <a:r>
              <a:rPr lang="fr-FR" dirty="0"/>
              <a:t>as </a:t>
            </a:r>
            <a:r>
              <a:rPr lang="fr-FR" dirty="0" err="1"/>
              <a:t>integer</a:t>
            </a:r>
            <a:r>
              <a:rPr lang="fr-FR" dirty="0"/>
              <a:t> variables (or </a:t>
            </a:r>
            <a:r>
              <a:rPr lang="fr-FR" dirty="0" err="1"/>
              <a:t>they</a:t>
            </a:r>
            <a:r>
              <a:rPr lang="fr-FR" dirty="0"/>
              <a:t> are </a:t>
            </a:r>
            <a:r>
              <a:rPr lang="fr-FR" dirty="0" err="1"/>
              <a:t>always</a:t>
            </a:r>
            <a:r>
              <a:rPr lang="fr-FR" dirty="0"/>
              <a:t> ≥ 0 or </a:t>
            </a:r>
            <a:r>
              <a:rPr lang="fr-FR" dirty="0" err="1"/>
              <a:t>always</a:t>
            </a:r>
            <a:r>
              <a:rPr lang="fr-FR" dirty="0"/>
              <a:t> ≤0), </a:t>
            </a:r>
            <a:r>
              <a:rPr lang="fr-FR" dirty="0" err="1"/>
              <a:t>then</a:t>
            </a:r>
            <a:r>
              <a:rPr lang="fr-FR" dirty="0"/>
              <a:t>  MILP approximation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>
                <a:solidFill>
                  <a:schemeClr val="accent2"/>
                </a:solidFill>
              </a:rPr>
              <a:t>100% </a:t>
            </a:r>
            <a:r>
              <a:rPr lang="fr-FR" dirty="0" err="1">
                <a:solidFill>
                  <a:schemeClr val="accent2"/>
                </a:solidFill>
              </a:rPr>
              <a:t>accurate</a:t>
            </a:r>
            <a:r>
              <a:rPr lang="fr-FR" dirty="0"/>
              <a:t> </a:t>
            </a:r>
          </a:p>
          <a:p>
            <a:r>
              <a:rPr lang="fr-FR" dirty="0"/>
              <a:t>(or </a:t>
            </a:r>
            <a:r>
              <a:rPr lang="fr-FR" dirty="0" err="1"/>
              <a:t>deepoly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f(x) ≥ 0 abstraction </a:t>
            </a:r>
            <a:r>
              <a:rPr lang="fr-FR" dirty="0" err="1"/>
              <a:t>only</a:t>
            </a:r>
            <a:r>
              <a:rPr lang="fr-FR" dirty="0"/>
              <a:t>, </a:t>
            </a:r>
            <a:r>
              <a:rPr lang="fr-FR" dirty="0" err="1"/>
              <a:t>never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the f(x) ≥ ID abstraction). [a bit harder, 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done</a:t>
            </a:r>
            <a:r>
              <a:rPr lang="fr-FR" dirty="0"/>
              <a:t>]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55457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A46BD74F-5A90-9B0F-1602-07230D3EA49C}"/>
              </a:ext>
            </a:extLst>
          </p:cNvPr>
          <p:cNvSpPr txBox="1"/>
          <p:nvPr/>
        </p:nvSpPr>
        <p:spPr>
          <a:xfrm>
            <a:off x="900830" y="112091"/>
            <a:ext cx="10390339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err="1">
                <a:solidFill>
                  <a:srgbClr val="C00000"/>
                </a:solidFill>
              </a:rPr>
              <a:t>Selection</a:t>
            </a:r>
            <a:r>
              <a:rPr lang="fr-FR" sz="2800" dirty="0">
                <a:solidFill>
                  <a:srgbClr val="C00000"/>
                </a:solidFill>
              </a:rPr>
              <a:t> of </a:t>
            </a:r>
            <a:r>
              <a:rPr lang="fr-FR" sz="2800" dirty="0" err="1">
                <a:solidFill>
                  <a:srgbClr val="C00000"/>
                </a:solidFill>
              </a:rPr>
              <a:t>Binary</a:t>
            </a:r>
            <a:r>
              <a:rPr lang="fr-FR" sz="2800" dirty="0">
                <a:solidFill>
                  <a:srgbClr val="C00000"/>
                </a:solidFill>
              </a:rPr>
              <a:t> Relu nodes.  </a:t>
            </a: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r>
              <a:rPr lang="fr-FR" dirty="0"/>
              <a:t>Look for </a:t>
            </a:r>
            <a:r>
              <a:rPr lang="fr-FR" dirty="0">
                <a:solidFill>
                  <a:srgbClr val="C00000"/>
                </a:solidFill>
              </a:rPr>
              <a:t>4uples (</a:t>
            </a:r>
            <a:r>
              <a:rPr lang="fr-FR" dirty="0" err="1">
                <a:solidFill>
                  <a:srgbClr val="C00000"/>
                </a:solidFill>
              </a:rPr>
              <a:t>a,b,b’,c</a:t>
            </a:r>
            <a:r>
              <a:rPr lang="fr-FR" dirty="0">
                <a:solidFill>
                  <a:srgbClr val="C00000"/>
                </a:solidFill>
              </a:rPr>
              <a:t>) </a:t>
            </a:r>
            <a:r>
              <a:rPr lang="fr-FR" dirty="0" err="1"/>
              <a:t>where</a:t>
            </a:r>
            <a:r>
              <a:rPr lang="fr-FR" dirty="0">
                <a:solidFill>
                  <a:srgbClr val="C00000"/>
                </a:solidFill>
              </a:rPr>
              <a:t> (</a:t>
            </a:r>
            <a:r>
              <a:rPr lang="fr-FR" dirty="0" err="1">
                <a:solidFill>
                  <a:srgbClr val="C00000"/>
                </a:solidFill>
              </a:rPr>
              <a:t>a,b’,c</a:t>
            </a:r>
            <a:r>
              <a:rPr lang="fr-FR" dirty="0">
                <a:solidFill>
                  <a:srgbClr val="C00000"/>
                </a:solidFill>
              </a:rPr>
              <a:t>)  </a:t>
            </a:r>
            <a:r>
              <a:rPr lang="fr-FR" dirty="0" err="1">
                <a:solidFill>
                  <a:srgbClr val="C00000"/>
                </a:solidFill>
              </a:rPr>
              <a:t>compensate</a:t>
            </a:r>
            <a:r>
              <a:rPr lang="fr-FR" dirty="0">
                <a:solidFill>
                  <a:srgbClr val="C00000"/>
                </a:solidFill>
              </a:rPr>
              <a:t> (</a:t>
            </a:r>
            <a:r>
              <a:rPr lang="fr-FR" dirty="0" err="1">
                <a:solidFill>
                  <a:srgbClr val="C00000"/>
                </a:solidFill>
              </a:rPr>
              <a:t>a,b,c</a:t>
            </a:r>
            <a:r>
              <a:rPr lang="fr-FR" dirty="0">
                <a:solidFill>
                  <a:srgbClr val="C00000"/>
                </a:solidFill>
              </a:rPr>
              <a:t>). </a:t>
            </a:r>
            <a:r>
              <a:rPr lang="fr-FR" dirty="0"/>
              <a:t>=&gt;</a:t>
            </a:r>
            <a:r>
              <a:rPr lang="fr-FR" dirty="0">
                <a:solidFill>
                  <a:srgbClr val="C00000"/>
                </a:solidFill>
              </a:rPr>
              <a:t> Select (</a:t>
            </a:r>
            <a:r>
              <a:rPr lang="fr-FR" dirty="0" err="1">
                <a:solidFill>
                  <a:srgbClr val="C00000"/>
                </a:solidFill>
              </a:rPr>
              <a:t>b,b</a:t>
            </a:r>
            <a:r>
              <a:rPr lang="fr-FR" dirty="0">
                <a:solidFill>
                  <a:srgbClr val="C00000"/>
                </a:solidFill>
              </a:rPr>
              <a:t>’) </a:t>
            </a:r>
            <a:r>
              <a:rPr lang="fr-FR" dirty="0"/>
              <a:t>as</a:t>
            </a:r>
            <a:r>
              <a:rPr lang="fr-FR" dirty="0">
                <a:solidFill>
                  <a:srgbClr val="C00000"/>
                </a:solidFill>
              </a:rPr>
              <a:t> </a:t>
            </a:r>
            <a:r>
              <a:rPr lang="fr-FR" dirty="0" err="1">
                <a:solidFill>
                  <a:srgbClr val="C00000"/>
                </a:solidFill>
              </a:rPr>
              <a:t>binary</a:t>
            </a:r>
            <a:r>
              <a:rPr lang="fr-FR" dirty="0">
                <a:solidFill>
                  <a:srgbClr val="C00000"/>
                </a:solidFill>
              </a:rPr>
              <a:t> MILP nodes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Sort by:	</a:t>
            </a:r>
            <a:r>
              <a:rPr lang="fr-FR" dirty="0" err="1"/>
              <a:t>weight</a:t>
            </a:r>
            <a:r>
              <a:rPr lang="fr-FR" dirty="0"/>
              <a:t>(</a:t>
            </a:r>
            <a:r>
              <a:rPr lang="fr-FR" dirty="0" err="1"/>
              <a:t>a,b,b’,c</a:t>
            </a:r>
            <a:r>
              <a:rPr lang="fr-FR" dirty="0"/>
              <a:t>) = |max(a)| min( |ab*</a:t>
            </a:r>
            <a:r>
              <a:rPr lang="fr-FR" dirty="0" err="1"/>
              <a:t>bc</a:t>
            </a:r>
            <a:r>
              <a:rPr lang="fr-FR" dirty="0"/>
              <a:t>| , |ab’*</a:t>
            </a:r>
            <a:r>
              <a:rPr lang="fr-FR" dirty="0" err="1"/>
              <a:t>b’c</a:t>
            </a:r>
            <a:r>
              <a:rPr lang="fr-FR" dirty="0"/>
              <a:t>|)</a:t>
            </a:r>
          </a:p>
          <a:p>
            <a:endParaRPr lang="fr-FR" dirty="0"/>
          </a:p>
          <a:p>
            <a:r>
              <a:rPr lang="fr-FR" dirty="0"/>
              <a:t>Choose 30 nodes b/b’, </a:t>
            </a:r>
            <a:r>
              <a:rPr lang="fr-FR" dirty="0" err="1"/>
              <a:t>starting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highest</a:t>
            </a:r>
            <a:r>
              <a:rPr lang="fr-FR" dirty="0"/>
              <a:t> </a:t>
            </a:r>
            <a:r>
              <a:rPr lang="fr-FR" dirty="0" err="1"/>
              <a:t>weights</a:t>
            </a:r>
            <a:r>
              <a:rPr lang="fr-FR" dirty="0"/>
              <a:t> first.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1870770-D142-3D1A-5361-C1243EDE72EE}"/>
              </a:ext>
            </a:extLst>
          </p:cNvPr>
          <p:cNvSpPr/>
          <p:nvPr/>
        </p:nvSpPr>
        <p:spPr>
          <a:xfrm>
            <a:off x="6324808" y="1816670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08C7B8B-20B3-78C4-3F1D-F5A8E707A2CC}"/>
              </a:ext>
            </a:extLst>
          </p:cNvPr>
          <p:cNvSpPr/>
          <p:nvPr/>
        </p:nvSpPr>
        <p:spPr>
          <a:xfrm>
            <a:off x="6324808" y="3256670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A71C4DE-8A45-1825-B77B-4965359EA30B}"/>
              </a:ext>
            </a:extLst>
          </p:cNvPr>
          <p:cNvSpPr/>
          <p:nvPr/>
        </p:nvSpPr>
        <p:spPr>
          <a:xfrm>
            <a:off x="8700808" y="2588791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7F022E-244A-76F5-AFDE-C7DCF36CD36D}"/>
              </a:ext>
            </a:extLst>
          </p:cNvPr>
          <p:cNvSpPr txBox="1"/>
          <p:nvPr/>
        </p:nvSpPr>
        <p:spPr>
          <a:xfrm>
            <a:off x="8790577" y="264051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cxnSp>
        <p:nvCxnSpPr>
          <p:cNvPr id="14" name="Straight Connector 10">
            <a:extLst>
              <a:ext uri="{FF2B5EF4-FFF2-40B4-BE49-F238E27FC236}">
                <a16:creationId xmlns:a16="http://schemas.microsoft.com/office/drawing/2014/main" id="{9CE85202-732C-BBE9-493E-A5B3EA302832}"/>
              </a:ext>
            </a:extLst>
          </p:cNvPr>
          <p:cNvCxnSpPr/>
          <p:nvPr/>
        </p:nvCxnSpPr>
        <p:spPr>
          <a:xfrm>
            <a:off x="6827353" y="2137047"/>
            <a:ext cx="1952536" cy="530825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3">
                <a:extLst>
                  <a:ext uri="{FF2B5EF4-FFF2-40B4-BE49-F238E27FC236}">
                    <a16:creationId xmlns:a16="http://schemas.microsoft.com/office/drawing/2014/main" id="{9C8606FD-9889-E51A-6D28-D875065C00E7}"/>
                  </a:ext>
                </a:extLst>
              </p:cNvPr>
              <p:cNvSpPr txBox="1"/>
              <p:nvPr/>
            </p:nvSpPr>
            <p:spPr>
              <a:xfrm>
                <a:off x="7272964" y="3361591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6" name="TextBox 13">
                <a:extLst>
                  <a:ext uri="{FF2B5EF4-FFF2-40B4-BE49-F238E27FC236}">
                    <a16:creationId xmlns:a16="http://schemas.microsoft.com/office/drawing/2014/main" id="{9C8606FD-9889-E51A-6D28-D875065C00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2964" y="3361591"/>
                <a:ext cx="37702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4">
                <a:extLst>
                  <a:ext uri="{FF2B5EF4-FFF2-40B4-BE49-F238E27FC236}">
                    <a16:creationId xmlns:a16="http://schemas.microsoft.com/office/drawing/2014/main" id="{5DBE1297-8909-190B-7E3A-5B1E1BC419EA}"/>
                  </a:ext>
                </a:extLst>
              </p:cNvPr>
              <p:cNvSpPr txBox="1"/>
              <p:nvPr/>
            </p:nvSpPr>
            <p:spPr>
              <a:xfrm>
                <a:off x="7560828" y="2021329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8" name="TextBox 14">
                <a:extLst>
                  <a:ext uri="{FF2B5EF4-FFF2-40B4-BE49-F238E27FC236}">
                    <a16:creationId xmlns:a16="http://schemas.microsoft.com/office/drawing/2014/main" id="{5DBE1297-8909-190B-7E3A-5B1E1BC419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0828" y="2021329"/>
                <a:ext cx="37702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al 21">
            <a:extLst>
              <a:ext uri="{FF2B5EF4-FFF2-40B4-BE49-F238E27FC236}">
                <a16:creationId xmlns:a16="http://schemas.microsoft.com/office/drawing/2014/main" id="{E2F9D467-0358-6D8E-E1F3-D2D43BEEBCB8}"/>
              </a:ext>
            </a:extLst>
          </p:cNvPr>
          <p:cNvSpPr/>
          <p:nvPr/>
        </p:nvSpPr>
        <p:spPr>
          <a:xfrm>
            <a:off x="4468546" y="1807598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22">
            <a:extLst>
              <a:ext uri="{FF2B5EF4-FFF2-40B4-BE49-F238E27FC236}">
                <a16:creationId xmlns:a16="http://schemas.microsoft.com/office/drawing/2014/main" id="{58B088DE-059B-6374-3067-8D9490387110}"/>
              </a:ext>
            </a:extLst>
          </p:cNvPr>
          <p:cNvSpPr/>
          <p:nvPr/>
        </p:nvSpPr>
        <p:spPr>
          <a:xfrm>
            <a:off x="4468542" y="3353601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5">
            <a:extLst>
              <a:ext uri="{FF2B5EF4-FFF2-40B4-BE49-F238E27FC236}">
                <a16:creationId xmlns:a16="http://schemas.microsoft.com/office/drawing/2014/main" id="{ACD3D544-7EC8-B00A-D58F-1BF58BAD96E1}"/>
              </a:ext>
            </a:extLst>
          </p:cNvPr>
          <p:cNvCxnSpPr/>
          <p:nvPr/>
        </p:nvCxnSpPr>
        <p:spPr>
          <a:xfrm>
            <a:off x="5042407" y="3596066"/>
            <a:ext cx="1260000" cy="0"/>
          </a:xfrm>
          <a:prstGeom prst="line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36">
            <a:extLst>
              <a:ext uri="{FF2B5EF4-FFF2-40B4-BE49-F238E27FC236}">
                <a16:creationId xmlns:a16="http://schemas.microsoft.com/office/drawing/2014/main" id="{53AAA85D-26A9-C74D-4855-66EF782E27AC}"/>
              </a:ext>
            </a:extLst>
          </p:cNvPr>
          <p:cNvCxnSpPr/>
          <p:nvPr/>
        </p:nvCxnSpPr>
        <p:spPr>
          <a:xfrm>
            <a:off x="5042412" y="2025460"/>
            <a:ext cx="1261334" cy="0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8">
                <a:extLst>
                  <a:ext uri="{FF2B5EF4-FFF2-40B4-BE49-F238E27FC236}">
                    <a16:creationId xmlns:a16="http://schemas.microsoft.com/office/drawing/2014/main" id="{85C933F3-D8B0-C789-2009-D246DA046FC1}"/>
                  </a:ext>
                </a:extLst>
              </p:cNvPr>
              <p:cNvSpPr txBox="1"/>
              <p:nvPr/>
            </p:nvSpPr>
            <p:spPr>
              <a:xfrm>
                <a:off x="5168827" y="3691326"/>
                <a:ext cx="79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8">
                <a:extLst>
                  <a:ext uri="{FF2B5EF4-FFF2-40B4-BE49-F238E27FC236}">
                    <a16:creationId xmlns:a16="http://schemas.microsoft.com/office/drawing/2014/main" id="{85C933F3-D8B0-C789-2009-D246DA046F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8827" y="3691326"/>
                <a:ext cx="79669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52">
            <a:extLst>
              <a:ext uri="{FF2B5EF4-FFF2-40B4-BE49-F238E27FC236}">
                <a16:creationId xmlns:a16="http://schemas.microsoft.com/office/drawing/2014/main" id="{B3358452-D387-CC10-1B23-2AA0D25C1A3A}"/>
              </a:ext>
            </a:extLst>
          </p:cNvPr>
          <p:cNvCxnSpPr/>
          <p:nvPr/>
        </p:nvCxnSpPr>
        <p:spPr>
          <a:xfrm flipV="1">
            <a:off x="6826541" y="3015840"/>
            <a:ext cx="1919478" cy="440955"/>
          </a:xfrm>
          <a:prstGeom prst="line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57">
            <a:extLst>
              <a:ext uri="{FF2B5EF4-FFF2-40B4-BE49-F238E27FC236}">
                <a16:creationId xmlns:a16="http://schemas.microsoft.com/office/drawing/2014/main" id="{6562C9ED-348D-A9EE-DF8E-81992C7BFAFC}"/>
              </a:ext>
            </a:extLst>
          </p:cNvPr>
          <p:cNvSpPr/>
          <p:nvPr/>
        </p:nvSpPr>
        <p:spPr>
          <a:xfrm>
            <a:off x="2832292" y="2534518"/>
            <a:ext cx="540000" cy="540000"/>
          </a:xfrm>
          <a:prstGeom prst="ellipse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59">
            <a:extLst>
              <a:ext uri="{FF2B5EF4-FFF2-40B4-BE49-F238E27FC236}">
                <a16:creationId xmlns:a16="http://schemas.microsoft.com/office/drawing/2014/main" id="{CEEDD5CC-3FCD-BB44-B131-6979B8A9E4C3}"/>
              </a:ext>
            </a:extLst>
          </p:cNvPr>
          <p:cNvCxnSpPr>
            <a:cxnSpLocks/>
            <a:stCxn id="37" idx="5"/>
          </p:cNvCxnSpPr>
          <p:nvPr/>
        </p:nvCxnSpPr>
        <p:spPr>
          <a:xfrm>
            <a:off x="3293211" y="2995437"/>
            <a:ext cx="1123218" cy="645090"/>
          </a:xfrm>
          <a:prstGeom prst="line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63">
            <a:extLst>
              <a:ext uri="{FF2B5EF4-FFF2-40B4-BE49-F238E27FC236}">
                <a16:creationId xmlns:a16="http://schemas.microsoft.com/office/drawing/2014/main" id="{23F2A3C1-4B09-52DE-54CF-DB977D2AB625}"/>
              </a:ext>
            </a:extLst>
          </p:cNvPr>
          <p:cNvSpPr txBox="1"/>
          <p:nvPr/>
        </p:nvSpPr>
        <p:spPr>
          <a:xfrm>
            <a:off x="2954655" y="2602585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65">
                <a:extLst>
                  <a:ext uri="{FF2B5EF4-FFF2-40B4-BE49-F238E27FC236}">
                    <a16:creationId xmlns:a16="http://schemas.microsoft.com/office/drawing/2014/main" id="{75BFA136-ED0B-7A06-2A08-C2D8B4C5200C}"/>
                  </a:ext>
                </a:extLst>
              </p:cNvPr>
              <p:cNvSpPr txBox="1"/>
              <p:nvPr/>
            </p:nvSpPr>
            <p:spPr>
              <a:xfrm>
                <a:off x="3293211" y="3342004"/>
                <a:ext cx="5501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65">
                <a:extLst>
                  <a:ext uri="{FF2B5EF4-FFF2-40B4-BE49-F238E27FC236}">
                    <a16:creationId xmlns:a16="http://schemas.microsoft.com/office/drawing/2014/main" id="{75BFA136-ED0B-7A06-2A08-C2D8B4C520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3211" y="3342004"/>
                <a:ext cx="55015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66">
                <a:extLst>
                  <a:ext uri="{FF2B5EF4-FFF2-40B4-BE49-F238E27FC236}">
                    <a16:creationId xmlns:a16="http://schemas.microsoft.com/office/drawing/2014/main" id="{33957D8C-9B52-8610-33E1-43E829518BD1}"/>
                  </a:ext>
                </a:extLst>
              </p:cNvPr>
              <p:cNvSpPr txBox="1"/>
              <p:nvPr/>
            </p:nvSpPr>
            <p:spPr>
              <a:xfrm>
                <a:off x="3400522" y="1881843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3" name="TextBox 66">
                <a:extLst>
                  <a:ext uri="{FF2B5EF4-FFF2-40B4-BE49-F238E27FC236}">
                    <a16:creationId xmlns:a16="http://schemas.microsoft.com/office/drawing/2014/main" id="{33957D8C-9B52-8610-33E1-43E829518B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0522" y="1881843"/>
                <a:ext cx="37702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Connector 70">
            <a:extLst>
              <a:ext uri="{FF2B5EF4-FFF2-40B4-BE49-F238E27FC236}">
                <a16:creationId xmlns:a16="http://schemas.microsoft.com/office/drawing/2014/main" id="{A500268C-5140-2E42-EB87-7B57FE31ABD2}"/>
              </a:ext>
            </a:extLst>
          </p:cNvPr>
          <p:cNvCxnSpPr>
            <a:cxnSpLocks/>
          </p:cNvCxnSpPr>
          <p:nvPr/>
        </p:nvCxnSpPr>
        <p:spPr>
          <a:xfrm flipV="1">
            <a:off x="3302677" y="1962683"/>
            <a:ext cx="1153997" cy="622091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38">
                <a:extLst>
                  <a:ext uri="{FF2B5EF4-FFF2-40B4-BE49-F238E27FC236}">
                    <a16:creationId xmlns:a16="http://schemas.microsoft.com/office/drawing/2014/main" id="{57CEF521-18B3-B4DD-D588-B5CFD00FD495}"/>
                  </a:ext>
                </a:extLst>
              </p:cNvPr>
              <p:cNvSpPr txBox="1"/>
              <p:nvPr/>
            </p:nvSpPr>
            <p:spPr>
              <a:xfrm>
                <a:off x="5093458" y="1684071"/>
                <a:ext cx="79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38">
                <a:extLst>
                  <a:ext uri="{FF2B5EF4-FFF2-40B4-BE49-F238E27FC236}">
                    <a16:creationId xmlns:a16="http://schemas.microsoft.com/office/drawing/2014/main" id="{57CEF521-18B3-B4DD-D588-B5CFD00FD4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3458" y="1684071"/>
                <a:ext cx="79669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31">
                <a:extLst>
                  <a:ext uri="{FF2B5EF4-FFF2-40B4-BE49-F238E27FC236}">
                    <a16:creationId xmlns:a16="http://schemas.microsoft.com/office/drawing/2014/main" id="{9671E5E9-9BCB-FA9E-FE2C-760757E3FB55}"/>
                  </a:ext>
                </a:extLst>
              </p:cNvPr>
              <p:cNvSpPr txBox="1"/>
              <p:nvPr/>
            </p:nvSpPr>
            <p:spPr>
              <a:xfrm>
                <a:off x="4523102" y="1867139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31">
                <a:extLst>
                  <a:ext uri="{FF2B5EF4-FFF2-40B4-BE49-F238E27FC236}">
                    <a16:creationId xmlns:a16="http://schemas.microsoft.com/office/drawing/2014/main" id="{9671E5E9-9BCB-FA9E-FE2C-760757E3FB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3102" y="1867139"/>
                <a:ext cx="36766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31">
                <a:extLst>
                  <a:ext uri="{FF2B5EF4-FFF2-40B4-BE49-F238E27FC236}">
                    <a16:creationId xmlns:a16="http://schemas.microsoft.com/office/drawing/2014/main" id="{01C67693-76EE-4FD2-EA24-FC010FC7A1D9}"/>
                  </a:ext>
                </a:extLst>
              </p:cNvPr>
              <p:cNvSpPr txBox="1"/>
              <p:nvPr/>
            </p:nvSpPr>
            <p:spPr>
              <a:xfrm>
                <a:off x="4512217" y="3410513"/>
                <a:ext cx="4683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31">
                <a:extLst>
                  <a:ext uri="{FF2B5EF4-FFF2-40B4-BE49-F238E27FC236}">
                    <a16:creationId xmlns:a16="http://schemas.microsoft.com/office/drawing/2014/main" id="{01C67693-76EE-4FD2-EA24-FC010FC7A1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2217" y="3410513"/>
                <a:ext cx="46833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31">
                <a:extLst>
                  <a:ext uri="{FF2B5EF4-FFF2-40B4-BE49-F238E27FC236}">
                    <a16:creationId xmlns:a16="http://schemas.microsoft.com/office/drawing/2014/main" id="{7CA0F148-8FF3-8D5B-A8E9-A643509ADA44}"/>
                  </a:ext>
                </a:extLst>
              </p:cNvPr>
              <p:cNvSpPr txBox="1"/>
              <p:nvPr/>
            </p:nvSpPr>
            <p:spPr>
              <a:xfrm>
                <a:off x="6353910" y="1862529"/>
                <a:ext cx="3841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31">
                <a:extLst>
                  <a:ext uri="{FF2B5EF4-FFF2-40B4-BE49-F238E27FC236}">
                    <a16:creationId xmlns:a16="http://schemas.microsoft.com/office/drawing/2014/main" id="{7CA0F148-8FF3-8D5B-A8E9-A643509ADA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3910" y="1862529"/>
                <a:ext cx="384143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31">
                <a:extLst>
                  <a:ext uri="{FF2B5EF4-FFF2-40B4-BE49-F238E27FC236}">
                    <a16:creationId xmlns:a16="http://schemas.microsoft.com/office/drawing/2014/main" id="{011E7AB0-34CE-F485-F4E5-51F9091C7740}"/>
                  </a:ext>
                </a:extLst>
              </p:cNvPr>
              <p:cNvSpPr txBox="1"/>
              <p:nvPr/>
            </p:nvSpPr>
            <p:spPr>
              <a:xfrm>
                <a:off x="6370198" y="3314548"/>
                <a:ext cx="4490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31">
                <a:extLst>
                  <a:ext uri="{FF2B5EF4-FFF2-40B4-BE49-F238E27FC236}">
                    <a16:creationId xmlns:a16="http://schemas.microsoft.com/office/drawing/2014/main" id="{011E7AB0-34CE-F485-F4E5-51F9091C77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0198" y="3314548"/>
                <a:ext cx="44909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7201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4311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 image </a:t>
            </a:r>
            <a:r>
              <a:rPr lang="fr-FR" dirty="0">
                <a:solidFill>
                  <a:srgbClr val="FF0000"/>
                </a:solidFill>
              </a:rPr>
              <a:t>n°59</a:t>
            </a:r>
            <a:r>
              <a:rPr lang="fr-FR" dirty="0"/>
              <a:t> (hard)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1950703"/>
              </p:ext>
            </p:extLst>
          </p:nvPr>
        </p:nvGraphicFramePr>
        <p:xfrm>
          <a:off x="342900" y="2290189"/>
          <a:ext cx="11283950" cy="30928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7212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863875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863875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2388988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Compensation</a:t>
                      </a:r>
                      <a:r>
                        <a:rPr lang="fr-FR" dirty="0"/>
                        <a:t> new (k=1)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Compensation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old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2.22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1.80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2.03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1.50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1.82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1.28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1.33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1.14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1.06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61 (max)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1532157"/>
            <a:ext cx="125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uncertainty</a:t>
            </a:r>
            <a:r>
              <a:rPr lang="fr-FR" dirty="0"/>
              <a:t> of </a:t>
            </a:r>
            <a:r>
              <a:rPr lang="fr-FR" b="1" dirty="0"/>
              <a:t>layer 3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</a:t>
            </a:r>
            <a:r>
              <a:rPr lang="fr-FR" b="1" dirty="0"/>
              <a:t>X</a:t>
            </a:r>
            <a:r>
              <a:rPr lang="fr-FR" dirty="0"/>
              <a:t> MILP layer1-nodes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45C7BB2-0600-68F0-CB42-A7B6578D0D69}"/>
              </a:ext>
            </a:extLst>
          </p:cNvPr>
          <p:cNvSpPr txBox="1"/>
          <p:nvPr/>
        </p:nvSpPr>
        <p:spPr>
          <a:xfrm>
            <a:off x="1525322" y="6067883"/>
            <a:ext cx="8971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=&gt; </a:t>
            </a:r>
            <a:r>
              <a:rPr lang="fr-FR" dirty="0" err="1"/>
              <a:t>Could</a:t>
            </a:r>
            <a:r>
              <a:rPr lang="fr-FR" dirty="0"/>
              <a:t> </a:t>
            </a:r>
            <a:r>
              <a:rPr lang="fr-FR" dirty="0" err="1"/>
              <a:t>also</a:t>
            </a:r>
            <a:r>
              <a:rPr lang="fr-FR" dirty="0"/>
              <a:t> choose </a:t>
            </a:r>
            <a:r>
              <a:rPr lang="fr-FR" dirty="0" err="1"/>
              <a:t>some</a:t>
            </a:r>
            <a:r>
              <a:rPr lang="fr-FR" dirty="0"/>
              <a:t> </a:t>
            </a:r>
            <a:r>
              <a:rPr lang="fr-FR" dirty="0" err="1"/>
              <a:t>b,b</a:t>
            </a:r>
            <a:r>
              <a:rPr lang="fr-FR" dirty="0"/>
              <a:t>’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deeper</a:t>
            </a:r>
            <a:r>
              <a:rPr lang="fr-FR" dirty="0"/>
              <a:t> </a:t>
            </a:r>
            <a:r>
              <a:rPr lang="fr-FR" dirty="0" err="1"/>
              <a:t>layers</a:t>
            </a:r>
            <a:r>
              <a:rPr lang="fr-FR" dirty="0"/>
              <a:t> if </a:t>
            </a:r>
            <a:r>
              <a:rPr lang="fr-FR" dirty="0" err="1"/>
              <a:t>weight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very</a:t>
            </a:r>
            <a:r>
              <a:rPr lang="fr-FR" dirty="0"/>
              <a:t> high (2,3 </a:t>
            </a:r>
            <a:r>
              <a:rPr lang="fr-FR" dirty="0" err="1"/>
              <a:t>layers</a:t>
            </a:r>
            <a:r>
              <a:rPr lang="fr-FR" dirty="0"/>
              <a:t> </a:t>
            </a:r>
            <a:r>
              <a:rPr lang="fr-FR" dirty="0" err="1"/>
              <a:t>before</a:t>
            </a:r>
            <a:r>
              <a:rPr lang="fr-FR" dirty="0"/>
              <a:t>…) !</a:t>
            </a:r>
          </a:p>
        </p:txBody>
      </p:sp>
    </p:spTree>
    <p:extLst>
      <p:ext uri="{BB962C8B-B14F-4D97-AF65-F5344CB8AC3E}">
        <p14:creationId xmlns:p14="http://schemas.microsoft.com/office/powerpoint/2010/main" val="1985242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4311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 image </a:t>
            </a:r>
            <a:r>
              <a:rPr lang="fr-FR" dirty="0">
                <a:solidFill>
                  <a:srgbClr val="FF0000"/>
                </a:solidFill>
              </a:rPr>
              <a:t>n°59</a:t>
            </a:r>
            <a:r>
              <a:rPr lang="fr-FR" dirty="0"/>
              <a:t> (hard)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1631260"/>
              </p:ext>
            </p:extLst>
          </p:nvPr>
        </p:nvGraphicFramePr>
        <p:xfrm>
          <a:off x="203200" y="2252864"/>
          <a:ext cx="11658947" cy="34636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8827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4283902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4196218">
                  <a:extLst>
                    <a:ext uri="{9D8B030D-6E8A-4147-A177-3AD203B41FA5}">
                      <a16:colId xmlns:a16="http://schemas.microsoft.com/office/drawing/2014/main" val="3961735731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Layer 1&amp;3: Compensation </a:t>
                      </a:r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(vs </a:t>
                      </a:r>
                      <a:r>
                        <a:rPr lang="fr-FR" dirty="0" err="1">
                          <a:solidFill>
                            <a:schemeClr val="bg1"/>
                          </a:solidFill>
                        </a:rPr>
                        <a:t>random</a:t>
                      </a:r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Layer 3: Compensation</a:t>
                      </a:r>
                      <a:r>
                        <a:rPr lang="fr-FR" dirty="0"/>
                        <a:t>  (vs </a:t>
                      </a:r>
                      <a:r>
                        <a:rPr lang="fr-FR" dirty="0" err="1"/>
                        <a:t>Random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1.758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1.758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1.677 (1.695)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1.677 (1.70)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1.539 </a:t>
                      </a:r>
                      <a:r>
                        <a:rPr lang="fr-FR" b="0" dirty="0"/>
                        <a:t>(1.622)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1.567 (1.639)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1.431 </a:t>
                      </a:r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(1.542)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1.489 (1.578)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1.329 </a:t>
                      </a:r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(1.47)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1.454 (1.514)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1.243 </a:t>
                      </a:r>
                      <a:r>
                        <a:rPr lang="fr-FR" b="0" dirty="0"/>
                        <a:t>(1.39)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1.432 (1.455)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ALL NODES OF LAYER 3 (k=1)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1.422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ALL NODES OF LAYER 1+3 (k=2)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1.184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2871950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1532157"/>
            <a:ext cx="12302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uncertainty</a:t>
            </a:r>
            <a:r>
              <a:rPr lang="fr-FR" dirty="0"/>
              <a:t> of </a:t>
            </a:r>
            <a:r>
              <a:rPr lang="fr-FR" b="1" dirty="0"/>
              <a:t>layer 5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MILP layer1+3-nodes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49321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>
            <a:extLst>
              <a:ext uri="{FF2B5EF4-FFF2-40B4-BE49-F238E27FC236}">
                <a16:creationId xmlns:a16="http://schemas.microsoft.com/office/drawing/2014/main" id="{489A1E74-896D-4465-951C-3153F2FDF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4735" y="2589313"/>
            <a:ext cx="7825670" cy="4454569"/>
          </a:xfrm>
          <a:prstGeom prst="rect">
            <a:avLst/>
          </a:prstGeom>
        </p:spPr>
      </p:pic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ADFD4CDF-DD78-C194-F292-49882BCC1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160000"/>
              </p:ext>
            </p:extLst>
          </p:nvPr>
        </p:nvGraphicFramePr>
        <p:xfrm>
          <a:off x="488515" y="563880"/>
          <a:ext cx="11212881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5660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3156559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number certif images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Time per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Eran</a:t>
                      </a:r>
                      <a:r>
                        <a:rPr lang="fr-FR" sz="1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(</a:t>
                      </a:r>
                      <a:r>
                        <a:rPr lang="fr-FR" sz="180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DeepPoly</a:t>
                      </a:r>
                      <a:r>
                        <a:rPr lang="fr-FR" sz="1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16.0 %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5s per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Refined</a:t>
                      </a:r>
                      <a:r>
                        <a:rPr lang="fr-FR" dirty="0"/>
                        <a:t> PRIMA 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51%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159s per image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GPU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Vericompensate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(50 nodes in 1,2)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65.3%</a:t>
                      </a:r>
                    </a:p>
                    <a:p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68.4%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adding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k=2 for min&gt;-1.5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117s per image NO GPU</a:t>
                      </a:r>
                    </a:p>
                    <a:p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142s per image NO GPU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Refined</a:t>
                      </a:r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Beta Crown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69.9%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102s per image </a:t>
                      </a:r>
                      <a:r>
                        <a:rPr lang="fr-FR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with</a:t>
                      </a:r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GPU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467182"/>
                  </a:ext>
                </a:extLst>
              </a:tr>
            </a:tbl>
          </a:graphicData>
        </a:graphic>
      </p:graphicFrame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3088778" y="71122"/>
            <a:ext cx="3981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5x100, Over 1000 images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F9260B1-794D-6D55-CBA9-8190DBFEE930}"/>
              </a:ext>
            </a:extLst>
          </p:cNvPr>
          <p:cNvSpPr txBox="1"/>
          <p:nvPr/>
        </p:nvSpPr>
        <p:spPr>
          <a:xfrm>
            <a:off x="501041" y="4243635"/>
            <a:ext cx="2302169" cy="120032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err="1"/>
              <a:t>Accuracy</a:t>
            </a:r>
            <a:r>
              <a:rPr lang="fr-FR" dirty="0"/>
              <a:t> MILP</a:t>
            </a:r>
          </a:p>
          <a:p>
            <a:r>
              <a:rPr lang="fr-FR" dirty="0" err="1"/>
              <a:t>sliding</a:t>
            </a:r>
            <a:r>
              <a:rPr lang="fr-FR" dirty="0"/>
              <a:t> </a:t>
            </a:r>
            <a:r>
              <a:rPr lang="fr-FR" dirty="0" err="1"/>
              <a:t>window</a:t>
            </a:r>
            <a:r>
              <a:rPr lang="fr-FR" dirty="0"/>
              <a:t> k=1</a:t>
            </a:r>
          </a:p>
          <a:p>
            <a:endParaRPr lang="fr-FR" dirty="0"/>
          </a:p>
          <a:p>
            <a:r>
              <a:rPr lang="fr-FR" dirty="0" err="1">
                <a:solidFill>
                  <a:schemeClr val="accent2"/>
                </a:solidFill>
              </a:rPr>
              <a:t>Orange+red</a:t>
            </a:r>
            <a:r>
              <a:rPr lang="fr-FR" dirty="0">
                <a:solidFill>
                  <a:schemeClr val="accent2"/>
                </a:solidFill>
              </a:rPr>
              <a:t> = </a:t>
            </a:r>
            <a:r>
              <a:rPr lang="fr-FR" dirty="0" err="1">
                <a:solidFill>
                  <a:schemeClr val="accent2"/>
                </a:solidFill>
              </a:rPr>
              <a:t>certified</a:t>
            </a:r>
            <a:endParaRPr lang="fr-FR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14:cNvPr>
              <p14:cNvContentPartPr/>
              <p14:nvPr/>
            </p14:nvContentPartPr>
            <p14:xfrm>
              <a:off x="9856894" y="4726795"/>
              <a:ext cx="4680" cy="180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47894" y="4717795"/>
                <a:ext cx="2232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62F7F30-5381-AE7C-27F9-B3BBD0C37EFC}"/>
              </a:ext>
            </a:extLst>
          </p:cNvPr>
          <p:cNvSpPr txBox="1"/>
          <p:nvPr/>
        </p:nvSpPr>
        <p:spPr>
          <a:xfrm>
            <a:off x="7706759" y="85665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0.026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56305B9-06C4-B0D0-46FA-72D2D4DA3B2C}"/>
              </a:ext>
            </a:extLst>
          </p:cNvPr>
          <p:cNvSpPr txBox="1"/>
          <p:nvPr/>
        </p:nvSpPr>
        <p:spPr>
          <a:xfrm>
            <a:off x="4018088" y="6489788"/>
            <a:ext cx="444324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 err="1"/>
              <a:t>DeepPoly</a:t>
            </a:r>
            <a:r>
              <a:rPr lang="fr-FR" dirty="0"/>
              <a:t> </a:t>
            </a:r>
            <a:r>
              <a:rPr lang="fr-FR" dirty="0" err="1"/>
              <a:t>Accuracy</a:t>
            </a:r>
            <a:r>
              <a:rPr lang="fr-FR" dirty="0"/>
              <a:t> 	         </a:t>
            </a:r>
            <a:r>
              <a:rPr lang="fr-FR" dirty="0">
                <a:solidFill>
                  <a:srgbClr val="C00000"/>
                </a:solidFill>
              </a:rPr>
              <a:t>Red=</a:t>
            </a:r>
            <a:r>
              <a:rPr lang="fr-FR" dirty="0" err="1">
                <a:solidFill>
                  <a:srgbClr val="C00000"/>
                </a:solidFill>
              </a:rPr>
              <a:t>certified</a:t>
            </a:r>
            <a:endParaRPr lang="fr-FR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176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ADFD4CDF-DD78-C194-F292-49882BCC1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954709"/>
              </p:ext>
            </p:extLst>
          </p:nvPr>
        </p:nvGraphicFramePr>
        <p:xfrm>
          <a:off x="490603" y="563880"/>
          <a:ext cx="11210793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8624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3131507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number certif images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Time per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Eran</a:t>
                      </a:r>
                      <a:r>
                        <a:rPr lang="fr-FR" sz="1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(</a:t>
                      </a:r>
                      <a:r>
                        <a:rPr lang="fr-FR" sz="180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DeepPoly</a:t>
                      </a:r>
                      <a:r>
                        <a:rPr lang="fr-FR" sz="1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18.2 %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11s per image (</a:t>
                      </a:r>
                      <a:r>
                        <a:rPr lang="fr-FR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our</a:t>
                      </a:r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fr-FR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implem</a:t>
                      </a:r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Refined</a:t>
                      </a:r>
                      <a:r>
                        <a:rPr lang="fr-FR" dirty="0"/>
                        <a:t> PRIMA 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42.8%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301s per image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GPU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Vericompensate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(50 nodes)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61.4%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~170s per image No GPU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210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Vericompensate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(K=2, new long)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65.8%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346s per image NO GPU (can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lower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the time)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826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Standard Beta Crown (BAB)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23.6% - on first  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179s per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853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Refined</a:t>
                      </a:r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Beta Crown (</a:t>
                      </a:r>
                      <a:r>
                        <a:rPr lang="fr-FR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refined</a:t>
                      </a:r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BAB)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62%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103s per image </a:t>
                      </a:r>
                      <a:r>
                        <a:rPr lang="fr-FR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with</a:t>
                      </a:r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GPU – </a:t>
                      </a:r>
                      <a:r>
                        <a:rPr lang="fr-FR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try</a:t>
                      </a:r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no GPU?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467182"/>
                  </a:ext>
                </a:extLst>
              </a:tr>
            </a:tbl>
          </a:graphicData>
        </a:graphic>
      </p:graphicFrame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3088778" y="71122"/>
            <a:ext cx="3981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8x100, Over 1000 images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14:cNvPr>
              <p14:cNvContentPartPr/>
              <p14:nvPr/>
            </p14:nvContentPartPr>
            <p14:xfrm>
              <a:off x="9856894" y="4601535"/>
              <a:ext cx="4680" cy="180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47894" y="4592535"/>
                <a:ext cx="2232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62F7F30-5381-AE7C-27F9-B3BBD0C37EFC}"/>
              </a:ext>
            </a:extLst>
          </p:cNvPr>
          <p:cNvSpPr txBox="1"/>
          <p:nvPr/>
        </p:nvSpPr>
        <p:spPr>
          <a:xfrm>
            <a:off x="7706759" y="85665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0.026</a:t>
            </a:r>
          </a:p>
        </p:txBody>
      </p:sp>
    </p:spTree>
    <p:extLst>
      <p:ext uri="{BB962C8B-B14F-4D97-AF65-F5344CB8AC3E}">
        <p14:creationId xmlns:p14="http://schemas.microsoft.com/office/powerpoint/2010/main" val="2896052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73DB35D7-032E-715C-F783-AA0A8B03DF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283" y="2642991"/>
            <a:ext cx="10622071" cy="4453003"/>
          </a:xfrm>
          <a:prstGeom prst="rect">
            <a:avLst/>
          </a:prstGeom>
        </p:spPr>
      </p:pic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ADFD4CDF-DD78-C194-F292-49882BCC1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368428"/>
              </p:ext>
            </p:extLst>
          </p:nvPr>
        </p:nvGraphicFramePr>
        <p:xfrm>
          <a:off x="490603" y="563880"/>
          <a:ext cx="11210793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8624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3131507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number certif images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Time per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Eran</a:t>
                      </a:r>
                      <a:r>
                        <a:rPr lang="fr-FR" sz="1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(</a:t>
                      </a:r>
                      <a:r>
                        <a:rPr lang="fr-FR" sz="180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DeepPoly</a:t>
                      </a:r>
                      <a:r>
                        <a:rPr lang="fr-FR" sz="1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29.2 %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?s per image (</a:t>
                      </a:r>
                      <a:r>
                        <a:rPr lang="fr-FR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our</a:t>
                      </a:r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fr-FR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implem</a:t>
                      </a:r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Refined</a:t>
                      </a:r>
                      <a:r>
                        <a:rPr lang="fr-FR" dirty="0"/>
                        <a:t> PRIMA 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69%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224s per image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GPU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Vericompensate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40/32 nodes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71.9% &lt; 100 (74.8% &lt;150)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206s (248s) per image No GPU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210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Vericompensate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+ 60 nodes ( k=2)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76.8% &lt;150 (77.4% k=2)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279s (309s) per image NO GPU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826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Standard Beta Crown (BAB)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?s per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853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Refined</a:t>
                      </a:r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Beta Crown (</a:t>
                      </a:r>
                      <a:r>
                        <a:rPr lang="fr-FR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refined</a:t>
                      </a:r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BAB)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77.4%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86s per image </a:t>
                      </a:r>
                      <a:r>
                        <a:rPr lang="fr-FR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with</a:t>
                      </a:r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GPU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467182"/>
                  </a:ext>
                </a:extLst>
              </a:tr>
            </a:tbl>
          </a:graphicData>
        </a:graphic>
      </p:graphicFrame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3088778" y="71122"/>
            <a:ext cx="3981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5x200, Over 1000 images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14:cNvPr>
              <p14:cNvContentPartPr/>
              <p14:nvPr/>
            </p14:nvContentPartPr>
            <p14:xfrm>
              <a:off x="9856894" y="4601535"/>
              <a:ext cx="4680" cy="180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47894" y="4592535"/>
                <a:ext cx="2232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62F7F30-5381-AE7C-27F9-B3BBD0C37EFC}"/>
              </a:ext>
            </a:extLst>
          </p:cNvPr>
          <p:cNvSpPr txBox="1"/>
          <p:nvPr/>
        </p:nvSpPr>
        <p:spPr>
          <a:xfrm>
            <a:off x="7706759" y="85665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0.015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D1F8216-8591-03BA-CC63-A334A0000979}"/>
              </a:ext>
            </a:extLst>
          </p:cNvPr>
          <p:cNvSpPr txBox="1"/>
          <p:nvPr/>
        </p:nvSpPr>
        <p:spPr>
          <a:xfrm>
            <a:off x="306887" y="4155953"/>
            <a:ext cx="2302169" cy="120032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err="1"/>
              <a:t>Accuracy</a:t>
            </a:r>
            <a:r>
              <a:rPr lang="fr-FR" dirty="0"/>
              <a:t> MILP</a:t>
            </a:r>
          </a:p>
          <a:p>
            <a:r>
              <a:rPr lang="fr-FR" dirty="0" err="1"/>
              <a:t>sliding</a:t>
            </a:r>
            <a:r>
              <a:rPr lang="fr-FR" dirty="0"/>
              <a:t> </a:t>
            </a:r>
            <a:r>
              <a:rPr lang="fr-FR" dirty="0" err="1"/>
              <a:t>window</a:t>
            </a:r>
            <a:r>
              <a:rPr lang="fr-FR" dirty="0"/>
              <a:t> k=1</a:t>
            </a:r>
          </a:p>
          <a:p>
            <a:endParaRPr lang="fr-FR" dirty="0"/>
          </a:p>
          <a:p>
            <a:r>
              <a:rPr lang="fr-FR" dirty="0" err="1">
                <a:solidFill>
                  <a:schemeClr val="accent2"/>
                </a:solidFill>
              </a:rPr>
              <a:t>Orange+red</a:t>
            </a:r>
            <a:r>
              <a:rPr lang="fr-FR" dirty="0">
                <a:solidFill>
                  <a:schemeClr val="accent2"/>
                </a:solidFill>
              </a:rPr>
              <a:t> = </a:t>
            </a:r>
            <a:r>
              <a:rPr lang="fr-FR" dirty="0" err="1">
                <a:solidFill>
                  <a:schemeClr val="accent2"/>
                </a:solidFill>
              </a:rPr>
              <a:t>certified</a:t>
            </a:r>
            <a:endParaRPr lang="fr-FR" dirty="0">
              <a:solidFill>
                <a:schemeClr val="accent2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7B86877-C3EA-9081-1AF7-A6502758FE38}"/>
              </a:ext>
            </a:extLst>
          </p:cNvPr>
          <p:cNvSpPr txBox="1"/>
          <p:nvPr/>
        </p:nvSpPr>
        <p:spPr>
          <a:xfrm>
            <a:off x="4475288" y="6602212"/>
            <a:ext cx="444324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 err="1"/>
              <a:t>DeepPoly</a:t>
            </a:r>
            <a:r>
              <a:rPr lang="fr-FR" dirty="0"/>
              <a:t> </a:t>
            </a:r>
            <a:r>
              <a:rPr lang="fr-FR" dirty="0" err="1"/>
              <a:t>Accuracy</a:t>
            </a:r>
            <a:r>
              <a:rPr lang="fr-FR" dirty="0"/>
              <a:t> 	         </a:t>
            </a:r>
            <a:r>
              <a:rPr lang="fr-FR" dirty="0">
                <a:solidFill>
                  <a:srgbClr val="C00000"/>
                </a:solidFill>
              </a:rPr>
              <a:t>Red=</a:t>
            </a:r>
            <a:r>
              <a:rPr lang="fr-FR" dirty="0" err="1">
                <a:solidFill>
                  <a:srgbClr val="C00000"/>
                </a:solidFill>
              </a:rPr>
              <a:t>certified</a:t>
            </a:r>
            <a:endParaRPr lang="fr-FR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360880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170838</TotalTime>
  <Words>1813</Words>
  <Application>Microsoft Office PowerPoint</Application>
  <PresentationFormat>Grand écran</PresentationFormat>
  <Paragraphs>421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Symbol</vt:lpstr>
      <vt:lpstr>Thème Office</vt:lpstr>
      <vt:lpstr>ERAN-DeepPoly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Overall Recap</vt:lpstr>
      <vt:lpstr>Overall Recap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Blaise Genest</dc:creator>
  <cp:lastModifiedBy>bgenest@irisa.fr</cp:lastModifiedBy>
  <cp:revision>499</cp:revision>
  <dcterms:created xsi:type="dcterms:W3CDTF">2023-04-09T08:44:05Z</dcterms:created>
  <dcterms:modified xsi:type="dcterms:W3CDTF">2024-01-22T15:03:48Z</dcterms:modified>
</cp:coreProperties>
</file>