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76" r:id="rId3"/>
    <p:sldId id="382" r:id="rId4"/>
    <p:sldId id="383" r:id="rId5"/>
    <p:sldId id="368" r:id="rId6"/>
    <p:sldId id="367" r:id="rId7"/>
    <p:sldId id="279" r:id="rId8"/>
    <p:sldId id="370" r:id="rId9"/>
    <p:sldId id="378" r:id="rId10"/>
    <p:sldId id="285" r:id="rId11"/>
    <p:sldId id="372" r:id="rId12"/>
    <p:sldId id="384" r:id="rId13"/>
    <p:sldId id="388" r:id="rId14"/>
    <p:sldId id="387" r:id="rId15"/>
    <p:sldId id="260" r:id="rId16"/>
    <p:sldId id="256" r:id="rId17"/>
    <p:sldId id="261" r:id="rId18"/>
    <p:sldId id="258" r:id="rId19"/>
    <p:sldId id="385" r:id="rId20"/>
    <p:sldId id="259" r:id="rId21"/>
    <p:sldId id="386" r:id="rId22"/>
    <p:sldId id="371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33:5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4 424,'0'-2'96,"0"1"-96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47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3353,'0'0'1029,"-7"-1"-609,7 0-390,0 0-1,0 1 0,0-1 0,0 1 0,0-1 1,0 0-1,0 1 0,0-1 0,0 1 1,0-1-1,0 1 0,0-1 0,0 1 0,1-1 1,-1 1-1,0-1 0,1 1 0,-1-1 1,0 1-1,1-1 0,-1 1 0,0-1 0,1 1 1,-1-1-1,1 1 0,-1 0 0,1-1 1,-1 1-1,1 0 0,-1 0 0,1-1 0,-1 1 1,1 0-1,-1 0 0,1 0 0,-1 0 1,1-1-1,-1 1 0,1 0 0,0 0 0,-1 0 1,1 0-1,-1 0 0,2 1 0,-2-6 173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52:54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4065,'0'0'2104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21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20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23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22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0.png"/><Relationship Id="rId13" Type="http://schemas.openxmlformats.org/officeDocument/2006/relationships/image" Target="../media/image1010.png"/><Relationship Id="rId3" Type="http://schemas.openxmlformats.org/officeDocument/2006/relationships/image" Target="../media/image910.png"/><Relationship Id="rId7" Type="http://schemas.openxmlformats.org/officeDocument/2006/relationships/image" Target="../media/image950.png"/><Relationship Id="rId12" Type="http://schemas.openxmlformats.org/officeDocument/2006/relationships/image" Target="../media/image100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0.png"/><Relationship Id="rId11" Type="http://schemas.openxmlformats.org/officeDocument/2006/relationships/image" Target="../media/image990.png"/><Relationship Id="rId5" Type="http://schemas.openxmlformats.org/officeDocument/2006/relationships/image" Target="../media/image930.png"/><Relationship Id="rId10" Type="http://schemas.openxmlformats.org/officeDocument/2006/relationships/image" Target="../media/image980.png"/><Relationship Id="rId4" Type="http://schemas.openxmlformats.org/officeDocument/2006/relationships/image" Target="../media/image920.png"/><Relationship Id="rId9" Type="http://schemas.openxmlformats.org/officeDocument/2006/relationships/image" Target="../media/image9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0.png"/><Relationship Id="rId13" Type="http://schemas.openxmlformats.org/officeDocument/2006/relationships/image" Target="../media/image1130.png"/><Relationship Id="rId3" Type="http://schemas.openxmlformats.org/officeDocument/2006/relationships/image" Target="../media/image1030.png"/><Relationship Id="rId120" Type="http://schemas.openxmlformats.org/officeDocument/2006/relationships/customXml" Target="../ink/ink5.xml"/><Relationship Id="rId7" Type="http://schemas.openxmlformats.org/officeDocument/2006/relationships/image" Target="../media/image1070.png"/><Relationship Id="rId12" Type="http://schemas.openxmlformats.org/officeDocument/2006/relationships/image" Target="../media/image1120.png"/><Relationship Id="rId170" Type="http://schemas.openxmlformats.org/officeDocument/2006/relationships/image" Target="../media/image901.png"/><Relationship Id="rId2" Type="http://schemas.openxmlformats.org/officeDocument/2006/relationships/image" Target="../media/image10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0.png"/><Relationship Id="rId11" Type="http://schemas.openxmlformats.org/officeDocument/2006/relationships/image" Target="../media/image1110.png"/><Relationship Id="rId5" Type="http://schemas.openxmlformats.org/officeDocument/2006/relationships/image" Target="../media/image1050.png"/><Relationship Id="rId119" Type="http://schemas.openxmlformats.org/officeDocument/2006/relationships/image" Target="../media/image182.png"/><Relationship Id="rId10" Type="http://schemas.openxmlformats.org/officeDocument/2006/relationships/image" Target="../media/image1100.png"/><Relationship Id="rId169" Type="http://schemas.openxmlformats.org/officeDocument/2006/relationships/customXml" Target="../ink/ink6.xml"/><Relationship Id="rId4" Type="http://schemas.openxmlformats.org/officeDocument/2006/relationships/image" Target="../media/image1040.png"/><Relationship Id="rId9" Type="http://schemas.openxmlformats.org/officeDocument/2006/relationships/image" Target="../media/image1090.png"/><Relationship Id="rId14" Type="http://schemas.openxmlformats.org/officeDocument/2006/relationships/customXml" Target="../ink/ink4.xml"/><Relationship Id="rId168" Type="http://schemas.openxmlformats.org/officeDocument/2006/relationships/image" Target="../media/image20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35.png"/><Relationship Id="rId26" Type="http://schemas.openxmlformats.org/officeDocument/2006/relationships/image" Target="../media/image52.png"/><Relationship Id="rId21" Type="http://schemas.openxmlformats.org/officeDocument/2006/relationships/image" Target="../media/image47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1.png"/><Relationship Id="rId2" Type="http://schemas.openxmlformats.org/officeDocument/2006/relationships/image" Target="../media/image31.png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4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48.png"/><Relationship Id="rId10" Type="http://schemas.openxmlformats.org/officeDocument/2006/relationships/image" Target="../media/image38.png"/><Relationship Id="rId19" Type="http://schemas.openxmlformats.org/officeDocument/2006/relationships/image" Target="../media/image36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3.png"/><Relationship Id="rId3" Type="http://schemas.openxmlformats.org/officeDocument/2006/relationships/image" Target="../media/image25.png"/><Relationship Id="rId21" Type="http://schemas.openxmlformats.org/officeDocument/2006/relationships/image" Target="../media/image65.png"/><Relationship Id="rId7" Type="http://schemas.openxmlformats.org/officeDocument/2006/relationships/image" Target="../media/image29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image" Target="../media/image24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5" Type="http://schemas.openxmlformats.org/officeDocument/2006/relationships/image" Target="../media/image27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26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791859" y="3043825"/>
            <a:ext cx="44830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</a:t>
            </a:r>
            <a:r>
              <a:rPr lang="fr-FR" sz="2400" dirty="0" err="1"/>
              <a:t>Oct</a:t>
            </a:r>
            <a:r>
              <a:rPr lang="fr-FR" sz="2400" dirty="0"/>
              <a:t>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Results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33438" y="1674108"/>
          <a:ext cx="6036728" cy="9567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28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3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+mn-lt"/>
                          <a:ea typeface="+mn-ea"/>
                          <a:cs typeface="+mn-cs"/>
                        </a:rPr>
                        <a:t>Reluplex</a:t>
                      </a:r>
                      <a:r>
                        <a:rPr lang="en-US" sz="2400" dirty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dirty="0">
                        <a:latin typeface="Gill Sans MT" charset="0"/>
                        <a:ea typeface="Gill Sans MT" charset="0"/>
                        <a:cs typeface="Gill Sans MT" charset="0"/>
                      </a:endParaRPr>
                    </a:p>
                  </a:txBody>
                  <a:tcPr marL="87437" marR="87437" marT="43724" marB="43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+mn-lt"/>
                          <a:ea typeface="+mn-ea"/>
                          <a:cs typeface="+mn-cs"/>
                        </a:rPr>
                        <a:t>Neurify</a:t>
                      </a:r>
                      <a:r>
                        <a:rPr lang="en-US" sz="2400" dirty="0"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dirty="0">
                        <a:latin typeface="Gill Sans MT" charset="0"/>
                        <a:ea typeface="Gill Sans MT" charset="0"/>
                        <a:cs typeface="Gill Sans MT" charset="0"/>
                      </a:endParaRPr>
                    </a:p>
                  </a:txBody>
                  <a:tcPr marL="87437" marR="87437" marT="43724" marB="43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ill Sans MT" charset="0"/>
                          <a:ea typeface="Gill Sans MT" charset="0"/>
                          <a:cs typeface="Gill Sans MT" charset="0"/>
                        </a:rPr>
                        <a:t>ERAN</a:t>
                      </a:r>
                    </a:p>
                  </a:txBody>
                  <a:tcPr marL="87437" marR="87437" marT="43724" marB="43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3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Gill Sans MT" charset="0"/>
                          <a:ea typeface="Gill Sans MT" charset="0"/>
                          <a:cs typeface="Gill Sans MT" charset="0"/>
                        </a:rPr>
                        <a:t>&gt;</a:t>
                      </a:r>
                      <a:r>
                        <a:rPr lang="en-US" sz="240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Gill Sans MT" charset="0"/>
                          <a:ea typeface="Gill Sans MT" charset="0"/>
                          <a:cs typeface="Gill Sans MT" charset="0"/>
                        </a:rPr>
                        <a:t> 32 hours</a:t>
                      </a:r>
                      <a:endParaRPr 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Gill Sans MT" charset="0"/>
                        <a:ea typeface="Gill Sans MT" charset="0"/>
                        <a:cs typeface="Gill Sans MT" charset="0"/>
                      </a:endParaRPr>
                    </a:p>
                  </a:txBody>
                  <a:tcPr marL="87437" marR="87437" marT="43724" marB="43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921</a:t>
                      </a:r>
                      <a:r>
                        <a:rPr lang="en-US" sz="240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sec</a:t>
                      </a:r>
                      <a:endParaRPr 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marL="87437" marR="87437" marT="43724" marB="43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Gill Sans MT" charset="0"/>
                          <a:ea typeface="Gill Sans MT" charset="0"/>
                          <a:cs typeface="Gill Sans MT" charset="0"/>
                        </a:rPr>
                        <a:t>227</a:t>
                      </a:r>
                      <a:r>
                        <a:rPr lang="en-US" sz="2400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Gill Sans MT" charset="0"/>
                          <a:ea typeface="Gill Sans MT" charset="0"/>
                          <a:cs typeface="Gill Sans MT" charset="0"/>
                        </a:rPr>
                        <a:t> sec</a:t>
                      </a:r>
                      <a:endParaRPr lang="en-US" sz="24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Gill Sans MT" charset="0"/>
                        <a:ea typeface="Gill Sans MT" charset="0"/>
                        <a:cs typeface="Gill Sans MT" charset="0"/>
                      </a:endParaRPr>
                    </a:p>
                  </a:txBody>
                  <a:tcPr marL="87437" marR="87437" marT="43724" marB="43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416505" y="897824"/>
            <a:ext cx="6037200" cy="7762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ill Sans MT" charset="0"/>
                <a:ea typeface="Gill Sans MT" charset="0"/>
                <a:cs typeface="Gill Sans MT" charset="0"/>
              </a:rPr>
              <a:t>Aircraft collision avoidance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5416504" y="3875892"/>
              <a:ext cx="5757334" cy="95679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7307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662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603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783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Gill Sans MT" charset="0"/>
                            <a:ea typeface="Gill Sans MT" charset="0"/>
                            <a:cs typeface="Gill Sans MT" charset="0"/>
                          </a:endParaRPr>
                        </a:p>
                      </a:txBody>
                      <a:tcPr marL="87437" marR="87437" marT="43724" marB="4372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n-lt"/>
                              <a:ea typeface="+mn-ea"/>
                              <a:cs typeface="+mn-cs"/>
                            </a:rPr>
                            <a:t>%verified</a:t>
                          </a:r>
                          <a:endParaRPr lang="en-US" sz="2400" dirty="0">
                            <a:latin typeface="Gill Sans MT" charset="0"/>
                            <a:ea typeface="Gill Sans MT" charset="0"/>
                            <a:cs typeface="Gill Sans MT" charset="0"/>
                          </a:endParaRPr>
                        </a:p>
                      </a:txBody>
                      <a:tcPr marL="87437" marR="87437" marT="43724" marB="4372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Gill Sans MT" charset="0"/>
                              <a:ea typeface="Gill Sans MT" charset="0"/>
                              <a:cs typeface="Gill Sans MT" charset="0"/>
                            </a:rPr>
                            <a:t>Time</a:t>
                          </a:r>
                          <a:r>
                            <a:rPr lang="en-US" sz="2400" baseline="0" dirty="0">
                              <a:latin typeface="Gill Sans MT" charset="0"/>
                              <a:ea typeface="Gill Sans MT" charset="0"/>
                              <a:cs typeface="Gill Sans MT" charset="0"/>
                            </a:rPr>
                            <a:t> (s)</a:t>
                          </a:r>
                          <a:endParaRPr lang="en-US" sz="2400" dirty="0">
                            <a:latin typeface="Gill Sans MT" charset="0"/>
                            <a:ea typeface="Gill Sans MT" charset="0"/>
                            <a:cs typeface="Gill Sans MT" charset="0"/>
                          </a:endParaRPr>
                        </a:p>
                      </a:txBody>
                      <a:tcPr marL="87437" marR="87437" marT="43724" marB="43724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8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Gill Sans MT" charset="0"/>
                              <a:ea typeface="Gill Sans MT" charset="0"/>
                              <a:cs typeface="Gill Sans MT" charset="0"/>
                            </a:rPr>
                            <a:t>0.1</a:t>
                          </a:r>
                        </a:p>
                      </a:txBody>
                      <a:tcPr marL="87437" marR="87437" marT="43724" marB="4372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</a:rPr>
                            <a:t>97%</a:t>
                          </a:r>
                        </a:p>
                      </a:txBody>
                      <a:tcPr marL="87437" marR="87437" marT="43724" marB="4372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Gill Sans MT" charset="0"/>
                              <a:ea typeface="Gill Sans MT" charset="0"/>
                              <a:cs typeface="Gill Sans MT" charset="0"/>
                            </a:rPr>
                            <a:t>133 sec</a:t>
                          </a:r>
                          <a:endParaRPr lang="en-US" sz="2400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Gill Sans MT" charset="0"/>
                            <a:ea typeface="Gill Sans MT" charset="0"/>
                            <a:cs typeface="Gill Sans MT" charset="0"/>
                          </a:endParaRPr>
                        </a:p>
                      </a:txBody>
                      <a:tcPr marL="87437" marR="87437" marT="43724" marB="43724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9564201"/>
                  </p:ext>
                </p:extLst>
              </p:nvPr>
            </p:nvGraphicFramePr>
            <p:xfrm>
              <a:off x="5416504" y="3875892"/>
              <a:ext cx="5757334" cy="95679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7307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662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603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7839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87437" marR="87437" marT="43724" marB="43724">
                        <a:blipFill>
                          <a:blip r:embed="rId2"/>
                          <a:stretch>
                            <a:fillRect t="-10127" r="-233803" b="-124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+mn-lt"/>
                              <a:ea typeface="+mn-ea"/>
                              <a:cs typeface="+mn-cs"/>
                            </a:rPr>
                            <a:t>%verified</a:t>
                          </a:r>
                          <a:endParaRPr lang="en-US" sz="2400" dirty="0">
                            <a:latin typeface="Gill Sans MT" charset="0"/>
                            <a:ea typeface="Gill Sans MT" charset="0"/>
                            <a:cs typeface="Gill Sans MT" charset="0"/>
                          </a:endParaRPr>
                        </a:p>
                      </a:txBody>
                      <a:tcPr marL="87437" marR="87437" marT="43724" marB="4372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Gill Sans MT" charset="0"/>
                              <a:ea typeface="Gill Sans MT" charset="0"/>
                              <a:cs typeface="Gill Sans MT" charset="0"/>
                            </a:rPr>
                            <a:t>Time</a:t>
                          </a:r>
                          <a:r>
                            <a:rPr lang="en-US" sz="2400" baseline="0" dirty="0" smtClean="0">
                              <a:latin typeface="Gill Sans MT" charset="0"/>
                              <a:ea typeface="Gill Sans MT" charset="0"/>
                              <a:cs typeface="Gill Sans MT" charset="0"/>
                            </a:rPr>
                            <a:t> (s)</a:t>
                          </a:r>
                          <a:endParaRPr lang="en-US" sz="2400" dirty="0">
                            <a:latin typeface="Gill Sans MT" charset="0"/>
                            <a:ea typeface="Gill Sans MT" charset="0"/>
                            <a:cs typeface="Gill Sans MT" charset="0"/>
                          </a:endParaRPr>
                        </a:p>
                      </a:txBody>
                      <a:tcPr marL="87437" marR="87437" marT="43724" marB="43724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8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Gill Sans MT" charset="0"/>
                              <a:ea typeface="Gill Sans MT" charset="0"/>
                              <a:cs typeface="Gill Sans MT" charset="0"/>
                            </a:rPr>
                            <a:t>0.1</a:t>
                          </a:r>
                          <a:endParaRPr lang="en-US" sz="2400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Gill Sans MT" charset="0"/>
                            <a:ea typeface="Gill Sans MT" charset="0"/>
                            <a:cs typeface="Gill Sans MT" charset="0"/>
                          </a:endParaRPr>
                        </a:p>
                      </a:txBody>
                      <a:tcPr marL="87437" marR="87437" marT="43724" marB="4372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</a:rPr>
                            <a:t>97%</a:t>
                          </a:r>
                          <a:endParaRPr lang="en-US" sz="2400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marL="87437" marR="87437" marT="43724" marB="4372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Gill Sans MT" charset="0"/>
                              <a:ea typeface="Gill Sans MT" charset="0"/>
                              <a:cs typeface="Gill Sans MT" charset="0"/>
                            </a:rPr>
                            <a:t>133 sec</a:t>
                          </a:r>
                          <a:endParaRPr lang="en-US" sz="2400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Gill Sans MT" charset="0"/>
                            <a:ea typeface="Gill Sans MT" charset="0"/>
                            <a:cs typeface="Gill Sans MT" charset="0"/>
                          </a:endParaRPr>
                        </a:p>
                      </a:txBody>
                      <a:tcPr marL="87437" marR="87437" marT="43724" marB="43724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Rectangle 11"/>
          <p:cNvSpPr/>
          <p:nvPr/>
        </p:nvSpPr>
        <p:spPr>
          <a:xfrm>
            <a:off x="5416505" y="3099608"/>
            <a:ext cx="5740399" cy="7762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ill Sans MT" charset="0"/>
                <a:ea typeface="Gill Sans MT" charset="0"/>
                <a:cs typeface="Gill Sans MT" charset="0"/>
              </a:rPr>
              <a:t>MNIST CNN with &gt; 88K neurons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08073" y="5908162"/>
            <a:ext cx="474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But the abstraction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>
                <a:solidFill>
                  <a:srgbClr val="C00000"/>
                </a:solidFill>
              </a:rPr>
              <a:t>not </a:t>
            </a:r>
            <a:r>
              <a:rPr lang="fr-FR" dirty="0" err="1">
                <a:solidFill>
                  <a:srgbClr val="C00000"/>
                </a:solidFill>
              </a:rPr>
              <a:t>always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precise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enough</a:t>
            </a:r>
            <a:r>
              <a:rPr lang="fr-FR" dirty="0"/>
              <a:t>:</a:t>
            </a:r>
          </a:p>
          <a:p>
            <a:r>
              <a:rPr lang="fr-FR" dirty="0"/>
              <a:t>     (~80% of cases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answer</a:t>
            </a:r>
            <a:r>
              <a:rPr lang="fr-FR" dirty="0"/>
              <a:t>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88851" y="1828231"/>
            <a:ext cx="41719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Much more </a:t>
            </a:r>
            <a:r>
              <a:rPr lang="fr-FR" dirty="0">
                <a:solidFill>
                  <a:srgbClr val="C00000"/>
                </a:solidFill>
              </a:rPr>
              <a:t>efficient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Reluplex</a:t>
            </a:r>
            <a:r>
              <a:rPr lang="fr-FR" dirty="0"/>
              <a:t>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Can </a:t>
            </a:r>
            <a:r>
              <a:rPr lang="fr-FR" dirty="0" err="1">
                <a:solidFill>
                  <a:srgbClr val="C00000"/>
                </a:solidFill>
              </a:rPr>
              <a:t>scale</a:t>
            </a:r>
            <a:r>
              <a:rPr lang="fr-FR" dirty="0"/>
              <a:t> to </a:t>
            </a:r>
            <a:r>
              <a:rPr lang="fr-FR" dirty="0" err="1"/>
              <a:t>tens</a:t>
            </a:r>
            <a:r>
              <a:rPr lang="fr-FR" dirty="0"/>
              <a:t> of </a:t>
            </a:r>
            <a:r>
              <a:rPr lang="fr-FR" dirty="0" err="1"/>
              <a:t>thousands</a:t>
            </a:r>
            <a:r>
              <a:rPr lang="fr-FR" dirty="0"/>
              <a:t> of </a:t>
            </a:r>
            <a:r>
              <a:rPr lang="fr-FR" dirty="0" err="1"/>
              <a:t>neurons</a:t>
            </a:r>
            <a:r>
              <a:rPr lang="fr-FR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0"/>
              <p:cNvGraphicFramePr>
                <a:graphicFrameLocks noGrp="1"/>
              </p:cNvGraphicFramePr>
              <p:nvPr/>
            </p:nvGraphicFramePr>
            <p:xfrm>
              <a:off x="5426234" y="5876544"/>
              <a:ext cx="5757334" cy="95679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7307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662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603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783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Gill Sans MT" charset="0"/>
                            <a:ea typeface="Gill Sans MT" charset="0"/>
                            <a:cs typeface="Gill Sans MT" charset="0"/>
                          </a:endParaRPr>
                        </a:p>
                      </a:txBody>
                      <a:tcPr marL="87437" marR="87437" marT="43724" marB="4372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+mn-lt"/>
                              <a:ea typeface="+mn-ea"/>
                              <a:cs typeface="+mn-cs"/>
                            </a:rPr>
                            <a:t>%verified</a:t>
                          </a:r>
                          <a:endParaRPr lang="en-US" sz="2400" dirty="0">
                            <a:latin typeface="Gill Sans MT" charset="0"/>
                            <a:ea typeface="Gill Sans MT" charset="0"/>
                            <a:cs typeface="Gill Sans MT" charset="0"/>
                          </a:endParaRPr>
                        </a:p>
                      </a:txBody>
                      <a:tcPr marL="87437" marR="87437" marT="43724" marB="4372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Gill Sans MT" charset="0"/>
                              <a:ea typeface="Gill Sans MT" charset="0"/>
                              <a:cs typeface="Gill Sans MT" charset="0"/>
                            </a:rPr>
                            <a:t>Time</a:t>
                          </a:r>
                          <a:r>
                            <a:rPr lang="en-US" sz="2400" baseline="0" dirty="0">
                              <a:latin typeface="Gill Sans MT" charset="0"/>
                              <a:ea typeface="Gill Sans MT" charset="0"/>
                              <a:cs typeface="Gill Sans MT" charset="0"/>
                            </a:rPr>
                            <a:t> (s)</a:t>
                          </a:r>
                          <a:endParaRPr lang="en-US" sz="2400" dirty="0">
                            <a:latin typeface="Gill Sans MT" charset="0"/>
                            <a:ea typeface="Gill Sans MT" charset="0"/>
                            <a:cs typeface="Gill Sans MT" charset="0"/>
                          </a:endParaRPr>
                        </a:p>
                      </a:txBody>
                      <a:tcPr marL="87437" marR="87437" marT="43724" marB="43724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8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Gill Sans MT" charset="0"/>
                              <a:ea typeface="Gill Sans MT" charset="0"/>
                              <a:cs typeface="Gill Sans MT" charset="0"/>
                            </a:rPr>
                            <a:t>0.03</a:t>
                          </a:r>
                        </a:p>
                      </a:txBody>
                      <a:tcPr marL="87437" marR="87437" marT="43724" marB="4372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rgbClr val="FF0000"/>
                              </a:solidFill>
                            </a:rPr>
                            <a:t>21%</a:t>
                          </a:r>
                        </a:p>
                      </a:txBody>
                      <a:tcPr marL="87437" marR="87437" marT="43724" marB="4372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Gill Sans MT" charset="0"/>
                              <a:ea typeface="Gill Sans MT" charset="0"/>
                              <a:cs typeface="Gill Sans MT" charset="0"/>
                            </a:rPr>
                            <a:t>550 sec</a:t>
                          </a:r>
                          <a:endParaRPr lang="en-US" sz="2400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Gill Sans MT" charset="0"/>
                            <a:ea typeface="Gill Sans MT" charset="0"/>
                            <a:cs typeface="Gill Sans MT" charset="0"/>
                          </a:endParaRPr>
                        </a:p>
                      </a:txBody>
                      <a:tcPr marL="87437" marR="87437" marT="43724" marB="43724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7078514"/>
                  </p:ext>
                </p:extLst>
              </p:nvPr>
            </p:nvGraphicFramePr>
            <p:xfrm>
              <a:off x="5426234" y="5876544"/>
              <a:ext cx="5757334" cy="956790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17307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662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603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7839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87437" marR="87437" marT="43724" marB="43724">
                        <a:blipFill>
                          <a:blip r:embed="rId3"/>
                          <a:stretch>
                            <a:fillRect t="-10127" r="-233451" b="-1227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+mn-lt"/>
                              <a:ea typeface="+mn-ea"/>
                              <a:cs typeface="+mn-cs"/>
                            </a:rPr>
                            <a:t>%verified</a:t>
                          </a:r>
                          <a:endParaRPr lang="en-US" sz="2400" dirty="0">
                            <a:latin typeface="Gill Sans MT" charset="0"/>
                            <a:ea typeface="Gill Sans MT" charset="0"/>
                            <a:cs typeface="Gill Sans MT" charset="0"/>
                          </a:endParaRPr>
                        </a:p>
                      </a:txBody>
                      <a:tcPr marL="87437" marR="87437" marT="43724" marB="4372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Gill Sans MT" charset="0"/>
                              <a:ea typeface="Gill Sans MT" charset="0"/>
                              <a:cs typeface="Gill Sans MT" charset="0"/>
                            </a:rPr>
                            <a:t>Time</a:t>
                          </a:r>
                          <a:r>
                            <a:rPr lang="en-US" sz="2400" baseline="0" dirty="0" smtClean="0">
                              <a:latin typeface="Gill Sans MT" charset="0"/>
                              <a:ea typeface="Gill Sans MT" charset="0"/>
                              <a:cs typeface="Gill Sans MT" charset="0"/>
                            </a:rPr>
                            <a:t> (s)</a:t>
                          </a:r>
                          <a:endParaRPr lang="en-US" sz="2400" dirty="0">
                            <a:latin typeface="Gill Sans MT" charset="0"/>
                            <a:ea typeface="Gill Sans MT" charset="0"/>
                            <a:cs typeface="Gill Sans MT" charset="0"/>
                          </a:endParaRPr>
                        </a:p>
                      </a:txBody>
                      <a:tcPr marL="87437" marR="87437" marT="43724" marB="43724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8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Gill Sans MT" charset="0"/>
                              <a:ea typeface="Gill Sans MT" charset="0"/>
                              <a:cs typeface="Gill Sans MT" charset="0"/>
                            </a:rPr>
                            <a:t>0.03</a:t>
                          </a:r>
                          <a:endParaRPr lang="en-US" sz="2400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Gill Sans MT" charset="0"/>
                            <a:ea typeface="Gill Sans MT" charset="0"/>
                            <a:cs typeface="Gill Sans MT" charset="0"/>
                          </a:endParaRPr>
                        </a:p>
                      </a:txBody>
                      <a:tcPr marL="87437" marR="87437" marT="43724" marB="4372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</a:rPr>
                            <a:t>21%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87437" marR="87437" marT="43724" marB="4372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Gill Sans MT" charset="0"/>
                              <a:ea typeface="Gill Sans MT" charset="0"/>
                              <a:cs typeface="Gill Sans MT" charset="0"/>
                            </a:rPr>
                            <a:t>550 </a:t>
                          </a:r>
                          <a:r>
                            <a:rPr lang="en-US" sz="2400" baseline="0" dirty="0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Gill Sans MT" charset="0"/>
                              <a:ea typeface="Gill Sans MT" charset="0"/>
                              <a:cs typeface="Gill Sans MT" charset="0"/>
                            </a:rPr>
                            <a:t>sec</a:t>
                          </a:r>
                          <a:endParaRPr lang="en-US" sz="2400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Gill Sans MT" charset="0"/>
                            <a:ea typeface="Gill Sans MT" charset="0"/>
                            <a:cs typeface="Gill Sans MT" charset="0"/>
                          </a:endParaRPr>
                        </a:p>
                      </a:txBody>
                      <a:tcPr marL="87437" marR="87437" marT="43724" marB="43724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Rectangle 15"/>
          <p:cNvSpPr/>
          <p:nvPr/>
        </p:nvSpPr>
        <p:spPr>
          <a:xfrm>
            <a:off x="5426235" y="5100260"/>
            <a:ext cx="5740399" cy="7762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Gill Sans MT" charset="0"/>
                <a:ea typeface="Gill Sans MT" charset="0"/>
                <a:cs typeface="Gill Sans MT" charset="0"/>
              </a:rPr>
              <a:t>CIFAR_10</a:t>
            </a:r>
          </a:p>
        </p:txBody>
      </p:sp>
    </p:spTree>
    <p:extLst>
      <p:ext uri="{BB962C8B-B14F-4D97-AF65-F5344CB8AC3E}">
        <p14:creationId xmlns:p14="http://schemas.microsoft.com/office/powerpoint/2010/main" val="207759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C00000"/>
                </a:solidFill>
              </a:rPr>
              <a:t>ERAN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DE64C8-27CF-4318-8EA5-97D2CEBE6BB6}"/>
              </a:ext>
            </a:extLst>
          </p:cNvPr>
          <p:cNvSpPr txBox="1"/>
          <p:nvPr/>
        </p:nvSpPr>
        <p:spPr>
          <a:xfrm>
            <a:off x="587091" y="1295896"/>
            <a:ext cx="9582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Abstraction </a:t>
            </a:r>
            <a:r>
              <a:rPr lang="fr-FR" sz="2400" dirty="0" err="1"/>
              <a:t>idea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. </a:t>
            </a:r>
          </a:p>
          <a:p>
            <a:r>
              <a:rPr lang="fr-FR" sz="2400" dirty="0"/>
              <a:t>Very efficient but </a:t>
            </a:r>
            <a:r>
              <a:rPr lang="fr-FR" sz="2400" dirty="0" err="1"/>
              <a:t>sometimes</a:t>
            </a:r>
            <a:r>
              <a:rPr lang="fr-FR" sz="2400" dirty="0"/>
              <a:t> </a:t>
            </a:r>
            <a:r>
              <a:rPr lang="fr-FR" sz="2400" dirty="0" err="1"/>
              <a:t>imprecise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that</a:t>
            </a:r>
            <a:r>
              <a:rPr lang="fr-FR" sz="2400" dirty="0"/>
              <a:t> as base + </a:t>
            </a:r>
            <a:r>
              <a:rPr lang="fr-FR" sz="2400" dirty="0" err="1"/>
              <a:t>other</a:t>
            </a:r>
            <a:r>
              <a:rPr lang="fr-FR" sz="2400" dirty="0"/>
              <a:t> techniques to improve the </a:t>
            </a:r>
            <a:r>
              <a:rPr lang="fr-FR" sz="2400" dirty="0" err="1"/>
              <a:t>accuracy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b="1" dirty="0"/>
              <a:t>Main issue:</a:t>
            </a:r>
          </a:p>
          <a:p>
            <a:endParaRPr lang="fr-FR" sz="2400" dirty="0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65D35270-9841-EA7F-C49C-7043A4FC3029}"/>
              </a:ext>
            </a:extLst>
          </p:cNvPr>
          <p:cNvSpPr/>
          <p:nvPr/>
        </p:nvSpPr>
        <p:spPr>
          <a:xfrm>
            <a:off x="4957496" y="393850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49F172AD-9325-DE3D-9DA8-1E40C3BF77AD}"/>
              </a:ext>
            </a:extLst>
          </p:cNvPr>
          <p:cNvSpPr/>
          <p:nvPr/>
        </p:nvSpPr>
        <p:spPr>
          <a:xfrm>
            <a:off x="4957492" y="5484505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2866E9DE-0A6B-A8C2-CA3B-452809E9DEA9}"/>
              </a:ext>
            </a:extLst>
          </p:cNvPr>
          <p:cNvCxnSpPr/>
          <p:nvPr/>
        </p:nvCxnSpPr>
        <p:spPr>
          <a:xfrm>
            <a:off x="5531357" y="5726970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id="{811E1133-EF5F-1044-E043-E48600F11D1C}"/>
              </a:ext>
            </a:extLst>
          </p:cNvPr>
          <p:cNvCxnSpPr/>
          <p:nvPr/>
        </p:nvCxnSpPr>
        <p:spPr>
          <a:xfrm>
            <a:off x="5531362" y="4156364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/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56">
            <a:extLst>
              <a:ext uri="{FF2B5EF4-FFF2-40B4-BE49-F238E27FC236}">
                <a16:creationId xmlns:a16="http://schemas.microsoft.com/office/drawing/2014/main" id="{AFF10160-56C0-2695-DD2C-6D0B0EDEDC39}"/>
              </a:ext>
            </a:extLst>
          </p:cNvPr>
          <p:cNvSpPr/>
          <p:nvPr/>
        </p:nvSpPr>
        <p:spPr>
          <a:xfrm>
            <a:off x="3122312" y="385382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57">
            <a:extLst>
              <a:ext uri="{FF2B5EF4-FFF2-40B4-BE49-F238E27FC236}">
                <a16:creationId xmlns:a16="http://schemas.microsoft.com/office/drawing/2014/main" id="{A7B77754-6334-7E64-E282-5B130724D0A6}"/>
              </a:ext>
            </a:extLst>
          </p:cNvPr>
          <p:cNvSpPr/>
          <p:nvPr/>
        </p:nvSpPr>
        <p:spPr>
          <a:xfrm>
            <a:off x="3088446" y="5552230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58">
            <a:extLst>
              <a:ext uri="{FF2B5EF4-FFF2-40B4-BE49-F238E27FC236}">
                <a16:creationId xmlns:a16="http://schemas.microsoft.com/office/drawing/2014/main" id="{26BE0E49-28F9-07C5-B056-F1354644FEDC}"/>
              </a:ext>
            </a:extLst>
          </p:cNvPr>
          <p:cNvCxnSpPr/>
          <p:nvPr/>
        </p:nvCxnSpPr>
        <p:spPr>
          <a:xfrm>
            <a:off x="3696178" y="4140761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9">
            <a:extLst>
              <a:ext uri="{FF2B5EF4-FFF2-40B4-BE49-F238E27FC236}">
                <a16:creationId xmlns:a16="http://schemas.microsoft.com/office/drawing/2014/main" id="{1CCBE1AF-B863-3FEB-9C38-962F7462CE7E}"/>
              </a:ext>
            </a:extLst>
          </p:cNvPr>
          <p:cNvCxnSpPr/>
          <p:nvPr/>
        </p:nvCxnSpPr>
        <p:spPr>
          <a:xfrm>
            <a:off x="3645379" y="5771431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/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/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/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/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/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/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68">
            <a:extLst>
              <a:ext uri="{FF2B5EF4-FFF2-40B4-BE49-F238E27FC236}">
                <a16:creationId xmlns:a16="http://schemas.microsoft.com/office/drawing/2014/main" id="{B6B29B15-C57C-F2CD-CB1F-502521186B03}"/>
              </a:ext>
            </a:extLst>
          </p:cNvPr>
          <p:cNvCxnSpPr/>
          <p:nvPr/>
        </p:nvCxnSpPr>
        <p:spPr>
          <a:xfrm>
            <a:off x="3634033" y="4247015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0">
            <a:extLst>
              <a:ext uri="{FF2B5EF4-FFF2-40B4-BE49-F238E27FC236}">
                <a16:creationId xmlns:a16="http://schemas.microsoft.com/office/drawing/2014/main" id="{E2B5DDA9-873F-A300-5F9C-45F265F8CF89}"/>
              </a:ext>
            </a:extLst>
          </p:cNvPr>
          <p:cNvCxnSpPr/>
          <p:nvPr/>
        </p:nvCxnSpPr>
        <p:spPr>
          <a:xfrm flipV="1">
            <a:off x="3583231" y="4280883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/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blipFill>
                <a:blip r:embed="rId9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/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blipFill>
                <a:blip r:embed="rId10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/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/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blipFill>
                <a:blip r:embed="rId12"/>
                <a:stretch>
                  <a:fillRect l="-2116" t="-4444" r="-687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/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blipFill>
                <a:blip r:embed="rId13"/>
                <a:stretch>
                  <a:fillRect l="-2020" t="-4444" r="-6566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/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/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690A8B1-5149-DAC5-8317-6471CE8669CB}"/>
              </a:ext>
            </a:extLst>
          </p:cNvPr>
          <p:cNvCxnSpPr>
            <a:cxnSpLocks/>
          </p:cNvCxnSpPr>
          <p:nvPr/>
        </p:nvCxnSpPr>
        <p:spPr>
          <a:xfrm flipH="1" flipV="1">
            <a:off x="5733277" y="3520230"/>
            <a:ext cx="2037380" cy="153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0B77AD8-0EDC-C7DC-77D4-46EC8D0CBA0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733277" y="5054092"/>
            <a:ext cx="2037380" cy="145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/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Computed/</a:t>
                </a:r>
                <a:r>
                  <a:rPr lang="fr-FR" dirty="0" err="1"/>
                  <a:t>represented</a:t>
                </a:r>
                <a:r>
                  <a:rPr lang="fr-FR" dirty="0"/>
                  <a:t> </a:t>
                </a:r>
                <a:r>
                  <a:rPr lang="fr-FR" dirty="0" err="1"/>
                  <a:t>independantly</a:t>
                </a:r>
                <a:r>
                  <a:rPr lang="fr-FR" dirty="0"/>
                  <a:t>, </a:t>
                </a:r>
              </a:p>
              <a:p>
                <a:r>
                  <a:rPr lang="fr-FR" dirty="0"/>
                  <a:t>But not </a:t>
                </a:r>
                <a:r>
                  <a:rPr lang="fr-FR" dirty="0" err="1"/>
                  <a:t>independant</a:t>
                </a:r>
                <a:r>
                  <a:rPr lang="fr-FR" dirty="0"/>
                  <a:t>:</a:t>
                </a:r>
              </a:p>
              <a:p>
                <a:r>
                  <a:rPr lang="fr-FR" dirty="0" err="1"/>
                  <a:t>When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=2, </a:t>
                </a:r>
                <a:r>
                  <a:rPr lang="fr-FR" dirty="0" err="1"/>
                  <a:t>we</a:t>
                </a:r>
                <a:r>
                  <a:rPr lang="fr-FR" dirty="0"/>
                  <a:t>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 = 0.</a:t>
                </a:r>
              </a:p>
              <a:p>
                <a:endParaRPr lang="fr-FR" dirty="0"/>
              </a:p>
              <a:p>
                <a:r>
                  <a:rPr lang="fr-FR" dirty="0"/>
                  <a:t>2 solutions: </a:t>
                </a:r>
              </a:p>
              <a:p>
                <a:r>
                  <a:rPr lang="fr-FR" dirty="0" err="1"/>
                  <a:t>Keep</a:t>
                </a:r>
                <a:r>
                  <a:rPr lang="fr-FR" dirty="0"/>
                  <a:t>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dependencies</a:t>
                </a:r>
                <a:r>
                  <a:rPr lang="fr-FR" dirty="0"/>
                  <a:t> – PRIMA abstraction.</a:t>
                </a:r>
              </a:p>
              <a:p>
                <a:r>
                  <a:rPr lang="fr-FR" dirty="0"/>
                  <a:t>Or</a:t>
                </a:r>
              </a:p>
              <a:p>
                <a:r>
                  <a:rPr lang="fr-FR" dirty="0" err="1"/>
                  <a:t>Better</a:t>
                </a:r>
                <a:r>
                  <a:rPr lang="fr-FR" dirty="0"/>
                  <a:t> network abstraction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blipFill>
                <a:blip r:embed="rId16"/>
                <a:stretch>
                  <a:fillRect l="-1194" t="-1319" r="-531" b="-3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47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56558" y="192462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6558" y="336462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32558" y="269674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39777" y="2748469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77" y="2748469"/>
                <a:ext cx="4773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6859103" y="224499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4714" y="346954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69541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92578" y="212927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129279"/>
                <a:ext cx="3770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500296" y="191554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00292" y="346155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74157" y="370401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74162" y="213341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00577" y="379927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99276"/>
                <a:ext cx="79669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6858291" y="312379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665112" y="1830874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631246" y="3529276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3238978" y="2117807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188179" y="3748477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713246" y="1884874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246" y="1884874"/>
                <a:ext cx="4719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679380" y="3583276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380" y="3583276"/>
                <a:ext cx="4773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561912" y="17046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912" y="1704629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494047" y="3810739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047" y="3810739"/>
                <a:ext cx="5501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145914" y="297847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14" y="2978476"/>
                <a:ext cx="37702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414812" y="223370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812" y="2233708"/>
                <a:ext cx="37702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>
            <a:off x="3176833" y="2224061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3126031" y="2257929"/>
            <a:ext cx="1368000" cy="136800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2309431" y="1414253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431" y="1414253"/>
                <a:ext cx="1171090" cy="276999"/>
              </a:xfrm>
              <a:prstGeom prst="rect">
                <a:avLst/>
              </a:prstGeom>
              <a:blipFill>
                <a:blip r:embed="rId12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63695" y="4310726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695" y="4310726"/>
                <a:ext cx="1171090" cy="276999"/>
              </a:xfrm>
              <a:prstGeom prst="rect">
                <a:avLst/>
              </a:prstGeom>
              <a:blipFill>
                <a:blip r:embed="rId13"/>
                <a:stretch>
                  <a:fillRect t="-2174" r="-4688" b="-369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8"/>
              <p:cNvSpPr txBox="1"/>
              <p:nvPr/>
            </p:nvSpPr>
            <p:spPr>
              <a:xfrm>
                <a:off x="5125208" y="179202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92021"/>
                <a:ext cx="79669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579301" y="345057"/>
            <a:ext cx="10298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solidFill>
                  <a:srgbClr val="C00000"/>
                </a:solidFill>
              </a:rPr>
              <a:t>Better</a:t>
            </a:r>
            <a:r>
              <a:rPr lang="fr-FR" sz="4400" dirty="0">
                <a:solidFill>
                  <a:srgbClr val="C00000"/>
                </a:solidFill>
              </a:rPr>
              <a:t> network abstraction</a:t>
            </a:r>
            <a:endParaRPr lang="fr-F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4053033" y="1358777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033" y="1358777"/>
                <a:ext cx="1155894" cy="276999"/>
              </a:xfrm>
              <a:prstGeom prst="rect">
                <a:avLst/>
              </a:prstGeom>
              <a:blipFill>
                <a:blip r:embed="rId15"/>
                <a:stretch>
                  <a:fillRect l="-2116" t="-4444" r="-687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4068887" y="4346029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887" y="4346029"/>
                <a:ext cx="1207190" cy="276999"/>
              </a:xfrm>
              <a:prstGeom prst="rect">
                <a:avLst/>
              </a:prstGeom>
              <a:blipFill>
                <a:blip r:embed="rId16"/>
                <a:stretch>
                  <a:fillRect l="-2020" t="-4444" r="-6566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6147615" y="4184975"/>
                <a:ext cx="951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0,2</m:t>
                          </m:r>
                        </m:e>
                      </m:d>
                    </m:oMath>
                  </m:oMathPara>
                </a14:m>
                <a:endParaRPr lang="fr-F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615" y="4184975"/>
                <a:ext cx="951799" cy="276999"/>
              </a:xfrm>
              <a:prstGeom prst="rect">
                <a:avLst/>
              </a:prstGeom>
              <a:blipFill>
                <a:blip r:embed="rId17"/>
                <a:stretch>
                  <a:fillRect l="-2548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31"/>
              <p:cNvSpPr txBox="1"/>
              <p:nvPr/>
            </p:nvSpPr>
            <p:spPr>
              <a:xfrm>
                <a:off x="4554852" y="1975089"/>
                <a:ext cx="582980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75089"/>
                <a:ext cx="582980" cy="40145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31"/>
              <p:cNvSpPr txBox="1"/>
              <p:nvPr/>
            </p:nvSpPr>
            <p:spPr>
              <a:xfrm>
                <a:off x="4543967" y="3518463"/>
                <a:ext cx="582980" cy="39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518463"/>
                <a:ext cx="582980" cy="39946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31"/>
              <p:cNvSpPr txBox="1"/>
              <p:nvPr/>
            </p:nvSpPr>
            <p:spPr>
              <a:xfrm>
                <a:off x="6385660" y="1970479"/>
                <a:ext cx="550728" cy="401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70479"/>
                <a:ext cx="550728" cy="4015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31"/>
              <p:cNvSpPr txBox="1"/>
              <p:nvPr/>
            </p:nvSpPr>
            <p:spPr>
              <a:xfrm>
                <a:off x="6401948" y="3422498"/>
                <a:ext cx="550728" cy="399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422498"/>
                <a:ext cx="550728" cy="39953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BA5341-4EC5-24EC-E817-B4E483EE9174}"/>
                  </a:ext>
                </a:extLst>
              </p:cNvPr>
              <p:cNvSpPr txBox="1"/>
              <p:nvPr/>
            </p:nvSpPr>
            <p:spPr>
              <a:xfrm>
                <a:off x="6105840" y="1343690"/>
                <a:ext cx="1035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0,2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ABA5341-4EC5-24EC-E817-B4E483EE9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840" y="1343690"/>
                <a:ext cx="1035347" cy="276999"/>
              </a:xfrm>
              <a:prstGeom prst="rect">
                <a:avLst/>
              </a:prstGeom>
              <a:blipFill>
                <a:blip r:embed="rId22"/>
                <a:stretch>
                  <a:fillRect l="-592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212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« </a:t>
            </a:r>
            <a:r>
              <a:rPr lang="fr-FR" dirty="0" err="1"/>
              <a:t>compensate</a:t>
            </a:r>
            <a:r>
              <a:rPr lang="fr-FR" dirty="0"/>
              <a:t> »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if no </a:t>
            </a:r>
            <a:r>
              <a:rPr lang="fr-FR" dirty="0" err="1"/>
              <a:t>ReLU</a:t>
            </a:r>
            <a:r>
              <a:rPr lang="fr-FR" dirty="0"/>
              <a:t>, and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compensate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.</a:t>
            </a:r>
          </a:p>
          <a:p>
            <a:r>
              <a:rPr lang="fr-FR" dirty="0"/>
              <a:t>Can have compensation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, but the more </a:t>
            </a:r>
            <a:r>
              <a:rPr lang="fr-FR" dirty="0" err="1"/>
              <a:t>ReLU</a:t>
            </a:r>
            <a:r>
              <a:rPr lang="fr-FR" dirty="0"/>
              <a:t> the </a:t>
            </a:r>
            <a:r>
              <a:rPr lang="fr-FR" dirty="0" err="1"/>
              <a:t>weakest</a:t>
            </a:r>
            <a:r>
              <a:rPr lang="fr-FR" dirty="0"/>
              <a:t> the compensation (more chance of </a:t>
            </a:r>
            <a:r>
              <a:rPr lang="fr-FR" dirty="0" err="1"/>
              <a:t>clipping</a:t>
            </a:r>
            <a:r>
              <a:rPr lang="fr-FR" dirty="0"/>
              <a:t>).</a:t>
            </a:r>
          </a:p>
          <a:p>
            <a:r>
              <a:rPr lang="fr-FR" dirty="0"/>
              <a:t>	=&gt; </a:t>
            </a:r>
            <a:r>
              <a:rPr lang="fr-FR" dirty="0" err="1"/>
              <a:t>Intuitively</a:t>
            </a:r>
            <a:r>
              <a:rPr lang="fr-FR" dirty="0"/>
              <a:t>, Most compensations are 1 </a:t>
            </a:r>
            <a:r>
              <a:rPr lang="fr-FR" dirty="0" err="1"/>
              <a:t>ReLU</a:t>
            </a:r>
            <a:r>
              <a:rPr lang="fr-FR" dirty="0"/>
              <a:t> Layer away</a:t>
            </a:r>
          </a:p>
          <a:p>
            <a:endParaRPr lang="fr-FR" dirty="0"/>
          </a:p>
          <a:p>
            <a:r>
              <a:rPr lang="fr-FR" dirty="0"/>
              <a:t>=&gt; Use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computation: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exact (</a:t>
            </a:r>
            <a:r>
              <a:rPr lang="fr-FR" dirty="0" err="1"/>
              <a:t>using</a:t>
            </a:r>
            <a:r>
              <a:rPr lang="fr-FR" dirty="0"/>
              <a:t>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 </a:t>
            </a:r>
            <a:r>
              <a:rPr lang="fr-FR" dirty="0" err="1"/>
              <a:t>Binary</a:t>
            </a:r>
            <a:r>
              <a:rPr lang="fr-FR" dirty="0"/>
              <a:t> variable).</a:t>
            </a:r>
          </a:p>
          <a:p>
            <a:r>
              <a:rPr lang="fr-FR" dirty="0"/>
              <a:t>=&gt; MILP (</a:t>
            </a:r>
            <a:r>
              <a:rPr lang="fr-FR" dirty="0" err="1"/>
              <a:t>Gurobi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number of </a:t>
            </a:r>
            <a:r>
              <a:rPr lang="fr-FR" dirty="0" err="1"/>
              <a:t>binary</a:t>
            </a:r>
            <a:r>
              <a:rPr lang="fr-FR" dirty="0"/>
              <a:t> variables.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for </a:t>
            </a:r>
            <a:r>
              <a:rPr lang="fr-FR" dirty="0" err="1"/>
              <a:t>deep</a:t>
            </a:r>
            <a:r>
              <a:rPr lang="fr-FR" dirty="0"/>
              <a:t> NN.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CDAE28D-1B64-63DC-0398-079601F2B0FD}"/>
                  </a:ext>
                </a:extLst>
              </p:cNvPr>
              <p:cNvSpPr txBox="1"/>
              <p:nvPr/>
            </p:nvSpPr>
            <p:spPr>
              <a:xfrm>
                <a:off x="9516469" y="2825557"/>
                <a:ext cx="944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fr-F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fr-FR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CDAE28D-1B64-63DC-0398-079601F2B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69" y="2825557"/>
                <a:ext cx="944746" cy="276999"/>
              </a:xfrm>
              <a:prstGeom prst="rect">
                <a:avLst/>
              </a:prstGeom>
              <a:blipFill>
                <a:blip r:embed="rId23"/>
                <a:stretch>
                  <a:fillRect l="-322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7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68" y="2403431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08739"/>
              </p:ext>
            </p:extLst>
          </p:nvPr>
        </p:nvGraphicFramePr>
        <p:xfrm>
          <a:off x="490603" y="563880"/>
          <a:ext cx="112107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44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310035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51763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16.0 %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159s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MILP K=1 + LP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56.1%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??&lt;200s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16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MILP K=2 + LP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??&lt;300s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82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5x100, Over 100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596372" y="4363353"/>
            <a:ext cx="1975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>
                <a:solidFill>
                  <a:schemeClr val="accent2"/>
                </a:solidFill>
              </a:rPr>
              <a:t>Orange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ZoneTexte 6">
            <a:extLst>
              <a:ext uri="{FF2B5EF4-FFF2-40B4-BE49-F238E27FC236}">
                <a16:creationId xmlns:a16="http://schemas.microsoft.com/office/drawing/2014/main" id="{F6E01E95-6828-9DA6-F4F3-855DC66E1932}"/>
              </a:ext>
            </a:extLst>
          </p:cNvPr>
          <p:cNvSpPr txBox="1"/>
          <p:nvPr/>
        </p:nvSpPr>
        <p:spPr>
          <a:xfrm>
            <a:off x="9412942" y="4717297"/>
            <a:ext cx="1693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0.026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488668"/>
            <a:ext cx="444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25467"/>
              </p:ext>
            </p:extLst>
          </p:nvPr>
        </p:nvGraphicFramePr>
        <p:xfrm>
          <a:off x="490603" y="563880"/>
          <a:ext cx="112107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44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310035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51763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MILP K=1 + LP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48.1%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230s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MILP K=2 + LP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??%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103s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82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8x100, Over 100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</p:spTree>
    <p:extLst>
      <p:ext uri="{BB962C8B-B14F-4D97-AF65-F5344CB8AC3E}">
        <p14:creationId xmlns:p14="http://schemas.microsoft.com/office/powerpoint/2010/main" val="2896052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14024"/>
              </p:ext>
            </p:extLst>
          </p:nvPr>
        </p:nvGraphicFramePr>
        <p:xfrm>
          <a:off x="1962412" y="2290189"/>
          <a:ext cx="7669540" cy="309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51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248784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286424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chosen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740358" y="1475007"/>
            <a:ext cx="9957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nodes in layer 1 (vs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r>
              <a:rPr lang="fr-FR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5C7BB2-0600-68F0-CB42-A7B6578D0D69}"/>
              </a:ext>
            </a:extLst>
          </p:cNvPr>
          <p:cNvSpPr txBox="1"/>
          <p:nvPr/>
        </p:nvSpPr>
        <p:spPr>
          <a:xfrm>
            <a:off x="1525322" y="6067883"/>
            <a:ext cx="897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choose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b,b</a:t>
            </a:r>
            <a:r>
              <a:rPr lang="fr-FR" dirty="0"/>
              <a:t>’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if </a:t>
            </a:r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high (2,3 </a:t>
            </a:r>
            <a:r>
              <a:rPr lang="fr-FR" dirty="0" err="1"/>
              <a:t>layers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…) !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044120"/>
              </p:ext>
            </p:extLst>
          </p:nvPr>
        </p:nvGraphicFramePr>
        <p:xfrm>
          <a:off x="925777" y="1824385"/>
          <a:ext cx="7765613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45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76640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2435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(UB-LB) last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 </a:t>
                      </a:r>
                      <a:r>
                        <a:rPr lang="fr-FR" dirty="0" err="1"/>
                        <a:t>taken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ERAN 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DeepPoly</a:t>
                      </a:r>
                      <a:endParaRPr lang="fr-F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/>
                    </a:p>
                    <a:p>
                      <a:r>
                        <a:rPr lang="fr-FR" sz="1800" dirty="0"/>
                        <a:t>19.97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r>
                        <a:rPr lang="fr-FR" dirty="0" err="1"/>
                        <a:t>DeepPoly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using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Gurobi</a:t>
                      </a:r>
                      <a:r>
                        <a:rPr lang="fr-FR" dirty="0"/>
                        <a:t> : 75s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 (Direct Deep Poly: 13.47s)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LP relaxation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r>
                        <a:rPr lang="fr-FR" dirty="0"/>
                        <a:t>15.32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r>
                        <a:rPr lang="fr-FR" dirty="0"/>
                        <a:t>94s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MILP K=1</a:t>
                      </a:r>
                      <a:r>
                        <a:rPr lang="fr-FR" dirty="0"/>
                        <a:t> + LP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7.10 (certif)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601s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MILP K=2 </a:t>
                      </a:r>
                      <a:r>
                        <a:rPr lang="fr-FR" dirty="0"/>
                        <a:t>+ LP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5.44 (certif)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1098s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MILP K=3 </a:t>
                      </a:r>
                      <a:r>
                        <a:rPr lang="fr-FR" dirty="0"/>
                        <a:t>+ LP relax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5.512 (certif)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1946s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38946"/>
                  </a:ext>
                </a:extLst>
              </a:tr>
            </a:tbl>
          </a:graphicData>
        </a:graphic>
      </p:graphicFrame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8030395-9376-6659-09D8-4B32BB7AEA09}"/>
              </a:ext>
            </a:extLst>
          </p:cNvPr>
          <p:cNvCxnSpPr/>
          <p:nvPr/>
        </p:nvCxnSpPr>
        <p:spPr>
          <a:xfrm>
            <a:off x="9380482" y="5206280"/>
            <a:ext cx="90813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E0B88A7-61B4-38DF-B386-6356A99B492A}"/>
              </a:ext>
            </a:extLst>
          </p:cNvPr>
          <p:cNvCxnSpPr>
            <a:cxnSpLocks/>
          </p:cNvCxnSpPr>
          <p:nvPr/>
        </p:nvCxnSpPr>
        <p:spPr>
          <a:xfrm flipV="1">
            <a:off x="10288619" y="4686450"/>
            <a:ext cx="726509" cy="52191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C5E1C3D-21B2-8BB0-176F-FBB6958CDADD}"/>
              </a:ext>
            </a:extLst>
          </p:cNvPr>
          <p:cNvCxnSpPr/>
          <p:nvPr/>
        </p:nvCxnSpPr>
        <p:spPr>
          <a:xfrm>
            <a:off x="9443112" y="4119204"/>
            <a:ext cx="90813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BCA4426-3C6E-F76D-4722-0400C00FDA7E}"/>
              </a:ext>
            </a:extLst>
          </p:cNvPr>
          <p:cNvCxnSpPr>
            <a:cxnSpLocks/>
          </p:cNvCxnSpPr>
          <p:nvPr/>
        </p:nvCxnSpPr>
        <p:spPr>
          <a:xfrm flipV="1">
            <a:off x="10351249" y="3599374"/>
            <a:ext cx="726509" cy="52191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28FA237-4F0A-A15C-B880-B14759B2A7DC}"/>
              </a:ext>
            </a:extLst>
          </p:cNvPr>
          <p:cNvCxnSpPr>
            <a:cxnSpLocks/>
          </p:cNvCxnSpPr>
          <p:nvPr/>
        </p:nvCxnSpPr>
        <p:spPr>
          <a:xfrm flipV="1">
            <a:off x="9443112" y="3599374"/>
            <a:ext cx="1634646" cy="51983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B365AE6-6172-F942-704D-FE42DA943319}"/>
              </a:ext>
            </a:extLst>
          </p:cNvPr>
          <p:cNvCxnSpPr/>
          <p:nvPr/>
        </p:nvCxnSpPr>
        <p:spPr>
          <a:xfrm flipV="1">
            <a:off x="9835072" y="3983192"/>
            <a:ext cx="62108" cy="13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EB1CAEB-FBF2-9B6E-A10A-402660E05C2B}"/>
              </a:ext>
            </a:extLst>
          </p:cNvPr>
          <p:cNvCxnSpPr>
            <a:cxnSpLocks/>
          </p:cNvCxnSpPr>
          <p:nvPr/>
        </p:nvCxnSpPr>
        <p:spPr>
          <a:xfrm flipV="1">
            <a:off x="10062106" y="3859289"/>
            <a:ext cx="155635" cy="259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5C887A6A-87AC-2417-A24E-5F971659B649}"/>
              </a:ext>
            </a:extLst>
          </p:cNvPr>
          <p:cNvCxnSpPr>
            <a:cxnSpLocks/>
          </p:cNvCxnSpPr>
          <p:nvPr/>
        </p:nvCxnSpPr>
        <p:spPr>
          <a:xfrm flipV="1">
            <a:off x="10312418" y="3754592"/>
            <a:ext cx="203756" cy="36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DD8E1300-4543-7C60-ABF8-4368949A3EFE}"/>
              </a:ext>
            </a:extLst>
          </p:cNvPr>
          <p:cNvCxnSpPr>
            <a:cxnSpLocks/>
          </p:cNvCxnSpPr>
          <p:nvPr/>
        </p:nvCxnSpPr>
        <p:spPr>
          <a:xfrm flipV="1">
            <a:off x="10540653" y="3713935"/>
            <a:ext cx="155635" cy="259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8FA8289-0F02-97F6-0ACE-D558785F35C2}"/>
              </a:ext>
            </a:extLst>
          </p:cNvPr>
          <p:cNvCxnSpPr>
            <a:cxnSpLocks/>
          </p:cNvCxnSpPr>
          <p:nvPr/>
        </p:nvCxnSpPr>
        <p:spPr>
          <a:xfrm>
            <a:off x="9000814" y="2677863"/>
            <a:ext cx="0" cy="60131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A53ADA8-9E9B-F7DA-C050-BFA4959BB837}"/>
              </a:ext>
            </a:extLst>
          </p:cNvPr>
          <p:cNvCxnSpPr>
            <a:cxnSpLocks/>
          </p:cNvCxnSpPr>
          <p:nvPr/>
        </p:nvCxnSpPr>
        <p:spPr>
          <a:xfrm flipV="1">
            <a:off x="9033485" y="2158033"/>
            <a:ext cx="1601975" cy="1121149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FFF0E1A-1E6E-A4A7-7A64-66D3472C6715}"/>
              </a:ext>
            </a:extLst>
          </p:cNvPr>
          <p:cNvCxnSpPr>
            <a:cxnSpLocks/>
          </p:cNvCxnSpPr>
          <p:nvPr/>
        </p:nvCxnSpPr>
        <p:spPr>
          <a:xfrm flipV="1">
            <a:off x="9000814" y="2158033"/>
            <a:ext cx="1634646" cy="51983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F3499BC7-EFFF-B426-1CE4-09320269BA43}"/>
              </a:ext>
            </a:extLst>
          </p:cNvPr>
          <p:cNvCxnSpPr>
            <a:cxnSpLocks/>
          </p:cNvCxnSpPr>
          <p:nvPr/>
        </p:nvCxnSpPr>
        <p:spPr>
          <a:xfrm flipV="1">
            <a:off x="9033484" y="2541851"/>
            <a:ext cx="421398" cy="558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F2DAF21-8ECB-E030-0145-D3985334D951}"/>
              </a:ext>
            </a:extLst>
          </p:cNvPr>
          <p:cNvCxnSpPr>
            <a:cxnSpLocks/>
          </p:cNvCxnSpPr>
          <p:nvPr/>
        </p:nvCxnSpPr>
        <p:spPr>
          <a:xfrm flipV="1">
            <a:off x="9435833" y="2417948"/>
            <a:ext cx="339610" cy="560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F881366-1EDA-8DDF-78C3-3709432A7EDC}"/>
              </a:ext>
            </a:extLst>
          </p:cNvPr>
          <p:cNvCxnSpPr>
            <a:cxnSpLocks/>
          </p:cNvCxnSpPr>
          <p:nvPr/>
        </p:nvCxnSpPr>
        <p:spPr>
          <a:xfrm flipV="1">
            <a:off x="9870120" y="2313251"/>
            <a:ext cx="203756" cy="36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624F9A6-4C7B-32A1-C068-14B733CFB1CA}"/>
              </a:ext>
            </a:extLst>
          </p:cNvPr>
          <p:cNvCxnSpPr>
            <a:cxnSpLocks/>
          </p:cNvCxnSpPr>
          <p:nvPr/>
        </p:nvCxnSpPr>
        <p:spPr>
          <a:xfrm flipV="1">
            <a:off x="10098355" y="2272594"/>
            <a:ext cx="155635" cy="259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350661F-41C1-BE42-5929-59EF8B78ADB4}"/>
              </a:ext>
            </a:extLst>
          </p:cNvPr>
          <p:cNvCxnSpPr>
            <a:cxnSpLocks/>
          </p:cNvCxnSpPr>
          <p:nvPr/>
        </p:nvCxnSpPr>
        <p:spPr>
          <a:xfrm>
            <a:off x="9796976" y="3231312"/>
            <a:ext cx="163464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81AAA46-924A-401F-3684-706F58210F50}"/>
              </a:ext>
            </a:extLst>
          </p:cNvPr>
          <p:cNvCxnSpPr>
            <a:cxnSpLocks/>
          </p:cNvCxnSpPr>
          <p:nvPr/>
        </p:nvCxnSpPr>
        <p:spPr>
          <a:xfrm flipV="1">
            <a:off x="11431622" y="2711482"/>
            <a:ext cx="0" cy="51983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7012662-E4CB-33F4-2458-3102480528CF}"/>
              </a:ext>
            </a:extLst>
          </p:cNvPr>
          <p:cNvCxnSpPr>
            <a:cxnSpLocks/>
          </p:cNvCxnSpPr>
          <p:nvPr/>
        </p:nvCxnSpPr>
        <p:spPr>
          <a:xfrm flipV="1">
            <a:off x="9796976" y="2711482"/>
            <a:ext cx="1634646" cy="51983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BD22D309-278E-5D94-59DB-3101F8A6A497}"/>
              </a:ext>
            </a:extLst>
          </p:cNvPr>
          <p:cNvCxnSpPr/>
          <p:nvPr/>
        </p:nvCxnSpPr>
        <p:spPr>
          <a:xfrm flipV="1">
            <a:off x="10188936" y="3095300"/>
            <a:ext cx="62108" cy="13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DCA29C2-DAD7-2A45-4C3A-95DB14F10429}"/>
              </a:ext>
            </a:extLst>
          </p:cNvPr>
          <p:cNvCxnSpPr>
            <a:cxnSpLocks/>
          </p:cNvCxnSpPr>
          <p:nvPr/>
        </p:nvCxnSpPr>
        <p:spPr>
          <a:xfrm flipV="1">
            <a:off x="10415970" y="2971397"/>
            <a:ext cx="155635" cy="259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0B245AF-66F3-AAEA-6E42-C20084AE10DF}"/>
              </a:ext>
            </a:extLst>
          </p:cNvPr>
          <p:cNvCxnSpPr>
            <a:cxnSpLocks/>
          </p:cNvCxnSpPr>
          <p:nvPr/>
        </p:nvCxnSpPr>
        <p:spPr>
          <a:xfrm flipV="1">
            <a:off x="10689142" y="2866700"/>
            <a:ext cx="203756" cy="36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2DF01B2B-3558-0209-0CB7-1D3C4DBD2823}"/>
              </a:ext>
            </a:extLst>
          </p:cNvPr>
          <p:cNvCxnSpPr>
            <a:cxnSpLocks/>
          </p:cNvCxnSpPr>
          <p:nvPr/>
        </p:nvCxnSpPr>
        <p:spPr>
          <a:xfrm flipV="1">
            <a:off x="11073012" y="2770633"/>
            <a:ext cx="155635" cy="451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068BD2D8-6B69-92D1-8D40-553F82D7CA8A}"/>
              </a:ext>
            </a:extLst>
          </p:cNvPr>
          <p:cNvSpPr txBox="1"/>
          <p:nvPr/>
        </p:nvSpPr>
        <p:spPr>
          <a:xfrm>
            <a:off x="8502277" y="2650149"/>
            <a:ext cx="337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or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2382502" y="336955"/>
            <a:ext cx="706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OLD: DNN: 6layers*100 nodes, </a:t>
            </a:r>
            <a:r>
              <a:rPr lang="fr-FR" sz="2400" dirty="0" err="1"/>
              <a:t>ReLU</a:t>
            </a:r>
            <a:r>
              <a:rPr lang="fr-FR" sz="2400" dirty="0"/>
              <a:t>, image </a:t>
            </a:r>
            <a:r>
              <a:rPr lang="fr-FR" sz="2400" dirty="0">
                <a:solidFill>
                  <a:srgbClr val="FF0000"/>
                </a:solidFill>
              </a:rPr>
              <a:t>n°60</a:t>
            </a:r>
            <a:r>
              <a:rPr lang="fr-FR" sz="2400" dirty="0"/>
              <a:t> (easy)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C2F4F09-2E9C-EB74-074A-2DFFDF4B169D}"/>
              </a:ext>
            </a:extLst>
          </p:cNvPr>
          <p:cNvSpPr txBox="1"/>
          <p:nvPr/>
        </p:nvSpPr>
        <p:spPr>
          <a:xfrm>
            <a:off x="1885167" y="5912285"/>
            <a:ext cx="9758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K=1 layer of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MILP </a:t>
            </a:r>
            <a:r>
              <a:rPr lang="fr-FR" dirty="0" err="1"/>
              <a:t>seems</a:t>
            </a:r>
            <a:r>
              <a:rPr lang="fr-FR" dirty="0"/>
              <a:t> the good balance. </a:t>
            </a:r>
          </a:p>
          <a:p>
            <a:r>
              <a:rPr lang="fr-FR" dirty="0"/>
              <a:t>Works </a:t>
            </a:r>
            <a:r>
              <a:rPr lang="fr-FR" dirty="0" err="1"/>
              <a:t>well</a:t>
            </a:r>
            <a:r>
              <a:rPr lang="fr-FR" dirty="0"/>
              <a:t> on </a:t>
            </a:r>
            <a:r>
              <a:rPr lang="fr-FR" dirty="0" err="1"/>
              <a:t>this</a:t>
            </a:r>
            <a:r>
              <a:rPr lang="fr-FR" dirty="0"/>
              <a:t> image cause </a:t>
            </a:r>
            <a:r>
              <a:rPr lang="fr-FR" dirty="0" err="1"/>
              <a:t>most</a:t>
            </a:r>
            <a:r>
              <a:rPr lang="fr-FR" dirty="0"/>
              <a:t>  </a:t>
            </a:r>
            <a:r>
              <a:rPr lang="fr-FR" dirty="0" err="1"/>
              <a:t>ReLU</a:t>
            </a:r>
            <a:r>
              <a:rPr lang="fr-FR" dirty="0"/>
              <a:t> are </a:t>
            </a:r>
            <a:r>
              <a:rPr lang="fr-FR" dirty="0" err="1"/>
              <a:t>known</a:t>
            </a:r>
            <a:r>
              <a:rPr lang="fr-FR" dirty="0"/>
              <a:t> (&lt;32% </a:t>
            </a:r>
            <a:r>
              <a:rPr lang="fr-FR" dirty="0" err="1"/>
              <a:t>ReLU</a:t>
            </a:r>
            <a:r>
              <a:rPr lang="fr-FR" dirty="0"/>
              <a:t> nodes have 2 modes on </a:t>
            </a:r>
            <a:r>
              <a:rPr lang="fr-FR" dirty="0" err="1"/>
              <a:t>each</a:t>
            </a:r>
            <a:r>
              <a:rPr lang="fr-FR" dirty="0"/>
              <a:t> layer).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A4F4850-0732-DBB2-3155-596ACBF94679}"/>
              </a:ext>
            </a:extLst>
          </p:cNvPr>
          <p:cNvSpPr txBox="1"/>
          <p:nvPr/>
        </p:nvSpPr>
        <p:spPr>
          <a:xfrm>
            <a:off x="4267153" y="84345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0.018</a:t>
            </a:r>
          </a:p>
        </p:txBody>
      </p:sp>
    </p:spTree>
    <p:extLst>
      <p:ext uri="{BB962C8B-B14F-4D97-AF65-F5344CB8AC3E}">
        <p14:creationId xmlns:p14="http://schemas.microsoft.com/office/powerpoint/2010/main" val="4062801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702031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44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310035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51763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 </a:t>
                      </a:r>
                      <a:r>
                        <a:rPr lang="fr-FR" dirty="0" err="1"/>
                        <a:t>taken</a:t>
                      </a:r>
                      <a:r>
                        <a:rPr lang="fr-FR" dirty="0"/>
                        <a:t> for ALL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ERAN (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DeepPoly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6 /100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44s =&gt;  .5s per image.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MILP K=1 </a:t>
                      </a:r>
                      <a:r>
                        <a:rPr lang="fr-FR" dirty="0"/>
                        <a:t>+ LP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41 /100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54.000s =&gt; &gt;500S per image.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338946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404010" y="140672"/>
            <a:ext cx="175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Over 100 images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5AC0D5-7719-78B5-EE62-826DFBA19B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" t="11095" r="7813" b="7252"/>
          <a:stretch/>
        </p:blipFill>
        <p:spPr>
          <a:xfrm>
            <a:off x="3512820" y="3037504"/>
            <a:ext cx="4648199" cy="367982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7570E9D-10E5-5703-8C9C-176B4E8248F9}"/>
              </a:ext>
            </a:extLst>
          </p:cNvPr>
          <p:cNvSpPr txBox="1"/>
          <p:nvPr/>
        </p:nvSpPr>
        <p:spPr>
          <a:xfrm>
            <a:off x="4828341" y="6473428"/>
            <a:ext cx="201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Deep Poly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1373745" y="4304882"/>
            <a:ext cx="1975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1673319-6FD8-C5D2-8465-DC9D24870175}"/>
              </a:ext>
            </a:extLst>
          </p:cNvPr>
          <p:cNvSpPr txBox="1"/>
          <p:nvPr/>
        </p:nvSpPr>
        <p:spPr>
          <a:xfrm>
            <a:off x="4209261" y="5978664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n°60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396E6A8-D275-27F1-19C4-C5966FE43DF5}"/>
              </a:ext>
            </a:extLst>
          </p:cNvPr>
          <p:cNvSpPr txBox="1"/>
          <p:nvPr/>
        </p:nvSpPr>
        <p:spPr>
          <a:xfrm>
            <a:off x="7101840" y="454327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n°59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ZoneTexte 1">
            <a:extLst>
              <a:ext uri="{FF2B5EF4-FFF2-40B4-BE49-F238E27FC236}">
                <a16:creationId xmlns:a16="http://schemas.microsoft.com/office/drawing/2014/main" id="{151D3AC4-1846-8C31-2D75-4305B1C81C82}"/>
              </a:ext>
            </a:extLst>
          </p:cNvPr>
          <p:cNvSpPr txBox="1"/>
          <p:nvPr/>
        </p:nvSpPr>
        <p:spPr>
          <a:xfrm>
            <a:off x="8324168" y="4749998"/>
            <a:ext cx="3555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10x more </a:t>
            </a:r>
            <a:r>
              <a:rPr lang="fr-FR" dirty="0" err="1"/>
              <a:t>accurate</a:t>
            </a:r>
            <a:r>
              <a:rPr lang="fr-FR" dirty="0"/>
              <a:t> on a </a:t>
            </a:r>
            <a:r>
              <a:rPr lang="fr-FR" dirty="0" err="1"/>
              <a:t>shallow</a:t>
            </a:r>
            <a:r>
              <a:rPr lang="fr-FR" dirty="0"/>
              <a:t> NN </a:t>
            </a:r>
          </a:p>
          <a:p>
            <a:r>
              <a:rPr lang="fr-FR" dirty="0"/>
              <a:t>(6  </a:t>
            </a:r>
            <a:r>
              <a:rPr lang="fr-FR" dirty="0" err="1"/>
              <a:t>layers</a:t>
            </a:r>
            <a:r>
              <a:rPr lang="fr-FR" dirty="0"/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E01E95-6828-9DA6-F4F3-855DC66E1932}"/>
              </a:ext>
            </a:extLst>
          </p:cNvPr>
          <p:cNvSpPr txBox="1"/>
          <p:nvPr/>
        </p:nvSpPr>
        <p:spPr>
          <a:xfrm>
            <a:off x="970399" y="5625434"/>
            <a:ext cx="1693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0.018</a:t>
            </a:r>
          </a:p>
        </p:txBody>
      </p:sp>
    </p:spTree>
    <p:extLst>
      <p:ext uri="{BB962C8B-B14F-4D97-AF65-F5344CB8AC3E}">
        <p14:creationId xmlns:p14="http://schemas.microsoft.com/office/powerpoint/2010/main" val="3808095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50726"/>
              </p:ext>
            </p:extLst>
          </p:nvPr>
        </p:nvGraphicFramePr>
        <p:xfrm>
          <a:off x="593551" y="1968915"/>
          <a:ext cx="10267167" cy="1866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22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057968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2621204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  <a:gridCol w="3240767">
                  <a:extLst>
                    <a:ext uri="{9D8B030D-6E8A-4147-A177-3AD203B41FA5}">
                      <a16:colId xmlns:a16="http://schemas.microsoft.com/office/drawing/2014/main" val="42753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(UB-LB) </a:t>
                      </a:r>
                    </a:p>
                    <a:p>
                      <a:r>
                        <a:rPr lang="fr-FR" dirty="0"/>
                        <a:t>last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 </a:t>
                      </a:r>
                      <a:r>
                        <a:rPr lang="fr-FR" dirty="0" err="1"/>
                        <a:t>taken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Certified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ERAN 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DeepPoly</a:t>
                      </a:r>
                      <a:endParaRPr lang="fr-F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75s (13.47s)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LP relaxation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MILP K=1</a:t>
                      </a:r>
                      <a:r>
                        <a:rPr lang="fr-FR" dirty="0"/>
                        <a:t> + LP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23 451s (=6.5 hours)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544999" y="464552"/>
            <a:ext cx="436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6layers*100 </a:t>
            </a:r>
            <a:r>
              <a:rPr lang="fr-FR" dirty="0" err="1"/>
              <a:t>nodes</a:t>
            </a:r>
            <a:r>
              <a:rPr lang="fr-FR" dirty="0"/>
              <a:t>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193CA6F-9440-255F-BAFC-DABEA4E5657B}"/>
              </a:ext>
            </a:extLst>
          </p:cNvPr>
          <p:cNvSpPr txBox="1"/>
          <p:nvPr/>
        </p:nvSpPr>
        <p:spPr>
          <a:xfrm>
            <a:off x="2290435" y="4845244"/>
            <a:ext cx="82690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Problem</a:t>
            </a:r>
            <a:r>
              <a:rPr lang="fr-FR" b="1" dirty="0"/>
              <a:t>: 100% </a:t>
            </a:r>
            <a:r>
              <a:rPr lang="fr-FR" dirty="0" err="1"/>
              <a:t>ReLU</a:t>
            </a:r>
            <a:r>
              <a:rPr lang="fr-FR" dirty="0"/>
              <a:t> nodes </a:t>
            </a:r>
            <a:r>
              <a:rPr lang="fr-FR" dirty="0" err="1"/>
              <a:t>with</a:t>
            </a:r>
            <a:r>
              <a:rPr lang="fr-FR" dirty="0"/>
              <a:t> 2 modes in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layers</a:t>
            </a:r>
            <a:endParaRPr lang="fr-FR" dirty="0"/>
          </a:p>
          <a:p>
            <a:endParaRPr lang="fr-FR" dirty="0"/>
          </a:p>
          <a:p>
            <a:r>
              <a:rPr lang="fr-FR" dirty="0"/>
              <a:t>	ERAN-</a:t>
            </a:r>
            <a:r>
              <a:rPr lang="fr-FR" dirty="0" err="1"/>
              <a:t>DeepPoly</a:t>
            </a:r>
            <a:r>
              <a:rPr lang="fr-FR" dirty="0"/>
              <a:t>: Very </a:t>
            </a:r>
            <a:r>
              <a:rPr lang="fr-FR" dirty="0" err="1"/>
              <a:t>inacurrate</a:t>
            </a:r>
            <a:endParaRPr lang="fr-FR" dirty="0"/>
          </a:p>
          <a:p>
            <a:r>
              <a:rPr lang="fr-FR" dirty="0"/>
              <a:t>	MILP K=1:             Very slow</a:t>
            </a:r>
          </a:p>
          <a:p>
            <a:endParaRPr lang="fr-FR" dirty="0">
              <a:solidFill>
                <a:srgbClr val="C00000"/>
              </a:solidFill>
            </a:endParaRPr>
          </a:p>
          <a:p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variables =&gt; </a:t>
            </a:r>
            <a:r>
              <a:rPr lang="fr-FR" b="1" dirty="0"/>
              <a:t>Select </a:t>
            </a:r>
            <a:r>
              <a:rPr lang="fr-FR" b="1" dirty="0" err="1"/>
              <a:t>most</a:t>
            </a:r>
            <a:r>
              <a:rPr lang="fr-FR" b="1" dirty="0"/>
              <a:t> important</a:t>
            </a:r>
            <a:r>
              <a:rPr lang="fr-FR" dirty="0"/>
              <a:t> variables to help </a:t>
            </a:r>
            <a:r>
              <a:rPr lang="fr-FR" dirty="0" err="1"/>
              <a:t>Gurobi</a:t>
            </a:r>
            <a:r>
              <a:rPr lang="fr-FR" dirty="0"/>
              <a:t>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D2B4D88-DE68-41EF-FBEC-13ECBBCA3E89}"/>
              </a:ext>
            </a:extLst>
          </p:cNvPr>
          <p:cNvSpPr txBox="1"/>
          <p:nvPr/>
        </p:nvSpPr>
        <p:spPr>
          <a:xfrm>
            <a:off x="4267153" y="84345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0.018</a:t>
            </a:r>
          </a:p>
        </p:txBody>
      </p:sp>
    </p:spTree>
    <p:extLst>
      <p:ext uri="{BB962C8B-B14F-4D97-AF65-F5344CB8AC3E}">
        <p14:creationId xmlns:p14="http://schemas.microsoft.com/office/powerpoint/2010/main" val="3518207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73441"/>
              </p:ext>
            </p:extLst>
          </p:nvPr>
        </p:nvGraphicFramePr>
        <p:xfrm>
          <a:off x="538619" y="1127132"/>
          <a:ext cx="11162777" cy="4157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849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248784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286424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  <a:gridCol w="3541253">
                  <a:extLst>
                    <a:ext uri="{9D8B030D-6E8A-4147-A177-3AD203B41FA5}">
                      <a16:colId xmlns:a16="http://schemas.microsoft.com/office/drawing/2014/main" val="42753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(UB-LB) </a:t>
                      </a:r>
                    </a:p>
                    <a:p>
                      <a:r>
                        <a:rPr lang="fr-FR" dirty="0"/>
                        <a:t>last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 </a:t>
                      </a:r>
                      <a:r>
                        <a:rPr lang="fr-FR" dirty="0" err="1"/>
                        <a:t>taken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Certified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 err="1"/>
                        <a:t>DeepPoly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242.5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13.47s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LP relaxation (k=0)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MILP K=1 + LP relax, 10</a:t>
                      </a:r>
                      <a:r>
                        <a:rPr lang="fr-FR" baseline="30000" dirty="0"/>
                        <a:t>-1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precision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Step</a:t>
                      </a:r>
                      <a:r>
                        <a:rPr lang="fr-FR" dirty="0"/>
                        <a:t> Back=1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~30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~8000s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K=1, TO=3sec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2264s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Select 30 MILP 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nodes</a:t>
                      </a:r>
                      <a:endParaRPr lang="fr-F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24.4    (22.4 no 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paral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1453s         (5487s no 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paral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MILP K=1 + LP relax, 10</a:t>
                      </a:r>
                      <a:r>
                        <a:rPr lang="fr-FR" baseline="30000" dirty="0"/>
                        <a:t>-1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precision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Step</a:t>
                      </a:r>
                      <a:r>
                        <a:rPr lang="fr-FR" dirty="0"/>
                        <a:t> Back=2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12573s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MILP K=1 + LP relax, 10</a:t>
                      </a:r>
                      <a:r>
                        <a:rPr lang="fr-FR" baseline="30000" dirty="0"/>
                        <a:t>-1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precision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23451s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6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6layers*100 </a:t>
            </a:r>
            <a:r>
              <a:rPr lang="fr-FR" dirty="0" err="1"/>
              <a:t>nodes</a:t>
            </a:r>
            <a:r>
              <a:rPr lang="fr-FR" dirty="0"/>
              <a:t>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193CA6F-9440-255F-BAFC-DABEA4E5657B}"/>
              </a:ext>
            </a:extLst>
          </p:cNvPr>
          <p:cNvSpPr txBox="1"/>
          <p:nvPr/>
        </p:nvSpPr>
        <p:spPr>
          <a:xfrm>
            <a:off x="2447011" y="5640646"/>
            <a:ext cx="8344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Slow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have </a:t>
            </a:r>
            <a:r>
              <a:rPr lang="fr-FR" b="1" dirty="0"/>
              <a:t>100% </a:t>
            </a:r>
            <a:r>
              <a:rPr lang="fr-FR" dirty="0" err="1"/>
              <a:t>ReLU</a:t>
            </a:r>
            <a:r>
              <a:rPr lang="fr-FR" dirty="0"/>
              <a:t> nodes </a:t>
            </a:r>
            <a:r>
              <a:rPr lang="fr-FR" dirty="0" err="1"/>
              <a:t>with</a:t>
            </a:r>
            <a:r>
              <a:rPr lang="fr-FR" dirty="0"/>
              <a:t> 2 modes.</a:t>
            </a:r>
          </a:p>
          <a:p>
            <a:endParaRPr lang="fr-FR" dirty="0"/>
          </a:p>
          <a:p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variables =&gt; </a:t>
            </a:r>
            <a:r>
              <a:rPr lang="fr-FR" b="1" dirty="0"/>
              <a:t>Select </a:t>
            </a:r>
            <a:r>
              <a:rPr lang="fr-FR" b="1" dirty="0" err="1"/>
              <a:t>most</a:t>
            </a:r>
            <a:r>
              <a:rPr lang="fr-FR" b="1" dirty="0"/>
              <a:t> important variables</a:t>
            </a:r>
            <a:r>
              <a:rPr lang="fr-FR" dirty="0"/>
              <a:t> to help </a:t>
            </a:r>
            <a:r>
              <a:rPr lang="fr-FR" dirty="0" err="1"/>
              <a:t>Gurobi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723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Problem</a:t>
            </a:r>
            <a:r>
              <a:rPr lang="fr-FR" sz="4000" dirty="0"/>
              <a:t> </a:t>
            </a:r>
            <a:r>
              <a:rPr lang="fr-FR" sz="4000" dirty="0" err="1"/>
              <a:t>we</a:t>
            </a:r>
            <a:r>
              <a:rPr lang="fr-FR" sz="4000" dirty="0"/>
              <a:t> </a:t>
            </a:r>
            <a:r>
              <a:rPr lang="fr-FR" sz="4000" dirty="0" err="1"/>
              <a:t>consider</a:t>
            </a:r>
            <a:r>
              <a:rPr lang="fr-FR" sz="4000" dirty="0"/>
              <a:t>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verify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112091"/>
            <a:ext cx="1039033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Selection</a:t>
            </a:r>
            <a:r>
              <a:rPr lang="fr-FR" sz="2800" dirty="0">
                <a:solidFill>
                  <a:srgbClr val="C00000"/>
                </a:solidFill>
              </a:rPr>
              <a:t> of </a:t>
            </a:r>
            <a:r>
              <a:rPr lang="fr-FR" sz="2800" dirty="0" err="1">
                <a:solidFill>
                  <a:srgbClr val="C00000"/>
                </a:solidFill>
              </a:rPr>
              <a:t>Binary</a:t>
            </a:r>
            <a:r>
              <a:rPr lang="fr-FR" sz="2800" dirty="0">
                <a:solidFill>
                  <a:srgbClr val="C00000"/>
                </a:solidFill>
              </a:rPr>
              <a:t> Relu nodes.  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r>
              <a:rPr lang="fr-FR" dirty="0"/>
              <a:t>Look for </a:t>
            </a:r>
            <a:r>
              <a:rPr lang="fr-FR" dirty="0">
                <a:solidFill>
                  <a:srgbClr val="C00000"/>
                </a:solidFill>
              </a:rPr>
              <a:t>4uples (</a:t>
            </a:r>
            <a:r>
              <a:rPr lang="fr-FR" dirty="0" err="1">
                <a:solidFill>
                  <a:srgbClr val="C00000"/>
                </a:solidFill>
              </a:rPr>
              <a:t>a,b,b’,c</a:t>
            </a:r>
            <a:r>
              <a:rPr lang="fr-FR" dirty="0">
                <a:solidFill>
                  <a:srgbClr val="C00000"/>
                </a:solidFill>
              </a:rPr>
              <a:t>) </a:t>
            </a:r>
            <a:r>
              <a:rPr lang="fr-FR" dirty="0" err="1"/>
              <a:t>where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a,b’,c</a:t>
            </a:r>
            <a:r>
              <a:rPr lang="fr-FR" dirty="0">
                <a:solidFill>
                  <a:srgbClr val="C00000"/>
                </a:solidFill>
              </a:rPr>
              <a:t>)  </a:t>
            </a:r>
            <a:r>
              <a:rPr lang="fr-FR" dirty="0" err="1">
                <a:solidFill>
                  <a:srgbClr val="C00000"/>
                </a:solidFill>
              </a:rPr>
              <a:t>compensate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a,b,c</a:t>
            </a:r>
            <a:r>
              <a:rPr lang="fr-FR" dirty="0">
                <a:solidFill>
                  <a:srgbClr val="C00000"/>
                </a:solidFill>
              </a:rPr>
              <a:t>). </a:t>
            </a:r>
            <a:r>
              <a:rPr lang="fr-FR" dirty="0"/>
              <a:t>=&gt;</a:t>
            </a:r>
            <a:r>
              <a:rPr lang="fr-FR" dirty="0">
                <a:solidFill>
                  <a:srgbClr val="C00000"/>
                </a:solidFill>
              </a:rPr>
              <a:t> Select (</a:t>
            </a:r>
            <a:r>
              <a:rPr lang="fr-FR" dirty="0" err="1">
                <a:solidFill>
                  <a:srgbClr val="C00000"/>
                </a:solidFill>
              </a:rPr>
              <a:t>b,b</a:t>
            </a:r>
            <a:r>
              <a:rPr lang="fr-FR" dirty="0">
                <a:solidFill>
                  <a:srgbClr val="C00000"/>
                </a:solidFill>
              </a:rPr>
              <a:t>’) </a:t>
            </a:r>
            <a:r>
              <a:rPr lang="fr-FR" dirty="0"/>
              <a:t>as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binary</a:t>
            </a:r>
            <a:r>
              <a:rPr lang="fr-FR" dirty="0">
                <a:solidFill>
                  <a:srgbClr val="C00000"/>
                </a:solidFill>
              </a:rPr>
              <a:t> MILP nodes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Sort by:	</a:t>
            </a:r>
            <a:r>
              <a:rPr lang="fr-FR" dirty="0" err="1"/>
              <a:t>weight</a:t>
            </a:r>
            <a:r>
              <a:rPr lang="fr-FR" dirty="0"/>
              <a:t>(</a:t>
            </a:r>
            <a:r>
              <a:rPr lang="fr-FR" dirty="0" err="1"/>
              <a:t>a,b,b’,c</a:t>
            </a:r>
            <a:r>
              <a:rPr lang="fr-FR" dirty="0"/>
              <a:t>) = |max(a)| min( |ab*</a:t>
            </a:r>
            <a:r>
              <a:rPr lang="fr-FR" dirty="0" err="1"/>
              <a:t>bc</a:t>
            </a:r>
            <a:r>
              <a:rPr lang="fr-FR" dirty="0"/>
              <a:t>| , |ab’*</a:t>
            </a:r>
            <a:r>
              <a:rPr lang="fr-FR" dirty="0" err="1"/>
              <a:t>b’c</a:t>
            </a:r>
            <a:r>
              <a:rPr lang="fr-FR" dirty="0"/>
              <a:t>|)</a:t>
            </a:r>
          </a:p>
          <a:p>
            <a:endParaRPr lang="fr-FR" dirty="0"/>
          </a:p>
          <a:p>
            <a:r>
              <a:rPr lang="fr-FR" dirty="0"/>
              <a:t>Choose 30 nodes b/b’,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first.</a:t>
            </a:r>
          </a:p>
        </p:txBody>
      </p:sp>
      <p:sp>
        <p:nvSpPr>
          <p:cNvPr id="2" name="Oval 4">
            <a:extLst>
              <a:ext uri="{FF2B5EF4-FFF2-40B4-BE49-F238E27FC236}">
                <a16:creationId xmlns:a16="http://schemas.microsoft.com/office/drawing/2014/main" id="{491493F4-9949-C27F-8342-E3AF90A24938}"/>
              </a:ext>
            </a:extLst>
          </p:cNvPr>
          <p:cNvSpPr/>
          <p:nvPr/>
        </p:nvSpPr>
        <p:spPr>
          <a:xfrm>
            <a:off x="6096000" y="199801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4F6424E6-A3AC-F6D2-961E-2C17E0B6DF10}"/>
              </a:ext>
            </a:extLst>
          </p:cNvPr>
          <p:cNvSpPr/>
          <p:nvPr/>
        </p:nvSpPr>
        <p:spPr>
          <a:xfrm>
            <a:off x="6096000" y="343801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78376A6E-BD23-956C-3D49-8847A1F0241D}"/>
              </a:ext>
            </a:extLst>
          </p:cNvPr>
          <p:cNvSpPr/>
          <p:nvPr/>
        </p:nvSpPr>
        <p:spPr>
          <a:xfrm>
            <a:off x="8472000" y="2770139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BD373A9F-5497-D6B1-E65B-3CD8737F3F2E}"/>
              </a:ext>
            </a:extLst>
          </p:cNvPr>
          <p:cNvCxnSpPr/>
          <p:nvPr/>
        </p:nvCxnSpPr>
        <p:spPr>
          <a:xfrm>
            <a:off x="6598545" y="2318395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3">
                <a:extLst>
                  <a:ext uri="{FF2B5EF4-FFF2-40B4-BE49-F238E27FC236}">
                    <a16:creationId xmlns:a16="http://schemas.microsoft.com/office/drawing/2014/main" id="{03014852-044C-BCCC-CBD8-2AACB539E5AB}"/>
                  </a:ext>
                </a:extLst>
              </p:cNvPr>
              <p:cNvSpPr txBox="1"/>
              <p:nvPr/>
            </p:nvSpPr>
            <p:spPr>
              <a:xfrm>
                <a:off x="7044156" y="354293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3">
                <a:extLst>
                  <a:ext uri="{FF2B5EF4-FFF2-40B4-BE49-F238E27FC236}">
                    <a16:creationId xmlns:a16="http://schemas.microsoft.com/office/drawing/2014/main" id="{03014852-044C-BCCC-CBD8-2AACB539E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156" y="3542939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6F8A0883-8F81-58E7-154F-633D44E89025}"/>
                  </a:ext>
                </a:extLst>
              </p:cNvPr>
              <p:cNvSpPr txBox="1"/>
              <p:nvPr/>
            </p:nvSpPr>
            <p:spPr>
              <a:xfrm>
                <a:off x="7332020" y="2202677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6F8A0883-8F81-58E7-154F-633D44E89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020" y="2202677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21">
            <a:extLst>
              <a:ext uri="{FF2B5EF4-FFF2-40B4-BE49-F238E27FC236}">
                <a16:creationId xmlns:a16="http://schemas.microsoft.com/office/drawing/2014/main" id="{E45B12B1-BB32-3715-7AC8-19899E3D69C2}"/>
              </a:ext>
            </a:extLst>
          </p:cNvPr>
          <p:cNvSpPr/>
          <p:nvPr/>
        </p:nvSpPr>
        <p:spPr>
          <a:xfrm>
            <a:off x="4239738" y="1988946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22">
            <a:extLst>
              <a:ext uri="{FF2B5EF4-FFF2-40B4-BE49-F238E27FC236}">
                <a16:creationId xmlns:a16="http://schemas.microsoft.com/office/drawing/2014/main" id="{1ACC143D-0009-EAB4-B272-E52AAED9CCE2}"/>
              </a:ext>
            </a:extLst>
          </p:cNvPr>
          <p:cNvSpPr/>
          <p:nvPr/>
        </p:nvSpPr>
        <p:spPr>
          <a:xfrm>
            <a:off x="4239734" y="3534949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5">
            <a:extLst>
              <a:ext uri="{FF2B5EF4-FFF2-40B4-BE49-F238E27FC236}">
                <a16:creationId xmlns:a16="http://schemas.microsoft.com/office/drawing/2014/main" id="{1F5A810F-EAE5-B1A0-605A-0BEBC311A644}"/>
              </a:ext>
            </a:extLst>
          </p:cNvPr>
          <p:cNvCxnSpPr/>
          <p:nvPr/>
        </p:nvCxnSpPr>
        <p:spPr>
          <a:xfrm>
            <a:off x="4813599" y="3777414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6">
            <a:extLst>
              <a:ext uri="{FF2B5EF4-FFF2-40B4-BE49-F238E27FC236}">
                <a16:creationId xmlns:a16="http://schemas.microsoft.com/office/drawing/2014/main" id="{B2FF6491-A599-135F-7D3D-80DC4D410C2A}"/>
              </a:ext>
            </a:extLst>
          </p:cNvPr>
          <p:cNvCxnSpPr/>
          <p:nvPr/>
        </p:nvCxnSpPr>
        <p:spPr>
          <a:xfrm>
            <a:off x="4813604" y="2206808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38">
                <a:extLst>
                  <a:ext uri="{FF2B5EF4-FFF2-40B4-BE49-F238E27FC236}">
                    <a16:creationId xmlns:a16="http://schemas.microsoft.com/office/drawing/2014/main" id="{AAEC8B32-D28A-D5B4-1C3D-BB291F6784E1}"/>
                  </a:ext>
                </a:extLst>
              </p:cNvPr>
              <p:cNvSpPr txBox="1"/>
              <p:nvPr/>
            </p:nvSpPr>
            <p:spPr>
              <a:xfrm>
                <a:off x="4940019" y="3872674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38">
                <a:extLst>
                  <a:ext uri="{FF2B5EF4-FFF2-40B4-BE49-F238E27FC236}">
                    <a16:creationId xmlns:a16="http://schemas.microsoft.com/office/drawing/2014/main" id="{AAEC8B32-D28A-D5B4-1C3D-BB291F67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019" y="3872674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52">
            <a:extLst>
              <a:ext uri="{FF2B5EF4-FFF2-40B4-BE49-F238E27FC236}">
                <a16:creationId xmlns:a16="http://schemas.microsoft.com/office/drawing/2014/main" id="{17721D1F-F718-5B40-9FB8-BCE412F8DF09}"/>
              </a:ext>
            </a:extLst>
          </p:cNvPr>
          <p:cNvCxnSpPr/>
          <p:nvPr/>
        </p:nvCxnSpPr>
        <p:spPr>
          <a:xfrm flipV="1">
            <a:off x="6597733" y="3197188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56">
            <a:extLst>
              <a:ext uri="{FF2B5EF4-FFF2-40B4-BE49-F238E27FC236}">
                <a16:creationId xmlns:a16="http://schemas.microsoft.com/office/drawing/2014/main" id="{98B84341-310C-D3C3-F5BE-8B2B3D349580}"/>
              </a:ext>
            </a:extLst>
          </p:cNvPr>
          <p:cNvSpPr/>
          <p:nvPr/>
        </p:nvSpPr>
        <p:spPr>
          <a:xfrm>
            <a:off x="2404554" y="1904272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57">
            <a:extLst>
              <a:ext uri="{FF2B5EF4-FFF2-40B4-BE49-F238E27FC236}">
                <a16:creationId xmlns:a16="http://schemas.microsoft.com/office/drawing/2014/main" id="{ABE805B5-6F12-5D10-8793-679649C63774}"/>
              </a:ext>
            </a:extLst>
          </p:cNvPr>
          <p:cNvSpPr/>
          <p:nvPr/>
        </p:nvSpPr>
        <p:spPr>
          <a:xfrm>
            <a:off x="2370688" y="3602674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58">
            <a:extLst>
              <a:ext uri="{FF2B5EF4-FFF2-40B4-BE49-F238E27FC236}">
                <a16:creationId xmlns:a16="http://schemas.microsoft.com/office/drawing/2014/main" id="{F0E28562-05C6-2B73-8957-3EF89420448C}"/>
              </a:ext>
            </a:extLst>
          </p:cNvPr>
          <p:cNvCxnSpPr/>
          <p:nvPr/>
        </p:nvCxnSpPr>
        <p:spPr>
          <a:xfrm>
            <a:off x="2978420" y="2191205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59">
            <a:extLst>
              <a:ext uri="{FF2B5EF4-FFF2-40B4-BE49-F238E27FC236}">
                <a16:creationId xmlns:a16="http://schemas.microsoft.com/office/drawing/2014/main" id="{43D0628D-52A3-12BC-B822-AFD8C3BFF59B}"/>
              </a:ext>
            </a:extLst>
          </p:cNvPr>
          <p:cNvCxnSpPr/>
          <p:nvPr/>
        </p:nvCxnSpPr>
        <p:spPr>
          <a:xfrm>
            <a:off x="2927621" y="3821875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63">
                <a:extLst>
                  <a:ext uri="{FF2B5EF4-FFF2-40B4-BE49-F238E27FC236}">
                    <a16:creationId xmlns:a16="http://schemas.microsoft.com/office/drawing/2014/main" id="{A6C54566-FD8F-1239-0CBD-711C0A8EE550}"/>
                  </a:ext>
                </a:extLst>
              </p:cNvPr>
              <p:cNvSpPr txBox="1"/>
              <p:nvPr/>
            </p:nvSpPr>
            <p:spPr>
              <a:xfrm>
                <a:off x="2418822" y="3656674"/>
                <a:ext cx="530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63">
                <a:extLst>
                  <a:ext uri="{FF2B5EF4-FFF2-40B4-BE49-F238E27FC236}">
                    <a16:creationId xmlns:a16="http://schemas.microsoft.com/office/drawing/2014/main" id="{A6C54566-FD8F-1239-0CBD-711C0A8EE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822" y="3656674"/>
                <a:ext cx="530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64">
                <a:extLst>
                  <a:ext uri="{FF2B5EF4-FFF2-40B4-BE49-F238E27FC236}">
                    <a16:creationId xmlns:a16="http://schemas.microsoft.com/office/drawing/2014/main" id="{F0141D31-958D-F9DD-9CD9-D9904AB07572}"/>
                  </a:ext>
                </a:extLst>
              </p:cNvPr>
              <p:cNvSpPr txBox="1"/>
              <p:nvPr/>
            </p:nvSpPr>
            <p:spPr>
              <a:xfrm>
                <a:off x="3301354" y="1778027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" name="TextBox 64">
                <a:extLst>
                  <a:ext uri="{FF2B5EF4-FFF2-40B4-BE49-F238E27FC236}">
                    <a16:creationId xmlns:a16="http://schemas.microsoft.com/office/drawing/2014/main" id="{F0141D31-958D-F9DD-9CD9-D9904AB07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354" y="1778027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214FFAA6-273B-A05F-218E-25A6AC082497}"/>
                  </a:ext>
                </a:extLst>
              </p:cNvPr>
              <p:cNvSpPr txBox="1"/>
              <p:nvPr/>
            </p:nvSpPr>
            <p:spPr>
              <a:xfrm>
                <a:off x="3233489" y="3884137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214FFAA6-273B-A05F-218E-25A6AC082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489" y="3884137"/>
                <a:ext cx="5501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9CF5883C-AACD-5BDD-7185-B6246D5C0161}"/>
                  </a:ext>
                </a:extLst>
              </p:cNvPr>
              <p:cNvSpPr txBox="1"/>
              <p:nvPr/>
            </p:nvSpPr>
            <p:spPr>
              <a:xfrm>
                <a:off x="2885356" y="305187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9CF5883C-AACD-5BDD-7185-B6246D5C0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356" y="3051874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67">
                <a:extLst>
                  <a:ext uri="{FF2B5EF4-FFF2-40B4-BE49-F238E27FC236}">
                    <a16:creationId xmlns:a16="http://schemas.microsoft.com/office/drawing/2014/main" id="{E6EC748B-B25F-020F-D037-469A2B459A59}"/>
                  </a:ext>
                </a:extLst>
              </p:cNvPr>
              <p:cNvSpPr txBox="1"/>
              <p:nvPr/>
            </p:nvSpPr>
            <p:spPr>
              <a:xfrm>
                <a:off x="3154254" y="230710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" name="TextBox 67">
                <a:extLst>
                  <a:ext uri="{FF2B5EF4-FFF2-40B4-BE49-F238E27FC236}">
                    <a16:creationId xmlns:a16="http://schemas.microsoft.com/office/drawing/2014/main" id="{E6EC748B-B25F-020F-D037-469A2B459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254" y="2307106"/>
                <a:ext cx="3770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68">
            <a:extLst>
              <a:ext uri="{FF2B5EF4-FFF2-40B4-BE49-F238E27FC236}">
                <a16:creationId xmlns:a16="http://schemas.microsoft.com/office/drawing/2014/main" id="{A70847ED-310C-E0A0-C2E3-414EA15A6C9C}"/>
              </a:ext>
            </a:extLst>
          </p:cNvPr>
          <p:cNvCxnSpPr/>
          <p:nvPr/>
        </p:nvCxnSpPr>
        <p:spPr>
          <a:xfrm>
            <a:off x="2916275" y="2297459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70">
            <a:extLst>
              <a:ext uri="{FF2B5EF4-FFF2-40B4-BE49-F238E27FC236}">
                <a16:creationId xmlns:a16="http://schemas.microsoft.com/office/drawing/2014/main" id="{78C0D502-488D-70A1-5D07-7A063A83905A}"/>
              </a:ext>
            </a:extLst>
          </p:cNvPr>
          <p:cNvCxnSpPr/>
          <p:nvPr/>
        </p:nvCxnSpPr>
        <p:spPr>
          <a:xfrm flipV="1">
            <a:off x="2865473" y="2331327"/>
            <a:ext cx="1368000" cy="136800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38">
                <a:extLst>
                  <a:ext uri="{FF2B5EF4-FFF2-40B4-BE49-F238E27FC236}">
                    <a16:creationId xmlns:a16="http://schemas.microsoft.com/office/drawing/2014/main" id="{F5AC4F81-EA95-E65D-9B60-BAB9ADA7EB33}"/>
                  </a:ext>
                </a:extLst>
              </p:cNvPr>
              <p:cNvSpPr txBox="1"/>
              <p:nvPr/>
            </p:nvSpPr>
            <p:spPr>
              <a:xfrm>
                <a:off x="4864650" y="1865419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38">
                <a:extLst>
                  <a:ext uri="{FF2B5EF4-FFF2-40B4-BE49-F238E27FC236}">
                    <a16:creationId xmlns:a16="http://schemas.microsoft.com/office/drawing/2014/main" id="{F5AC4F81-EA95-E65D-9B60-BAB9ADA7E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650" y="1865419"/>
                <a:ext cx="79669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31">
                <a:extLst>
                  <a:ext uri="{FF2B5EF4-FFF2-40B4-BE49-F238E27FC236}">
                    <a16:creationId xmlns:a16="http://schemas.microsoft.com/office/drawing/2014/main" id="{97E15998-C465-A03A-2622-9EB1A405E7BC}"/>
                  </a:ext>
                </a:extLst>
              </p:cNvPr>
              <p:cNvSpPr txBox="1"/>
              <p:nvPr/>
            </p:nvSpPr>
            <p:spPr>
              <a:xfrm>
                <a:off x="4294294" y="2048487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31">
                <a:extLst>
                  <a:ext uri="{FF2B5EF4-FFF2-40B4-BE49-F238E27FC236}">
                    <a16:creationId xmlns:a16="http://schemas.microsoft.com/office/drawing/2014/main" id="{97E15998-C465-A03A-2622-9EB1A405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294" y="2048487"/>
                <a:ext cx="36766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31">
                <a:extLst>
                  <a:ext uri="{FF2B5EF4-FFF2-40B4-BE49-F238E27FC236}">
                    <a16:creationId xmlns:a16="http://schemas.microsoft.com/office/drawing/2014/main" id="{28E0A746-A1BF-78BB-5C93-B93F3AA31924}"/>
                  </a:ext>
                </a:extLst>
              </p:cNvPr>
              <p:cNvSpPr txBox="1"/>
              <p:nvPr/>
            </p:nvSpPr>
            <p:spPr>
              <a:xfrm>
                <a:off x="4283409" y="3591861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31">
                <a:extLst>
                  <a:ext uri="{FF2B5EF4-FFF2-40B4-BE49-F238E27FC236}">
                    <a16:creationId xmlns:a16="http://schemas.microsoft.com/office/drawing/2014/main" id="{28E0A746-A1BF-78BB-5C93-B93F3AA31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409" y="3591861"/>
                <a:ext cx="4219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71B92FD-C083-C968-F534-A934E0D07F0D}"/>
                  </a:ext>
                </a:extLst>
              </p:cNvPr>
              <p:cNvSpPr txBox="1"/>
              <p:nvPr/>
            </p:nvSpPr>
            <p:spPr>
              <a:xfrm>
                <a:off x="8658997" y="2858352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71B92FD-C083-C968-F534-A934E0D07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997" y="2858352"/>
                <a:ext cx="166006" cy="276999"/>
              </a:xfrm>
              <a:prstGeom prst="rect">
                <a:avLst/>
              </a:prstGeom>
              <a:blipFill>
                <a:blip r:embed="rId13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01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112091"/>
            <a:ext cx="1039033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Conclusion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endParaRPr lang="fr-FR" dirty="0"/>
          </a:p>
          <a:p>
            <a:r>
              <a:rPr lang="fr-FR" dirty="0" err="1"/>
              <a:t>Looking</a:t>
            </a:r>
            <a:r>
              <a:rPr lang="fr-FR" dirty="0"/>
              <a:t> for the compensations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novel</a:t>
            </a:r>
            <a:r>
              <a:rPr lang="fr-FR" dirty="0"/>
              <a:t> and </a:t>
            </a:r>
            <a:r>
              <a:rPr lang="fr-FR" dirty="0" err="1"/>
              <a:t>seems</a:t>
            </a:r>
            <a:r>
              <a:rPr lang="fr-FR" dirty="0"/>
              <a:t> a good </a:t>
            </a:r>
            <a:r>
              <a:rPr lang="fr-FR" dirty="0" err="1"/>
              <a:t>criteria</a:t>
            </a:r>
            <a:r>
              <a:rPr lang="fr-FR" dirty="0"/>
              <a:t> to choose MILP nodes.</a:t>
            </a:r>
          </a:p>
          <a:p>
            <a:endParaRPr lang="fr-FR" dirty="0"/>
          </a:p>
          <a:p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things</a:t>
            </a:r>
            <a:r>
              <a:rPr lang="fr-FR" dirty="0"/>
              <a:t> to </a:t>
            </a:r>
            <a:r>
              <a:rPr lang="fr-FR" dirty="0" err="1"/>
              <a:t>try</a:t>
            </a:r>
            <a:r>
              <a:rPr lang="fr-FR" dirty="0"/>
              <a:t>: </a:t>
            </a:r>
          </a:p>
          <a:p>
            <a:r>
              <a:rPr lang="fr-FR" dirty="0"/>
              <a:t>	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cheap </a:t>
            </a:r>
            <a:r>
              <a:rPr lang="fr-FR" dirty="0" err="1"/>
              <a:t>preprocessing</a:t>
            </a:r>
            <a:r>
              <a:rPr lang="fr-FR" dirty="0"/>
              <a:t> (e.g. </a:t>
            </a:r>
            <a:r>
              <a:rPr lang="fr-FR" dirty="0" err="1"/>
              <a:t>selecting</a:t>
            </a:r>
            <a:r>
              <a:rPr lang="fr-FR" dirty="0"/>
              <a:t> and </a:t>
            </a:r>
            <a:r>
              <a:rPr lang="fr-FR" dirty="0" err="1"/>
              <a:t>partitioning</a:t>
            </a:r>
            <a:r>
              <a:rPr lang="fr-FR" dirty="0"/>
              <a:t> couple of sensitive inputs) =&gt; fails</a:t>
            </a:r>
          </a:p>
          <a:p>
            <a:r>
              <a:rPr lang="fr-FR" dirty="0"/>
              <a:t>	Replace </a:t>
            </a:r>
            <a:r>
              <a:rPr lang="fr-FR" dirty="0" err="1"/>
              <a:t>Gurobi</a:t>
            </a:r>
            <a:r>
              <a:rPr lang="fr-FR" dirty="0"/>
              <a:t> by </a:t>
            </a:r>
            <a:r>
              <a:rPr lang="fr-FR" dirty="0">
                <a:latin typeface="Symbol" panose="05050102010706020507" pitchFamily="18" charset="2"/>
              </a:rPr>
              <a:t>b</a:t>
            </a:r>
            <a:r>
              <a:rPr lang="fr-FR" dirty="0"/>
              <a:t>-crown (</a:t>
            </a:r>
            <a:r>
              <a:rPr lang="fr-FR" dirty="0" err="1"/>
              <a:t>doable</a:t>
            </a:r>
            <a:r>
              <a:rPr lang="fr-FR" dirty="0"/>
              <a:t>?).</a:t>
            </a:r>
          </a:p>
          <a:p>
            <a:r>
              <a:rPr lang="fr-FR" dirty="0"/>
              <a:t>	</a:t>
            </a:r>
            <a:r>
              <a:rPr lang="fr-FR" dirty="0" err="1"/>
              <a:t>Tweak</a:t>
            </a:r>
            <a:r>
              <a:rPr lang="fr-FR" dirty="0"/>
              <a:t> </a:t>
            </a:r>
            <a:r>
              <a:rPr lang="fr-FR" dirty="0">
                <a:latin typeface="Symbol" panose="05050102010706020507" pitchFamily="18" charset="2"/>
              </a:rPr>
              <a:t>b</a:t>
            </a:r>
            <a:r>
              <a:rPr lang="fr-FR" dirty="0"/>
              <a:t>-crown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finding</a:t>
            </a:r>
            <a:r>
              <a:rPr lang="fr-FR" dirty="0"/>
              <a:t> (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technical</a:t>
            </a:r>
            <a:r>
              <a:rPr lang="fr-FR" dirty="0"/>
              <a:t>). </a:t>
            </a:r>
          </a:p>
          <a:p>
            <a:r>
              <a:rPr lang="fr-FR" dirty="0"/>
              <a:t>	Use </a:t>
            </a:r>
            <a:r>
              <a:rPr lang="fr-FR" dirty="0" err="1"/>
              <a:t>Hybrid</a:t>
            </a:r>
            <a:r>
              <a:rPr lang="fr-FR" dirty="0"/>
              <a:t> Prima (</a:t>
            </a:r>
            <a:r>
              <a:rPr lang="fr-FR" dirty="0" err="1"/>
              <a:t>constraints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nodes of the </a:t>
            </a:r>
            <a:r>
              <a:rPr lang="fr-FR" dirty="0" err="1"/>
              <a:t>same</a:t>
            </a:r>
            <a:r>
              <a:rPr lang="fr-FR" dirty="0"/>
              <a:t> layer) + few MILP nodes.</a:t>
            </a:r>
          </a:p>
        </p:txBody>
      </p:sp>
      <p:sp>
        <p:nvSpPr>
          <p:cNvPr id="2" name="Oval 4">
            <a:extLst>
              <a:ext uri="{FF2B5EF4-FFF2-40B4-BE49-F238E27FC236}">
                <a16:creationId xmlns:a16="http://schemas.microsoft.com/office/drawing/2014/main" id="{491493F4-9949-C27F-8342-E3AF90A24938}"/>
              </a:ext>
            </a:extLst>
          </p:cNvPr>
          <p:cNvSpPr/>
          <p:nvPr/>
        </p:nvSpPr>
        <p:spPr>
          <a:xfrm>
            <a:off x="6096000" y="1365455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4F6424E6-A3AC-F6D2-961E-2C17E0B6DF10}"/>
              </a:ext>
            </a:extLst>
          </p:cNvPr>
          <p:cNvSpPr/>
          <p:nvPr/>
        </p:nvSpPr>
        <p:spPr>
          <a:xfrm>
            <a:off x="6096000" y="2805455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78376A6E-BD23-956C-3D49-8847A1F0241D}"/>
              </a:ext>
            </a:extLst>
          </p:cNvPr>
          <p:cNvSpPr/>
          <p:nvPr/>
        </p:nvSpPr>
        <p:spPr>
          <a:xfrm>
            <a:off x="8472000" y="2137576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10">
            <a:extLst>
              <a:ext uri="{FF2B5EF4-FFF2-40B4-BE49-F238E27FC236}">
                <a16:creationId xmlns:a16="http://schemas.microsoft.com/office/drawing/2014/main" id="{BD373A9F-5497-D6B1-E65B-3CD8737F3F2E}"/>
              </a:ext>
            </a:extLst>
          </p:cNvPr>
          <p:cNvCxnSpPr/>
          <p:nvPr/>
        </p:nvCxnSpPr>
        <p:spPr>
          <a:xfrm>
            <a:off x="6598545" y="1685832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3">
                <a:extLst>
                  <a:ext uri="{FF2B5EF4-FFF2-40B4-BE49-F238E27FC236}">
                    <a16:creationId xmlns:a16="http://schemas.microsoft.com/office/drawing/2014/main" id="{03014852-044C-BCCC-CBD8-2AACB539E5AB}"/>
                  </a:ext>
                </a:extLst>
              </p:cNvPr>
              <p:cNvSpPr txBox="1"/>
              <p:nvPr/>
            </p:nvSpPr>
            <p:spPr>
              <a:xfrm>
                <a:off x="7044156" y="2910376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3">
                <a:extLst>
                  <a:ext uri="{FF2B5EF4-FFF2-40B4-BE49-F238E27FC236}">
                    <a16:creationId xmlns:a16="http://schemas.microsoft.com/office/drawing/2014/main" id="{03014852-044C-BCCC-CBD8-2AACB539E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156" y="2910376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6F8A0883-8F81-58E7-154F-633D44E89025}"/>
                  </a:ext>
                </a:extLst>
              </p:cNvPr>
              <p:cNvSpPr txBox="1"/>
              <p:nvPr/>
            </p:nvSpPr>
            <p:spPr>
              <a:xfrm>
                <a:off x="7332020" y="157011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4">
                <a:extLst>
                  <a:ext uri="{FF2B5EF4-FFF2-40B4-BE49-F238E27FC236}">
                    <a16:creationId xmlns:a16="http://schemas.microsoft.com/office/drawing/2014/main" id="{6F8A0883-8F81-58E7-154F-633D44E89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020" y="1570114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21">
            <a:extLst>
              <a:ext uri="{FF2B5EF4-FFF2-40B4-BE49-F238E27FC236}">
                <a16:creationId xmlns:a16="http://schemas.microsoft.com/office/drawing/2014/main" id="{E45B12B1-BB32-3715-7AC8-19899E3D69C2}"/>
              </a:ext>
            </a:extLst>
          </p:cNvPr>
          <p:cNvSpPr/>
          <p:nvPr/>
        </p:nvSpPr>
        <p:spPr>
          <a:xfrm>
            <a:off x="4239738" y="1356383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22">
            <a:extLst>
              <a:ext uri="{FF2B5EF4-FFF2-40B4-BE49-F238E27FC236}">
                <a16:creationId xmlns:a16="http://schemas.microsoft.com/office/drawing/2014/main" id="{1ACC143D-0009-EAB4-B272-E52AAED9CCE2}"/>
              </a:ext>
            </a:extLst>
          </p:cNvPr>
          <p:cNvSpPr/>
          <p:nvPr/>
        </p:nvSpPr>
        <p:spPr>
          <a:xfrm>
            <a:off x="4239734" y="2902386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25">
            <a:extLst>
              <a:ext uri="{FF2B5EF4-FFF2-40B4-BE49-F238E27FC236}">
                <a16:creationId xmlns:a16="http://schemas.microsoft.com/office/drawing/2014/main" id="{1F5A810F-EAE5-B1A0-605A-0BEBC311A644}"/>
              </a:ext>
            </a:extLst>
          </p:cNvPr>
          <p:cNvCxnSpPr/>
          <p:nvPr/>
        </p:nvCxnSpPr>
        <p:spPr>
          <a:xfrm>
            <a:off x="4813599" y="3144851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6">
            <a:extLst>
              <a:ext uri="{FF2B5EF4-FFF2-40B4-BE49-F238E27FC236}">
                <a16:creationId xmlns:a16="http://schemas.microsoft.com/office/drawing/2014/main" id="{B2FF6491-A599-135F-7D3D-80DC4D410C2A}"/>
              </a:ext>
            </a:extLst>
          </p:cNvPr>
          <p:cNvCxnSpPr/>
          <p:nvPr/>
        </p:nvCxnSpPr>
        <p:spPr>
          <a:xfrm>
            <a:off x="4813604" y="1574245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38">
                <a:extLst>
                  <a:ext uri="{FF2B5EF4-FFF2-40B4-BE49-F238E27FC236}">
                    <a16:creationId xmlns:a16="http://schemas.microsoft.com/office/drawing/2014/main" id="{AAEC8B32-D28A-D5B4-1C3D-BB291F6784E1}"/>
                  </a:ext>
                </a:extLst>
              </p:cNvPr>
              <p:cNvSpPr txBox="1"/>
              <p:nvPr/>
            </p:nvSpPr>
            <p:spPr>
              <a:xfrm>
                <a:off x="4940019" y="324011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38">
                <a:extLst>
                  <a:ext uri="{FF2B5EF4-FFF2-40B4-BE49-F238E27FC236}">
                    <a16:creationId xmlns:a16="http://schemas.microsoft.com/office/drawing/2014/main" id="{AAEC8B32-D28A-D5B4-1C3D-BB291F67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019" y="3240111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52">
            <a:extLst>
              <a:ext uri="{FF2B5EF4-FFF2-40B4-BE49-F238E27FC236}">
                <a16:creationId xmlns:a16="http://schemas.microsoft.com/office/drawing/2014/main" id="{17721D1F-F718-5B40-9FB8-BCE412F8DF09}"/>
              </a:ext>
            </a:extLst>
          </p:cNvPr>
          <p:cNvCxnSpPr/>
          <p:nvPr/>
        </p:nvCxnSpPr>
        <p:spPr>
          <a:xfrm flipV="1">
            <a:off x="6597733" y="2564625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56">
            <a:extLst>
              <a:ext uri="{FF2B5EF4-FFF2-40B4-BE49-F238E27FC236}">
                <a16:creationId xmlns:a16="http://schemas.microsoft.com/office/drawing/2014/main" id="{98B84341-310C-D3C3-F5BE-8B2B3D349580}"/>
              </a:ext>
            </a:extLst>
          </p:cNvPr>
          <p:cNvSpPr/>
          <p:nvPr/>
        </p:nvSpPr>
        <p:spPr>
          <a:xfrm>
            <a:off x="2404554" y="1271709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57">
            <a:extLst>
              <a:ext uri="{FF2B5EF4-FFF2-40B4-BE49-F238E27FC236}">
                <a16:creationId xmlns:a16="http://schemas.microsoft.com/office/drawing/2014/main" id="{ABE805B5-6F12-5D10-8793-679649C63774}"/>
              </a:ext>
            </a:extLst>
          </p:cNvPr>
          <p:cNvSpPr/>
          <p:nvPr/>
        </p:nvSpPr>
        <p:spPr>
          <a:xfrm>
            <a:off x="2370688" y="2970111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58">
            <a:extLst>
              <a:ext uri="{FF2B5EF4-FFF2-40B4-BE49-F238E27FC236}">
                <a16:creationId xmlns:a16="http://schemas.microsoft.com/office/drawing/2014/main" id="{F0E28562-05C6-2B73-8957-3EF89420448C}"/>
              </a:ext>
            </a:extLst>
          </p:cNvPr>
          <p:cNvCxnSpPr/>
          <p:nvPr/>
        </p:nvCxnSpPr>
        <p:spPr>
          <a:xfrm>
            <a:off x="2978420" y="1558642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59">
            <a:extLst>
              <a:ext uri="{FF2B5EF4-FFF2-40B4-BE49-F238E27FC236}">
                <a16:creationId xmlns:a16="http://schemas.microsoft.com/office/drawing/2014/main" id="{43D0628D-52A3-12BC-B822-AFD8C3BFF59B}"/>
              </a:ext>
            </a:extLst>
          </p:cNvPr>
          <p:cNvCxnSpPr/>
          <p:nvPr/>
        </p:nvCxnSpPr>
        <p:spPr>
          <a:xfrm>
            <a:off x="2927621" y="3189312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63">
                <a:extLst>
                  <a:ext uri="{FF2B5EF4-FFF2-40B4-BE49-F238E27FC236}">
                    <a16:creationId xmlns:a16="http://schemas.microsoft.com/office/drawing/2014/main" id="{A6C54566-FD8F-1239-0CBD-711C0A8EE550}"/>
                  </a:ext>
                </a:extLst>
              </p:cNvPr>
              <p:cNvSpPr txBox="1"/>
              <p:nvPr/>
            </p:nvSpPr>
            <p:spPr>
              <a:xfrm>
                <a:off x="2418822" y="3024111"/>
                <a:ext cx="530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63">
                <a:extLst>
                  <a:ext uri="{FF2B5EF4-FFF2-40B4-BE49-F238E27FC236}">
                    <a16:creationId xmlns:a16="http://schemas.microsoft.com/office/drawing/2014/main" id="{A6C54566-FD8F-1239-0CBD-711C0A8EE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822" y="3024111"/>
                <a:ext cx="5308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64">
                <a:extLst>
                  <a:ext uri="{FF2B5EF4-FFF2-40B4-BE49-F238E27FC236}">
                    <a16:creationId xmlns:a16="http://schemas.microsoft.com/office/drawing/2014/main" id="{F0141D31-958D-F9DD-9CD9-D9904AB07572}"/>
                  </a:ext>
                </a:extLst>
              </p:cNvPr>
              <p:cNvSpPr txBox="1"/>
              <p:nvPr/>
            </p:nvSpPr>
            <p:spPr>
              <a:xfrm>
                <a:off x="3301354" y="114546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" name="TextBox 64">
                <a:extLst>
                  <a:ext uri="{FF2B5EF4-FFF2-40B4-BE49-F238E27FC236}">
                    <a16:creationId xmlns:a16="http://schemas.microsoft.com/office/drawing/2014/main" id="{F0141D31-958D-F9DD-9CD9-D9904AB07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354" y="1145464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214FFAA6-273B-A05F-218E-25A6AC082497}"/>
                  </a:ext>
                </a:extLst>
              </p:cNvPr>
              <p:cNvSpPr txBox="1"/>
              <p:nvPr/>
            </p:nvSpPr>
            <p:spPr>
              <a:xfrm>
                <a:off x="3233489" y="325157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214FFAA6-273B-A05F-218E-25A6AC082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489" y="3251574"/>
                <a:ext cx="5501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9CF5883C-AACD-5BDD-7185-B6246D5C0161}"/>
                  </a:ext>
                </a:extLst>
              </p:cNvPr>
              <p:cNvSpPr txBox="1"/>
              <p:nvPr/>
            </p:nvSpPr>
            <p:spPr>
              <a:xfrm>
                <a:off x="2885356" y="241931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9CF5883C-AACD-5BDD-7185-B6246D5C0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356" y="2419311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67">
                <a:extLst>
                  <a:ext uri="{FF2B5EF4-FFF2-40B4-BE49-F238E27FC236}">
                    <a16:creationId xmlns:a16="http://schemas.microsoft.com/office/drawing/2014/main" id="{E6EC748B-B25F-020F-D037-469A2B459A59}"/>
                  </a:ext>
                </a:extLst>
              </p:cNvPr>
              <p:cNvSpPr txBox="1"/>
              <p:nvPr/>
            </p:nvSpPr>
            <p:spPr>
              <a:xfrm>
                <a:off x="3154254" y="16745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" name="TextBox 67">
                <a:extLst>
                  <a:ext uri="{FF2B5EF4-FFF2-40B4-BE49-F238E27FC236}">
                    <a16:creationId xmlns:a16="http://schemas.microsoft.com/office/drawing/2014/main" id="{E6EC748B-B25F-020F-D037-469A2B459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254" y="1674543"/>
                <a:ext cx="3770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68">
            <a:extLst>
              <a:ext uri="{FF2B5EF4-FFF2-40B4-BE49-F238E27FC236}">
                <a16:creationId xmlns:a16="http://schemas.microsoft.com/office/drawing/2014/main" id="{A70847ED-310C-E0A0-C2E3-414EA15A6C9C}"/>
              </a:ext>
            </a:extLst>
          </p:cNvPr>
          <p:cNvCxnSpPr/>
          <p:nvPr/>
        </p:nvCxnSpPr>
        <p:spPr>
          <a:xfrm>
            <a:off x="2916275" y="1664896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70">
            <a:extLst>
              <a:ext uri="{FF2B5EF4-FFF2-40B4-BE49-F238E27FC236}">
                <a16:creationId xmlns:a16="http://schemas.microsoft.com/office/drawing/2014/main" id="{78C0D502-488D-70A1-5D07-7A063A83905A}"/>
              </a:ext>
            </a:extLst>
          </p:cNvPr>
          <p:cNvCxnSpPr/>
          <p:nvPr/>
        </p:nvCxnSpPr>
        <p:spPr>
          <a:xfrm flipV="1">
            <a:off x="2865473" y="1698764"/>
            <a:ext cx="1368000" cy="136800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38">
                <a:extLst>
                  <a:ext uri="{FF2B5EF4-FFF2-40B4-BE49-F238E27FC236}">
                    <a16:creationId xmlns:a16="http://schemas.microsoft.com/office/drawing/2014/main" id="{F5AC4F81-EA95-E65D-9B60-BAB9ADA7EB33}"/>
                  </a:ext>
                </a:extLst>
              </p:cNvPr>
              <p:cNvSpPr txBox="1"/>
              <p:nvPr/>
            </p:nvSpPr>
            <p:spPr>
              <a:xfrm>
                <a:off x="4864650" y="123285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38">
                <a:extLst>
                  <a:ext uri="{FF2B5EF4-FFF2-40B4-BE49-F238E27FC236}">
                    <a16:creationId xmlns:a16="http://schemas.microsoft.com/office/drawing/2014/main" id="{F5AC4F81-EA95-E65D-9B60-BAB9ADA7E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650" y="1232856"/>
                <a:ext cx="79669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31">
                <a:extLst>
                  <a:ext uri="{FF2B5EF4-FFF2-40B4-BE49-F238E27FC236}">
                    <a16:creationId xmlns:a16="http://schemas.microsoft.com/office/drawing/2014/main" id="{97E15998-C465-A03A-2622-9EB1A405E7BC}"/>
                  </a:ext>
                </a:extLst>
              </p:cNvPr>
              <p:cNvSpPr txBox="1"/>
              <p:nvPr/>
            </p:nvSpPr>
            <p:spPr>
              <a:xfrm>
                <a:off x="4294294" y="1415924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31">
                <a:extLst>
                  <a:ext uri="{FF2B5EF4-FFF2-40B4-BE49-F238E27FC236}">
                    <a16:creationId xmlns:a16="http://schemas.microsoft.com/office/drawing/2014/main" id="{97E15998-C465-A03A-2622-9EB1A405E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294" y="1415924"/>
                <a:ext cx="36766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31">
                <a:extLst>
                  <a:ext uri="{FF2B5EF4-FFF2-40B4-BE49-F238E27FC236}">
                    <a16:creationId xmlns:a16="http://schemas.microsoft.com/office/drawing/2014/main" id="{28E0A746-A1BF-78BB-5C93-B93F3AA31924}"/>
                  </a:ext>
                </a:extLst>
              </p:cNvPr>
              <p:cNvSpPr txBox="1"/>
              <p:nvPr/>
            </p:nvSpPr>
            <p:spPr>
              <a:xfrm>
                <a:off x="4283409" y="2959298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31">
                <a:extLst>
                  <a:ext uri="{FF2B5EF4-FFF2-40B4-BE49-F238E27FC236}">
                    <a16:creationId xmlns:a16="http://schemas.microsoft.com/office/drawing/2014/main" id="{28E0A746-A1BF-78BB-5C93-B93F3AA31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409" y="2959298"/>
                <a:ext cx="42191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71B92FD-C083-C968-F534-A934E0D07F0D}"/>
                  </a:ext>
                </a:extLst>
              </p:cNvPr>
              <p:cNvSpPr txBox="1"/>
              <p:nvPr/>
            </p:nvSpPr>
            <p:spPr>
              <a:xfrm>
                <a:off x="8658997" y="2225789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71B92FD-C083-C968-F534-A934E0D07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997" y="2225789"/>
                <a:ext cx="166006" cy="276999"/>
              </a:xfrm>
              <a:prstGeom prst="rect">
                <a:avLst/>
              </a:prstGeom>
              <a:blipFill>
                <a:blip r:embed="rId13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E7528B2B-DC73-18C6-1941-B602E012F318}"/>
              </a:ext>
            </a:extLst>
          </p:cNvPr>
          <p:cNvGrpSpPr/>
          <p:nvPr/>
        </p:nvGrpSpPr>
        <p:grpSpPr>
          <a:xfrm>
            <a:off x="10661134" y="3222163"/>
            <a:ext cx="37080" cy="304121"/>
            <a:chOff x="10661134" y="3222163"/>
            <a:chExt cx="37080" cy="3041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14:cNvPr>
                <p14:cNvContentPartPr/>
                <p14:nvPr/>
              </p14:nvContentPartPr>
              <p14:xfrm>
                <a:off x="10661134" y="3222163"/>
                <a:ext cx="360" cy="144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52134" y="321352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14:cNvPr>
                <p14:cNvContentPartPr/>
                <p14:nvPr/>
              </p14:nvContentPartPr>
              <p14:xfrm>
                <a:off x="10692094" y="3518004"/>
                <a:ext cx="6120" cy="828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83454" y="3509004"/>
                  <a:ext cx="2376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360" name="Encre 359">
                <a:extLst>
                  <a:ext uri="{FF2B5EF4-FFF2-40B4-BE49-F238E27FC236}">
                    <a16:creationId xmlns:a16="http://schemas.microsoft.com/office/drawing/2014/main" id="{E591E768-5548-4507-E8F0-9A06898B103D}"/>
                  </a:ext>
                </a:extLst>
              </p14:cNvPr>
              <p14:cNvContentPartPr/>
              <p14:nvPr/>
            </p14:nvContentPartPr>
            <p14:xfrm>
              <a:off x="1193134" y="3403524"/>
              <a:ext cx="360" cy="360"/>
            </p14:xfrm>
          </p:contentPart>
        </mc:Choice>
        <mc:Fallback xmlns="">
          <p:pic>
            <p:nvPicPr>
              <p:cNvPr id="360" name="Encre 359">
                <a:extLst>
                  <a:ext uri="{FF2B5EF4-FFF2-40B4-BE49-F238E27FC236}">
                    <a16:creationId xmlns:a16="http://schemas.microsoft.com/office/drawing/2014/main" id="{E591E768-5548-4507-E8F0-9A06898B103D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184134" y="339452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9604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017" y="2768247"/>
            <a:ext cx="4083995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Merci / </a:t>
            </a:r>
            <a:r>
              <a:rPr lang="fr-FR" dirty="0" err="1"/>
              <a:t>Thanks</a:t>
            </a:r>
            <a:r>
              <a:rPr lang="fr-FR" dirty="0"/>
              <a:t>!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      Question?</a:t>
            </a:r>
          </a:p>
        </p:txBody>
      </p:sp>
    </p:spTree>
    <p:extLst>
      <p:ext uri="{BB962C8B-B14F-4D97-AF65-F5344CB8AC3E}">
        <p14:creationId xmlns:p14="http://schemas.microsoft.com/office/powerpoint/2010/main" val="21486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 </a:t>
            </a:r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1410657" y="5063700"/>
            <a:ext cx="983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NN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NN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 priori, </a:t>
            </a:r>
            <a:r>
              <a:rPr lang="fr-FR" sz="2000" dirty="0" err="1"/>
              <a:t>need</a:t>
            </a:r>
            <a:r>
              <a:rPr lang="fr-FR" sz="2000" dirty="0"/>
              <a:t> to </a:t>
            </a:r>
            <a:r>
              <a:rPr lang="fr-FR" sz="2000" dirty="0" err="1"/>
              <a:t>consider</a:t>
            </a:r>
            <a:r>
              <a:rPr lang="fr-FR" sz="2000" dirty="0"/>
              <a:t> 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all activation phases </a:t>
            </a:r>
            <a:r>
              <a:rPr lang="fr-FR" sz="2000" dirty="0"/>
              <a:t>of all </a:t>
            </a:r>
            <a:r>
              <a:rPr lang="fr-FR" sz="2000" dirty="0" err="1"/>
              <a:t>neurons</a:t>
            </a:r>
            <a:r>
              <a:rPr lang="fr-FR" sz="2000" dirty="0"/>
              <a:t>: </a:t>
            </a:r>
            <a:r>
              <a:rPr lang="fr-FR" sz="2000" dirty="0">
                <a:solidFill>
                  <a:srgbClr val="FF0000"/>
                </a:solidFill>
              </a:rPr>
              <a:t>2</a:t>
            </a:r>
            <a:r>
              <a:rPr lang="fr-FR" sz="2000" baseline="30000" dirty="0">
                <a:solidFill>
                  <a:srgbClr val="FF0000"/>
                </a:solidFill>
              </a:rPr>
              <a:t>N</a:t>
            </a:r>
            <a:r>
              <a:rPr lang="fr-FR" sz="2000" dirty="0">
                <a:solidFill>
                  <a:srgbClr val="FF0000"/>
                </a:solidFill>
              </a:rPr>
              <a:t> cases </a:t>
            </a:r>
            <a:r>
              <a:rPr lang="fr-FR" sz="2000" dirty="0"/>
              <a:t>to </a:t>
            </a:r>
            <a:r>
              <a:rPr lang="fr-FR" sz="2000" dirty="0" err="1"/>
              <a:t>consider</a:t>
            </a:r>
            <a:r>
              <a:rPr lang="fr-FR" sz="2000" dirty="0"/>
              <a:t>.  </a:t>
            </a:r>
            <a:r>
              <a:rPr lang="fr-FR" sz="2000" dirty="0" err="1"/>
              <a:t>Too</a:t>
            </a:r>
            <a:r>
              <a:rPr lang="fr-FR" sz="2000" dirty="0"/>
              <a:t> </a:t>
            </a:r>
            <a:r>
              <a:rPr lang="fr-FR" sz="2000" dirty="0" err="1"/>
              <a:t>many</a:t>
            </a:r>
            <a:r>
              <a:rPr lang="fr-FR" sz="2000" dirty="0"/>
              <a:t> cases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75210" y="2438121"/>
            <a:ext cx="101071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solidFill>
                  <a:schemeClr val="accent1"/>
                </a:solidFill>
              </a:rPr>
              <a:t>Marabou</a:t>
            </a:r>
            <a:r>
              <a:rPr lang="fr-FR" sz="2400" dirty="0">
                <a:solidFill>
                  <a:schemeClr val="accent1"/>
                </a:solidFill>
              </a:rPr>
              <a:t>/</a:t>
            </a:r>
            <a:r>
              <a:rPr lang="fr-FR" sz="2400" dirty="0" err="1">
                <a:solidFill>
                  <a:schemeClr val="accent1"/>
                </a:solidFill>
              </a:rPr>
              <a:t>Reluplex</a:t>
            </a:r>
            <a:r>
              <a:rPr lang="fr-FR" sz="2400" dirty="0">
                <a:solidFill>
                  <a:schemeClr val="accent1"/>
                </a:solidFill>
              </a:rPr>
              <a:t> (Stanford):  </a:t>
            </a:r>
            <a:r>
              <a:rPr lang="fr-FR" sz="2400" dirty="0"/>
              <a:t>Complete (</a:t>
            </a:r>
            <a:r>
              <a:rPr lang="fr-FR" sz="2400" dirty="0" err="1"/>
              <a:t>always</a:t>
            </a:r>
            <a:r>
              <a:rPr lang="fr-FR" sz="2400" dirty="0"/>
              <a:t> </a:t>
            </a:r>
            <a:r>
              <a:rPr lang="fr-FR" sz="2400" dirty="0" err="1"/>
              <a:t>give</a:t>
            </a:r>
            <a:r>
              <a:rPr lang="fr-FR" sz="2400" dirty="0"/>
              <a:t> an </a:t>
            </a:r>
            <a:r>
              <a:rPr lang="fr-FR" sz="2400" dirty="0" err="1"/>
              <a:t>answer</a:t>
            </a:r>
            <a:r>
              <a:rPr lang="fr-FR" sz="2400" dirty="0"/>
              <a:t>).</a:t>
            </a:r>
          </a:p>
          <a:p>
            <a:r>
              <a:rPr lang="fr-FR" sz="2400" dirty="0" err="1"/>
              <a:t>Modified</a:t>
            </a:r>
            <a:r>
              <a:rPr lang="fr-FR" sz="2400" dirty="0"/>
              <a:t> LP solver    	       Can </a:t>
            </a:r>
            <a:r>
              <a:rPr lang="fr-FR" sz="2400" dirty="0" err="1"/>
              <a:t>handle</a:t>
            </a:r>
            <a:r>
              <a:rPr lang="fr-FR" sz="2400" dirty="0"/>
              <a:t> up to 10 000 </a:t>
            </a:r>
            <a:r>
              <a:rPr lang="fr-FR" sz="2400" dirty="0" err="1"/>
              <a:t>neurons</a:t>
            </a:r>
            <a:r>
              <a:rPr lang="fr-FR" sz="2400" dirty="0"/>
              <a:t> (</a:t>
            </a:r>
            <a:r>
              <a:rPr lang="fr-FR" sz="2400" dirty="0" err="1"/>
              <a:t>need</a:t>
            </a:r>
            <a:r>
              <a:rPr lang="fr-FR" sz="2400" dirty="0"/>
              <a:t> </a:t>
            </a:r>
            <a:r>
              <a:rPr lang="fr-FR" sz="2400" dirty="0" err="1"/>
              <a:t>days</a:t>
            </a:r>
            <a:r>
              <a:rPr lang="fr-FR" sz="2400" dirty="0"/>
              <a:t>). </a:t>
            </a:r>
          </a:p>
          <a:p>
            <a:endParaRPr lang="fr-FR" sz="2400" dirty="0"/>
          </a:p>
          <a:p>
            <a:r>
              <a:rPr lang="fr-FR" sz="2400" dirty="0">
                <a:solidFill>
                  <a:schemeClr val="accent1"/>
                </a:solidFill>
              </a:rPr>
              <a:t>ERAN (ETH Zurich):   </a:t>
            </a:r>
            <a:r>
              <a:rPr lang="fr-FR" sz="2400" dirty="0" err="1"/>
              <a:t>Incomplete</a:t>
            </a:r>
            <a:r>
              <a:rPr lang="fr-FR" sz="2400" dirty="0"/>
              <a:t>, return « I dont know » ~50% of the time.</a:t>
            </a:r>
          </a:p>
          <a:p>
            <a:r>
              <a:rPr lang="fr-FR" sz="2400" dirty="0"/>
              <a:t>Abstract </a:t>
            </a:r>
            <a:r>
              <a:rPr lang="fr-FR" sz="2400" dirty="0" err="1"/>
              <a:t>interpretation</a:t>
            </a:r>
            <a:r>
              <a:rPr lang="fr-FR" sz="2400" dirty="0"/>
              <a:t>   	       Can </a:t>
            </a:r>
            <a:r>
              <a:rPr lang="fr-FR" sz="2400" dirty="0" err="1"/>
              <a:t>handle</a:t>
            </a:r>
            <a:r>
              <a:rPr lang="fr-FR" sz="2400" dirty="0"/>
              <a:t> up to 100 000 </a:t>
            </a:r>
            <a:r>
              <a:rPr lang="fr-FR" sz="2400" dirty="0" err="1"/>
              <a:t>neurons</a:t>
            </a:r>
            <a:r>
              <a:rPr lang="fr-FR" sz="2400" dirty="0"/>
              <a:t> in minutes.</a:t>
            </a:r>
          </a:p>
          <a:p>
            <a:endParaRPr lang="fr-FR" sz="2400" dirty="0"/>
          </a:p>
          <a:p>
            <a:r>
              <a:rPr lang="fr-FR" sz="2400" dirty="0">
                <a:solidFill>
                  <a:schemeClr val="accent1"/>
                </a:solidFill>
                <a:latin typeface="Symbol" panose="05050102010706020507" pitchFamily="18" charset="2"/>
              </a:rPr>
              <a:t>b</a:t>
            </a:r>
            <a:r>
              <a:rPr lang="fr-FR" sz="2400" dirty="0">
                <a:solidFill>
                  <a:schemeClr val="accent1"/>
                </a:solidFill>
              </a:rPr>
              <a:t>-crown (CMU):  </a:t>
            </a:r>
            <a:r>
              <a:rPr lang="fr-FR" sz="2400" dirty="0"/>
              <a:t>Complete and </a:t>
            </a:r>
            <a:r>
              <a:rPr lang="fr-FR" sz="2400" dirty="0" err="1"/>
              <a:t>incomplete</a:t>
            </a:r>
            <a:endParaRPr lang="fr-FR" sz="2400" dirty="0"/>
          </a:p>
          <a:p>
            <a:r>
              <a:rPr lang="fr-FR" sz="2400" dirty="0" err="1"/>
              <a:t>Modified</a:t>
            </a:r>
            <a:r>
              <a:rPr lang="fr-FR" sz="2400" dirty="0"/>
              <a:t> MILP solver    	     Very efficient for </a:t>
            </a:r>
            <a:r>
              <a:rPr lang="fr-FR" sz="2400" dirty="0" err="1"/>
              <a:t>both</a:t>
            </a:r>
            <a:r>
              <a:rPr lang="fr-FR" sz="2400" dirty="0"/>
              <a:t>.</a:t>
            </a:r>
          </a:p>
          <a:p>
            <a:r>
              <a:rPr lang="fr-FR" sz="2400" dirty="0"/>
              <a:t>			(</a:t>
            </a:r>
            <a:r>
              <a:rPr lang="fr-FR" sz="2400" dirty="0" err="1"/>
              <a:t>complete</a:t>
            </a:r>
            <a:r>
              <a:rPr lang="fr-FR" sz="2400" dirty="0"/>
              <a:t> can </a:t>
            </a:r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dirty="0" err="1"/>
              <a:t>handle</a:t>
            </a:r>
            <a:r>
              <a:rPr lang="fr-FR" sz="2400" dirty="0"/>
              <a:t> </a:t>
            </a:r>
            <a:r>
              <a:rPr lang="fr-FR" sz="2400" dirty="0" err="1"/>
              <a:t>small</a:t>
            </a:r>
            <a:r>
              <a:rPr lang="fr-FR" sz="2400" dirty="0"/>
              <a:t> instances)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97169" y="1324912"/>
            <a:ext cx="159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Main </a:t>
            </a:r>
            <a:r>
              <a:rPr lang="fr-FR" sz="2400" dirty="0" err="1"/>
              <a:t>tools</a:t>
            </a:r>
            <a:r>
              <a:rPr lang="fr-FR" sz="2400" dirty="0"/>
              <a:t>: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</p:spTree>
    <p:extLst>
      <p:ext uri="{BB962C8B-B14F-4D97-AF65-F5344CB8AC3E}">
        <p14:creationId xmlns:p14="http://schemas.microsoft.com/office/powerpoint/2010/main" val="227804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riangle isocèle 50">
            <a:extLst>
              <a:ext uri="{FF2B5EF4-FFF2-40B4-BE49-F238E27FC236}">
                <a16:creationId xmlns:a16="http://schemas.microsoft.com/office/drawing/2014/main" id="{42AB55BF-F817-4050-9437-4D9BB714A12B}"/>
              </a:ext>
            </a:extLst>
          </p:cNvPr>
          <p:cNvSpPr/>
          <p:nvPr/>
        </p:nvSpPr>
        <p:spPr>
          <a:xfrm>
            <a:off x="7322664" y="3734894"/>
            <a:ext cx="1512150" cy="616562"/>
          </a:xfrm>
          <a:prstGeom prst="triangle">
            <a:avLst>
              <a:gd name="adj" fmla="val 10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770" y="-1044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ERAN </a:t>
            </a:r>
            <a:r>
              <a:rPr lang="en-US" dirty="0"/>
              <a:t>(ETH Zurich)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8200" y="1136026"/>
            <a:ext cx="21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Joint work with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475550" y="1718174"/>
            <a:ext cx="6575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Idea</a:t>
            </a:r>
            <a:r>
              <a:rPr lang="fr-FR" sz="2400" dirty="0"/>
              <a:t>: Use </a:t>
            </a:r>
            <a:r>
              <a:rPr lang="fr-FR" sz="2400" dirty="0" err="1"/>
              <a:t>fixed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C00000"/>
                </a:solidFill>
              </a:rPr>
              <a:t>abstraction</a:t>
            </a:r>
            <a:r>
              <a:rPr lang="fr-FR" sz="2400" dirty="0"/>
              <a:t> to </a:t>
            </a:r>
            <a:r>
              <a:rPr lang="fr-FR" sz="2400" dirty="0" err="1"/>
              <a:t>scale</a:t>
            </a:r>
            <a:r>
              <a:rPr lang="fr-FR" sz="2400" dirty="0"/>
              <a:t> to </a:t>
            </a:r>
            <a:r>
              <a:rPr lang="fr-FR" sz="2400" dirty="0" err="1"/>
              <a:t>larger</a:t>
            </a:r>
            <a:r>
              <a:rPr lang="fr-FR" sz="2400" dirty="0"/>
              <a:t> </a:t>
            </a:r>
            <a:r>
              <a:rPr lang="fr-FR" sz="2400" dirty="0" err="1"/>
              <a:t>DNNs</a:t>
            </a:r>
            <a:endParaRPr lang="fr-FR" sz="2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FF8EF6-A4C9-4300-AB17-5145C0C68ED1}"/>
              </a:ext>
            </a:extLst>
          </p:cNvPr>
          <p:cNvSpPr/>
          <p:nvPr/>
        </p:nvSpPr>
        <p:spPr>
          <a:xfrm>
            <a:off x="2000392" y="3734894"/>
            <a:ext cx="1505722" cy="61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A18E7C28-C3A4-4FCF-AAD3-CA6EA1E9D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91" y="3633364"/>
            <a:ext cx="1748521" cy="795867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E69A889-8242-4AC4-9F3D-5E19481FA339}"/>
              </a:ext>
            </a:extLst>
          </p:cNvPr>
          <p:cNvSpPr txBox="1"/>
          <p:nvPr/>
        </p:nvSpPr>
        <p:spPr>
          <a:xfrm>
            <a:off x="600150" y="5036839"/>
            <a:ext cx="4549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Box abstraction</a:t>
            </a:r>
            <a:r>
              <a:rPr lang="fr-FR" sz="2400" dirty="0"/>
              <a:t>: </a:t>
            </a:r>
          </a:p>
          <a:p>
            <a:pPr algn="ctr"/>
            <a:r>
              <a:rPr lang="fr-FR" sz="2400" dirty="0"/>
              <a:t>if </a:t>
            </a:r>
            <a:r>
              <a:rPr lang="fr-FR" sz="2400" dirty="0" err="1"/>
              <a:t>x</a:t>
            </a:r>
            <a:r>
              <a:rPr lang="fr-FR" sz="2400" baseline="30000" dirty="0" err="1"/>
              <a:t>w</a:t>
            </a:r>
            <a:r>
              <a:rPr lang="fr-FR" sz="2400" dirty="0"/>
              <a:t> </a:t>
            </a:r>
            <a:r>
              <a:rPr lang="fr-FR" sz="2400" dirty="0">
                <a:sym typeface="Symbol" panose="05050102010706020507" pitchFamily="18" charset="2"/>
              </a:rPr>
              <a:t></a:t>
            </a:r>
            <a:r>
              <a:rPr lang="fr-FR" sz="2400" dirty="0"/>
              <a:t> [</a:t>
            </a:r>
            <a:r>
              <a:rPr lang="fr-FR" sz="2400" dirty="0" err="1"/>
              <a:t>l,u</a:t>
            </a:r>
            <a:r>
              <a:rPr lang="fr-FR" sz="2400" dirty="0"/>
              <a:t>], </a:t>
            </a:r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x</a:t>
            </a:r>
            <a:r>
              <a:rPr lang="fr-FR" sz="2400" baseline="30000" dirty="0" err="1"/>
              <a:t>a</a:t>
            </a:r>
            <a:r>
              <a:rPr lang="fr-FR" sz="2400" dirty="0"/>
              <a:t> </a:t>
            </a:r>
            <a:r>
              <a:rPr lang="fr-FR" sz="2400" dirty="0">
                <a:sym typeface="Symbol" panose="05050102010706020507" pitchFamily="18" charset="2"/>
              </a:rPr>
              <a:t></a:t>
            </a:r>
            <a:r>
              <a:rPr lang="fr-FR" sz="2400" dirty="0"/>
              <a:t> [</a:t>
            </a:r>
            <a:r>
              <a:rPr lang="fr-FR" sz="2400" dirty="0">
                <a:solidFill>
                  <a:schemeClr val="accent2"/>
                </a:solidFill>
              </a:rPr>
              <a:t>max(0,l),u</a:t>
            </a:r>
            <a:r>
              <a:rPr lang="fr-FR" sz="2400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917E900E-CA3E-4762-8BFE-8E63573A7491}"/>
                  </a:ext>
                </a:extLst>
              </p:cNvPr>
              <p:cNvSpPr txBox="1"/>
              <p:nvPr/>
            </p:nvSpPr>
            <p:spPr>
              <a:xfrm>
                <a:off x="6615766" y="4986465"/>
                <a:ext cx="2994667" cy="1388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2400" dirty="0">
                    <a:solidFill>
                      <a:schemeClr val="accent1"/>
                    </a:solidFill>
                  </a:rPr>
                  <a:t>Eran abstraction</a:t>
                </a:r>
                <a:r>
                  <a:rPr lang="fr-FR" sz="2400" dirty="0"/>
                  <a:t>: </a:t>
                </a:r>
              </a:p>
              <a:p>
                <a:pPr algn="ctr"/>
                <a:r>
                  <a:rPr lang="fr-FR" sz="2400" dirty="0"/>
                  <a:t>if </a:t>
                </a:r>
                <a:r>
                  <a:rPr lang="fr-FR" sz="2400" dirty="0" err="1"/>
                  <a:t>x</a:t>
                </a:r>
                <a:r>
                  <a:rPr lang="fr-FR" sz="2400" baseline="30000" dirty="0" err="1"/>
                  <a:t>w</a:t>
                </a:r>
                <a:r>
                  <a:rPr lang="fr-FR" sz="2400" dirty="0"/>
                  <a:t> </a:t>
                </a:r>
                <a:r>
                  <a:rPr lang="fr-FR" sz="2400" dirty="0">
                    <a:sym typeface="Symbol" panose="05050102010706020507" pitchFamily="18" charset="2"/>
                  </a:rPr>
                  <a:t></a:t>
                </a:r>
                <a:r>
                  <a:rPr lang="fr-FR" sz="2400" dirty="0"/>
                  <a:t> [</a:t>
                </a:r>
                <a:r>
                  <a:rPr lang="fr-FR" sz="2400" dirty="0" err="1"/>
                  <a:t>l,u</a:t>
                </a:r>
                <a:r>
                  <a:rPr lang="fr-FR" sz="2400" dirty="0"/>
                  <a:t>], </a:t>
                </a:r>
                <a:r>
                  <a:rPr lang="fr-FR" sz="2400" dirty="0" err="1"/>
                  <a:t>then</a:t>
                </a:r>
                <a:endParaRPr lang="fr-FR" sz="2400" dirty="0">
                  <a:solidFill>
                    <a:schemeClr val="accent2"/>
                  </a:solidFill>
                </a:endParaRPr>
              </a:p>
              <a:p>
                <a:pPr algn="ctr"/>
                <a:r>
                  <a:rPr lang="fr-FR" sz="2400" dirty="0">
                    <a:solidFill>
                      <a:schemeClr val="accent2"/>
                    </a:solidFill>
                  </a:rPr>
                  <a:t>0</a:t>
                </a:r>
                <a:r>
                  <a:rPr lang="fr-FR" sz="2400" dirty="0"/>
                  <a:t> </a:t>
                </a:r>
                <a:r>
                  <a:rPr lang="fr-FR" sz="2400" dirty="0">
                    <a:solidFill>
                      <a:schemeClr val="accent2"/>
                    </a:solidFill>
                  </a:rPr>
                  <a:t>≤ </a:t>
                </a:r>
                <a:r>
                  <a:rPr lang="fr-FR" sz="2400" dirty="0" err="1">
                    <a:solidFill>
                      <a:schemeClr val="accent2"/>
                    </a:solidFill>
                  </a:rPr>
                  <a:t>x</a:t>
                </a:r>
                <a:r>
                  <a:rPr lang="fr-FR" sz="2400" baseline="30000" dirty="0" err="1">
                    <a:solidFill>
                      <a:schemeClr val="accent2"/>
                    </a:solidFill>
                  </a:rPr>
                  <a:t>a</a:t>
                </a:r>
                <a:r>
                  <a:rPr lang="fr-FR" sz="2400" dirty="0">
                    <a:solidFill>
                      <a:schemeClr val="accent2"/>
                    </a:solidFill>
                  </a:rPr>
                  <a:t> ≤ f(</a:t>
                </a:r>
                <a:r>
                  <a:rPr lang="fr-FR" sz="2400" dirty="0" err="1">
                    <a:solidFill>
                      <a:schemeClr val="accent2"/>
                    </a:solidFill>
                  </a:rPr>
                  <a:t>x</a:t>
                </a:r>
                <a:r>
                  <a:rPr lang="fr-FR" sz="2400" baseline="30000" dirty="0" err="1">
                    <a:solidFill>
                      <a:schemeClr val="accent2"/>
                    </a:solidFill>
                  </a:rPr>
                  <a:t>w</a:t>
                </a:r>
                <a:r>
                  <a:rPr lang="fr-FR" sz="2400" dirty="0">
                    <a:solidFill>
                      <a:schemeClr val="accent2"/>
                    </a:solidFill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2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FR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  <m: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fr-FR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fr-FR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917E900E-CA3E-4762-8BFE-8E63573A7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766" y="4986465"/>
                <a:ext cx="2994667" cy="1388265"/>
              </a:xfrm>
              <a:prstGeom prst="rect">
                <a:avLst/>
              </a:prstGeom>
              <a:blipFill>
                <a:blip r:embed="rId3"/>
                <a:stretch>
                  <a:fillRect t="-3509" b="-35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>
            <a:extLst>
              <a:ext uri="{FF2B5EF4-FFF2-40B4-BE49-F238E27FC236}">
                <a16:creationId xmlns:a16="http://schemas.microsoft.com/office/drawing/2014/main" id="{CD60D8A4-F23F-43EA-8C9B-78C88C852A7E}"/>
              </a:ext>
            </a:extLst>
          </p:cNvPr>
          <p:cNvSpPr txBox="1"/>
          <p:nvPr/>
        </p:nvSpPr>
        <p:spPr>
          <a:xfrm>
            <a:off x="3808907" y="418018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</a:t>
            </a:r>
            <a:r>
              <a:rPr lang="fr-FR" baseline="30000" dirty="0" err="1"/>
              <a:t>w</a:t>
            </a:r>
            <a:endParaRPr lang="fr-FR" baseline="300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B4B1FEB-0136-4C84-81B7-F6EAE9F9CC0B}"/>
              </a:ext>
            </a:extLst>
          </p:cNvPr>
          <p:cNvSpPr txBox="1"/>
          <p:nvPr/>
        </p:nvSpPr>
        <p:spPr>
          <a:xfrm>
            <a:off x="2691748" y="321570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/>
                </a:solidFill>
              </a:rPr>
              <a:t>x</a:t>
            </a:r>
            <a:r>
              <a:rPr lang="fr-FR" baseline="30000" dirty="0" err="1">
                <a:solidFill>
                  <a:schemeClr val="accent2"/>
                </a:solidFill>
              </a:rPr>
              <a:t>a</a:t>
            </a:r>
            <a:endParaRPr lang="fr-FR" baseline="30000" dirty="0">
              <a:solidFill>
                <a:schemeClr val="accent2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42ABAE-0720-4060-B059-658276846230}"/>
              </a:ext>
            </a:extLst>
          </p:cNvPr>
          <p:cNvSpPr txBox="1"/>
          <p:nvPr/>
        </p:nvSpPr>
        <p:spPr>
          <a:xfrm>
            <a:off x="1927470" y="44453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	       u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EA0DDBD-CAA5-4537-AE5D-B8C421C27B89}"/>
              </a:ext>
            </a:extLst>
          </p:cNvPr>
          <p:cNvSpPr txBox="1"/>
          <p:nvPr/>
        </p:nvSpPr>
        <p:spPr>
          <a:xfrm>
            <a:off x="2808864" y="34557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u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F3918CA-E3E3-4B0A-AB07-46B5A237F4AA}"/>
              </a:ext>
            </a:extLst>
          </p:cNvPr>
          <p:cNvSpPr txBox="1"/>
          <p:nvPr/>
        </p:nvSpPr>
        <p:spPr>
          <a:xfrm>
            <a:off x="2809962" y="42857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0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6B72DF99-2C98-43A8-B058-063C0A846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20" y="3635627"/>
            <a:ext cx="1748521" cy="795867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02479883-0C4E-4E1C-B2D8-185A66EC5FCD}"/>
              </a:ext>
            </a:extLst>
          </p:cNvPr>
          <p:cNvSpPr txBox="1"/>
          <p:nvPr/>
        </p:nvSpPr>
        <p:spPr>
          <a:xfrm>
            <a:off x="9131180" y="424823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</a:t>
            </a:r>
            <a:r>
              <a:rPr lang="fr-FR" baseline="30000" dirty="0" err="1"/>
              <a:t>w</a:t>
            </a:r>
            <a:endParaRPr lang="fr-FR" baseline="300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4A824E1-0A3C-4981-B370-B20575D88B45}"/>
              </a:ext>
            </a:extLst>
          </p:cNvPr>
          <p:cNvSpPr txBox="1"/>
          <p:nvPr/>
        </p:nvSpPr>
        <p:spPr>
          <a:xfrm>
            <a:off x="8014021" y="328374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/>
                </a:solidFill>
              </a:rPr>
              <a:t>x</a:t>
            </a:r>
            <a:r>
              <a:rPr lang="fr-FR" baseline="30000" dirty="0" err="1">
                <a:solidFill>
                  <a:schemeClr val="accent2"/>
                </a:solidFill>
              </a:rPr>
              <a:t>a</a:t>
            </a:r>
            <a:endParaRPr lang="fr-FR" baseline="30000" dirty="0">
              <a:solidFill>
                <a:schemeClr val="accent2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82454DF-FBD4-485A-BEAD-FAB694FDD65A}"/>
              </a:ext>
            </a:extLst>
          </p:cNvPr>
          <p:cNvSpPr txBox="1"/>
          <p:nvPr/>
        </p:nvSpPr>
        <p:spPr>
          <a:xfrm>
            <a:off x="7249743" y="451340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	       u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630B691-933A-4858-AB09-654B28F20C66}"/>
              </a:ext>
            </a:extLst>
          </p:cNvPr>
          <p:cNvSpPr txBox="1"/>
          <p:nvPr/>
        </p:nvSpPr>
        <p:spPr>
          <a:xfrm rot="20041452">
            <a:off x="7622323" y="374483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f(</a:t>
            </a:r>
            <a:r>
              <a:rPr lang="fr-FR" dirty="0" err="1">
                <a:solidFill>
                  <a:schemeClr val="accent2"/>
                </a:solidFill>
              </a:rPr>
              <a:t>x</a:t>
            </a:r>
            <a:r>
              <a:rPr lang="fr-FR" baseline="30000" dirty="0" err="1">
                <a:solidFill>
                  <a:schemeClr val="accent2"/>
                </a:solidFill>
              </a:rPr>
              <a:t>w</a:t>
            </a:r>
            <a:r>
              <a:rPr lang="fr-FR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7D48DBA-457F-4664-A0BD-E9836B9CD82C}"/>
              </a:ext>
            </a:extLst>
          </p:cNvPr>
          <p:cNvSpPr txBox="1"/>
          <p:nvPr/>
        </p:nvSpPr>
        <p:spPr>
          <a:xfrm>
            <a:off x="8087226" y="43278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6706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462666" y="25186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62666" y="39586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838666" y="329072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45885" y="3342450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885" y="3342450"/>
                <a:ext cx="477310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6965211" y="2838978"/>
            <a:ext cx="1952536" cy="530825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10822" y="406352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822" y="4063522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98686" y="272326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686" y="2723260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606404" y="2509529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06400" y="405553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180265" y="4297997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636271" y="2580463"/>
                <a:ext cx="701602" cy="401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271" y="2580463"/>
                <a:ext cx="701602" cy="4013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5180270" y="2727391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06685" y="4393257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685" y="4393257"/>
                <a:ext cx="79669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6964399" y="3717771"/>
            <a:ext cx="1919478" cy="440955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771220" y="2424855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37354" y="4123257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3345086" y="2711788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294287" y="4342458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819354" y="2478855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354" y="2478855"/>
                <a:ext cx="471988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785488" y="4177257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88" y="4177257"/>
                <a:ext cx="4773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668020" y="229861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020" y="2298610"/>
                <a:ext cx="37702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600155" y="4404720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55" y="4404720"/>
                <a:ext cx="55015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252022" y="3572457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022" y="3572457"/>
                <a:ext cx="37702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520920" y="282768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920" y="2827689"/>
                <a:ext cx="37702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>
            <a:off x="3282941" y="2818042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3232139" y="2851910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2415539" y="2008234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539" y="2008234"/>
                <a:ext cx="1171090" cy="276999"/>
              </a:xfrm>
              <a:prstGeom prst="rect">
                <a:avLst/>
              </a:prstGeom>
              <a:blipFill>
                <a:blip r:embed="rId16"/>
                <a:stretch>
                  <a:fillRect r="-5208" b="-391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469803" y="4904707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803" y="4904707"/>
                <a:ext cx="1171090" cy="276999"/>
              </a:xfrm>
              <a:prstGeom prst="rect">
                <a:avLst/>
              </a:prstGeom>
              <a:blipFill>
                <a:blip r:embed="rId17"/>
                <a:stretch>
                  <a:fillRect t="-2222" r="-5208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4087562" y="2011040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562" y="2011040"/>
                <a:ext cx="1155894" cy="276999"/>
              </a:xfrm>
              <a:prstGeom prst="rect">
                <a:avLst/>
              </a:prstGeom>
              <a:blipFill>
                <a:blip r:embed="rId18"/>
                <a:stretch>
                  <a:fillRect l="-2116" t="-2222" r="-6878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4150306" y="4951391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306" y="4951391"/>
                <a:ext cx="1207190" cy="276999"/>
              </a:xfrm>
              <a:prstGeom prst="rect">
                <a:avLst/>
              </a:prstGeom>
              <a:blipFill>
                <a:blip r:embed="rId19"/>
                <a:stretch>
                  <a:fillRect l="-2020" r="-6061" b="-391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6229034" y="4970094"/>
                <a:ext cx="951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0,2</m:t>
                          </m:r>
                        </m:e>
                      </m:d>
                    </m:oMath>
                  </m:oMathPara>
                </a14:m>
                <a:endParaRPr lang="fr-F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034" y="4970094"/>
                <a:ext cx="951799" cy="276999"/>
              </a:xfrm>
              <a:prstGeom prst="rect">
                <a:avLst/>
              </a:prstGeom>
              <a:blipFill>
                <a:blip r:embed="rId20"/>
                <a:stretch>
                  <a:fillRect l="-2564" b="-195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6229034" y="2002922"/>
                <a:ext cx="1035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0,2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034" y="2002922"/>
                <a:ext cx="1035347" cy="276999"/>
              </a:xfrm>
              <a:prstGeom prst="rect">
                <a:avLst/>
              </a:prstGeom>
              <a:blipFill>
                <a:blip r:embed="rId21"/>
                <a:stretch>
                  <a:fillRect l="-588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8"/>
              <p:cNvSpPr txBox="1"/>
              <p:nvPr/>
            </p:nvSpPr>
            <p:spPr>
              <a:xfrm>
                <a:off x="5231316" y="2284407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316" y="2284407"/>
                <a:ext cx="7966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8545482" y="4120407"/>
                <a:ext cx="955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fr-FR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482" y="4120407"/>
                <a:ext cx="955967" cy="276999"/>
              </a:xfrm>
              <a:prstGeom prst="rect">
                <a:avLst/>
              </a:prstGeom>
              <a:blipFill>
                <a:blip r:embed="rId23"/>
                <a:stretch>
                  <a:fillRect l="-2548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ZoneTexte 1"/>
          <p:cNvSpPr txBox="1"/>
          <p:nvPr/>
        </p:nvSpPr>
        <p:spPr>
          <a:xfrm>
            <a:off x="579301" y="345057"/>
            <a:ext cx="10298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C00000"/>
                </a:solidFill>
              </a:rPr>
              <a:t>Abstractions</a:t>
            </a:r>
            <a:r>
              <a:rPr lang="fr-FR" sz="4400" dirty="0"/>
              <a:t>: the </a:t>
            </a:r>
            <a:r>
              <a:rPr lang="fr-FR" sz="4400" dirty="0">
                <a:solidFill>
                  <a:srgbClr val="C00000"/>
                </a:solidFill>
              </a:rPr>
              <a:t>Box</a:t>
            </a:r>
            <a:r>
              <a:rPr lang="fr-FR" sz="4400" dirty="0"/>
              <a:t> (</a:t>
            </a:r>
            <a:r>
              <a:rPr lang="fr-FR" sz="4400" dirty="0" err="1"/>
              <a:t>interval</a:t>
            </a:r>
            <a:r>
              <a:rPr lang="fr-FR" sz="4400" dirty="0"/>
              <a:t>) abstraction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1"/>
              <p:cNvSpPr txBox="1"/>
              <p:nvPr/>
            </p:nvSpPr>
            <p:spPr>
              <a:xfrm>
                <a:off x="4625386" y="4123837"/>
                <a:ext cx="701602" cy="401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386" y="4123837"/>
                <a:ext cx="701602" cy="40139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31"/>
              <p:cNvSpPr txBox="1"/>
              <p:nvPr/>
            </p:nvSpPr>
            <p:spPr>
              <a:xfrm>
                <a:off x="6467079" y="2575853"/>
                <a:ext cx="669349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079" y="2575853"/>
                <a:ext cx="669349" cy="40145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31"/>
              <p:cNvSpPr txBox="1"/>
              <p:nvPr/>
            </p:nvSpPr>
            <p:spPr>
              <a:xfrm>
                <a:off x="6483367" y="4027872"/>
                <a:ext cx="669349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367" y="4027872"/>
                <a:ext cx="669349" cy="40145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D03016D8-4923-4B3D-874B-1F327C45E2F7}"/>
              </a:ext>
            </a:extLst>
          </p:cNvPr>
          <p:cNvSpPr/>
          <p:nvPr/>
        </p:nvSpPr>
        <p:spPr>
          <a:xfrm>
            <a:off x="5026701" y="5830861"/>
            <a:ext cx="1505722" cy="61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4F5DBFC2-C8DE-49D1-97E9-B7DE9B7E708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700" y="5729331"/>
            <a:ext cx="1748521" cy="795867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E89893F7-8711-4786-B2A9-8475FBE5AF0E}"/>
              </a:ext>
            </a:extLst>
          </p:cNvPr>
          <p:cNvSpPr txBox="1"/>
          <p:nvPr/>
        </p:nvSpPr>
        <p:spPr>
          <a:xfrm>
            <a:off x="6835216" y="627615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</a:t>
            </a:r>
            <a:r>
              <a:rPr lang="fr-FR" baseline="30000" dirty="0" err="1"/>
              <a:t>w</a:t>
            </a:r>
            <a:endParaRPr lang="fr-FR" baseline="30000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EB623D6-B5AE-4A44-AB9C-ADAB46BFF8F0}"/>
              </a:ext>
            </a:extLst>
          </p:cNvPr>
          <p:cNvSpPr txBox="1"/>
          <p:nvPr/>
        </p:nvSpPr>
        <p:spPr>
          <a:xfrm>
            <a:off x="5718057" y="53116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/>
                </a:solidFill>
              </a:rPr>
              <a:t>x</a:t>
            </a:r>
            <a:r>
              <a:rPr lang="fr-FR" baseline="30000" dirty="0" err="1">
                <a:solidFill>
                  <a:schemeClr val="accent2"/>
                </a:solidFill>
              </a:rPr>
              <a:t>a</a:t>
            </a:r>
            <a:endParaRPr lang="fr-FR" baseline="30000" dirty="0">
              <a:solidFill>
                <a:schemeClr val="accent2"/>
              </a:solidFill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0307706-84A9-4440-B930-327282B4D150}"/>
              </a:ext>
            </a:extLst>
          </p:cNvPr>
          <p:cNvSpPr txBox="1"/>
          <p:nvPr/>
        </p:nvSpPr>
        <p:spPr>
          <a:xfrm>
            <a:off x="4953779" y="654132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	       u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CEFEF47A-ED03-4C96-BF57-3459EB7CA25F}"/>
              </a:ext>
            </a:extLst>
          </p:cNvPr>
          <p:cNvSpPr txBox="1"/>
          <p:nvPr/>
        </p:nvSpPr>
        <p:spPr>
          <a:xfrm>
            <a:off x="5835173" y="55517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u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5EE380D-0288-4A22-92CE-A5DC152DC38E}"/>
              </a:ext>
            </a:extLst>
          </p:cNvPr>
          <p:cNvSpPr txBox="1"/>
          <p:nvPr/>
        </p:nvSpPr>
        <p:spPr>
          <a:xfrm>
            <a:off x="5836271" y="63816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6325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437977" y="2532133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37977" y="3972133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813977" y="3304254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821196" y="3355982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196" y="3355982"/>
                <a:ext cx="477310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6940522" y="2852510"/>
            <a:ext cx="1952536" cy="530825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86133" y="407705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6133" y="4077054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673997" y="273679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997" y="2736792"/>
                <a:ext cx="3770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581715" y="252306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81711" y="4069064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155576" y="4311529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55581" y="2740923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81996" y="4406789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96" y="4406789"/>
                <a:ext cx="79669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6939710" y="3731303"/>
            <a:ext cx="1919478" cy="440955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746531" y="2438387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12665" y="4136789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3320397" y="2725320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269598" y="4355990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794665" y="2492387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665" y="2492387"/>
                <a:ext cx="471988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760799" y="4190789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99" y="4190789"/>
                <a:ext cx="4773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643331" y="231214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331" y="2312142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575466" y="4418252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66" y="4418252"/>
                <a:ext cx="5501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227333" y="358598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333" y="3585989"/>
                <a:ext cx="37702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496231" y="284122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31" y="2841221"/>
                <a:ext cx="37702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/>
          <p:cNvCxnSpPr/>
          <p:nvPr/>
        </p:nvCxnSpPr>
        <p:spPr>
          <a:xfrm>
            <a:off x="3258252" y="2831574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3207450" y="2865442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2390850" y="2021766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850" y="2021766"/>
                <a:ext cx="1171090" cy="276999"/>
              </a:xfrm>
              <a:prstGeom prst="rect">
                <a:avLst/>
              </a:prstGeom>
              <a:blipFill>
                <a:blip r:embed="rId12"/>
                <a:stretch>
                  <a:fillRect t="-2222" r="-5208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445114" y="4918239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114" y="4918239"/>
                <a:ext cx="1171090" cy="276999"/>
              </a:xfrm>
              <a:prstGeom prst="rect">
                <a:avLst/>
              </a:prstGeom>
              <a:blipFill>
                <a:blip r:embed="rId13"/>
                <a:stretch>
                  <a:fillRect t="-2222" r="-5208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5938057" y="4780913"/>
                <a:ext cx="2192075" cy="1349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dirty="0"/>
              </a:p>
              <a:p>
                <a:endParaRPr lang="fr-FR" b="0" dirty="0">
                  <a:ea typeface="Cambria Math" panose="020405030504060302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057" y="4780913"/>
                <a:ext cx="2192075" cy="134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5874915" y="2002973"/>
                <a:ext cx="2055050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915" y="2002973"/>
                <a:ext cx="2055050" cy="5186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8"/>
              <p:cNvSpPr txBox="1"/>
              <p:nvPr/>
            </p:nvSpPr>
            <p:spPr>
              <a:xfrm>
                <a:off x="5206627" y="2399534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627" y="2399534"/>
                <a:ext cx="79669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8520793" y="4133939"/>
                <a:ext cx="12375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0,3</m:t>
                          </m:r>
                        </m:e>
                      </m:d>
                    </m:oMath>
                  </m:oMathPara>
                </a14:m>
                <a:endParaRPr lang="fr-FR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793" y="4133939"/>
                <a:ext cx="1237518" cy="553998"/>
              </a:xfrm>
              <a:prstGeom prst="rect">
                <a:avLst/>
              </a:prstGeom>
              <a:blipFill>
                <a:blip r:embed="rId17"/>
                <a:stretch>
                  <a:fillRect l="-1970" r="-3448" b="-87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579301" y="345057"/>
            <a:ext cx="10298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C00000"/>
                </a:solidFill>
              </a:rPr>
              <a:t>Abstractions</a:t>
            </a:r>
            <a:r>
              <a:rPr lang="fr-FR" sz="4400" dirty="0"/>
              <a:t>: the </a:t>
            </a:r>
            <a:r>
              <a:rPr lang="fr-FR" sz="4400" dirty="0">
                <a:solidFill>
                  <a:srgbClr val="C00000"/>
                </a:solidFill>
              </a:rPr>
              <a:t>ERAN</a:t>
            </a:r>
            <a:r>
              <a:rPr lang="fr-FR" sz="4400" dirty="0"/>
              <a:t> abstraction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4134452" y="1966290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452" y="1966290"/>
                <a:ext cx="1155894" cy="276999"/>
              </a:xfrm>
              <a:prstGeom prst="rect">
                <a:avLst/>
              </a:prstGeom>
              <a:blipFill>
                <a:blip r:embed="rId18"/>
                <a:stretch>
                  <a:fillRect l="-2105" t="-2222" r="-6842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4150306" y="4953542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306" y="4953542"/>
                <a:ext cx="1207190" cy="276999"/>
              </a:xfrm>
              <a:prstGeom prst="rect">
                <a:avLst/>
              </a:prstGeom>
              <a:blipFill>
                <a:blip r:embed="rId19"/>
                <a:stretch>
                  <a:fillRect l="-2020" t="-2222" r="-6061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6229034" y="4792488"/>
                <a:ext cx="951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0,2</m:t>
                          </m:r>
                        </m:e>
                      </m:d>
                    </m:oMath>
                  </m:oMathPara>
                </a14:m>
                <a:endParaRPr lang="fr-F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034" y="4792488"/>
                <a:ext cx="951799" cy="276999"/>
              </a:xfrm>
              <a:prstGeom prst="rect">
                <a:avLst/>
              </a:prstGeom>
              <a:blipFill>
                <a:blip r:embed="rId20"/>
                <a:stretch>
                  <a:fillRect l="-2564" b="-195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6229034" y="1700274"/>
                <a:ext cx="1035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0,2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034" y="1700274"/>
                <a:ext cx="1035347" cy="276999"/>
              </a:xfrm>
              <a:prstGeom prst="rect">
                <a:avLst/>
              </a:prstGeom>
              <a:blipFill>
                <a:blip r:embed="rId21"/>
                <a:stretch>
                  <a:fillRect l="-588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31"/>
              <p:cNvSpPr txBox="1"/>
              <p:nvPr/>
            </p:nvSpPr>
            <p:spPr>
              <a:xfrm>
                <a:off x="4636271" y="2582602"/>
                <a:ext cx="582980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271" y="2582602"/>
                <a:ext cx="582980" cy="40145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31"/>
              <p:cNvSpPr txBox="1"/>
              <p:nvPr/>
            </p:nvSpPr>
            <p:spPr>
              <a:xfrm>
                <a:off x="4625386" y="4125976"/>
                <a:ext cx="582980" cy="39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386" y="4125976"/>
                <a:ext cx="582980" cy="39946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31"/>
              <p:cNvSpPr txBox="1"/>
              <p:nvPr/>
            </p:nvSpPr>
            <p:spPr>
              <a:xfrm>
                <a:off x="6467079" y="2577992"/>
                <a:ext cx="550728" cy="4015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079" y="2577992"/>
                <a:ext cx="550728" cy="4015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31"/>
              <p:cNvSpPr txBox="1"/>
              <p:nvPr/>
            </p:nvSpPr>
            <p:spPr>
              <a:xfrm>
                <a:off x="6483367" y="4030011"/>
                <a:ext cx="550728" cy="399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367" y="4030011"/>
                <a:ext cx="550728" cy="39953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riangle isocèle 46">
            <a:extLst>
              <a:ext uri="{FF2B5EF4-FFF2-40B4-BE49-F238E27FC236}">
                <a16:creationId xmlns:a16="http://schemas.microsoft.com/office/drawing/2014/main" id="{9532436B-791B-4899-9BAF-09E141C1834A}"/>
              </a:ext>
            </a:extLst>
          </p:cNvPr>
          <p:cNvSpPr/>
          <p:nvPr/>
        </p:nvSpPr>
        <p:spPr>
          <a:xfrm>
            <a:off x="4176380" y="5690518"/>
            <a:ext cx="1512150" cy="616562"/>
          </a:xfrm>
          <a:prstGeom prst="triangle">
            <a:avLst>
              <a:gd name="adj" fmla="val 10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3702FCDA-F3D6-466E-867B-AF9EA7B0330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536" y="5591251"/>
            <a:ext cx="1748521" cy="795867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7788C26E-8AD9-4143-A156-CD70116EC7B8}"/>
              </a:ext>
            </a:extLst>
          </p:cNvPr>
          <p:cNvSpPr txBox="1"/>
          <p:nvPr/>
        </p:nvSpPr>
        <p:spPr>
          <a:xfrm>
            <a:off x="5984896" y="620386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x</a:t>
            </a:r>
            <a:r>
              <a:rPr lang="fr-FR" baseline="30000" dirty="0" err="1"/>
              <a:t>w</a:t>
            </a:r>
            <a:endParaRPr lang="fr-FR" baseline="30000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3DC58F8-4053-4D35-8CE8-6CAC12C794FE}"/>
              </a:ext>
            </a:extLst>
          </p:cNvPr>
          <p:cNvSpPr txBox="1"/>
          <p:nvPr/>
        </p:nvSpPr>
        <p:spPr>
          <a:xfrm>
            <a:off x="4908080" y="527941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2"/>
                </a:solidFill>
              </a:rPr>
              <a:t>x</a:t>
            </a:r>
            <a:r>
              <a:rPr lang="fr-FR" baseline="30000" dirty="0" err="1">
                <a:solidFill>
                  <a:schemeClr val="accent2"/>
                </a:solidFill>
              </a:rPr>
              <a:t>a</a:t>
            </a:r>
            <a:endParaRPr lang="fr-FR" baseline="30000" dirty="0">
              <a:solidFill>
                <a:schemeClr val="accent2"/>
              </a:solidFill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9A82634-8B8F-401D-BD98-364CE1497450}"/>
              </a:ext>
            </a:extLst>
          </p:cNvPr>
          <p:cNvSpPr txBox="1"/>
          <p:nvPr/>
        </p:nvSpPr>
        <p:spPr>
          <a:xfrm>
            <a:off x="4103459" y="646902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	       u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5E3C48C-F73C-4833-B1F9-5B3FB17388EE}"/>
              </a:ext>
            </a:extLst>
          </p:cNvPr>
          <p:cNvSpPr txBox="1"/>
          <p:nvPr/>
        </p:nvSpPr>
        <p:spPr>
          <a:xfrm rot="20041452">
            <a:off x="4449731" y="571362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f(</a:t>
            </a:r>
            <a:r>
              <a:rPr lang="fr-FR" dirty="0" err="1">
                <a:solidFill>
                  <a:schemeClr val="accent2"/>
                </a:solidFill>
              </a:rPr>
              <a:t>x</a:t>
            </a:r>
            <a:r>
              <a:rPr lang="fr-FR" baseline="30000" dirty="0" err="1">
                <a:solidFill>
                  <a:schemeClr val="accent2"/>
                </a:solidFill>
              </a:rPr>
              <a:t>w</a:t>
            </a:r>
            <a:r>
              <a:rPr lang="fr-FR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F6E21861-2F85-495A-973C-4E3226B8A9D0}"/>
              </a:ext>
            </a:extLst>
          </p:cNvPr>
          <p:cNvSpPr txBox="1"/>
          <p:nvPr/>
        </p:nvSpPr>
        <p:spPr>
          <a:xfrm>
            <a:off x="4940942" y="62834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584129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51649</TotalTime>
  <Words>1875</Words>
  <Application>Microsoft Office PowerPoint</Application>
  <PresentationFormat>Grand écran</PresentationFormat>
  <Paragraphs>481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Gill Sans MT</vt:lpstr>
      <vt:lpstr>Symbol</vt:lpstr>
      <vt:lpstr>Thème Office</vt:lpstr>
      <vt:lpstr>Présentation PowerPoint</vt:lpstr>
      <vt:lpstr>Présentation PowerPoint</vt:lpstr>
      <vt:lpstr>Standard Problem: Local Robustness</vt:lpstr>
      <vt:lpstr>Proposal of Global: “Lipschitz”-continuous instead</vt:lpstr>
      <vt:lpstr>Formal Verification of Robustness of FF-DNNs</vt:lpstr>
      <vt:lpstr>Formal Verification of Robustness of FF-DNNs</vt:lpstr>
      <vt:lpstr>ERAN (ETH Zurich)</vt:lpstr>
      <vt:lpstr>Présentation PowerPoint</vt:lpstr>
      <vt:lpstr>Présentation PowerPoint</vt:lpstr>
      <vt:lpstr>Results</vt:lpstr>
      <vt:lpstr>ERAN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/ Thanks!        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215</cp:revision>
  <dcterms:created xsi:type="dcterms:W3CDTF">2023-04-09T08:44:05Z</dcterms:created>
  <dcterms:modified xsi:type="dcterms:W3CDTF">2023-10-02T07:27:55Z</dcterms:modified>
</cp:coreProperties>
</file>